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4" r:id="rId2"/>
  </p:sldMasterIdLst>
  <p:notesMasterIdLst>
    <p:notesMasterId r:id="rId36"/>
  </p:notesMasterIdLst>
  <p:sldIdLst>
    <p:sldId id="256" r:id="rId3"/>
    <p:sldId id="257" r:id="rId4"/>
    <p:sldId id="258" r:id="rId5"/>
    <p:sldId id="259" r:id="rId6"/>
    <p:sldId id="273" r:id="rId7"/>
    <p:sldId id="260" r:id="rId8"/>
    <p:sldId id="274" r:id="rId9"/>
    <p:sldId id="276" r:id="rId10"/>
    <p:sldId id="277" r:id="rId11"/>
    <p:sldId id="278" r:id="rId12"/>
    <p:sldId id="279" r:id="rId13"/>
    <p:sldId id="283" r:id="rId14"/>
    <p:sldId id="280" r:id="rId15"/>
    <p:sldId id="281" r:id="rId16"/>
    <p:sldId id="282" r:id="rId17"/>
    <p:sldId id="261" r:id="rId18"/>
    <p:sldId id="262" r:id="rId19"/>
    <p:sldId id="263" r:id="rId20"/>
    <p:sldId id="286" r:id="rId21"/>
    <p:sldId id="285" r:id="rId22"/>
    <p:sldId id="284" r:id="rId23"/>
    <p:sldId id="287" r:id="rId24"/>
    <p:sldId id="288" r:id="rId25"/>
    <p:sldId id="290" r:id="rId26"/>
    <p:sldId id="289" r:id="rId27"/>
    <p:sldId id="291" r:id="rId28"/>
    <p:sldId id="292" r:id="rId29"/>
    <p:sldId id="295" r:id="rId30"/>
    <p:sldId id="266" r:id="rId31"/>
    <p:sldId id="293" r:id="rId32"/>
    <p:sldId id="294" r:id="rId33"/>
    <p:sldId id="296" r:id="rId34"/>
    <p:sldId id="275"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75" autoAdjust="0"/>
    <p:restoredTop sz="94660"/>
  </p:normalViewPr>
  <p:slideViewPr>
    <p:cSldViewPr>
      <p:cViewPr varScale="1">
        <p:scale>
          <a:sx n="91" d="100"/>
          <a:sy n="91" d="100"/>
        </p:scale>
        <p:origin x="-498"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68F25E49-27C5-48BA-A2D0-9C16C09B6CD6}" type="datetimeFigureOut">
              <a:rPr lang="en-US"/>
              <a:pPr>
                <a:defRPr/>
              </a:pPr>
              <a:t>12/8/2014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CB0D5B30-B63E-46C6-B645-CDD215CE3236}"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86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4F14E49-2EC6-495F-A6C8-387A48F70237}" type="slidenum">
              <a:rPr lang="en-US"/>
              <a:pPr fontAlgn="base">
                <a:spcBef>
                  <a:spcPct val="0"/>
                </a:spcBef>
                <a:spcAft>
                  <a:spcPct val="0"/>
                </a:spcAft>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9AC7DA0-CBD6-4767-BA90-06932E29CDF8}" type="slidenum">
              <a:rPr lang="en-US"/>
              <a:pPr fontAlgn="base">
                <a:spcBef>
                  <a:spcPct val="0"/>
                </a:spcBef>
                <a:spcAft>
                  <a:spcPct val="0"/>
                </a:spcAft>
              </a:pPr>
              <a:t>29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Tip: Add your own speaker notes here.</a:t>
            </a:r>
          </a:p>
        </p:txBody>
      </p:sp>
      <p:sp>
        <p:nvSpPr>
          <p:cNvPr id="297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4F2E0E4-B1D2-4938-82F4-AA1C15304183}" type="slidenum">
              <a:rPr lang="en-US"/>
              <a:pPr fontAlgn="base">
                <a:spcBef>
                  <a:spcPct val="0"/>
                </a:spcBef>
                <a:spcAft>
                  <a:spcPct val="0"/>
                </a:spcAft>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07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B5CBFD9-A2A7-43AA-9C61-B32E75BEAD65}" type="slidenum">
              <a:rPr lang="en-US"/>
              <a:pPr fontAlgn="base">
                <a:spcBef>
                  <a:spcPct val="0"/>
                </a:spcBef>
                <a:spcAft>
                  <a:spcPct val="0"/>
                </a:spcAft>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Tip: Add your own speaker notes here.</a:t>
            </a:r>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06A0348-454D-4B84-94D1-FAB4807B29C0}" type="slidenum">
              <a:rPr lang="en-US"/>
              <a:pPr fontAlgn="base">
                <a:spcBef>
                  <a:spcPct val="0"/>
                </a:spcBef>
                <a:spcAft>
                  <a:spcPct val="0"/>
                </a:spcAft>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EE5EAD9-F523-418E-BE11-986D2131F9B7}" type="slidenum">
              <a:rPr lang="en-US"/>
              <a:pPr fontAlgn="base">
                <a:spcBef>
                  <a:spcPct val="0"/>
                </a:spcBef>
                <a:spcAft>
                  <a:spcPct val="0"/>
                </a:spcAft>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B0D5B30-B63E-46C6-B645-CDD215CE3236}" type="slidenum">
              <a:rPr lang="en-US" smtClean="0"/>
              <a:pPr>
                <a:defRPr/>
              </a:pPr>
              <a:t>11</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37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374DCF5-C37C-4A87-B6F0-3F9AF0196E4C}" type="slidenum">
              <a:rPr lang="en-US"/>
              <a:pPr fontAlgn="base">
                <a:spcBef>
                  <a:spcPct val="0"/>
                </a:spcBef>
                <a:spcAft>
                  <a:spcPct val="0"/>
                </a:spcAft>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Tip: Add your own speaker notes here.</a:t>
            </a:r>
          </a:p>
        </p:txBody>
      </p:sp>
      <p:sp>
        <p:nvSpPr>
          <p:cNvPr id="348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219438A-CBBA-43D1-8282-4C880C0FD245}" type="slidenum">
              <a:rPr lang="en-US"/>
              <a:pPr fontAlgn="base">
                <a:spcBef>
                  <a:spcPct val="0"/>
                </a:spcBef>
                <a:spcAft>
                  <a:spcPct val="0"/>
                </a:spcAft>
              </a:pPr>
              <a:t>17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58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159A095-E0A8-481C-9994-5DD6B1D5ECDD}" type="slidenum">
              <a:rPr lang="en-US"/>
              <a:pPr fontAlgn="base">
                <a:spcBef>
                  <a:spcPct val="0"/>
                </a:spcBef>
                <a:spcAft>
                  <a:spcPct val="0"/>
                </a:spcAft>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50000" t="50000" r="100000" b="1250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4" name="Title 13"/>
          <p:cNvSpPr>
            <a:spLocks noGrp="1"/>
          </p:cNvSpPr>
          <p:nvPr>
            <p:ph type="ctrTitle"/>
          </p:nvPr>
        </p:nvSpPr>
        <p:spPr>
          <a:xfrm>
            <a:off x="1435608" y="435936"/>
            <a:ext cx="7406640" cy="1472184"/>
          </a:xfrm>
        </p:spPr>
        <p:txBody>
          <a:bodyPr anchor="b"/>
          <a:lstStyle>
            <a:lvl1pPr algn="l">
              <a:defRPr/>
            </a:lvl1pPr>
            <a:extLst/>
          </a:lstStyle>
          <a:p>
            <a:r>
              <a:rPr lang="en-US" noProof="1" smtClean="0"/>
              <a:t>Click to edit Master title style</a:t>
            </a:r>
            <a:endParaRPr lang="en-US" dirty="0"/>
          </a:p>
        </p:txBody>
      </p:sp>
      <p:sp>
        <p:nvSpPr>
          <p:cNvPr id="22" name="Subtitle 21"/>
          <p:cNvSpPr>
            <a:spLocks noGrp="1"/>
          </p:cNvSpPr>
          <p:nvPr>
            <p:ph type="subTitle" idx="1"/>
          </p:nvPr>
        </p:nvSpPr>
        <p:spPr>
          <a:xfrm>
            <a:off x="1432560" y="1850064"/>
            <a:ext cx="7406640" cy="1752600"/>
          </a:xfrm>
        </p:spPr>
        <p:txBody>
          <a:bodyPr/>
          <a:lstStyle>
            <a:lvl1pPr marL="7315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noProof="1" smtClean="0"/>
              <a:t>Click to edit Master subtitle style</a:t>
            </a:r>
            <a:endParaRPr lang="en-US" dirty="0"/>
          </a:p>
        </p:txBody>
      </p:sp>
      <p:sp>
        <p:nvSpPr>
          <p:cNvPr id="6" name="Date Placeholder 6"/>
          <p:cNvSpPr>
            <a:spLocks noGrp="1"/>
          </p:cNvSpPr>
          <p:nvPr>
            <p:ph type="dt" sz="half" idx="10"/>
          </p:nvPr>
        </p:nvSpPr>
        <p:spPr/>
        <p:txBody>
          <a:bodyPr/>
          <a:lstStyle>
            <a:lvl1pPr>
              <a:defRPr/>
            </a:lvl1pPr>
            <a:extLst/>
          </a:lstStyle>
          <a:p>
            <a:pPr>
              <a:defRPr/>
            </a:pPr>
            <a:fld id="{0AC7DFB9-CD58-4B90-8ED0-61865CE44F21}" type="datetimeFigureOut">
              <a:rPr lang="en-US"/>
              <a:pPr>
                <a:defRPr/>
              </a:pPr>
              <a:t>12/8/2014</a:t>
            </a:fld>
            <a:endParaRPr lang="en-US"/>
          </a:p>
        </p:txBody>
      </p:sp>
      <p:sp>
        <p:nvSpPr>
          <p:cNvPr id="7" name="Footer Placeholder 19"/>
          <p:cNvSpPr>
            <a:spLocks noGrp="1"/>
          </p:cNvSpPr>
          <p:nvPr>
            <p:ph type="ftr" sz="quarter" idx="11"/>
          </p:nvPr>
        </p:nvSpPr>
        <p:spPr/>
        <p:txBody>
          <a:bodyPr/>
          <a:lstStyle>
            <a:lvl1pPr>
              <a:defRPr>
                <a:solidFill>
                  <a:schemeClr val="bg2">
                    <a:shade val="50000"/>
                    <a:satMod val="200000"/>
                  </a:schemeClr>
                </a:solidFill>
              </a:defRPr>
            </a:lvl1pPr>
            <a:extLst/>
          </a:lstStyle>
          <a:p>
            <a:pPr>
              <a:defRPr/>
            </a:pPr>
            <a:endParaRPr lang="en-US"/>
          </a:p>
        </p:txBody>
      </p:sp>
      <p:sp>
        <p:nvSpPr>
          <p:cNvPr id="8" name="Slide Number Placeholder 9"/>
          <p:cNvSpPr>
            <a:spLocks noGrp="1"/>
          </p:cNvSpPr>
          <p:nvPr>
            <p:ph type="sldNum" sz="quarter" idx="12"/>
          </p:nvPr>
        </p:nvSpPr>
        <p:spPr/>
        <p:txBody>
          <a:bodyPr/>
          <a:lstStyle>
            <a:lvl1pPr>
              <a:defRPr/>
            </a:lvl1pPr>
            <a:extLst/>
          </a:lstStyle>
          <a:p>
            <a:pPr>
              <a:defRPr/>
            </a:pPr>
            <a:fld id="{A7FD8049-CF67-4EA6-A89D-F0767F91BC0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extLst/>
          </a:lstStyle>
          <a:p>
            <a:pPr>
              <a:defRPr/>
            </a:pPr>
            <a:fld id="{FBC5335D-5B41-4AE3-A30F-EE5680A42E2D}" type="datetimeFigureOut">
              <a:rPr lang="en-US"/>
              <a:pPr>
                <a:defRPr/>
              </a:pPr>
              <a:t>12/8/2014</a:t>
            </a:fld>
            <a:endParaRPr lang="en-US"/>
          </a:p>
        </p:txBody>
      </p:sp>
      <p:sp>
        <p:nvSpPr>
          <p:cNvPr id="5" name="Footer Placeholder 4"/>
          <p:cNvSpPr>
            <a:spLocks noGrp="1"/>
          </p:cNvSpPr>
          <p:nvPr>
            <p:ph type="ftr" sz="quarter" idx="11"/>
          </p:nvPr>
        </p:nvSpPr>
        <p:spPr/>
        <p:txBody>
          <a:bodyPr/>
          <a:lstStyle>
            <a:lvl1pPr>
              <a:defRPr>
                <a:solidFill>
                  <a:schemeClr val="bg2">
                    <a:shade val="50000"/>
                    <a:satMod val="200000"/>
                  </a:schemeClr>
                </a:solidFill>
              </a:defRPr>
            </a:lvl1pPr>
            <a:extLst/>
          </a:lstStyle>
          <a:p>
            <a:pPr>
              <a:defRPr/>
            </a:pPr>
            <a:endParaRPr lang="en-US"/>
          </a:p>
        </p:txBody>
      </p:sp>
      <p:sp>
        <p:nvSpPr>
          <p:cNvPr id="6" name="Slide Number Placeholder 5"/>
          <p:cNvSpPr>
            <a:spLocks noGrp="1"/>
          </p:cNvSpPr>
          <p:nvPr>
            <p:ph type="sldNum" sz="quarter" idx="12"/>
          </p:nvPr>
        </p:nvSpPr>
        <p:spPr/>
        <p:txBody>
          <a:bodyPr/>
          <a:lstStyle>
            <a:lvl1pPr>
              <a:defRPr/>
            </a:lvl1pPr>
            <a:extLst/>
          </a:lstStyle>
          <a:p>
            <a:pPr>
              <a:defRPr/>
            </a:pPr>
            <a:fld id="{3284C043-C329-4AD3-B4A1-EA66457DE6B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extLst/>
          </a:lstStyle>
          <a:p>
            <a:pPr>
              <a:defRPr/>
            </a:pPr>
            <a:fld id="{261FB88E-6156-41A7-A410-3CC652DDABC3}" type="datetimeFigureOut">
              <a:rPr lang="en-US"/>
              <a:pPr>
                <a:defRPr/>
              </a:pPr>
              <a:t>12/8/2014</a:t>
            </a:fld>
            <a:endParaRPr lang="en-US"/>
          </a:p>
        </p:txBody>
      </p:sp>
      <p:sp>
        <p:nvSpPr>
          <p:cNvPr id="5" name="Footer Placeholder 4"/>
          <p:cNvSpPr>
            <a:spLocks noGrp="1"/>
          </p:cNvSpPr>
          <p:nvPr>
            <p:ph type="ftr" sz="quarter" idx="11"/>
          </p:nvPr>
        </p:nvSpPr>
        <p:spPr/>
        <p:txBody>
          <a:bodyPr/>
          <a:lstStyle>
            <a:lvl1pPr>
              <a:defRPr>
                <a:solidFill>
                  <a:schemeClr val="bg2">
                    <a:shade val="50000"/>
                    <a:satMod val="200000"/>
                  </a:schemeClr>
                </a:solidFill>
              </a:defRPr>
            </a:lvl1pPr>
            <a:extLst/>
          </a:lstStyle>
          <a:p>
            <a:pPr>
              <a:defRPr/>
            </a:pPr>
            <a:endParaRPr lang="en-US"/>
          </a:p>
        </p:txBody>
      </p:sp>
      <p:sp>
        <p:nvSpPr>
          <p:cNvPr id="6" name="Slide Number Placeholder 5"/>
          <p:cNvSpPr>
            <a:spLocks noGrp="1"/>
          </p:cNvSpPr>
          <p:nvPr>
            <p:ph type="sldNum" sz="quarter" idx="12"/>
          </p:nvPr>
        </p:nvSpPr>
        <p:spPr/>
        <p:txBody>
          <a:bodyPr/>
          <a:lstStyle>
            <a:lvl1pPr>
              <a:defRPr/>
            </a:lvl1pPr>
            <a:extLst/>
          </a:lstStyle>
          <a:p>
            <a:pPr>
              <a:defRPr/>
            </a:pPr>
            <a:fld id="{9B77E2FB-D62D-4A66-A940-1B964C27DA4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extLst/>
          </a:lstStyle>
          <a:p>
            <a:pPr>
              <a:defRPr/>
            </a:pPr>
            <a:fld id="{B0EAB0AB-CC77-4B75-8EA1-F3DFF2DABDB6}" type="datetimeFigureOut">
              <a:rPr lang="en-US"/>
              <a:pPr>
                <a:defRPr/>
              </a:pPr>
              <a:t>12/8/2014</a:t>
            </a:fld>
            <a:endParaRPr lang="en-US"/>
          </a:p>
        </p:txBody>
      </p:sp>
      <p:sp>
        <p:nvSpPr>
          <p:cNvPr id="5" name="Footer Placeholder 4"/>
          <p:cNvSpPr>
            <a:spLocks noGrp="1"/>
          </p:cNvSpPr>
          <p:nvPr>
            <p:ph type="ftr" sz="quarter" idx="11"/>
          </p:nvPr>
        </p:nvSpPr>
        <p:spPr/>
        <p:txBody>
          <a:bodyPr/>
          <a:lstStyle>
            <a:lvl1pPr>
              <a:defRPr>
                <a:solidFill>
                  <a:schemeClr val="bg2">
                    <a:shade val="50000"/>
                    <a:satMod val="200000"/>
                  </a:schemeClr>
                </a:solidFill>
              </a:defRPr>
            </a:lvl1pPr>
            <a:extLst/>
          </a:lstStyle>
          <a:p>
            <a:pPr>
              <a:defRPr/>
            </a:pPr>
            <a:endParaRPr lang="en-US"/>
          </a:p>
        </p:txBody>
      </p:sp>
      <p:sp>
        <p:nvSpPr>
          <p:cNvPr id="6" name="Slide Number Placeholder 5"/>
          <p:cNvSpPr>
            <a:spLocks noGrp="1"/>
          </p:cNvSpPr>
          <p:nvPr>
            <p:ph type="sldNum" sz="quarter" idx="12"/>
          </p:nvPr>
        </p:nvSpPr>
        <p:spPr/>
        <p:txBody>
          <a:bodyPr/>
          <a:lstStyle>
            <a:lvl1pPr>
              <a:defRPr/>
            </a:lvl1pPr>
            <a:extLst/>
          </a:lstStyle>
          <a:p>
            <a:pPr>
              <a:defRPr/>
            </a:pPr>
            <a:fld id="{5244A95F-0D8A-41B5-BE5F-690FE8DE214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50000" t="50000" r="100000" b="1250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smtClean="0"/>
              <a:t>Click to edit Master title style</a:t>
            </a:r>
            <a:endParaRPr lang="en-US" dirty="0"/>
          </a:p>
        </p:txBody>
      </p:sp>
      <p:sp>
        <p:nvSpPr>
          <p:cNvPr id="3" name="Text Placeholder 2"/>
          <p:cNvSpPr>
            <a:spLocks noGrp="1"/>
          </p:cNvSpPr>
          <p:nvPr>
            <p:ph type="body" idx="1"/>
          </p:nvPr>
        </p:nvSpPr>
        <p:spPr>
          <a:xfrm>
            <a:off x="2578392" y="1100138"/>
            <a:ext cx="6400800" cy="1509712"/>
          </a:xfrm>
        </p:spPr>
        <p:txBody>
          <a:bodyPr anchor="b"/>
          <a:lstStyle>
            <a:lvl1pPr marL="27432"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262B2111-8B17-4411-95C8-3C3097983037}" type="datetimeFigureOut">
              <a:rPr lang="en-US"/>
              <a:pPr>
                <a:defRPr/>
              </a:pPr>
              <a:t>12/8/2014</a:t>
            </a:fld>
            <a:endParaRPr lang="en-US"/>
          </a:p>
        </p:txBody>
      </p:sp>
      <p:sp>
        <p:nvSpPr>
          <p:cNvPr id="9" name="Footer Placeholder 4"/>
          <p:cNvSpPr>
            <a:spLocks noGrp="1"/>
          </p:cNvSpPr>
          <p:nvPr>
            <p:ph type="ftr" sz="quarter" idx="11"/>
          </p:nvPr>
        </p:nvSpPr>
        <p:spPr/>
        <p:txBody>
          <a:bodyPr/>
          <a:lstStyle>
            <a:lvl1pPr>
              <a:defRPr>
                <a:solidFill>
                  <a:schemeClr val="bg2">
                    <a:shade val="50000"/>
                    <a:satMod val="200000"/>
                  </a:schemeClr>
                </a:solidFill>
              </a:defRPr>
            </a:lvl1pPr>
            <a:extLst/>
          </a:lstStyle>
          <a:p>
            <a:pPr>
              <a:defRPr/>
            </a:pPr>
            <a:endParaRPr lang="en-US"/>
          </a:p>
        </p:txBody>
      </p:sp>
      <p:sp>
        <p:nvSpPr>
          <p:cNvPr id="10" name="Slide Number Placeholder 5"/>
          <p:cNvSpPr>
            <a:spLocks noGrp="1"/>
          </p:cNvSpPr>
          <p:nvPr>
            <p:ph type="sldNum" sz="quarter" idx="12"/>
          </p:nvPr>
        </p:nvSpPr>
        <p:spPr/>
        <p:txBody>
          <a:bodyPr/>
          <a:lstStyle>
            <a:lvl1pPr>
              <a:defRPr/>
            </a:lvl1pPr>
            <a:extLst/>
          </a:lstStyle>
          <a:p>
            <a:pPr>
              <a:defRPr/>
            </a:pPr>
            <a:fld id="{DD699E3A-B970-4098-9B2E-97ED8C3DD46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Pie 4"/>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Oval 5"/>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Donut 6"/>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85000" t="100000" r="1000000" b="30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Rectangle 7"/>
          <p:cNvSpPr/>
          <p:nvPr/>
        </p:nvSpPr>
        <p:spPr>
          <a:xfrm>
            <a:off x="1033463" y="0"/>
            <a:ext cx="813117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dirty="0"/>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4"/>
          <p:cNvSpPr>
            <a:spLocks noGrp="1"/>
          </p:cNvSpPr>
          <p:nvPr>
            <p:ph type="dt" sz="half" idx="10"/>
          </p:nvPr>
        </p:nvSpPr>
        <p:spPr/>
        <p:txBody>
          <a:bodyPr/>
          <a:lstStyle>
            <a:lvl1pPr>
              <a:defRPr/>
            </a:lvl1pPr>
            <a:extLst/>
          </a:lstStyle>
          <a:p>
            <a:pPr>
              <a:defRPr/>
            </a:pPr>
            <a:fld id="{DF881071-D69D-4421-ABEE-917D06312918}" type="datetimeFigureOut">
              <a:rPr lang="en-US"/>
              <a:pPr>
                <a:defRPr/>
              </a:pPr>
              <a:t>12/8/2014</a:t>
            </a:fld>
            <a:endParaRPr lang="en-US"/>
          </a:p>
        </p:txBody>
      </p:sp>
      <p:sp>
        <p:nvSpPr>
          <p:cNvPr id="10" name="Footer Placeholder 5"/>
          <p:cNvSpPr>
            <a:spLocks noGrp="1"/>
          </p:cNvSpPr>
          <p:nvPr>
            <p:ph type="ftr" sz="quarter" idx="11"/>
          </p:nvPr>
        </p:nvSpPr>
        <p:spPr/>
        <p:txBody>
          <a:bodyPr/>
          <a:lstStyle>
            <a:lvl1pPr>
              <a:defRPr>
                <a:solidFill>
                  <a:schemeClr val="bg2">
                    <a:shade val="50000"/>
                    <a:satMod val="200000"/>
                  </a:schemeClr>
                </a:solidFill>
              </a:defRPr>
            </a:lvl1pPr>
            <a:extLst/>
          </a:lstStyle>
          <a:p>
            <a:pPr>
              <a:defRPr/>
            </a:pPr>
            <a:endParaRPr lang="en-US"/>
          </a:p>
        </p:txBody>
      </p:sp>
      <p:sp>
        <p:nvSpPr>
          <p:cNvPr id="11" name="Slide Number Placeholder 6"/>
          <p:cNvSpPr>
            <a:spLocks noGrp="1"/>
          </p:cNvSpPr>
          <p:nvPr>
            <p:ph type="sldNum" sz="quarter" idx="12"/>
          </p:nvPr>
        </p:nvSpPr>
        <p:spPr/>
        <p:txBody>
          <a:bodyPr/>
          <a:lstStyle>
            <a:lvl1pPr>
              <a:defRPr/>
            </a:lvl1pPr>
            <a:extLst/>
          </a:lstStyle>
          <a:p>
            <a:pPr>
              <a:defRPr/>
            </a:pPr>
            <a:fld id="{F2B321B7-62D6-48E2-9C56-96C282BB645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smtClean="0"/>
              <a:t>Click to edit Master title style</a:t>
            </a:r>
            <a:endParaRPr lang="en-US" dirty="0"/>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283464"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283464"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a:defRPr/>
            </a:lvl1pPr>
            <a:extLst/>
          </a:lstStyle>
          <a:p>
            <a:pPr>
              <a:defRPr/>
            </a:pPr>
            <a:fld id="{4B73CD34-B3CA-44DC-8F9C-ACC485675E39}" type="datetimeFigureOut">
              <a:rPr lang="en-US"/>
              <a:pPr>
                <a:defRPr/>
              </a:pPr>
              <a:t>12/8/2014</a:t>
            </a:fld>
            <a:endParaRPr lang="en-US"/>
          </a:p>
        </p:txBody>
      </p:sp>
      <p:sp>
        <p:nvSpPr>
          <p:cNvPr id="8" name="Footer Placeholder 7"/>
          <p:cNvSpPr>
            <a:spLocks noGrp="1"/>
          </p:cNvSpPr>
          <p:nvPr>
            <p:ph type="ftr" sz="quarter" idx="11"/>
          </p:nvPr>
        </p:nvSpPr>
        <p:spPr/>
        <p:txBody>
          <a:bodyPr/>
          <a:lstStyle>
            <a:lvl1pPr>
              <a:defRPr>
                <a:solidFill>
                  <a:schemeClr val="bg2">
                    <a:shade val="50000"/>
                    <a:satMod val="200000"/>
                  </a:schemeClr>
                </a:solidFill>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54075314-54CE-4342-8475-3D660A430F4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a:defRPr/>
            </a:lvl1pPr>
            <a:extLst/>
          </a:lstStyle>
          <a:p>
            <a:pPr>
              <a:defRPr/>
            </a:pPr>
            <a:fld id="{F1A7441E-EEDC-42E3-855E-30BD8F1B123E}" type="datetimeFigureOut">
              <a:rPr lang="en-US"/>
              <a:pPr>
                <a:defRPr/>
              </a:pPr>
              <a:t>12/8/2014</a:t>
            </a:fld>
            <a:endParaRPr lang="en-US"/>
          </a:p>
        </p:txBody>
      </p:sp>
      <p:sp>
        <p:nvSpPr>
          <p:cNvPr id="4" name="Footer Placeholder 3"/>
          <p:cNvSpPr>
            <a:spLocks noGrp="1"/>
          </p:cNvSpPr>
          <p:nvPr>
            <p:ph type="ftr" sz="quarter" idx="11"/>
          </p:nvPr>
        </p:nvSpPr>
        <p:spPr/>
        <p:txBody>
          <a:bodyPr/>
          <a:lstStyle>
            <a:lvl1pPr>
              <a:defRPr>
                <a:solidFill>
                  <a:schemeClr val="bg2">
                    <a:shade val="50000"/>
                    <a:satMod val="200000"/>
                  </a:schemeClr>
                </a:solidFill>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6166AD69-4431-457C-8DA4-8121CECB905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extLst/>
          </a:lstStyle>
          <a:p>
            <a:pPr>
              <a:defRPr/>
            </a:pPr>
            <a:fld id="{229C1427-0E2B-4C2C-8039-3C5C2A430A15}" type="datetimeFigureOut">
              <a:rPr lang="en-US"/>
              <a:pPr>
                <a:defRPr/>
              </a:pPr>
              <a:t>12/8/2014</a:t>
            </a:fld>
            <a:endParaRPr lang="en-US"/>
          </a:p>
        </p:txBody>
      </p:sp>
      <p:sp>
        <p:nvSpPr>
          <p:cNvPr id="5" name="Footer Placeholder 2"/>
          <p:cNvSpPr>
            <a:spLocks noGrp="1"/>
          </p:cNvSpPr>
          <p:nvPr>
            <p:ph type="ftr" sz="quarter" idx="11"/>
          </p:nvPr>
        </p:nvSpPr>
        <p:spPr/>
        <p:txBody>
          <a:bodyPr/>
          <a:lstStyle>
            <a:lvl1pPr>
              <a:defRPr>
                <a:solidFill>
                  <a:schemeClr val="bg2">
                    <a:shade val="50000"/>
                    <a:satMod val="200000"/>
                  </a:schemeClr>
                </a:solidFill>
              </a:defRPr>
            </a:lvl1pPr>
            <a:extLst/>
          </a:lstStyle>
          <a:p>
            <a:pPr>
              <a:defRPr/>
            </a:pPr>
            <a:endParaRPr lang="en-US"/>
          </a:p>
        </p:txBody>
      </p:sp>
      <p:sp>
        <p:nvSpPr>
          <p:cNvPr id="6" name="Slide Number Placeholder 3"/>
          <p:cNvSpPr>
            <a:spLocks noGrp="1"/>
          </p:cNvSpPr>
          <p:nvPr>
            <p:ph type="sldNum" sz="quarter" idx="12"/>
          </p:nvPr>
        </p:nvSpPr>
        <p:spPr/>
        <p:txBody>
          <a:bodyPr/>
          <a:lstStyle>
            <a:lvl1pPr>
              <a:defRPr/>
            </a:lvl1pPr>
            <a:extLst/>
          </a:lstStyle>
          <a:p>
            <a:pPr>
              <a:defRPr/>
            </a:pPr>
            <a:fld id="{4650E8C2-9A88-4D39-B7C6-C375E0615CD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8100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dirty="0"/>
          </a:p>
        </p:txBody>
      </p:sp>
      <p:sp>
        <p:nvSpPr>
          <p:cNvPr id="3" name="Text Placeholder 2"/>
          <p:cNvSpPr>
            <a:spLocks noGrp="1"/>
          </p:cNvSpPr>
          <p:nvPr>
            <p:ph type="body" idx="2"/>
          </p:nvPr>
        </p:nvSpPr>
        <p:spPr>
          <a:xfrm>
            <a:off x="457200" y="1435100"/>
            <a:ext cx="3810000" cy="698500"/>
          </a:xfrm>
        </p:spPr>
        <p:txBody>
          <a:bodyPr/>
          <a:lstStyle>
            <a:lvl1pPr marL="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lvl1pPr>
            <a:extLst/>
          </a:lstStyle>
          <a:p>
            <a:pPr>
              <a:defRPr/>
            </a:pPr>
            <a:fld id="{667AEDAE-52C0-45F1-A77D-C14CDDD8281C}" type="datetimeFigureOut">
              <a:rPr lang="en-US"/>
              <a:pPr>
                <a:defRPr/>
              </a:pPr>
              <a:t>12/8/2014</a:t>
            </a:fld>
            <a:endParaRPr lang="en-US"/>
          </a:p>
        </p:txBody>
      </p:sp>
      <p:sp>
        <p:nvSpPr>
          <p:cNvPr id="6" name="Footer Placeholder 5"/>
          <p:cNvSpPr>
            <a:spLocks noGrp="1"/>
          </p:cNvSpPr>
          <p:nvPr>
            <p:ph type="ftr" sz="quarter" idx="11"/>
          </p:nvPr>
        </p:nvSpPr>
        <p:spPr/>
        <p:txBody>
          <a:bodyPr/>
          <a:lstStyle>
            <a:lvl1pPr>
              <a:defRPr>
                <a:solidFill>
                  <a:schemeClr val="bg2">
                    <a:shade val="50000"/>
                    <a:satMod val="200000"/>
                  </a:schemeClr>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35D15FC4-A4A9-412B-80ED-953F62176F4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0">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cs typeface="+mn-cs"/>
            </a:endParaRPr>
          </a:p>
        </p:txBody>
      </p:sp>
      <p:sp>
        <p:nvSpPr>
          <p:cNvPr id="6" name="Flowchart: Process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Flowchart: Process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smtClean="0"/>
              <a:t>Click to edit Master title style</a:t>
            </a:r>
            <a:endParaRPr lang="en-US" dirty="0"/>
          </a:p>
        </p:txBody>
      </p:sp>
      <p:sp>
        <p:nvSpPr>
          <p:cNvPr id="3" name="Shap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3D82D378-094D-4097-876D-BEFB3EC6B9FA}" type="datetimeFigureOut">
              <a:rPr lang="en-US"/>
              <a:pPr>
                <a:defRPr/>
              </a:pPr>
              <a:t>12/8/2014</a:t>
            </a:fld>
            <a:endParaRPr lang="en-US"/>
          </a:p>
        </p:txBody>
      </p:sp>
      <p:sp>
        <p:nvSpPr>
          <p:cNvPr id="9" name="Footer Placeholder 5"/>
          <p:cNvSpPr>
            <a:spLocks noGrp="1"/>
          </p:cNvSpPr>
          <p:nvPr>
            <p:ph type="ftr" sz="quarter" idx="11"/>
          </p:nvPr>
        </p:nvSpPr>
        <p:spPr/>
        <p:txBody>
          <a:bodyPr/>
          <a:lstStyle>
            <a:lvl1pPr>
              <a:defRPr>
                <a:solidFill>
                  <a:schemeClr val="bg2">
                    <a:shade val="50000"/>
                    <a:satMod val="200000"/>
                  </a:schemeClr>
                </a:solidFill>
              </a:defRPr>
            </a:lvl1pPr>
            <a:extLst/>
          </a:lstStyle>
          <a:p>
            <a:pPr>
              <a:defRPr/>
            </a:pPr>
            <a:endParaRPr lang="en-US"/>
          </a:p>
        </p:txBody>
      </p:sp>
      <p:sp>
        <p:nvSpPr>
          <p:cNvPr id="10" name="Slide Number Placeholder 6"/>
          <p:cNvSpPr>
            <a:spLocks noGrp="1"/>
          </p:cNvSpPr>
          <p:nvPr>
            <p:ph type="sldNum" sz="quarter" idx="12"/>
          </p:nvPr>
        </p:nvSpPr>
        <p:spPr/>
        <p:txBody>
          <a:bodyPr/>
          <a:lstStyle>
            <a:lvl1pPr>
              <a:defRPr/>
            </a:lvl1pPr>
            <a:extLst/>
          </a:lstStyle>
          <a:p>
            <a:pPr>
              <a:defRPr/>
            </a:pPr>
            <a:fld id="{8DAA5745-136A-45D8-9BE6-01C3E433525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85000" t="100000" r="1000000" b="30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noProof="1" smtClean="0"/>
              <a:t>Click to edit Master title style</a:t>
            </a:r>
            <a:endParaRPr lang="en-US" dirty="0"/>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smtClean="0"/>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fontAlgn="auto">
              <a:spcBef>
                <a:spcPts val="0"/>
              </a:spcBef>
              <a:spcAft>
                <a:spcPts val="0"/>
              </a:spcAft>
              <a:defRPr sz="1200" smtClean="0">
                <a:solidFill>
                  <a:schemeClr val="bg2">
                    <a:shade val="50000"/>
                    <a:satMod val="200000"/>
                  </a:schemeClr>
                </a:solidFill>
                <a:latin typeface="+mn-lt"/>
                <a:cs typeface="+mn-cs"/>
              </a:defRPr>
            </a:lvl1pPr>
            <a:extLst/>
          </a:lstStyle>
          <a:p>
            <a:pPr>
              <a:defRPr/>
            </a:pPr>
            <a:fld id="{70215A23-E656-482D-BE21-6BAF9AE71079}" type="datetimeFigureOut">
              <a:rPr lang="en-US"/>
              <a:pPr>
                <a:defRPr/>
              </a:pPr>
              <a:t>12/8/2014</a:t>
            </a:fld>
            <a:endParaRPr lang="en-US">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fontAlgn="auto">
              <a:spcBef>
                <a:spcPts val="0"/>
              </a:spcBef>
              <a:spcAft>
                <a:spcPts val="0"/>
              </a:spcAft>
              <a:defRPr sz="1200">
                <a:solidFill>
                  <a:schemeClr val="bg2">
                    <a:shade val="50000"/>
                  </a:schemeClr>
                </a:solidFill>
                <a:effectLst/>
                <a:latin typeface="+mn-lt"/>
                <a:cs typeface="+mn-cs"/>
              </a:defRPr>
            </a:lvl1pPr>
            <a:extLst/>
          </a:lstStyle>
          <a:p>
            <a:pPr>
              <a:defRPr/>
            </a:pPr>
            <a:endParaRPr 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fontAlgn="auto">
              <a:spcBef>
                <a:spcPts val="0"/>
              </a:spcBef>
              <a:spcAft>
                <a:spcPts val="0"/>
              </a:spcAft>
              <a:defRPr sz="1200" smtClean="0">
                <a:solidFill>
                  <a:schemeClr val="bg2">
                    <a:shade val="50000"/>
                    <a:satMod val="200000"/>
                  </a:schemeClr>
                </a:solidFill>
                <a:effectLst/>
                <a:latin typeface="+mn-lt"/>
                <a:cs typeface="+mn-cs"/>
              </a:defRPr>
            </a:lvl1pPr>
            <a:extLst/>
          </a:lstStyle>
          <a:p>
            <a:pPr>
              <a:defRPr/>
            </a:pPr>
            <a:fld id="{BBBD6A29-5663-4181-8FF5-AE66B9B1F58D}" type="slidenum">
              <a:rPr lang="en-US"/>
              <a:pPr>
                <a:defRPr/>
              </a:pPr>
              <a:t>‹#›</a:t>
            </a:fld>
            <a:endParaRPr lang="en-US">
              <a:solidFill>
                <a:schemeClr val="bg2">
                  <a:shade val="50000"/>
                </a:schemeClr>
              </a:solidFill>
            </a:endParaRPr>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rtl="0" fontAlgn="base">
        <a:spcBef>
          <a:spcPct val="0"/>
        </a:spcBef>
        <a:spcAft>
          <a:spcPct val="0"/>
        </a:spcAft>
        <a:defRPr sz="44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fontAlgn="base">
        <a:spcBef>
          <a:spcPct val="0"/>
        </a:spcBef>
        <a:spcAft>
          <a:spcPct val="0"/>
        </a:spcAft>
        <a:defRPr sz="4400">
          <a:solidFill>
            <a:srgbClr val="572314"/>
          </a:solidFill>
          <a:latin typeface="Gill Sans MT"/>
        </a:defRPr>
      </a:lvl2pPr>
      <a:lvl3pPr algn="l" rtl="0" fontAlgn="base">
        <a:spcBef>
          <a:spcPct val="0"/>
        </a:spcBef>
        <a:spcAft>
          <a:spcPct val="0"/>
        </a:spcAft>
        <a:defRPr sz="4400">
          <a:solidFill>
            <a:srgbClr val="572314"/>
          </a:solidFill>
          <a:latin typeface="Gill Sans MT"/>
        </a:defRPr>
      </a:lvl3pPr>
      <a:lvl4pPr algn="l" rtl="0" fontAlgn="base">
        <a:spcBef>
          <a:spcPct val="0"/>
        </a:spcBef>
        <a:spcAft>
          <a:spcPct val="0"/>
        </a:spcAft>
        <a:defRPr sz="4400">
          <a:solidFill>
            <a:srgbClr val="572314"/>
          </a:solidFill>
          <a:latin typeface="Gill Sans MT"/>
        </a:defRPr>
      </a:lvl4pPr>
      <a:lvl5pPr algn="l" rtl="0" fontAlgn="base">
        <a:spcBef>
          <a:spcPct val="0"/>
        </a:spcBef>
        <a:spcAft>
          <a:spcPct val="0"/>
        </a:spcAft>
        <a:defRPr sz="4400">
          <a:solidFill>
            <a:srgbClr val="572314"/>
          </a:solidFill>
          <a:latin typeface="Gill Sans MT"/>
        </a:defRPr>
      </a:lvl5pPr>
      <a:lvl6pPr marL="457200" algn="l" rtl="0" fontAlgn="base">
        <a:spcBef>
          <a:spcPct val="0"/>
        </a:spcBef>
        <a:spcAft>
          <a:spcPct val="0"/>
        </a:spcAft>
        <a:defRPr sz="4400">
          <a:solidFill>
            <a:srgbClr val="572314"/>
          </a:solidFill>
          <a:latin typeface="Gill Sans MT"/>
        </a:defRPr>
      </a:lvl6pPr>
      <a:lvl7pPr marL="914400" algn="l" rtl="0" fontAlgn="base">
        <a:spcBef>
          <a:spcPct val="0"/>
        </a:spcBef>
        <a:spcAft>
          <a:spcPct val="0"/>
        </a:spcAft>
        <a:defRPr sz="4400">
          <a:solidFill>
            <a:srgbClr val="572314"/>
          </a:solidFill>
          <a:latin typeface="Gill Sans MT"/>
        </a:defRPr>
      </a:lvl7pPr>
      <a:lvl8pPr marL="1371600" algn="l" rtl="0" fontAlgn="base">
        <a:spcBef>
          <a:spcPct val="0"/>
        </a:spcBef>
        <a:spcAft>
          <a:spcPct val="0"/>
        </a:spcAft>
        <a:defRPr sz="4400">
          <a:solidFill>
            <a:srgbClr val="572314"/>
          </a:solidFill>
          <a:latin typeface="Gill Sans MT"/>
        </a:defRPr>
      </a:lvl8pPr>
      <a:lvl9pPr marL="1828800" algn="l" rtl="0" fontAlgn="base">
        <a:spcBef>
          <a:spcPct val="0"/>
        </a:spcBef>
        <a:spcAft>
          <a:spcPct val="0"/>
        </a:spcAft>
        <a:defRPr sz="4400">
          <a:solidFill>
            <a:srgbClr val="572314"/>
          </a:solidFill>
          <a:latin typeface="Gill Sans MT"/>
        </a:defRPr>
      </a:lvl9pPr>
      <a:extLst/>
    </p:titleStyle>
    <p:bodyStyle>
      <a:lvl1pPr marL="365125" indent="-282575" algn="l" rtl="0" fontAlgn="base">
        <a:lnSpc>
          <a:spcPts val="3000"/>
        </a:lnSpc>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fontAlgn="base">
        <a:lnSpc>
          <a:spcPts val="3000"/>
        </a:lnSpc>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fontAlgn="base">
        <a:lnSpc>
          <a:spcPts val="2800"/>
        </a:lnSpc>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fontAlgn="base">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fontAlgn="base">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sz="2000" kern="120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KiranMohan/java-8/blob/master/java8-lambdas/src/test/java/org/ktest/java8/study/lambdas/MethodReferences.java"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KiranMohan/java-8/blob/master/java8-lambdas/src/test/java/org/ktest/java8/study/lambdas/ConstructorReferences.java"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KiranMohan/java-8/blob/master/java8-lambdas/src/test/java/org/ktest/java8/study/lambdas/VariableScope.java"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KiranMohan/java-8/blob/master/java8-lambdas/src/test/java/org/ktest/java8/study/lambdas/DefaultMethods.java"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KiranMohan/java-8/blob/master/java8-misc-goodies/src/test/java/org/ktest/java8/study/TestComparators.java"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KiranMohan/java-8"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KiranMohan/java-8/blob/master/java8-streams/src/test/java/org/ktest/study/java8/stream/StreamCreation.java"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KiranMohan/java-8/blob/master/java8-streams/src/test/java/org/ktest/study/java8/stream/FilterAndMapTest.java"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KiranMohan/java-8/blob/master/java8-streams/src/test/java/org/ktest/study/java8/stream/SubstreamAndConcatenationTest.java"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KiranMohan/java-8/blob/master/java8-streams/src/test/java/org/ktest/study/java8/stream/StatefulTransformationTest.java"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KiranMohan/java-8/blob/master/java8-streams/src/test/java/org/ktest/study/java8/stream/StreamReductionsTest.java"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KiranMohan/java-8/blob/master/java8-streams/src/test/java/org/ktest/study/java8/stream/OptionalType.java"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KiranMohan/java-8/blob/master/java8-streams/src/test/java/org/ktest/study/java8/stream/GroupingAndPartitioningTest.java" TargetMode="External"/><Relationship Id="rId2" Type="http://schemas.openxmlformats.org/officeDocument/2006/relationships/hyperlink" Target="https://github.com/KiranMohan/java-8/blob/master/java8-streams/src/test/java/org/ktest/study/java8/stream/CollectingResultsTest.java" TargetMode="Externa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KiranMohan/java-8/blob/master/java8-streams/src/test/java/org/ktest/study/java8/stream/PrimitiveTypesStreamTest.java" TargetMode="Externa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8" Type="http://schemas.openxmlformats.org/officeDocument/2006/relationships/hyperlink" Target="https://docs.oracle.com/javase/8/docs/api/java/util/function/LongFunction.html" TargetMode="External"/><Relationship Id="rId13" Type="http://schemas.openxmlformats.org/officeDocument/2006/relationships/hyperlink" Target="https://docs.oracle.com/javase/8/docs/api/java/util/function/ToLongFunction.html" TargetMode="External"/><Relationship Id="rId3" Type="http://schemas.openxmlformats.org/officeDocument/2006/relationships/hyperlink" Target="https://docs.oracle.com/javase/8/docs/api/java/util/function/BiFunction.html" TargetMode="External"/><Relationship Id="rId7" Type="http://schemas.openxmlformats.org/officeDocument/2006/relationships/hyperlink" Target="https://docs.oracle.com/javase/8/docs/api/java/util/function/IntFunction.html" TargetMode="External"/><Relationship Id="rId12" Type="http://schemas.openxmlformats.org/officeDocument/2006/relationships/hyperlink" Target="https://docs.oracle.com/javase/8/docs/api/java/util/function/ToIntFunction.html" TargetMode="External"/><Relationship Id="rId2" Type="http://schemas.openxmlformats.org/officeDocument/2006/relationships/hyperlink" Target="https://docs.oracle.com/javase/8/docs/api/java/util/function/BiConsumer.html" TargetMode="External"/><Relationship Id="rId1" Type="http://schemas.openxmlformats.org/officeDocument/2006/relationships/slideLayout" Target="../slideLayouts/slideLayout4.xml"/><Relationship Id="rId6" Type="http://schemas.openxmlformats.org/officeDocument/2006/relationships/hyperlink" Target="https://docs.oracle.com/javase/8/docs/api/java/util/function/Function.html" TargetMode="External"/><Relationship Id="rId11" Type="http://schemas.openxmlformats.org/officeDocument/2006/relationships/hyperlink" Target="https://docs.oracle.com/javase/8/docs/api/java/util/function/ToDoubleFunction.html" TargetMode="External"/><Relationship Id="rId5" Type="http://schemas.openxmlformats.org/officeDocument/2006/relationships/hyperlink" Target="https://docs.oracle.com/javase/8/docs/api/java/util/function/Consumer.html" TargetMode="External"/><Relationship Id="rId10" Type="http://schemas.openxmlformats.org/officeDocument/2006/relationships/hyperlink" Target="https://docs.oracle.com/javase/8/docs/api/java/util/function/Supplier.html" TargetMode="External"/><Relationship Id="rId4" Type="http://schemas.openxmlformats.org/officeDocument/2006/relationships/hyperlink" Target="https://docs.oracle.com/javase/8/docs/api/java/util/function/BinaryOperator.html" TargetMode="External"/><Relationship Id="rId9" Type="http://schemas.openxmlformats.org/officeDocument/2006/relationships/hyperlink" Target="https://docs.oracle.com/javase/8/docs/api/java/util/function/Predicate.html" TargetMode="External"/><Relationship Id="rId14" Type="http://schemas.openxmlformats.org/officeDocument/2006/relationships/hyperlink" Target="https://docs.oracle.com/javase/8/docs/api/java/util/function/UnaryOperator.html"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KiranMohan/java-8/blob/master/java8-lambdas/src/test/java/org/ktest/java8/study/lambdas/DeferredExecutionOldWay.java"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KiranMohan/java-8/blob/master/java8-lambdas/src/test/java/org/ktest/java8/study/lambdas/LamdbaSyntax.java"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5100" y="436563"/>
            <a:ext cx="7407275" cy="1471612"/>
          </a:xfrm>
        </p:spPr>
        <p:txBody>
          <a:bodyPr/>
          <a:lstStyle/>
          <a:p>
            <a:pPr fontAlgn="auto">
              <a:spcAft>
                <a:spcPts val="0"/>
              </a:spcAft>
              <a:defRPr/>
            </a:pPr>
            <a:r>
              <a:rPr lang="en-US" dirty="0" smtClean="0">
                <a:solidFill>
                  <a:schemeClr val="tx2">
                    <a:satMod val="130000"/>
                  </a:schemeClr>
                </a:solidFill>
              </a:rPr>
              <a:t>Functional Programming with Java 8</a:t>
            </a:r>
            <a:endParaRPr lang="en-US" dirty="0">
              <a:solidFill>
                <a:schemeClr val="tx2">
                  <a:satMod val="130000"/>
                </a:schemeClr>
              </a:solidFill>
            </a:endParaRPr>
          </a:p>
        </p:txBody>
      </p:sp>
      <p:sp>
        <p:nvSpPr>
          <p:cNvPr id="3" name="Subtitle 2"/>
          <p:cNvSpPr>
            <a:spLocks noGrp="1"/>
          </p:cNvSpPr>
          <p:nvPr>
            <p:ph type="subTitle" idx="1"/>
          </p:nvPr>
        </p:nvSpPr>
        <p:spPr>
          <a:xfrm>
            <a:off x="1431925" y="1849438"/>
            <a:ext cx="7407275" cy="1752600"/>
          </a:xfrm>
        </p:spPr>
        <p:txBody>
          <a:bodyPr>
            <a:normAutofit/>
          </a:bodyPr>
          <a:lstStyle/>
          <a:p>
            <a:pPr fontAlgn="auto">
              <a:spcAft>
                <a:spcPts val="0"/>
              </a:spcAft>
              <a:buFont typeface="Wingdings 2"/>
              <a:buNone/>
              <a:defRPr/>
            </a:pPr>
            <a:r>
              <a:rPr lang="en-US" dirty="0" smtClean="0"/>
              <a:t>Presented by </a:t>
            </a:r>
            <a:r>
              <a:rPr lang="en-US" smtClean="0"/>
              <a:t>Kiran Mohan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Lambda: Functional Interfaces</a:t>
            </a:r>
            <a:endParaRPr lang="en-US" dirty="0"/>
          </a:p>
        </p:txBody>
      </p:sp>
      <p:sp>
        <p:nvSpPr>
          <p:cNvPr id="3" name="Content Placeholder 2"/>
          <p:cNvSpPr>
            <a:spLocks noGrp="1"/>
          </p:cNvSpPr>
          <p:nvPr>
            <p:ph sz="half" idx="1"/>
          </p:nvPr>
        </p:nvSpPr>
        <p:spPr>
          <a:xfrm>
            <a:off x="1435608" y="1524000"/>
            <a:ext cx="7456872" cy="4663440"/>
          </a:xfrm>
        </p:spPr>
        <p:txBody>
          <a:bodyPr/>
          <a:lstStyle/>
          <a:p>
            <a:r>
              <a:rPr lang="en-US" sz="2000" dirty="0" smtClean="0"/>
              <a:t>Definition: an </a:t>
            </a:r>
            <a:r>
              <a:rPr lang="en-US" sz="2000" dirty="0" smtClean="0">
                <a:solidFill>
                  <a:srgbClr val="C00000"/>
                </a:solidFill>
              </a:rPr>
              <a:t>interface with a single abstract method</a:t>
            </a:r>
            <a:r>
              <a:rPr lang="en-US" sz="2000" dirty="0" smtClean="0"/>
              <a:t>.</a:t>
            </a:r>
          </a:p>
          <a:p>
            <a:r>
              <a:rPr lang="en-US" sz="2000" dirty="0" smtClean="0"/>
              <a:t>Examples: </a:t>
            </a:r>
            <a:r>
              <a:rPr lang="en-US" sz="2000" dirty="0" err="1" smtClean="0"/>
              <a:t>Runnable</a:t>
            </a:r>
            <a:r>
              <a:rPr lang="en-US" sz="2000" dirty="0" smtClean="0"/>
              <a:t>, Comparator</a:t>
            </a:r>
          </a:p>
          <a:p>
            <a:r>
              <a:rPr lang="en-US" sz="2000" dirty="0" smtClean="0"/>
              <a:t>Behind the scenes, Java 8 converts lambda expression to an object of the required Interface type. That’s all it does.</a:t>
            </a:r>
          </a:p>
          <a:p>
            <a:r>
              <a:rPr lang="en-US" sz="2000" dirty="0" smtClean="0">
                <a:solidFill>
                  <a:srgbClr val="C00000"/>
                </a:solidFill>
              </a:rPr>
              <a:t>Cannot declare function types</a:t>
            </a:r>
            <a:r>
              <a:rPr lang="en-US" sz="2000" dirty="0" smtClean="0"/>
              <a:t> as in many other languages supporting lambdas.</a:t>
            </a:r>
          </a:p>
          <a:p>
            <a:r>
              <a:rPr lang="en-US" sz="2000" dirty="0" smtClean="0"/>
              <a:t>New generic functional interfaces in the </a:t>
            </a:r>
            <a:r>
              <a:rPr lang="en-US" sz="2000" dirty="0" err="1" smtClean="0">
                <a:solidFill>
                  <a:srgbClr val="C00000"/>
                </a:solidFill>
              </a:rPr>
              <a:t>java.util.function</a:t>
            </a:r>
            <a:r>
              <a:rPr lang="en-US" sz="2000" dirty="0" smtClean="0"/>
              <a:t> package</a:t>
            </a:r>
          </a:p>
          <a:p>
            <a:r>
              <a:rPr lang="en-US" sz="2000" dirty="0" smtClean="0">
                <a:solidFill>
                  <a:srgbClr val="C00000"/>
                </a:solidFill>
              </a:rPr>
              <a:t>@</a:t>
            </a:r>
            <a:r>
              <a:rPr lang="en-US" sz="2000" dirty="0" err="1" smtClean="0">
                <a:solidFill>
                  <a:srgbClr val="C00000"/>
                </a:solidFill>
              </a:rPr>
              <a:t>FunctionalInterface</a:t>
            </a:r>
            <a:r>
              <a:rPr lang="en-US" sz="2000" dirty="0" smtClean="0"/>
              <a:t> annotation. Optional. Allows compiler validation.</a:t>
            </a:r>
          </a:p>
          <a:p>
            <a:r>
              <a:rPr lang="en-US" sz="2000" dirty="0" smtClean="0"/>
              <a:t>If Lambda expression throws </a:t>
            </a:r>
            <a:r>
              <a:rPr lang="en-US" sz="2000" dirty="0" smtClean="0">
                <a:solidFill>
                  <a:srgbClr val="C00000"/>
                </a:solidFill>
              </a:rPr>
              <a:t>checked exception</a:t>
            </a:r>
            <a:r>
              <a:rPr lang="en-US" sz="2000" dirty="0" smtClean="0"/>
              <a:t>, it must be declared by target interface.</a:t>
            </a:r>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Lambdas: Method References</a:t>
            </a:r>
            <a:endParaRPr lang="en-US" dirty="0"/>
          </a:p>
        </p:txBody>
      </p:sp>
      <p:sp>
        <p:nvSpPr>
          <p:cNvPr id="3" name="Content Placeholder 2"/>
          <p:cNvSpPr>
            <a:spLocks noGrp="1"/>
          </p:cNvSpPr>
          <p:nvPr>
            <p:ph sz="half" idx="1"/>
          </p:nvPr>
        </p:nvSpPr>
        <p:spPr>
          <a:xfrm>
            <a:off x="1435608" y="1524000"/>
            <a:ext cx="7384864" cy="5073352"/>
          </a:xfrm>
        </p:spPr>
        <p:txBody>
          <a:bodyPr/>
          <a:lstStyle/>
          <a:p>
            <a:r>
              <a:rPr lang="en-US" sz="1800" dirty="0" smtClean="0"/>
              <a:t>Even lesser code</a:t>
            </a:r>
          </a:p>
          <a:p>
            <a:pPr>
              <a:lnSpc>
                <a:spcPct val="100000"/>
              </a:lnSpc>
              <a:buNone/>
            </a:pPr>
            <a:r>
              <a:rPr lang="en-US" sz="1200" b="1" dirty="0" err="1" smtClean="0">
                <a:solidFill>
                  <a:srgbClr val="C00000"/>
                </a:solidFill>
                <a:latin typeface="Courier New" pitchFamily="49" charset="0"/>
                <a:cs typeface="Courier New" pitchFamily="49" charset="0"/>
              </a:rPr>
              <a:t>button.addActionListener</a:t>
            </a:r>
            <a:r>
              <a:rPr lang="en-US" sz="1200" b="1" dirty="0" smtClean="0">
                <a:solidFill>
                  <a:srgbClr val="C00000"/>
                </a:solidFill>
                <a:latin typeface="Courier New" pitchFamily="49" charset="0"/>
                <a:cs typeface="Courier New" pitchFamily="49" charset="0"/>
              </a:rPr>
              <a:t>(event </a:t>
            </a:r>
            <a:r>
              <a:rPr lang="en-US" sz="1200" b="1" dirty="0" smtClean="0">
                <a:solidFill>
                  <a:srgbClr val="C00000"/>
                </a:solidFill>
                <a:latin typeface="Courier New" pitchFamily="49" charset="0"/>
                <a:cs typeface="Courier New" pitchFamily="49" charset="0"/>
              </a:rPr>
              <a:t>-&gt; </a:t>
            </a:r>
            <a:r>
              <a:rPr lang="en-US" sz="1200" b="1" dirty="0" err="1" smtClean="0">
                <a:solidFill>
                  <a:srgbClr val="C00000"/>
                </a:solidFill>
                <a:latin typeface="Courier New" pitchFamily="49" charset="0"/>
                <a:cs typeface="Courier New" pitchFamily="49" charset="0"/>
              </a:rPr>
              <a:t>System.out.println</a:t>
            </a:r>
            <a:r>
              <a:rPr lang="en-US" sz="1200" b="1" dirty="0" smtClean="0">
                <a:solidFill>
                  <a:srgbClr val="C00000"/>
                </a:solidFill>
                <a:latin typeface="Courier New" pitchFamily="49" charset="0"/>
                <a:cs typeface="Courier New" pitchFamily="49" charset="0"/>
              </a:rPr>
              <a:t>(event))</a:t>
            </a:r>
            <a:endParaRPr lang="en-US" sz="1200" b="1" dirty="0" smtClean="0">
              <a:solidFill>
                <a:srgbClr val="C00000"/>
              </a:solidFill>
              <a:latin typeface="Courier New" pitchFamily="49" charset="0"/>
              <a:cs typeface="Courier New" pitchFamily="49" charset="0"/>
            </a:endParaRPr>
          </a:p>
          <a:p>
            <a:pPr>
              <a:lnSpc>
                <a:spcPct val="100000"/>
              </a:lnSpc>
              <a:buNone/>
            </a:pPr>
            <a:r>
              <a:rPr lang="en-US" sz="1200" b="1" dirty="0" smtClean="0">
                <a:solidFill>
                  <a:prstClr val="black"/>
                </a:solidFill>
                <a:cs typeface="Courier New" pitchFamily="49" charset="0"/>
              </a:rPr>
              <a:t>Becomes</a:t>
            </a:r>
          </a:p>
          <a:p>
            <a:pPr>
              <a:lnSpc>
                <a:spcPct val="100000"/>
              </a:lnSpc>
              <a:buNone/>
            </a:pPr>
            <a:r>
              <a:rPr lang="en-US" sz="1200" b="1" dirty="0" err="1" smtClean="0">
                <a:solidFill>
                  <a:srgbClr val="C00000"/>
                </a:solidFill>
                <a:latin typeface="Courier New" pitchFamily="49" charset="0"/>
                <a:cs typeface="Courier New" pitchFamily="49" charset="0"/>
              </a:rPr>
              <a:t>button.addActionListener</a:t>
            </a:r>
            <a:r>
              <a:rPr lang="en-US" sz="1200" b="1" dirty="0" smtClean="0">
                <a:solidFill>
                  <a:srgbClr val="C00000"/>
                </a:solidFill>
                <a:latin typeface="Courier New" pitchFamily="49" charset="0"/>
                <a:cs typeface="Courier New" pitchFamily="49" charset="0"/>
              </a:rPr>
              <a:t>(</a:t>
            </a:r>
            <a:r>
              <a:rPr lang="en-US" sz="1200" b="1" dirty="0" err="1" smtClean="0">
                <a:solidFill>
                  <a:srgbClr val="C00000"/>
                </a:solidFill>
                <a:latin typeface="Courier New" pitchFamily="49" charset="0"/>
                <a:cs typeface="Courier New" pitchFamily="49" charset="0"/>
              </a:rPr>
              <a:t>System.out</a:t>
            </a:r>
            <a:r>
              <a:rPr lang="en-US" sz="1200" b="1" dirty="0" smtClean="0">
                <a:solidFill>
                  <a:srgbClr val="C00000"/>
                </a:solidFill>
                <a:latin typeface="Courier New" pitchFamily="49" charset="0"/>
                <a:cs typeface="Courier New" pitchFamily="49" charset="0"/>
              </a:rPr>
              <a:t>::</a:t>
            </a:r>
            <a:r>
              <a:rPr lang="en-US" sz="1200" b="1" dirty="0" err="1" smtClean="0">
                <a:solidFill>
                  <a:srgbClr val="C00000"/>
                </a:solidFill>
                <a:latin typeface="Courier New" pitchFamily="49" charset="0"/>
                <a:cs typeface="Courier New" pitchFamily="49" charset="0"/>
              </a:rPr>
              <a:t>println</a:t>
            </a:r>
            <a:r>
              <a:rPr lang="en-US" sz="1200" b="1" dirty="0" smtClean="0">
                <a:solidFill>
                  <a:srgbClr val="C00000"/>
                </a:solidFill>
                <a:latin typeface="Courier New" pitchFamily="49" charset="0"/>
                <a:cs typeface="Courier New" pitchFamily="49" charset="0"/>
              </a:rPr>
              <a:t>)</a:t>
            </a:r>
          </a:p>
          <a:p>
            <a:pPr>
              <a:lnSpc>
                <a:spcPct val="100000"/>
              </a:lnSpc>
              <a:buNone/>
            </a:pPr>
            <a:endParaRPr lang="en-US" sz="1050" dirty="0" smtClean="0">
              <a:solidFill>
                <a:prstClr val="black"/>
              </a:solidFill>
              <a:latin typeface="Courier New" pitchFamily="49" charset="0"/>
              <a:cs typeface="Courier New" pitchFamily="49" charset="0"/>
            </a:endParaRPr>
          </a:p>
          <a:p>
            <a:pPr>
              <a:buNone/>
            </a:pPr>
            <a:r>
              <a:rPr lang="en-US" sz="1800" dirty="0" smtClean="0"/>
              <a:t>There are three principal cases:</a:t>
            </a:r>
          </a:p>
          <a:p>
            <a:r>
              <a:rPr lang="en-US" sz="1800" dirty="0" smtClean="0"/>
              <a:t>object::</a:t>
            </a:r>
            <a:r>
              <a:rPr lang="en-US" sz="1800" dirty="0" err="1" smtClean="0"/>
              <a:t>instanceMethod</a:t>
            </a:r>
            <a:endParaRPr lang="en-US" sz="1800" dirty="0" smtClean="0"/>
          </a:p>
          <a:p>
            <a:pPr>
              <a:buNone/>
            </a:pPr>
            <a:r>
              <a:rPr lang="en-US" sz="1200" b="1" dirty="0" smtClean="0">
                <a:solidFill>
                  <a:prstClr val="black"/>
                </a:solidFill>
                <a:cs typeface="Courier New" pitchFamily="49" charset="0"/>
              </a:rPr>
              <a:t>	above example</a:t>
            </a:r>
          </a:p>
          <a:p>
            <a:r>
              <a:rPr lang="en-US" sz="1800" dirty="0" smtClean="0"/>
              <a:t>Class::</a:t>
            </a:r>
            <a:r>
              <a:rPr lang="en-US" sz="1800" dirty="0" err="1" smtClean="0"/>
              <a:t>staticMethod</a:t>
            </a:r>
            <a:endParaRPr lang="en-US" sz="1800" dirty="0" smtClean="0"/>
          </a:p>
          <a:p>
            <a:pPr>
              <a:buNone/>
            </a:pPr>
            <a:r>
              <a:rPr lang="en-US" sz="1200" b="1" dirty="0" smtClean="0">
                <a:solidFill>
                  <a:srgbClr val="C00000"/>
                </a:solidFill>
                <a:latin typeface="Courier New" pitchFamily="49" charset="0"/>
                <a:cs typeface="Courier New" pitchFamily="49" charset="0"/>
              </a:rPr>
              <a:t>Math::</a:t>
            </a:r>
            <a:r>
              <a:rPr lang="en-US" sz="1200" b="1" dirty="0" err="1" smtClean="0">
                <a:solidFill>
                  <a:srgbClr val="C00000"/>
                </a:solidFill>
                <a:latin typeface="Courier New" pitchFamily="49" charset="0"/>
                <a:cs typeface="Courier New" pitchFamily="49" charset="0"/>
              </a:rPr>
              <a:t>pow</a:t>
            </a:r>
            <a:r>
              <a:rPr lang="en-US" sz="1200" dirty="0" smtClean="0">
                <a:solidFill>
                  <a:prstClr val="black"/>
                </a:solidFill>
                <a:latin typeface="Courier New" pitchFamily="49" charset="0"/>
                <a:cs typeface="Courier New" pitchFamily="49" charset="0"/>
              </a:rPr>
              <a:t> </a:t>
            </a:r>
            <a:r>
              <a:rPr lang="en-US" sz="1200" b="1" dirty="0" smtClean="0">
                <a:solidFill>
                  <a:prstClr val="black"/>
                </a:solidFill>
                <a:cs typeface="Courier New" pitchFamily="49" charset="0"/>
              </a:rPr>
              <a:t>is equivalent to</a:t>
            </a:r>
            <a:r>
              <a:rPr lang="en-US" sz="1200" dirty="0" smtClean="0">
                <a:solidFill>
                  <a:prstClr val="black"/>
                </a:solidFill>
                <a:latin typeface="Courier New" pitchFamily="49" charset="0"/>
                <a:cs typeface="Courier New" pitchFamily="49" charset="0"/>
              </a:rPr>
              <a:t> </a:t>
            </a:r>
            <a:r>
              <a:rPr lang="en-US" sz="1200" b="1" dirty="0" smtClean="0">
                <a:solidFill>
                  <a:srgbClr val="C00000"/>
                </a:solidFill>
                <a:latin typeface="Courier New" pitchFamily="49" charset="0"/>
                <a:cs typeface="Courier New" pitchFamily="49" charset="0"/>
              </a:rPr>
              <a:t>(x, y) -&gt; Math.pow(x, y)</a:t>
            </a:r>
          </a:p>
          <a:p>
            <a:r>
              <a:rPr lang="en-US" sz="1800" dirty="0" smtClean="0"/>
              <a:t>Class::</a:t>
            </a:r>
            <a:r>
              <a:rPr lang="en-US" sz="1800" dirty="0" err="1" smtClean="0"/>
              <a:t>instanceMethod</a:t>
            </a:r>
            <a:endParaRPr lang="en-US" sz="1800" dirty="0" smtClean="0"/>
          </a:p>
          <a:p>
            <a:pPr>
              <a:lnSpc>
                <a:spcPct val="100000"/>
              </a:lnSpc>
              <a:buNone/>
            </a:pPr>
            <a:r>
              <a:rPr lang="en-US" sz="1200" b="1" dirty="0" smtClean="0">
                <a:solidFill>
                  <a:srgbClr val="C00000"/>
                </a:solidFill>
                <a:latin typeface="Courier New" pitchFamily="49" charset="0"/>
                <a:cs typeface="Courier New" pitchFamily="49" charset="0"/>
              </a:rPr>
              <a:t>String::</a:t>
            </a:r>
            <a:r>
              <a:rPr lang="en-US" sz="1200" b="1" dirty="0" err="1" smtClean="0">
                <a:solidFill>
                  <a:srgbClr val="C00000"/>
                </a:solidFill>
                <a:latin typeface="Courier New" pitchFamily="49" charset="0"/>
                <a:cs typeface="Courier New" pitchFamily="49" charset="0"/>
              </a:rPr>
              <a:t>compareToIgnoreCase</a:t>
            </a:r>
            <a:r>
              <a:rPr lang="en-US" sz="1050" dirty="0" smtClean="0"/>
              <a:t> </a:t>
            </a:r>
            <a:r>
              <a:rPr lang="en-US" sz="1200" b="1" dirty="0" smtClean="0">
                <a:solidFill>
                  <a:prstClr val="black"/>
                </a:solidFill>
                <a:cs typeface="Courier New" pitchFamily="49" charset="0"/>
              </a:rPr>
              <a:t>is the same as</a:t>
            </a:r>
            <a:r>
              <a:rPr lang="en-US" sz="1200" dirty="0" smtClean="0">
                <a:solidFill>
                  <a:prstClr val="black"/>
                </a:solidFill>
                <a:latin typeface="Courier New" pitchFamily="49" charset="0"/>
                <a:cs typeface="Courier New" pitchFamily="49" charset="0"/>
              </a:rPr>
              <a:t> </a:t>
            </a:r>
            <a:r>
              <a:rPr lang="en-US" sz="1200" b="1" dirty="0" smtClean="0">
                <a:solidFill>
                  <a:srgbClr val="C00000"/>
                </a:solidFill>
                <a:latin typeface="Courier New" pitchFamily="49" charset="0"/>
                <a:cs typeface="Courier New" pitchFamily="49" charset="0"/>
              </a:rPr>
              <a:t>(x, y) -&gt; </a:t>
            </a:r>
            <a:r>
              <a:rPr lang="en-US" sz="1200" b="1" dirty="0" err="1" smtClean="0">
                <a:solidFill>
                  <a:srgbClr val="C00000"/>
                </a:solidFill>
                <a:latin typeface="Courier New" pitchFamily="49" charset="0"/>
                <a:cs typeface="Courier New" pitchFamily="49" charset="0"/>
              </a:rPr>
              <a:t>x.compareToIgnoreCase</a:t>
            </a:r>
            <a:r>
              <a:rPr lang="en-US" sz="1200" b="1" dirty="0" smtClean="0">
                <a:solidFill>
                  <a:srgbClr val="C00000"/>
                </a:solidFill>
                <a:latin typeface="Courier New" pitchFamily="49" charset="0"/>
                <a:cs typeface="Courier New" pitchFamily="49" charset="0"/>
              </a:rPr>
              <a:t>(y)</a:t>
            </a:r>
          </a:p>
          <a:p>
            <a:pPr>
              <a:lnSpc>
                <a:spcPct val="100000"/>
              </a:lnSpc>
              <a:buNone/>
            </a:pPr>
            <a:endParaRPr lang="en-US" sz="1200" b="1" dirty="0" smtClean="0">
              <a:solidFill>
                <a:srgbClr val="C00000"/>
              </a:solidFill>
              <a:latin typeface="Courier New" pitchFamily="49" charset="0"/>
              <a:cs typeface="Courier New" pitchFamily="49" charset="0"/>
            </a:endParaRPr>
          </a:p>
          <a:p>
            <a:pPr>
              <a:lnSpc>
                <a:spcPct val="100000"/>
              </a:lnSpc>
              <a:buNone/>
            </a:pPr>
            <a:r>
              <a:rPr lang="en-US" sz="1800" b="1" dirty="0" smtClean="0">
                <a:cs typeface="Courier New" pitchFamily="49" charset="0"/>
              </a:rPr>
              <a:t>Code: </a:t>
            </a:r>
            <a:r>
              <a:rPr lang="en-US" sz="1800" dirty="0" smtClean="0">
                <a:hlinkClick r:id="rId3" tooltip="MethodReferences.java"/>
              </a:rPr>
              <a:t>MethodReferences.java</a:t>
            </a:r>
            <a:endParaRPr lang="en-US" sz="1800" b="1" dirty="0" smtClean="0">
              <a:cs typeface="Courier New"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Lambdas:Constructor</a:t>
            </a:r>
            <a:r>
              <a:rPr lang="en-US" dirty="0" smtClean="0"/>
              <a:t> References</a:t>
            </a:r>
            <a:endParaRPr lang="en-US" dirty="0"/>
          </a:p>
        </p:txBody>
      </p:sp>
      <p:sp>
        <p:nvSpPr>
          <p:cNvPr id="3" name="Content Placeholder 2"/>
          <p:cNvSpPr>
            <a:spLocks noGrp="1"/>
          </p:cNvSpPr>
          <p:nvPr>
            <p:ph sz="half" idx="1"/>
          </p:nvPr>
        </p:nvSpPr>
        <p:spPr>
          <a:xfrm>
            <a:off x="1435608" y="1524000"/>
            <a:ext cx="7240848" cy="4663440"/>
          </a:xfrm>
        </p:spPr>
        <p:txBody>
          <a:bodyPr/>
          <a:lstStyle/>
          <a:p>
            <a:r>
              <a:rPr lang="en-US" dirty="0" smtClean="0"/>
              <a:t>Constructor references</a:t>
            </a:r>
          </a:p>
          <a:p>
            <a:pPr>
              <a:buNone/>
            </a:pPr>
            <a:r>
              <a:rPr lang="en-US" dirty="0" err="1" smtClean="0">
                <a:latin typeface="Courier New" pitchFamily="49" charset="0"/>
                <a:cs typeface="Courier New" pitchFamily="49" charset="0"/>
              </a:rPr>
              <a:t>ClassName</a:t>
            </a:r>
            <a:r>
              <a:rPr lang="en-US" dirty="0" smtClean="0">
                <a:latin typeface="Courier New" pitchFamily="49" charset="0"/>
                <a:cs typeface="Courier New" pitchFamily="49" charset="0"/>
              </a:rPr>
              <a:t>::new</a:t>
            </a:r>
          </a:p>
          <a:p>
            <a:pPr>
              <a:buNone/>
            </a:pPr>
            <a:endParaRPr lang="en-US" dirty="0" smtClean="0"/>
          </a:p>
          <a:p>
            <a:r>
              <a:rPr lang="en-US" dirty="0" smtClean="0"/>
              <a:t>Array Constructor references</a:t>
            </a:r>
          </a:p>
          <a:p>
            <a:pPr>
              <a:buNone/>
            </a:pPr>
            <a:r>
              <a:rPr lang="en-US" dirty="0" err="1" smtClean="0">
                <a:latin typeface="Courier New" pitchFamily="49" charset="0"/>
                <a:cs typeface="Courier New" pitchFamily="49" charset="0"/>
              </a:rPr>
              <a:t>ClassName</a:t>
            </a:r>
            <a:r>
              <a:rPr lang="en-US" dirty="0" smtClean="0">
                <a:latin typeface="Courier New" pitchFamily="49" charset="0"/>
                <a:cs typeface="Courier New" pitchFamily="49" charset="0"/>
              </a:rPr>
              <a:t>[]::new</a:t>
            </a:r>
          </a:p>
          <a:p>
            <a:pPr>
              <a:buNone/>
            </a:pPr>
            <a:endParaRPr lang="en-US" dirty="0" smtClean="0">
              <a:latin typeface="Courier New" pitchFamily="49" charset="0"/>
              <a:cs typeface="Courier New" pitchFamily="49" charset="0"/>
            </a:endParaRPr>
          </a:p>
          <a:p>
            <a:pPr>
              <a:buNone/>
            </a:pPr>
            <a:endParaRPr lang="en-US" dirty="0" smtClean="0">
              <a:latin typeface="Courier New" pitchFamily="49" charset="0"/>
              <a:cs typeface="Courier New" pitchFamily="49" charset="0"/>
            </a:endParaRPr>
          </a:p>
          <a:p>
            <a:pPr>
              <a:buNone/>
            </a:pPr>
            <a:endParaRPr lang="en-US" dirty="0" smtClean="0">
              <a:latin typeface="Courier New" pitchFamily="49" charset="0"/>
              <a:cs typeface="Courier New" pitchFamily="49" charset="0"/>
            </a:endParaRPr>
          </a:p>
          <a:p>
            <a:pPr>
              <a:buNone/>
            </a:pPr>
            <a:endParaRPr lang="en-US" dirty="0" smtClean="0">
              <a:latin typeface="Courier New" pitchFamily="49" charset="0"/>
              <a:cs typeface="Courier New" pitchFamily="49" charset="0"/>
            </a:endParaRPr>
          </a:p>
          <a:p>
            <a:pPr>
              <a:buNone/>
            </a:pPr>
            <a:r>
              <a:rPr lang="en-US" dirty="0" smtClean="0"/>
              <a:t>Code: </a:t>
            </a:r>
            <a:r>
              <a:rPr lang="en-US" dirty="0" smtClean="0">
                <a:hlinkClick r:id="rId2" tooltip="ConstructorReferences.java"/>
              </a:rPr>
              <a:t>ConstructorReferences.java</a:t>
            </a: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Lambdas: Variable Scope</a:t>
            </a:r>
            <a:endParaRPr lang="en-US" dirty="0"/>
          </a:p>
        </p:txBody>
      </p:sp>
      <p:sp>
        <p:nvSpPr>
          <p:cNvPr id="3" name="Content Placeholder 2"/>
          <p:cNvSpPr>
            <a:spLocks noGrp="1"/>
          </p:cNvSpPr>
          <p:nvPr>
            <p:ph sz="half" idx="1"/>
          </p:nvPr>
        </p:nvSpPr>
        <p:spPr>
          <a:xfrm>
            <a:off x="1435608" y="1524000"/>
            <a:ext cx="7312856" cy="4663440"/>
          </a:xfrm>
        </p:spPr>
        <p:txBody>
          <a:bodyPr/>
          <a:lstStyle/>
          <a:p>
            <a:pPr>
              <a:lnSpc>
                <a:spcPct val="100000"/>
              </a:lnSpc>
              <a:spcBef>
                <a:spcPts val="0"/>
              </a:spcBef>
              <a:buNone/>
            </a:pPr>
            <a:r>
              <a:rPr lang="en-US" sz="1200" dirty="0" smtClean="0">
                <a:latin typeface="Courier New" pitchFamily="49" charset="0"/>
                <a:cs typeface="Courier New" pitchFamily="49" charset="0"/>
              </a:rPr>
              <a:t>public static void </a:t>
            </a:r>
            <a:r>
              <a:rPr lang="en-US" sz="1200" dirty="0" err="1" smtClean="0">
                <a:latin typeface="Courier New" pitchFamily="49" charset="0"/>
                <a:cs typeface="Courier New" pitchFamily="49" charset="0"/>
              </a:rPr>
              <a:t>repeatMessage</a:t>
            </a:r>
            <a:r>
              <a:rPr lang="en-US" sz="1200" dirty="0" smtClean="0">
                <a:latin typeface="Courier New" pitchFamily="49" charset="0"/>
                <a:cs typeface="Courier New" pitchFamily="49" charset="0"/>
              </a:rPr>
              <a:t>(String text, </a:t>
            </a:r>
            <a:r>
              <a:rPr lang="en-US" sz="1200" dirty="0" err="1" smtClean="0">
                <a:latin typeface="Courier New" pitchFamily="49" charset="0"/>
                <a:cs typeface="Courier New" pitchFamily="49" charset="0"/>
              </a:rPr>
              <a:t>int</a:t>
            </a:r>
            <a:r>
              <a:rPr lang="en-US" sz="1200" dirty="0" smtClean="0">
                <a:latin typeface="Courier New" pitchFamily="49" charset="0"/>
                <a:cs typeface="Courier New" pitchFamily="49" charset="0"/>
              </a:rPr>
              <a:t> count) </a:t>
            </a:r>
            <a:r>
              <a:rPr lang="en-US" sz="1200" dirty="0" smtClean="0">
                <a:latin typeface="Courier New" pitchFamily="49" charset="0"/>
                <a:cs typeface="Courier New" pitchFamily="49" charset="0"/>
              </a:rPr>
              <a:t>{</a:t>
            </a:r>
          </a:p>
          <a:p>
            <a:pPr>
              <a:lnSpc>
                <a:spcPct val="100000"/>
              </a:lnSpc>
              <a:spcBef>
                <a:spcPts val="0"/>
              </a:spcBef>
              <a:buNone/>
            </a:pPr>
            <a:r>
              <a:rPr lang="en-US" sz="1200" dirty="0" smtClean="0">
                <a:latin typeface="Courier New" pitchFamily="49" charset="0"/>
                <a:cs typeface="Courier New" pitchFamily="49" charset="0"/>
              </a:rPr>
              <a:t/>
            </a:r>
            <a:br>
              <a:rPr lang="en-US" sz="1200" dirty="0" smtClean="0">
                <a:latin typeface="Courier New" pitchFamily="49" charset="0"/>
                <a:cs typeface="Courier New" pitchFamily="49" charset="0"/>
              </a:rPr>
            </a:b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Runnable</a:t>
            </a:r>
            <a:r>
              <a:rPr lang="en-US" sz="1200" dirty="0" smtClean="0">
                <a:latin typeface="Courier New" pitchFamily="49" charset="0"/>
                <a:cs typeface="Courier New" pitchFamily="49" charset="0"/>
              </a:rPr>
              <a:t> r = () -&gt; {</a:t>
            </a:r>
            <a:br>
              <a:rPr lang="en-US" sz="1200" dirty="0" smtClean="0">
                <a:latin typeface="Courier New" pitchFamily="49" charset="0"/>
                <a:cs typeface="Courier New" pitchFamily="49" charset="0"/>
              </a:rPr>
            </a:br>
            <a:r>
              <a:rPr lang="en-US" sz="1200" dirty="0" smtClean="0">
                <a:latin typeface="Courier New" pitchFamily="49" charset="0"/>
                <a:cs typeface="Courier New" pitchFamily="49" charset="0"/>
              </a:rPr>
              <a:t>      for (</a:t>
            </a:r>
            <a:r>
              <a:rPr lang="en-US" sz="1200" dirty="0" err="1" smtClean="0">
                <a:latin typeface="Courier New" pitchFamily="49" charset="0"/>
                <a:cs typeface="Courier New" pitchFamily="49" charset="0"/>
              </a:rPr>
              <a:t>int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i</a:t>
            </a:r>
            <a:r>
              <a:rPr lang="en-US" sz="1200" dirty="0" smtClean="0">
                <a:latin typeface="Courier New" pitchFamily="49" charset="0"/>
                <a:cs typeface="Courier New" pitchFamily="49" charset="0"/>
              </a:rPr>
              <a:t> = 0; </a:t>
            </a:r>
            <a:r>
              <a:rPr lang="en-US" sz="1200" dirty="0" err="1" smtClean="0">
                <a:latin typeface="Courier New" pitchFamily="49" charset="0"/>
                <a:cs typeface="Courier New" pitchFamily="49" charset="0"/>
              </a:rPr>
              <a:t>i</a:t>
            </a:r>
            <a:r>
              <a:rPr lang="en-US" sz="1200" dirty="0" smtClean="0">
                <a:latin typeface="Courier New" pitchFamily="49" charset="0"/>
                <a:cs typeface="Courier New" pitchFamily="49" charset="0"/>
              </a:rPr>
              <a:t> &lt; </a:t>
            </a:r>
            <a:r>
              <a:rPr lang="en-US" sz="1200" b="1" dirty="0" smtClean="0">
                <a:solidFill>
                  <a:srgbClr val="C00000"/>
                </a:solidFill>
                <a:latin typeface="Courier New" pitchFamily="49" charset="0"/>
                <a:cs typeface="Courier New" pitchFamily="49" charset="0"/>
              </a:rPr>
              <a:t>count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i</a:t>
            </a:r>
            <a:r>
              <a:rPr lang="en-US" sz="1200" dirty="0" smtClean="0">
                <a:latin typeface="Courier New" pitchFamily="49" charset="0"/>
                <a:cs typeface="Courier New" pitchFamily="49" charset="0"/>
              </a:rPr>
              <a:t>++) {</a:t>
            </a:r>
            <a:br>
              <a:rPr lang="en-US" sz="1200" dirty="0" smtClean="0">
                <a:latin typeface="Courier New" pitchFamily="49" charset="0"/>
                <a:cs typeface="Courier New" pitchFamily="49" charset="0"/>
              </a:rPr>
            </a:b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System.out.println</a:t>
            </a:r>
            <a:r>
              <a:rPr lang="en-US" sz="1200" dirty="0" smtClean="0">
                <a:latin typeface="Courier New" pitchFamily="49" charset="0"/>
                <a:cs typeface="Courier New" pitchFamily="49" charset="0"/>
              </a:rPr>
              <a:t>(</a:t>
            </a:r>
            <a:r>
              <a:rPr lang="en-US" sz="1200" b="1" dirty="0" smtClean="0">
                <a:solidFill>
                  <a:srgbClr val="C00000"/>
                </a:solidFill>
                <a:latin typeface="Courier New" pitchFamily="49" charset="0"/>
                <a:cs typeface="Courier New" pitchFamily="49" charset="0"/>
              </a:rPr>
              <a:t>text</a:t>
            </a:r>
            <a:r>
              <a:rPr lang="en-US" sz="1200" dirty="0" smtClean="0">
                <a:latin typeface="Courier New" pitchFamily="49" charset="0"/>
                <a:cs typeface="Courier New" pitchFamily="49" charset="0"/>
              </a:rPr>
              <a:t>);</a:t>
            </a:r>
            <a:br>
              <a:rPr lang="en-US" sz="1200" dirty="0" smtClean="0">
                <a:latin typeface="Courier New" pitchFamily="49" charset="0"/>
                <a:cs typeface="Courier New" pitchFamily="49" charset="0"/>
              </a:rPr>
            </a:b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Thread.yield</a:t>
            </a:r>
            <a:r>
              <a:rPr lang="en-US" sz="1200" dirty="0" smtClean="0">
                <a:latin typeface="Courier New" pitchFamily="49" charset="0"/>
                <a:cs typeface="Courier New" pitchFamily="49" charset="0"/>
              </a:rPr>
              <a:t>();</a:t>
            </a:r>
            <a:br>
              <a:rPr lang="en-US" sz="1200" dirty="0" smtClean="0">
                <a:latin typeface="Courier New" pitchFamily="49" charset="0"/>
                <a:cs typeface="Courier New" pitchFamily="49" charset="0"/>
              </a:rPr>
            </a:br>
            <a:r>
              <a:rPr lang="en-US" sz="1200" dirty="0" smtClean="0">
                <a:latin typeface="Courier New" pitchFamily="49" charset="0"/>
                <a:cs typeface="Courier New" pitchFamily="49" charset="0"/>
              </a:rPr>
              <a:t>      }</a:t>
            </a:r>
            <a:br>
              <a:rPr lang="en-US" sz="1200" dirty="0" smtClean="0">
                <a:latin typeface="Courier New" pitchFamily="49" charset="0"/>
                <a:cs typeface="Courier New" pitchFamily="49" charset="0"/>
              </a:rPr>
            </a:br>
            <a:r>
              <a:rPr lang="en-US" sz="1200" dirty="0" smtClean="0">
                <a:latin typeface="Courier New" pitchFamily="49" charset="0"/>
                <a:cs typeface="Courier New" pitchFamily="49" charset="0"/>
              </a:rPr>
              <a:t>   };</a:t>
            </a:r>
            <a:br>
              <a:rPr lang="en-US" sz="1200" dirty="0" smtClean="0">
                <a:latin typeface="Courier New" pitchFamily="49" charset="0"/>
                <a:cs typeface="Courier New" pitchFamily="49" charset="0"/>
              </a:rPr>
            </a:br>
            <a:r>
              <a:rPr lang="en-US" sz="1200" dirty="0" smtClean="0">
                <a:latin typeface="Courier New" pitchFamily="49" charset="0"/>
                <a:cs typeface="Courier New" pitchFamily="49" charset="0"/>
              </a:rPr>
              <a:t>   new Thread(r).start();</a:t>
            </a:r>
            <a:br>
              <a:rPr lang="en-US" sz="1200" dirty="0" smtClean="0">
                <a:latin typeface="Courier New" pitchFamily="49" charset="0"/>
                <a:cs typeface="Courier New" pitchFamily="49" charset="0"/>
              </a:rPr>
            </a:br>
            <a:r>
              <a:rPr lang="en-US" sz="1200" dirty="0" smtClean="0">
                <a:latin typeface="Courier New" pitchFamily="49" charset="0"/>
                <a:cs typeface="Courier New" pitchFamily="49" charset="0"/>
              </a:rPr>
              <a:t>}</a:t>
            </a:r>
          </a:p>
          <a:p>
            <a:pPr>
              <a:lnSpc>
                <a:spcPct val="100000"/>
              </a:lnSpc>
            </a:pPr>
            <a:r>
              <a:rPr lang="en-US" sz="2000" dirty="0" smtClean="0"/>
              <a:t>Lambdas can capture the value of a variable in the enclosing scope (technical term: </a:t>
            </a:r>
            <a:r>
              <a:rPr lang="en-US" sz="2000" dirty="0" smtClean="0">
                <a:solidFill>
                  <a:srgbClr val="C00000"/>
                </a:solidFill>
              </a:rPr>
              <a:t>closure</a:t>
            </a:r>
            <a:r>
              <a:rPr lang="en-US" sz="2000" dirty="0" smtClean="0"/>
              <a:t>)</a:t>
            </a:r>
          </a:p>
          <a:p>
            <a:pPr>
              <a:lnSpc>
                <a:spcPct val="100000"/>
              </a:lnSpc>
            </a:pPr>
            <a:r>
              <a:rPr lang="en-US" sz="2000" dirty="0" smtClean="0"/>
              <a:t>Free variables captured must be </a:t>
            </a:r>
            <a:r>
              <a:rPr lang="en-US" sz="2000" dirty="0" smtClean="0">
                <a:solidFill>
                  <a:srgbClr val="C00000"/>
                </a:solidFill>
              </a:rPr>
              <a:t>effectively final </a:t>
            </a:r>
            <a:r>
              <a:rPr lang="en-US" sz="2000" dirty="0" smtClean="0"/>
              <a:t>(immutable). Not </a:t>
            </a:r>
            <a:r>
              <a:rPr lang="en-US" sz="2000" dirty="0" err="1" smtClean="0"/>
              <a:t>threadsafe</a:t>
            </a:r>
            <a:r>
              <a:rPr lang="en-US" sz="2000" dirty="0" smtClean="0"/>
              <a:t> otherwise.</a:t>
            </a:r>
          </a:p>
          <a:p>
            <a:pPr>
              <a:lnSpc>
                <a:spcPct val="100000"/>
              </a:lnSpc>
            </a:pPr>
            <a:r>
              <a:rPr lang="en-US" sz="2000" dirty="0" smtClean="0"/>
              <a:t>Perfectly </a:t>
            </a:r>
            <a:r>
              <a:rPr lang="en-US" sz="2000" dirty="0" smtClean="0">
                <a:solidFill>
                  <a:srgbClr val="C00000"/>
                </a:solidFill>
              </a:rPr>
              <a:t>legal to mutate a shared object</a:t>
            </a:r>
            <a:r>
              <a:rPr lang="en-US" sz="2000" dirty="0" smtClean="0"/>
              <a:t>. Still not </a:t>
            </a:r>
            <a:r>
              <a:rPr lang="en-US" sz="2000" dirty="0" err="1" smtClean="0"/>
              <a:t>threadSafe</a:t>
            </a:r>
            <a:r>
              <a:rPr lang="en-US" sz="2000" dirty="0" smtClean="0"/>
              <a:t>.</a:t>
            </a:r>
          </a:p>
          <a:p>
            <a:pPr>
              <a:lnSpc>
                <a:spcPct val="100000"/>
              </a:lnSpc>
            </a:pPr>
            <a:r>
              <a:rPr lang="en-US" sz="2000" dirty="0" smtClean="0"/>
              <a:t>body of a lambda expression has </a:t>
            </a:r>
            <a:r>
              <a:rPr lang="en-US" sz="2000" i="1" dirty="0" smtClean="0">
                <a:solidFill>
                  <a:srgbClr val="C00000"/>
                </a:solidFill>
              </a:rPr>
              <a:t>the same scope as a nested block. </a:t>
            </a:r>
            <a:r>
              <a:rPr lang="en-US" sz="2000" dirty="0" smtClean="0"/>
              <a:t>The same rules for name conflicts and shadowing apply.</a:t>
            </a:r>
          </a:p>
          <a:p>
            <a:pPr>
              <a:lnSpc>
                <a:spcPct val="100000"/>
              </a:lnSpc>
              <a:buNone/>
            </a:pPr>
            <a:r>
              <a:rPr lang="en-US" sz="2000" dirty="0" smtClean="0"/>
              <a:t>Code: </a:t>
            </a:r>
            <a:r>
              <a:rPr lang="en-US" sz="2000" dirty="0" smtClean="0">
                <a:hlinkClick r:id="rId2" tooltip="VariableScope.java"/>
              </a:rPr>
              <a:t>VariableScope.java</a:t>
            </a:r>
            <a:endParaRPr lang="en-US" sz="2000" dirty="0" smtClean="0"/>
          </a:p>
          <a:p>
            <a:pPr>
              <a:buNone/>
            </a:pPr>
            <a:endParaRPr lang="en-US" dirty="0"/>
          </a:p>
        </p:txBody>
      </p:sp>
      <p:sp>
        <p:nvSpPr>
          <p:cNvPr id="5" name="Oval 4"/>
          <p:cNvSpPr/>
          <p:nvPr/>
        </p:nvSpPr>
        <p:spPr>
          <a:xfrm>
            <a:off x="6660232" y="2492896"/>
            <a:ext cx="1800200" cy="43204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Free variables</a:t>
            </a:r>
            <a:endParaRPr lang="en-US" sz="1200" dirty="0"/>
          </a:p>
        </p:txBody>
      </p:sp>
      <p:cxnSp>
        <p:nvCxnSpPr>
          <p:cNvPr id="7" name="Straight Arrow Connector 6"/>
          <p:cNvCxnSpPr>
            <a:stCxn id="5" idx="2"/>
          </p:cNvCxnSpPr>
          <p:nvPr/>
        </p:nvCxnSpPr>
        <p:spPr>
          <a:xfrm flipH="1" flipV="1">
            <a:off x="4932040" y="2276872"/>
            <a:ext cx="1728192" cy="432048"/>
          </a:xfrm>
          <a:prstGeom prst="straightConnector1">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2"/>
          </p:cNvCxnSpPr>
          <p:nvPr/>
        </p:nvCxnSpPr>
        <p:spPr>
          <a:xfrm flipH="1" flipV="1">
            <a:off x="4716016" y="1988840"/>
            <a:ext cx="1944216" cy="720080"/>
          </a:xfrm>
          <a:prstGeom prst="straightConnector1">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Lambdas: Default Methods</a:t>
            </a:r>
            <a:endParaRPr lang="en-US" dirty="0"/>
          </a:p>
        </p:txBody>
      </p:sp>
      <p:sp>
        <p:nvSpPr>
          <p:cNvPr id="3" name="Content Placeholder 2"/>
          <p:cNvSpPr>
            <a:spLocks noGrp="1"/>
          </p:cNvSpPr>
          <p:nvPr>
            <p:ph sz="half" idx="1"/>
          </p:nvPr>
        </p:nvSpPr>
        <p:spPr>
          <a:xfrm>
            <a:off x="1435608" y="1524000"/>
            <a:ext cx="7528880" cy="4663440"/>
          </a:xfrm>
        </p:spPr>
        <p:txBody>
          <a:bodyPr/>
          <a:lstStyle/>
          <a:p>
            <a:r>
              <a:rPr lang="en-US" dirty="0" smtClean="0"/>
              <a:t>Default methods in Interfaces</a:t>
            </a:r>
          </a:p>
          <a:p>
            <a:pPr>
              <a:lnSpc>
                <a:spcPct val="100000"/>
              </a:lnSpc>
              <a:spcBef>
                <a:spcPts val="0"/>
              </a:spcBef>
              <a:buNone/>
            </a:pPr>
            <a:r>
              <a:rPr lang="en-US" sz="1200" dirty="0" smtClean="0">
                <a:latin typeface="Courier New" pitchFamily="49" charset="0"/>
                <a:cs typeface="Courier New" pitchFamily="49" charset="0"/>
              </a:rPr>
              <a:t>interface A {</a:t>
            </a:r>
          </a:p>
          <a:p>
            <a:pPr lvl="1">
              <a:lnSpc>
                <a:spcPct val="100000"/>
              </a:lnSpc>
              <a:spcBef>
                <a:spcPts val="0"/>
              </a:spcBef>
              <a:buNone/>
            </a:pPr>
            <a:r>
              <a:rPr lang="en-US" sz="1200" dirty="0" smtClean="0">
                <a:latin typeface="Courier New" pitchFamily="49" charset="0"/>
                <a:cs typeface="Courier New" pitchFamily="49" charset="0"/>
              </a:rPr>
              <a:t>default void </a:t>
            </a:r>
            <a:r>
              <a:rPr lang="en-US" sz="1200" dirty="0" err="1" smtClean="0">
                <a:latin typeface="Courier New" pitchFamily="49" charset="0"/>
                <a:cs typeface="Courier New" pitchFamily="49" charset="0"/>
              </a:rPr>
              <a:t>sayHi</a:t>
            </a:r>
            <a:r>
              <a:rPr lang="en-US" sz="1200" dirty="0" smtClean="0">
                <a:latin typeface="Courier New" pitchFamily="49" charset="0"/>
                <a:cs typeface="Courier New" pitchFamily="49" charset="0"/>
              </a:rPr>
              <a:t>() {</a:t>
            </a:r>
          </a:p>
          <a:p>
            <a:pPr lvl="1">
              <a:lnSpc>
                <a:spcPct val="100000"/>
              </a:lnSpc>
              <a:spcBef>
                <a:spcPts val="0"/>
              </a:spcBef>
              <a:buNone/>
            </a:pP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System.out.println</a:t>
            </a:r>
            <a:r>
              <a:rPr lang="en-US" sz="1200" dirty="0" smtClean="0">
                <a:latin typeface="Courier New" pitchFamily="49" charset="0"/>
                <a:cs typeface="Courier New" pitchFamily="49" charset="0"/>
              </a:rPr>
              <a:t>("A says Hi");</a:t>
            </a:r>
          </a:p>
          <a:p>
            <a:pPr lvl="1">
              <a:lnSpc>
                <a:spcPct val="100000"/>
              </a:lnSpc>
              <a:spcBef>
                <a:spcPts val="0"/>
              </a:spcBef>
              <a:buNone/>
            </a:pPr>
            <a:r>
              <a:rPr lang="en-US" sz="1200" dirty="0" smtClean="0">
                <a:latin typeface="Courier New" pitchFamily="49" charset="0"/>
                <a:cs typeface="Courier New" pitchFamily="49" charset="0"/>
              </a:rPr>
              <a:t>}</a:t>
            </a:r>
          </a:p>
          <a:p>
            <a:pPr>
              <a:lnSpc>
                <a:spcPct val="100000"/>
              </a:lnSpc>
              <a:spcBef>
                <a:spcPts val="0"/>
              </a:spcBef>
              <a:buNone/>
            </a:pPr>
            <a:r>
              <a:rPr lang="en-US" sz="1200" dirty="0" smtClean="0">
                <a:latin typeface="Courier New" pitchFamily="49" charset="0"/>
                <a:cs typeface="Courier New" pitchFamily="49" charset="0"/>
              </a:rPr>
              <a:t>}</a:t>
            </a:r>
          </a:p>
          <a:p>
            <a:pPr>
              <a:lnSpc>
                <a:spcPct val="100000"/>
              </a:lnSpc>
              <a:spcBef>
                <a:spcPts val="0"/>
              </a:spcBef>
              <a:buNone/>
            </a:pPr>
            <a:r>
              <a:rPr lang="en-US" dirty="0" smtClean="0"/>
              <a:t>Conflicts</a:t>
            </a:r>
          </a:p>
          <a:p>
            <a:pPr>
              <a:lnSpc>
                <a:spcPct val="100000"/>
              </a:lnSpc>
              <a:spcBef>
                <a:spcPts val="0"/>
              </a:spcBef>
            </a:pPr>
            <a:r>
              <a:rPr lang="en-US" dirty="0" smtClean="0"/>
              <a:t>Interface – </a:t>
            </a:r>
            <a:r>
              <a:rPr lang="en-US" dirty="0" err="1" smtClean="0"/>
              <a:t>Superclass</a:t>
            </a:r>
            <a:r>
              <a:rPr lang="en-US" dirty="0" smtClean="0"/>
              <a:t> clash: </a:t>
            </a:r>
            <a:r>
              <a:rPr lang="en-US" dirty="0" err="1" smtClean="0">
                <a:solidFill>
                  <a:srgbClr val="C00000"/>
                </a:solidFill>
              </a:rPr>
              <a:t>Superclasses</a:t>
            </a:r>
            <a:r>
              <a:rPr lang="en-US" dirty="0" smtClean="0">
                <a:solidFill>
                  <a:srgbClr val="C00000"/>
                </a:solidFill>
              </a:rPr>
              <a:t> wins</a:t>
            </a:r>
          </a:p>
          <a:p>
            <a:pPr>
              <a:lnSpc>
                <a:spcPct val="100000"/>
              </a:lnSpc>
              <a:spcBef>
                <a:spcPts val="0"/>
              </a:spcBef>
            </a:pPr>
            <a:r>
              <a:rPr lang="en-US" dirty="0" smtClean="0"/>
              <a:t>Interface - Interface clash: Implementing class </a:t>
            </a:r>
            <a:r>
              <a:rPr lang="en-US" dirty="0" smtClean="0">
                <a:solidFill>
                  <a:srgbClr val="C00000"/>
                </a:solidFill>
              </a:rPr>
              <a:t>must override method </a:t>
            </a:r>
            <a:r>
              <a:rPr lang="en-US" dirty="0" smtClean="0"/>
              <a:t>and resolve</a:t>
            </a:r>
          </a:p>
          <a:p>
            <a:pPr>
              <a:lnSpc>
                <a:spcPct val="100000"/>
              </a:lnSpc>
              <a:spcBef>
                <a:spcPts val="0"/>
              </a:spcBef>
            </a:pPr>
            <a:endParaRPr lang="en-US" dirty="0" smtClean="0"/>
          </a:p>
          <a:p>
            <a:pPr>
              <a:lnSpc>
                <a:spcPct val="100000"/>
              </a:lnSpc>
              <a:spcBef>
                <a:spcPts val="0"/>
              </a:spcBef>
            </a:pPr>
            <a:endParaRPr lang="en-US" dirty="0" smtClean="0"/>
          </a:p>
          <a:p>
            <a:pPr>
              <a:lnSpc>
                <a:spcPct val="100000"/>
              </a:lnSpc>
              <a:spcBef>
                <a:spcPts val="0"/>
              </a:spcBef>
              <a:buNone/>
            </a:pPr>
            <a:r>
              <a:rPr lang="en-US" dirty="0" smtClean="0"/>
              <a:t>Code - </a:t>
            </a:r>
            <a:r>
              <a:rPr lang="en-US" dirty="0" smtClean="0">
                <a:hlinkClick r:id="rId2" tooltip="DefaultMethods.java"/>
              </a:rPr>
              <a:t>DefaultMethods.java</a:t>
            </a: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Lambdas:Static</a:t>
            </a:r>
            <a:r>
              <a:rPr lang="en-US" dirty="0" smtClean="0"/>
              <a:t> Methods in Interfaces</a:t>
            </a:r>
            <a:endParaRPr lang="en-US" dirty="0"/>
          </a:p>
        </p:txBody>
      </p:sp>
      <p:sp>
        <p:nvSpPr>
          <p:cNvPr id="3" name="Content Placeholder 2"/>
          <p:cNvSpPr>
            <a:spLocks noGrp="1"/>
          </p:cNvSpPr>
          <p:nvPr>
            <p:ph sz="half" idx="1"/>
          </p:nvPr>
        </p:nvSpPr>
        <p:spPr>
          <a:xfrm>
            <a:off x="1435608" y="1524000"/>
            <a:ext cx="7456872" cy="4663440"/>
          </a:xfrm>
        </p:spPr>
        <p:txBody>
          <a:bodyPr/>
          <a:lstStyle/>
          <a:p>
            <a:r>
              <a:rPr lang="en-US" dirty="0" smtClean="0"/>
              <a:t>Legal in Java 8 to declare static methods in Interfaces</a:t>
            </a:r>
          </a:p>
          <a:p>
            <a:r>
              <a:rPr lang="en-US" dirty="0" smtClean="0"/>
              <a:t>Makes interface companion </a:t>
            </a:r>
            <a:r>
              <a:rPr lang="en-US" dirty="0" smtClean="0">
                <a:solidFill>
                  <a:srgbClr val="C00000"/>
                </a:solidFill>
              </a:rPr>
              <a:t>abstract classes with static methods obsolete</a:t>
            </a:r>
            <a:r>
              <a:rPr lang="en-US" dirty="0" smtClean="0"/>
              <a:t>. Ex: Collection/Collections, Path/Paths…</a:t>
            </a:r>
          </a:p>
          <a:p>
            <a:endParaRPr lang="en-US" dirty="0" smtClean="0"/>
          </a:p>
          <a:p>
            <a:endParaRPr lang="en-US" dirty="0" smtClean="0"/>
          </a:p>
          <a:p>
            <a:endParaRPr lang="en-US" dirty="0" smtClean="0"/>
          </a:p>
          <a:p>
            <a:endParaRPr lang="en-US" dirty="0" smtClean="0"/>
          </a:p>
          <a:p>
            <a:endParaRPr lang="en-US" dirty="0" smtClean="0"/>
          </a:p>
          <a:p>
            <a:pPr>
              <a:buNone/>
            </a:pPr>
            <a:r>
              <a:rPr lang="en-US" dirty="0" smtClean="0"/>
              <a:t>Code: </a:t>
            </a:r>
            <a:r>
              <a:rPr lang="en-US" dirty="0" smtClean="0">
                <a:hlinkClick r:id="rId2" tooltip="TestComparators.java"/>
              </a:rPr>
              <a:t>TestComparators.java</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2">
                    <a:satMod val="130000"/>
                  </a:schemeClr>
                </a:solidFill>
              </a:rPr>
              <a:t>Lambdas: Wrap-up</a:t>
            </a:r>
            <a:endParaRPr lang="en-US" dirty="0">
              <a:solidFill>
                <a:schemeClr val="tx2">
                  <a:satMod val="130000"/>
                </a:schemeClr>
              </a:solidFill>
            </a:endParaRPr>
          </a:p>
        </p:txBody>
      </p:sp>
      <p:sp>
        <p:nvSpPr>
          <p:cNvPr id="18435" name="Content Placeholder 2"/>
          <p:cNvSpPr>
            <a:spLocks noGrp="1"/>
          </p:cNvSpPr>
          <p:nvPr>
            <p:ph idx="1"/>
          </p:nvPr>
        </p:nvSpPr>
        <p:spPr/>
        <p:txBody>
          <a:bodyPr/>
          <a:lstStyle/>
          <a:p>
            <a:r>
              <a:rPr lang="en-US" dirty="0" smtClean="0"/>
              <a:t>Powerful tool to write concise code</a:t>
            </a:r>
          </a:p>
          <a:p>
            <a:r>
              <a:rPr lang="en-US" dirty="0" smtClean="0"/>
              <a:t>Alternate ways to write libraries much efficiently that are </a:t>
            </a:r>
            <a:r>
              <a:rPr lang="en-US" smtClean="0"/>
              <a:t>much easier to use.</a:t>
            </a:r>
            <a:endParaRPr lang="en-US" dirty="0" smtClean="0"/>
          </a:p>
          <a:p>
            <a:endParaRPr lang="en-US" dirty="0" smtClean="0"/>
          </a:p>
          <a:p>
            <a:pPr>
              <a:buNone/>
            </a:pPr>
            <a:endParaRPr lang="en-US" dirty="0" smtClean="0"/>
          </a:p>
          <a:p>
            <a:pPr>
              <a:buNone/>
            </a:pPr>
            <a:r>
              <a:rPr lang="en-US" dirty="0" smtClean="0"/>
              <a:t>Questions?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2">
                    <a:satMod val="130000"/>
                  </a:schemeClr>
                </a:solidFill>
              </a:rPr>
              <a:t>Stream API</a:t>
            </a:r>
            <a:endParaRPr lang="en-US" dirty="0">
              <a:solidFill>
                <a:schemeClr val="tx2">
                  <a:satMod val="130000"/>
                </a:schemeClr>
              </a:solidFill>
            </a:endParaRPr>
          </a:p>
        </p:txBody>
      </p:sp>
      <p:sp>
        <p:nvSpPr>
          <p:cNvPr id="19459" name="Content Placeholder 2"/>
          <p:cNvSpPr>
            <a:spLocks noGrp="1"/>
          </p:cNvSpPr>
          <p:nvPr>
            <p:ph idx="1"/>
          </p:nvPr>
        </p:nvSpPr>
        <p:spPr/>
        <p:txBody>
          <a:bodyPr/>
          <a:lstStyle/>
          <a:p>
            <a:r>
              <a:rPr lang="en-US" sz="2000" dirty="0" smtClean="0"/>
              <a:t>Key abstraction in Java 8 for processing collections and specifying what to do</a:t>
            </a:r>
          </a:p>
          <a:p>
            <a:r>
              <a:rPr lang="en-US" sz="2000" dirty="0" smtClean="0"/>
              <a:t>Scheduling of operations left to implementation</a:t>
            </a:r>
            <a:r>
              <a:rPr lang="en-US" dirty="0" smtClean="0"/>
              <a:t>. </a:t>
            </a:r>
          </a:p>
          <a:p>
            <a:r>
              <a:rPr lang="en-US" sz="2000" dirty="0" smtClean="0"/>
              <a:t>Efficient Concurrent execution.</a:t>
            </a:r>
          </a:p>
          <a:p>
            <a:pPr>
              <a:lnSpc>
                <a:spcPct val="100000"/>
              </a:lnSpc>
              <a:spcBef>
                <a:spcPts val="0"/>
              </a:spcBef>
              <a:buNone/>
            </a:pPr>
            <a:r>
              <a:rPr lang="en-US" sz="2000" dirty="0" smtClean="0"/>
              <a:t>The key points of this section are:</a:t>
            </a:r>
          </a:p>
          <a:p>
            <a:pPr>
              <a:lnSpc>
                <a:spcPct val="100000"/>
              </a:lnSpc>
            </a:pPr>
            <a:r>
              <a:rPr lang="en-US" sz="1600" dirty="0" err="1" smtClean="0">
                <a:solidFill>
                  <a:srgbClr val="C00000"/>
                </a:solidFill>
              </a:rPr>
              <a:t>Iterators</a:t>
            </a:r>
            <a:r>
              <a:rPr lang="en-US" sz="1600" dirty="0" smtClean="0"/>
              <a:t>: specific traversal strategy, </a:t>
            </a:r>
            <a:r>
              <a:rPr lang="en-US" sz="1600" dirty="0" smtClean="0">
                <a:solidFill>
                  <a:srgbClr val="C00000"/>
                </a:solidFill>
              </a:rPr>
              <a:t>inefficient</a:t>
            </a:r>
            <a:r>
              <a:rPr lang="en-US" sz="1600" dirty="0" smtClean="0"/>
              <a:t> concurrent execution.</a:t>
            </a:r>
          </a:p>
          <a:p>
            <a:pPr>
              <a:lnSpc>
                <a:spcPct val="100000"/>
              </a:lnSpc>
            </a:pPr>
            <a:r>
              <a:rPr lang="en-US" sz="1600" dirty="0" smtClean="0"/>
              <a:t>streams for collections, arrays, generators, or </a:t>
            </a:r>
            <a:r>
              <a:rPr lang="en-US" sz="1600" dirty="0" err="1" smtClean="0"/>
              <a:t>iterators</a:t>
            </a:r>
            <a:r>
              <a:rPr lang="en-US" sz="1600" dirty="0" smtClean="0"/>
              <a:t>.</a:t>
            </a:r>
          </a:p>
          <a:p>
            <a:pPr>
              <a:lnSpc>
                <a:spcPct val="100000"/>
              </a:lnSpc>
            </a:pPr>
            <a:r>
              <a:rPr lang="en-US" sz="1600" dirty="0" smtClean="0"/>
              <a:t>transform elements: </a:t>
            </a:r>
            <a:r>
              <a:rPr lang="en-US" sz="1600" dirty="0" smtClean="0">
                <a:solidFill>
                  <a:srgbClr val="C00000"/>
                </a:solidFill>
              </a:rPr>
              <a:t>filter, map</a:t>
            </a:r>
            <a:r>
              <a:rPr lang="en-US" sz="1600" dirty="0" smtClean="0"/>
              <a:t>, </a:t>
            </a:r>
            <a:r>
              <a:rPr lang="en-US" sz="1600" dirty="0" smtClean="0">
                <a:solidFill>
                  <a:srgbClr val="C00000"/>
                </a:solidFill>
              </a:rPr>
              <a:t>limit</a:t>
            </a:r>
            <a:r>
              <a:rPr lang="en-US" sz="1600" dirty="0" smtClean="0"/>
              <a:t>, </a:t>
            </a:r>
            <a:r>
              <a:rPr lang="en-US" sz="1600" dirty="0" smtClean="0">
                <a:solidFill>
                  <a:srgbClr val="C00000"/>
                </a:solidFill>
              </a:rPr>
              <a:t>distinct</a:t>
            </a:r>
            <a:r>
              <a:rPr lang="en-US" sz="1600" dirty="0" smtClean="0"/>
              <a:t>, and </a:t>
            </a:r>
            <a:r>
              <a:rPr lang="en-US" sz="1600" dirty="0" smtClean="0">
                <a:solidFill>
                  <a:srgbClr val="C00000"/>
                </a:solidFill>
              </a:rPr>
              <a:t>sorted</a:t>
            </a:r>
            <a:r>
              <a:rPr lang="en-US" sz="1600" dirty="0" smtClean="0"/>
              <a:t>.</a:t>
            </a:r>
          </a:p>
          <a:p>
            <a:pPr>
              <a:lnSpc>
                <a:spcPct val="100000"/>
              </a:lnSpc>
            </a:pPr>
            <a:r>
              <a:rPr lang="en-US" sz="1600" dirty="0" smtClean="0"/>
              <a:t>reduction operators: </a:t>
            </a:r>
            <a:r>
              <a:rPr lang="en-US" sz="1600" dirty="0" smtClean="0">
                <a:solidFill>
                  <a:srgbClr val="C00000"/>
                </a:solidFill>
              </a:rPr>
              <a:t>count</a:t>
            </a:r>
            <a:r>
              <a:rPr lang="en-US" sz="1600" dirty="0" smtClean="0"/>
              <a:t>, </a:t>
            </a:r>
            <a:r>
              <a:rPr lang="en-US" sz="1600" dirty="0" smtClean="0">
                <a:solidFill>
                  <a:srgbClr val="C00000"/>
                </a:solidFill>
              </a:rPr>
              <a:t>max</a:t>
            </a:r>
            <a:r>
              <a:rPr lang="en-US" sz="1600" dirty="0" smtClean="0"/>
              <a:t>, </a:t>
            </a:r>
            <a:r>
              <a:rPr lang="en-US" sz="1600" dirty="0" smtClean="0">
                <a:solidFill>
                  <a:srgbClr val="C00000"/>
                </a:solidFill>
              </a:rPr>
              <a:t>min</a:t>
            </a:r>
            <a:r>
              <a:rPr lang="en-US" sz="1600" dirty="0" smtClean="0"/>
              <a:t>, </a:t>
            </a:r>
            <a:r>
              <a:rPr lang="en-US" sz="1600" dirty="0" err="1" smtClean="0">
                <a:solidFill>
                  <a:srgbClr val="C00000"/>
                </a:solidFill>
              </a:rPr>
              <a:t>findFirst</a:t>
            </a:r>
            <a:r>
              <a:rPr lang="en-US" sz="1600" dirty="0" smtClean="0"/>
              <a:t>, or </a:t>
            </a:r>
            <a:r>
              <a:rPr lang="en-US" sz="1600" dirty="0" err="1" smtClean="0">
                <a:solidFill>
                  <a:srgbClr val="C00000"/>
                </a:solidFill>
              </a:rPr>
              <a:t>findAny</a:t>
            </a:r>
            <a:r>
              <a:rPr lang="en-US" sz="1600" dirty="0" smtClean="0"/>
              <a:t>. </a:t>
            </a:r>
          </a:p>
          <a:p>
            <a:pPr>
              <a:lnSpc>
                <a:spcPct val="100000"/>
              </a:lnSpc>
            </a:pPr>
            <a:r>
              <a:rPr lang="en-US" sz="1600" dirty="0" smtClean="0">
                <a:solidFill>
                  <a:srgbClr val="C00000"/>
                </a:solidFill>
              </a:rPr>
              <a:t>Optional</a:t>
            </a:r>
            <a:r>
              <a:rPr lang="en-US" sz="1600" dirty="0" smtClean="0"/>
              <a:t> </a:t>
            </a:r>
            <a:r>
              <a:rPr lang="en-US" sz="1600" dirty="0" smtClean="0">
                <a:solidFill>
                  <a:srgbClr val="C00000"/>
                </a:solidFill>
              </a:rPr>
              <a:t>Type</a:t>
            </a:r>
            <a:r>
              <a:rPr lang="en-US" sz="1600" dirty="0" smtClean="0"/>
              <a:t>: safe alternative to working with null values.</a:t>
            </a:r>
          </a:p>
          <a:p>
            <a:pPr>
              <a:lnSpc>
                <a:spcPct val="100000"/>
              </a:lnSpc>
            </a:pPr>
            <a:r>
              <a:rPr lang="en-US" sz="1600" dirty="0" smtClean="0"/>
              <a:t>collect stream results in collections, arrays, strings, or maps.</a:t>
            </a:r>
          </a:p>
          <a:p>
            <a:pPr>
              <a:lnSpc>
                <a:spcPct val="100000"/>
              </a:lnSpc>
            </a:pPr>
            <a:r>
              <a:rPr lang="en-US" sz="1600" dirty="0" smtClean="0"/>
              <a:t>split the stream into groups: </a:t>
            </a:r>
            <a:r>
              <a:rPr lang="en-US" sz="1600" dirty="0" err="1" smtClean="0">
                <a:solidFill>
                  <a:srgbClr val="C00000"/>
                </a:solidFill>
              </a:rPr>
              <a:t>groupingBy</a:t>
            </a:r>
            <a:r>
              <a:rPr lang="en-US" sz="1600" dirty="0" smtClean="0"/>
              <a:t>, </a:t>
            </a:r>
            <a:r>
              <a:rPr lang="en-US" sz="1600" dirty="0" err="1" smtClean="0">
                <a:solidFill>
                  <a:srgbClr val="C00000"/>
                </a:solidFill>
              </a:rPr>
              <a:t>partitioningBy</a:t>
            </a:r>
            <a:r>
              <a:rPr lang="en-US" sz="1600" dirty="0" smtClean="0"/>
              <a:t> </a:t>
            </a:r>
          </a:p>
          <a:p>
            <a:pPr>
              <a:lnSpc>
                <a:spcPct val="100000"/>
              </a:lnSpc>
            </a:pPr>
            <a:r>
              <a:rPr lang="en-US" sz="1600" dirty="0" smtClean="0"/>
              <a:t>specialized streams for the primitive types </a:t>
            </a:r>
            <a:r>
              <a:rPr lang="en-US" sz="1600" dirty="0" err="1" smtClean="0"/>
              <a:t>int</a:t>
            </a:r>
            <a:r>
              <a:rPr lang="en-US" sz="1600" dirty="0" smtClean="0"/>
              <a:t>, long, and double.</a:t>
            </a:r>
          </a:p>
          <a:p>
            <a:pPr>
              <a:lnSpc>
                <a:spcPct val="100000"/>
              </a:lnSpc>
            </a:pPr>
            <a:r>
              <a:rPr lang="en-US" sz="1600" dirty="0" smtClean="0"/>
              <a:t>Functional interfaces used in the stream library.</a:t>
            </a:r>
          </a:p>
          <a:p>
            <a:pPr>
              <a:buNone/>
            </a:pPr>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1143000"/>
          </a:xfrm>
        </p:spPr>
        <p:txBody>
          <a:bodyPr>
            <a:normAutofit/>
          </a:bodyPr>
          <a:lstStyle/>
          <a:p>
            <a:pPr fontAlgn="auto">
              <a:spcAft>
                <a:spcPts val="0"/>
              </a:spcAft>
              <a:defRPr/>
            </a:pPr>
            <a:r>
              <a:rPr lang="en-US" dirty="0" smtClean="0">
                <a:solidFill>
                  <a:schemeClr val="tx2">
                    <a:satMod val="130000"/>
                  </a:schemeClr>
                </a:solidFill>
              </a:rPr>
              <a:t>Stream </a:t>
            </a:r>
            <a:r>
              <a:rPr lang="en-US" dirty="0" err="1" smtClean="0">
                <a:solidFill>
                  <a:schemeClr val="tx2">
                    <a:satMod val="130000"/>
                  </a:schemeClr>
                </a:solidFill>
              </a:rPr>
              <a:t>API:Why</a:t>
            </a:r>
            <a:r>
              <a:rPr lang="en-US" dirty="0" smtClean="0">
                <a:solidFill>
                  <a:schemeClr val="tx2">
                    <a:satMod val="130000"/>
                  </a:schemeClr>
                </a:solidFill>
              </a:rPr>
              <a:t>?</a:t>
            </a:r>
            <a:endParaRPr lang="en-US" dirty="0">
              <a:solidFill>
                <a:schemeClr val="tx2">
                  <a:satMod val="130000"/>
                </a:schemeClr>
              </a:solidFill>
            </a:endParaRPr>
          </a:p>
        </p:txBody>
      </p:sp>
      <p:sp>
        <p:nvSpPr>
          <p:cNvPr id="20483" name="Content Placeholder 2"/>
          <p:cNvSpPr>
            <a:spLocks noGrp="1"/>
          </p:cNvSpPr>
          <p:nvPr>
            <p:ph sz="half" idx="1"/>
          </p:nvPr>
        </p:nvSpPr>
        <p:spPr>
          <a:xfrm>
            <a:off x="1435100" y="1524000"/>
            <a:ext cx="7385372" cy="4664075"/>
          </a:xfrm>
        </p:spPr>
        <p:txBody>
          <a:bodyPr/>
          <a:lstStyle/>
          <a:p>
            <a:pPr>
              <a:lnSpc>
                <a:spcPct val="100000"/>
              </a:lnSpc>
              <a:spcBef>
                <a:spcPts val="0"/>
              </a:spcBef>
              <a:buNone/>
            </a:pPr>
            <a:r>
              <a:rPr lang="en-US" sz="1200" dirty="0" smtClean="0">
                <a:latin typeface="Courier New" pitchFamily="49" charset="0"/>
                <a:cs typeface="Courier New" pitchFamily="49" charset="0"/>
              </a:rPr>
              <a:t>List&lt;String&gt; words = ...;</a:t>
            </a:r>
          </a:p>
          <a:p>
            <a:pPr>
              <a:lnSpc>
                <a:spcPct val="100000"/>
              </a:lnSpc>
              <a:spcBef>
                <a:spcPts val="0"/>
              </a:spcBef>
              <a:buNone/>
            </a:pPr>
            <a:r>
              <a:rPr lang="en-US" sz="1200" dirty="0" err="1" smtClean="0">
                <a:latin typeface="Courier New" pitchFamily="49" charset="0"/>
                <a:cs typeface="Courier New" pitchFamily="49" charset="0"/>
              </a:rPr>
              <a:t>int</a:t>
            </a:r>
            <a:r>
              <a:rPr lang="en-US" sz="1200" dirty="0" smtClean="0">
                <a:latin typeface="Courier New" pitchFamily="49" charset="0"/>
                <a:cs typeface="Courier New" pitchFamily="49" charset="0"/>
              </a:rPr>
              <a:t> count = 0;</a:t>
            </a:r>
          </a:p>
          <a:p>
            <a:pPr>
              <a:lnSpc>
                <a:spcPct val="100000"/>
              </a:lnSpc>
              <a:spcBef>
                <a:spcPts val="0"/>
              </a:spcBef>
              <a:buNone/>
            </a:pPr>
            <a:r>
              <a:rPr lang="en-US" sz="1200" dirty="0" smtClean="0">
                <a:latin typeface="Courier New" pitchFamily="49" charset="0"/>
                <a:cs typeface="Courier New" pitchFamily="49" charset="0"/>
              </a:rPr>
              <a:t>for (String w : words) {</a:t>
            </a:r>
          </a:p>
          <a:p>
            <a:pPr>
              <a:lnSpc>
                <a:spcPct val="100000"/>
              </a:lnSpc>
              <a:spcBef>
                <a:spcPts val="0"/>
              </a:spcBef>
              <a:buNone/>
            </a:pPr>
            <a:r>
              <a:rPr lang="en-US" sz="1200" dirty="0" smtClean="0">
                <a:latin typeface="Courier New" pitchFamily="49" charset="0"/>
                <a:cs typeface="Courier New" pitchFamily="49" charset="0"/>
              </a:rPr>
              <a:t>   if (</a:t>
            </a:r>
            <a:r>
              <a:rPr lang="en-US" sz="1200" dirty="0" err="1" smtClean="0">
                <a:latin typeface="Courier New" pitchFamily="49" charset="0"/>
                <a:cs typeface="Courier New" pitchFamily="49" charset="0"/>
              </a:rPr>
              <a:t>w.length</a:t>
            </a:r>
            <a:r>
              <a:rPr lang="en-US" sz="1200" dirty="0" smtClean="0">
                <a:latin typeface="Courier New" pitchFamily="49" charset="0"/>
                <a:cs typeface="Courier New" pitchFamily="49" charset="0"/>
              </a:rPr>
              <a:t>() &gt; 12) count++;</a:t>
            </a:r>
          </a:p>
          <a:p>
            <a:pPr>
              <a:lnSpc>
                <a:spcPct val="100000"/>
              </a:lnSpc>
              <a:spcBef>
                <a:spcPts val="0"/>
              </a:spcBef>
              <a:buNone/>
            </a:pPr>
            <a:r>
              <a:rPr lang="en-US" sz="1200" dirty="0" smtClean="0">
                <a:latin typeface="Courier New" pitchFamily="49" charset="0"/>
                <a:cs typeface="Courier New" pitchFamily="49" charset="0"/>
              </a:rPr>
              <a:t>}</a:t>
            </a:r>
          </a:p>
          <a:p>
            <a:r>
              <a:rPr lang="en-US" sz="2000" dirty="0" smtClean="0"/>
              <a:t>What wrong? Hard to parallelize.</a:t>
            </a:r>
          </a:p>
          <a:p>
            <a:r>
              <a:rPr lang="en-US" sz="2000" dirty="0" smtClean="0"/>
              <a:t>With stream </a:t>
            </a:r>
            <a:r>
              <a:rPr lang="en-US" sz="2000" dirty="0" err="1" smtClean="0"/>
              <a:t>api</a:t>
            </a:r>
            <a:r>
              <a:rPr lang="en-US" sz="2000" dirty="0" smtClean="0"/>
              <a:t>.</a:t>
            </a:r>
          </a:p>
          <a:p>
            <a:pPr>
              <a:buNone/>
            </a:pPr>
            <a:r>
              <a:rPr lang="en-US" sz="1200" dirty="0" smtClean="0">
                <a:latin typeface="Courier New" pitchFamily="49" charset="0"/>
                <a:cs typeface="Courier New" pitchFamily="49" charset="0"/>
              </a:rPr>
              <a:t>long count = </a:t>
            </a:r>
            <a:r>
              <a:rPr lang="en-US" sz="1200" dirty="0" err="1" smtClean="0">
                <a:latin typeface="Courier New" pitchFamily="49" charset="0"/>
                <a:cs typeface="Courier New" pitchFamily="49" charset="0"/>
              </a:rPr>
              <a:t>words.stream</a:t>
            </a:r>
            <a:r>
              <a:rPr lang="en-US" sz="1200" dirty="0" smtClean="0">
                <a:latin typeface="Courier New" pitchFamily="49" charset="0"/>
                <a:cs typeface="Courier New" pitchFamily="49" charset="0"/>
              </a:rPr>
              <a:t>().filter(w -&gt; </a:t>
            </a:r>
            <a:r>
              <a:rPr lang="en-US" sz="1200" dirty="0" err="1" smtClean="0">
                <a:latin typeface="Courier New" pitchFamily="49" charset="0"/>
                <a:cs typeface="Courier New" pitchFamily="49" charset="0"/>
              </a:rPr>
              <a:t>w.length</a:t>
            </a:r>
            <a:r>
              <a:rPr lang="en-US" sz="1200" dirty="0" smtClean="0">
                <a:latin typeface="Courier New" pitchFamily="49" charset="0"/>
                <a:cs typeface="Courier New" pitchFamily="49" charset="0"/>
              </a:rPr>
              <a:t>() &gt; 12).count();</a:t>
            </a:r>
          </a:p>
          <a:p>
            <a:pPr>
              <a:buNone/>
            </a:pPr>
            <a:r>
              <a:rPr lang="en-US" dirty="0" smtClean="0"/>
              <a:t>Stream </a:t>
            </a:r>
            <a:r>
              <a:rPr lang="en-US" dirty="0" err="1" smtClean="0"/>
              <a:t>vs</a:t>
            </a:r>
            <a:r>
              <a:rPr lang="en-US" dirty="0" smtClean="0"/>
              <a:t> Collection</a:t>
            </a:r>
          </a:p>
          <a:p>
            <a:pPr>
              <a:lnSpc>
                <a:spcPct val="100000"/>
              </a:lnSpc>
              <a:spcBef>
                <a:spcPts val="0"/>
              </a:spcBef>
            </a:pPr>
            <a:r>
              <a:rPr lang="en-US" sz="2000" dirty="0" smtClean="0"/>
              <a:t>Stream does not store its elements. </a:t>
            </a:r>
          </a:p>
          <a:p>
            <a:pPr>
              <a:lnSpc>
                <a:spcPct val="100000"/>
              </a:lnSpc>
              <a:spcBef>
                <a:spcPts val="0"/>
              </a:spcBef>
            </a:pPr>
            <a:r>
              <a:rPr lang="en-US" sz="2000" dirty="0" smtClean="0"/>
              <a:t>Stream operations don’t mutate their source. (Functional Programming concept???)</a:t>
            </a:r>
          </a:p>
          <a:p>
            <a:pPr>
              <a:lnSpc>
                <a:spcPct val="100000"/>
              </a:lnSpc>
              <a:spcBef>
                <a:spcPts val="0"/>
              </a:spcBef>
            </a:pPr>
            <a:r>
              <a:rPr lang="en-US" sz="2000" dirty="0" smtClean="0"/>
              <a:t>Stream operations are </a:t>
            </a:r>
            <a:r>
              <a:rPr lang="en-US" sz="2000" i="1" dirty="0" smtClean="0"/>
              <a:t>lazy</a:t>
            </a:r>
            <a:r>
              <a:rPr lang="en-US" sz="2000" dirty="0" smtClean="0"/>
              <a:t> when possible. </a:t>
            </a:r>
            <a:endParaRPr lang="en-US" dirty="0" smtClean="0"/>
          </a:p>
          <a:p>
            <a:pPr>
              <a:lnSpc>
                <a:spcPct val="100000"/>
              </a:lnSpc>
              <a:spcBef>
                <a:spcPts val="0"/>
              </a:spcBef>
              <a:buNone/>
            </a:pPr>
            <a:endParaRPr lang="en-US" sz="1000" dirty="0" smtClean="0"/>
          </a:p>
          <a:p>
            <a:pPr>
              <a:lnSpc>
                <a:spcPct val="150000"/>
              </a:lnSpc>
              <a:spcBef>
                <a:spcPts val="0"/>
              </a:spcBef>
              <a:buNone/>
            </a:pPr>
            <a:r>
              <a:rPr lang="en-US" dirty="0" smtClean="0"/>
              <a:t>Parallelization</a:t>
            </a:r>
          </a:p>
          <a:p>
            <a:pPr>
              <a:lnSpc>
                <a:spcPct val="150000"/>
              </a:lnSpc>
              <a:spcBef>
                <a:spcPts val="0"/>
              </a:spcBef>
              <a:buNone/>
            </a:pPr>
            <a:r>
              <a:rPr lang="en-US" sz="1200" dirty="0" smtClean="0">
                <a:latin typeface="Courier New" pitchFamily="49" charset="0"/>
                <a:cs typeface="Courier New" pitchFamily="49" charset="0"/>
              </a:rPr>
              <a:t>long count = </a:t>
            </a:r>
            <a:r>
              <a:rPr lang="en-US" sz="1200" dirty="0" err="1" smtClean="0">
                <a:latin typeface="Courier New" pitchFamily="49" charset="0"/>
                <a:cs typeface="Courier New" pitchFamily="49" charset="0"/>
              </a:rPr>
              <a:t>words.parallelStream</a:t>
            </a:r>
            <a:r>
              <a:rPr lang="en-US" sz="1200" dirty="0" smtClean="0">
                <a:latin typeface="Courier New" pitchFamily="49" charset="0"/>
                <a:cs typeface="Courier New" pitchFamily="49" charset="0"/>
              </a:rPr>
              <a:t>().filter(w -&gt; </a:t>
            </a:r>
            <a:r>
              <a:rPr lang="en-US" sz="1200" dirty="0" err="1" smtClean="0">
                <a:latin typeface="Courier New" pitchFamily="49" charset="0"/>
                <a:cs typeface="Courier New" pitchFamily="49" charset="0"/>
              </a:rPr>
              <a:t>w.length</a:t>
            </a:r>
            <a:r>
              <a:rPr lang="en-US" sz="1200" dirty="0" smtClean="0">
                <a:latin typeface="Courier New" pitchFamily="49" charset="0"/>
                <a:cs typeface="Courier New" pitchFamily="49" charset="0"/>
              </a:rPr>
              <a:t>() &gt; 12).count();</a:t>
            </a:r>
          </a:p>
          <a:p>
            <a:pPr>
              <a:buNone/>
            </a:pPr>
            <a:endParaRPr lang="en-US" dirty="0" smtClean="0"/>
          </a:p>
        </p:txBody>
      </p:sp>
      <p:sp>
        <p:nvSpPr>
          <p:cNvPr id="5" name="Oval 4"/>
          <p:cNvSpPr/>
          <p:nvPr/>
        </p:nvSpPr>
        <p:spPr>
          <a:xfrm>
            <a:off x="5940152" y="764704"/>
            <a:ext cx="302433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Iterative way of processing data in collection</a:t>
            </a:r>
            <a:endParaRPr lang="en-US" sz="1400" dirty="0"/>
          </a:p>
        </p:txBody>
      </p:sp>
      <p:cxnSp>
        <p:nvCxnSpPr>
          <p:cNvPr id="7" name="Straight Arrow Connector 6"/>
          <p:cNvCxnSpPr>
            <a:stCxn id="5" idx="2"/>
          </p:cNvCxnSpPr>
          <p:nvPr/>
        </p:nvCxnSpPr>
        <p:spPr>
          <a:xfrm flipH="1">
            <a:off x="4211960" y="1160748"/>
            <a:ext cx="1728192" cy="6840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868144" y="2780928"/>
            <a:ext cx="3275856"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What to do, not how to do</a:t>
            </a:r>
            <a:endParaRPr lang="en-US" sz="1400" dirty="0"/>
          </a:p>
        </p:txBody>
      </p:sp>
      <p:cxnSp>
        <p:nvCxnSpPr>
          <p:cNvPr id="13" name="Straight Arrow Connector 12"/>
          <p:cNvCxnSpPr>
            <a:stCxn id="11" idx="2"/>
          </p:cNvCxnSpPr>
          <p:nvPr/>
        </p:nvCxnSpPr>
        <p:spPr>
          <a:xfrm flipH="1">
            <a:off x="4211960" y="3068960"/>
            <a:ext cx="1656184"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Stream API: Working with them</a:t>
            </a:r>
            <a:endParaRPr lang="en-US" dirty="0"/>
          </a:p>
        </p:txBody>
      </p:sp>
      <p:sp>
        <p:nvSpPr>
          <p:cNvPr id="3" name="Content Placeholder 2"/>
          <p:cNvSpPr>
            <a:spLocks noGrp="1"/>
          </p:cNvSpPr>
          <p:nvPr>
            <p:ph sz="half" idx="1"/>
          </p:nvPr>
        </p:nvSpPr>
        <p:spPr>
          <a:xfrm>
            <a:off x="1435608" y="1524000"/>
            <a:ext cx="7312856" cy="4663440"/>
          </a:xfrm>
        </p:spPr>
        <p:txBody>
          <a:bodyPr/>
          <a:lstStyle/>
          <a:p>
            <a:r>
              <a:rPr lang="en-US" dirty="0" smtClean="0"/>
              <a:t>Workflow</a:t>
            </a:r>
          </a:p>
          <a:p>
            <a:pPr lvl="1"/>
            <a:r>
              <a:rPr lang="en-US" dirty="0" smtClean="0"/>
              <a:t>create a stream.</a:t>
            </a:r>
          </a:p>
          <a:p>
            <a:pPr lvl="1"/>
            <a:r>
              <a:rPr lang="en-US" dirty="0" smtClean="0"/>
              <a:t>specify </a:t>
            </a:r>
            <a:r>
              <a:rPr lang="en-US" i="1" dirty="0" smtClean="0">
                <a:solidFill>
                  <a:srgbClr val="C00000"/>
                </a:solidFill>
              </a:rPr>
              <a:t>intermediate operations</a:t>
            </a:r>
            <a:r>
              <a:rPr lang="en-US" dirty="0" smtClean="0"/>
              <a:t>  (lazy operations)</a:t>
            </a:r>
          </a:p>
          <a:p>
            <a:pPr lvl="1"/>
            <a:r>
              <a:rPr lang="en-US" dirty="0" smtClean="0"/>
              <a:t>Apply a</a:t>
            </a:r>
            <a:r>
              <a:rPr lang="en-US" dirty="0" smtClean="0">
                <a:solidFill>
                  <a:srgbClr val="C00000"/>
                </a:solidFill>
              </a:rPr>
              <a:t> </a:t>
            </a:r>
            <a:r>
              <a:rPr lang="en-US" i="1" dirty="0" smtClean="0">
                <a:solidFill>
                  <a:srgbClr val="C00000"/>
                </a:solidFill>
              </a:rPr>
              <a:t>terminal operation</a:t>
            </a:r>
            <a:r>
              <a:rPr lang="en-US" dirty="0" smtClean="0"/>
              <a:t> to produce a result. </a:t>
            </a:r>
          </a:p>
          <a:p>
            <a:r>
              <a:rPr lang="en-US" dirty="0" smtClean="0"/>
              <a:t>Terminal operations forces execution of the intermediate/lazy operations that precede it. </a:t>
            </a:r>
          </a:p>
          <a:p>
            <a:r>
              <a:rPr lang="en-US" dirty="0" smtClean="0"/>
              <a:t>The stream can no longer be used after terminal operation.</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2">
                    <a:satMod val="130000"/>
                  </a:schemeClr>
                </a:solidFill>
              </a:rPr>
              <a:t>Introduction</a:t>
            </a:r>
            <a:endParaRPr lang="en-US" dirty="0">
              <a:solidFill>
                <a:schemeClr val="tx2">
                  <a:satMod val="130000"/>
                </a:schemeClr>
              </a:solidFill>
            </a:endParaRPr>
          </a:p>
        </p:txBody>
      </p:sp>
      <p:sp>
        <p:nvSpPr>
          <p:cNvPr id="14339" name="Content Placeholder 2"/>
          <p:cNvSpPr>
            <a:spLocks noGrp="1"/>
          </p:cNvSpPr>
          <p:nvPr>
            <p:ph idx="1"/>
          </p:nvPr>
        </p:nvSpPr>
        <p:spPr/>
        <p:txBody>
          <a:bodyPr/>
          <a:lstStyle/>
          <a:p>
            <a:pPr>
              <a:buNone/>
            </a:pPr>
            <a:r>
              <a:rPr lang="en-US" sz="1800" dirty="0" smtClean="0"/>
              <a:t>Java 8 has a lot of new features, library enhancements, new APIs..</a:t>
            </a:r>
            <a:r>
              <a:rPr lang="en-US" dirty="0" smtClean="0"/>
              <a:t>. </a:t>
            </a:r>
          </a:p>
          <a:p>
            <a:pPr>
              <a:buNone/>
            </a:pPr>
            <a:r>
              <a:rPr lang="en-US" sz="1800" dirty="0" smtClean="0"/>
              <a:t>…has the biggest changes since the language’s invention</a:t>
            </a:r>
          </a:p>
          <a:p>
            <a:pPr>
              <a:buNone/>
            </a:pPr>
            <a:r>
              <a:rPr lang="en-US" dirty="0" smtClean="0"/>
              <a:t>This presentation discusses</a:t>
            </a:r>
          </a:p>
          <a:p>
            <a:r>
              <a:rPr lang="en-US" dirty="0" smtClean="0"/>
              <a:t>Functional programming features of Java 8.</a:t>
            </a:r>
          </a:p>
          <a:p>
            <a:pPr lvl="1"/>
            <a:r>
              <a:rPr lang="en-US" dirty="0" smtClean="0"/>
              <a:t>Lambdas</a:t>
            </a:r>
          </a:p>
          <a:p>
            <a:pPr lvl="1"/>
            <a:r>
              <a:rPr lang="en-US" dirty="0" smtClean="0"/>
              <a:t>Stream API</a:t>
            </a:r>
          </a:p>
          <a:p>
            <a:r>
              <a:rPr lang="en-US" dirty="0" smtClean="0"/>
              <a:t>Helps you as a Java coder to write concise and better code.</a:t>
            </a:r>
          </a:p>
          <a:p>
            <a:endParaRPr lang="en-US" dirty="0" smtClean="0"/>
          </a:p>
          <a:p>
            <a:pPr>
              <a:buNone/>
            </a:pPr>
            <a:r>
              <a:rPr lang="en-US" sz="2000" dirty="0" smtClean="0"/>
              <a:t>Note: For code examples GIT clone the maven project from </a:t>
            </a:r>
            <a:r>
              <a:rPr lang="en-US" sz="2000" dirty="0" smtClean="0">
                <a:hlinkClick r:id="rId3"/>
              </a:rPr>
              <a:t>https://github.com/KiranMohan/java-8</a:t>
            </a:r>
            <a:endParaRPr lang="en-US" sz="20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Stream API: Creating a Stream</a:t>
            </a:r>
            <a:endParaRPr lang="en-US" dirty="0"/>
          </a:p>
        </p:txBody>
      </p:sp>
      <p:sp>
        <p:nvSpPr>
          <p:cNvPr id="3" name="Content Placeholder 2"/>
          <p:cNvSpPr>
            <a:spLocks noGrp="1"/>
          </p:cNvSpPr>
          <p:nvPr>
            <p:ph sz="half" idx="1"/>
          </p:nvPr>
        </p:nvSpPr>
        <p:spPr>
          <a:xfrm>
            <a:off x="1435608" y="1524000"/>
            <a:ext cx="7456872" cy="4663440"/>
          </a:xfrm>
          <a:solidFill>
            <a:schemeClr val="bg1"/>
          </a:solidFill>
          <a:ln>
            <a:solidFill>
              <a:schemeClr val="bg1"/>
            </a:solidFill>
          </a:ln>
        </p:spPr>
        <p:txBody>
          <a:bodyPr/>
          <a:lstStyle/>
          <a:p>
            <a:r>
              <a:rPr lang="en-US" dirty="0" smtClean="0"/>
              <a:t>From Collection</a:t>
            </a:r>
          </a:p>
          <a:p>
            <a:pPr>
              <a:lnSpc>
                <a:spcPct val="100000"/>
              </a:lnSpc>
              <a:buNone/>
            </a:pPr>
            <a:r>
              <a:rPr lang="en-US" sz="1200" dirty="0" smtClean="0">
                <a:solidFill>
                  <a:srgbClr val="000000"/>
                </a:solidFill>
                <a:highlight>
                  <a:srgbClr val="E8F2FE"/>
                </a:highlight>
                <a:latin typeface="Courier New" pitchFamily="49" charset="0"/>
                <a:cs typeface="Courier New" pitchFamily="49" charset="0"/>
              </a:rPr>
              <a:t>Stream&lt;String&gt; </a:t>
            </a:r>
            <a:r>
              <a:rPr lang="en-US" sz="1200" dirty="0" smtClean="0">
                <a:solidFill>
                  <a:srgbClr val="6A3E3E"/>
                </a:solidFill>
                <a:highlight>
                  <a:srgbClr val="E8F2FE"/>
                </a:highlight>
                <a:latin typeface="Courier New" pitchFamily="49" charset="0"/>
                <a:cs typeface="Courier New" pitchFamily="49" charset="0"/>
              </a:rPr>
              <a:t>words</a:t>
            </a:r>
            <a:r>
              <a:rPr lang="en-US" sz="1200" dirty="0" smtClean="0">
                <a:solidFill>
                  <a:srgbClr val="000000"/>
                </a:solidFill>
                <a:highlight>
                  <a:srgbClr val="E8F2FE"/>
                </a:highlight>
                <a:latin typeface="Courier New" pitchFamily="49" charset="0"/>
                <a:cs typeface="Courier New" pitchFamily="49" charset="0"/>
              </a:rPr>
              <a:t> = </a:t>
            </a:r>
            <a:r>
              <a:rPr lang="en-US" sz="1200" dirty="0" err="1" smtClean="0">
                <a:solidFill>
                  <a:srgbClr val="0000C0"/>
                </a:solidFill>
                <a:highlight>
                  <a:srgbClr val="E8F2FE"/>
                </a:highlight>
                <a:latin typeface="Courier New" pitchFamily="49" charset="0"/>
                <a:cs typeface="Courier New" pitchFamily="49" charset="0"/>
              </a:rPr>
              <a:t>wordsList</a:t>
            </a:r>
            <a:r>
              <a:rPr lang="en-US" sz="1200" dirty="0" err="1" smtClean="0">
                <a:solidFill>
                  <a:srgbClr val="000000"/>
                </a:solidFill>
                <a:highlight>
                  <a:srgbClr val="E8F2FE"/>
                </a:highlight>
                <a:latin typeface="Courier New" pitchFamily="49" charset="0"/>
                <a:cs typeface="Courier New" pitchFamily="49" charset="0"/>
              </a:rPr>
              <a:t>.stream</a:t>
            </a:r>
            <a:r>
              <a:rPr lang="en-US" sz="1200" dirty="0" smtClean="0">
                <a:solidFill>
                  <a:srgbClr val="000000"/>
                </a:solidFill>
                <a:highlight>
                  <a:srgbClr val="E8F2FE"/>
                </a:highlight>
                <a:latin typeface="Courier New" pitchFamily="49" charset="0"/>
                <a:cs typeface="Courier New" pitchFamily="49" charset="0"/>
              </a:rPr>
              <a:t>();</a:t>
            </a:r>
            <a:endParaRPr lang="en-US" sz="1200" dirty="0" smtClean="0">
              <a:latin typeface="Courier New" pitchFamily="49" charset="0"/>
              <a:cs typeface="Courier New" pitchFamily="49" charset="0"/>
            </a:endParaRPr>
          </a:p>
          <a:p>
            <a:r>
              <a:rPr lang="en-US" dirty="0" smtClean="0"/>
              <a:t>From Array</a:t>
            </a:r>
          </a:p>
          <a:p>
            <a:pPr>
              <a:lnSpc>
                <a:spcPct val="100000"/>
              </a:lnSpc>
              <a:buNone/>
            </a:pPr>
            <a:r>
              <a:rPr lang="en-US" sz="1200" dirty="0" smtClean="0">
                <a:highlight>
                  <a:srgbClr val="E8F2FE"/>
                </a:highlight>
                <a:latin typeface="Courier New" pitchFamily="49" charset="0"/>
                <a:cs typeface="Courier New" pitchFamily="49" charset="0"/>
              </a:rPr>
              <a:t>Stream&lt;String&gt; </a:t>
            </a:r>
            <a:r>
              <a:rPr lang="en-US" sz="1200" dirty="0" err="1" smtClean="0">
                <a:solidFill>
                  <a:srgbClr val="6A3E3E"/>
                </a:solidFill>
                <a:highlight>
                  <a:srgbClr val="E8F2FE"/>
                </a:highlight>
                <a:latin typeface="Courier New" pitchFamily="49" charset="0"/>
                <a:cs typeface="Courier New" pitchFamily="49" charset="0"/>
              </a:rPr>
              <a:t>wordStream</a:t>
            </a:r>
            <a:r>
              <a:rPr lang="en-US" sz="1200" dirty="0" smtClean="0">
                <a:solidFill>
                  <a:srgbClr val="000000"/>
                </a:solidFill>
                <a:highlight>
                  <a:srgbClr val="E8F2FE"/>
                </a:highlight>
                <a:latin typeface="Courier New" pitchFamily="49" charset="0"/>
                <a:cs typeface="Courier New" pitchFamily="49" charset="0"/>
              </a:rPr>
              <a:t> = </a:t>
            </a:r>
            <a:r>
              <a:rPr lang="en-US" sz="1200" dirty="0" err="1" smtClean="0">
                <a:solidFill>
                  <a:srgbClr val="000000"/>
                </a:solidFill>
                <a:highlight>
                  <a:srgbClr val="E8F2FE"/>
                </a:highlight>
                <a:latin typeface="Courier New" pitchFamily="49" charset="0"/>
                <a:cs typeface="Courier New" pitchFamily="49" charset="0"/>
              </a:rPr>
              <a:t>Stream.</a:t>
            </a:r>
            <a:r>
              <a:rPr lang="en-US" sz="1200" i="1" dirty="0" err="1" smtClean="0">
                <a:solidFill>
                  <a:srgbClr val="000000"/>
                </a:solidFill>
                <a:highlight>
                  <a:srgbClr val="E8F2FE"/>
                </a:highlight>
                <a:latin typeface="Courier New" pitchFamily="49" charset="0"/>
                <a:cs typeface="Courier New" pitchFamily="49" charset="0"/>
              </a:rPr>
              <a:t>of</a:t>
            </a:r>
            <a:r>
              <a:rPr lang="en-US" sz="1200" i="1" dirty="0" smtClean="0">
                <a:solidFill>
                  <a:srgbClr val="000000"/>
                </a:solidFill>
                <a:highlight>
                  <a:srgbClr val="E8F2FE"/>
                </a:highlight>
                <a:latin typeface="Courier New" pitchFamily="49" charset="0"/>
                <a:cs typeface="Courier New" pitchFamily="49" charset="0"/>
              </a:rPr>
              <a:t>(</a:t>
            </a:r>
            <a:r>
              <a:rPr lang="en-US" sz="1200" i="1" dirty="0" err="1" smtClean="0">
                <a:solidFill>
                  <a:srgbClr val="0000C0"/>
                </a:solidFill>
                <a:highlight>
                  <a:srgbClr val="E8F2FE"/>
                </a:highlight>
                <a:latin typeface="Courier New" pitchFamily="49" charset="0"/>
                <a:cs typeface="Courier New" pitchFamily="49" charset="0"/>
              </a:rPr>
              <a:t>wordsArray</a:t>
            </a:r>
            <a:r>
              <a:rPr lang="en-US" sz="1200" i="1" dirty="0" smtClean="0">
                <a:solidFill>
                  <a:srgbClr val="000000"/>
                </a:solidFill>
                <a:highlight>
                  <a:srgbClr val="E8F2FE"/>
                </a:highlight>
                <a:latin typeface="Courier New" pitchFamily="49" charset="0"/>
                <a:cs typeface="Courier New" pitchFamily="49" charset="0"/>
              </a:rPr>
              <a:t>);</a:t>
            </a:r>
          </a:p>
          <a:p>
            <a:pPr>
              <a:lnSpc>
                <a:spcPct val="100000"/>
              </a:lnSpc>
              <a:buNone/>
            </a:pPr>
            <a:r>
              <a:rPr lang="en-US" sz="1200" dirty="0" smtClean="0">
                <a:solidFill>
                  <a:srgbClr val="000000"/>
                </a:solidFill>
                <a:highlight>
                  <a:srgbClr val="E8F2FE"/>
                </a:highlight>
                <a:latin typeface="Courier New" pitchFamily="49" charset="0"/>
                <a:cs typeface="Courier New" pitchFamily="49" charset="0"/>
              </a:rPr>
              <a:t>Stream&lt;String&gt; </a:t>
            </a:r>
            <a:r>
              <a:rPr lang="en-US" sz="1200" dirty="0" err="1" smtClean="0">
                <a:solidFill>
                  <a:srgbClr val="6A3E3E"/>
                </a:solidFill>
                <a:highlight>
                  <a:srgbClr val="E8F2FE"/>
                </a:highlight>
                <a:latin typeface="Courier New" pitchFamily="49" charset="0"/>
                <a:cs typeface="Courier New" pitchFamily="49" charset="0"/>
              </a:rPr>
              <a:t>wordStream</a:t>
            </a:r>
            <a:r>
              <a:rPr lang="en-US" sz="1200" dirty="0" smtClean="0">
                <a:solidFill>
                  <a:srgbClr val="000000"/>
                </a:solidFill>
                <a:highlight>
                  <a:srgbClr val="E8F2FE"/>
                </a:highlight>
                <a:latin typeface="Courier New" pitchFamily="49" charset="0"/>
                <a:cs typeface="Courier New" pitchFamily="49" charset="0"/>
              </a:rPr>
              <a:t> = </a:t>
            </a:r>
            <a:r>
              <a:rPr lang="en-US" sz="1200" dirty="0" err="1" smtClean="0">
                <a:solidFill>
                  <a:srgbClr val="000000"/>
                </a:solidFill>
                <a:highlight>
                  <a:srgbClr val="E8F2FE"/>
                </a:highlight>
                <a:latin typeface="Courier New" pitchFamily="49" charset="0"/>
                <a:cs typeface="Courier New" pitchFamily="49" charset="0"/>
              </a:rPr>
              <a:t>Arrays.</a:t>
            </a:r>
            <a:r>
              <a:rPr lang="en-US" sz="1200" i="1" dirty="0" err="1" smtClean="0">
                <a:solidFill>
                  <a:srgbClr val="000000"/>
                </a:solidFill>
                <a:highlight>
                  <a:srgbClr val="E8F2FE"/>
                </a:highlight>
                <a:latin typeface="Courier New" pitchFamily="49" charset="0"/>
                <a:cs typeface="Courier New" pitchFamily="49" charset="0"/>
              </a:rPr>
              <a:t>stream</a:t>
            </a:r>
            <a:r>
              <a:rPr lang="en-US" sz="1200" i="1" dirty="0" smtClean="0">
                <a:solidFill>
                  <a:srgbClr val="000000"/>
                </a:solidFill>
                <a:highlight>
                  <a:srgbClr val="E8F2FE"/>
                </a:highlight>
                <a:latin typeface="Courier New" pitchFamily="49" charset="0"/>
                <a:cs typeface="Courier New" pitchFamily="49" charset="0"/>
              </a:rPr>
              <a:t>(</a:t>
            </a:r>
            <a:r>
              <a:rPr lang="en-US" sz="1200" i="1" dirty="0" err="1" smtClean="0">
                <a:solidFill>
                  <a:srgbClr val="0000C0"/>
                </a:solidFill>
                <a:highlight>
                  <a:srgbClr val="E8F2FE"/>
                </a:highlight>
                <a:latin typeface="Courier New" pitchFamily="49" charset="0"/>
                <a:cs typeface="Courier New" pitchFamily="49" charset="0"/>
              </a:rPr>
              <a:t>wordsArray</a:t>
            </a:r>
            <a:r>
              <a:rPr lang="en-US" sz="1200" i="1" dirty="0" smtClean="0">
                <a:solidFill>
                  <a:srgbClr val="000000"/>
                </a:solidFill>
                <a:highlight>
                  <a:srgbClr val="E8F2FE"/>
                </a:highlight>
                <a:latin typeface="Courier New" pitchFamily="49" charset="0"/>
                <a:cs typeface="Courier New" pitchFamily="49" charset="0"/>
              </a:rPr>
              <a:t>, 3, </a:t>
            </a:r>
            <a:r>
              <a:rPr lang="en-US" sz="1200" i="1" dirty="0" err="1" smtClean="0">
                <a:solidFill>
                  <a:srgbClr val="0000C0"/>
                </a:solidFill>
                <a:highlight>
                  <a:srgbClr val="E8F2FE"/>
                </a:highlight>
                <a:latin typeface="Courier New" pitchFamily="49" charset="0"/>
                <a:cs typeface="Courier New" pitchFamily="49" charset="0"/>
              </a:rPr>
              <a:t>wordsArray</a:t>
            </a:r>
            <a:r>
              <a:rPr lang="en-US" sz="1200" i="1" dirty="0" err="1" smtClean="0">
                <a:solidFill>
                  <a:srgbClr val="000000"/>
                </a:solidFill>
                <a:highlight>
                  <a:srgbClr val="E8F2FE"/>
                </a:highlight>
                <a:latin typeface="Courier New" pitchFamily="49" charset="0"/>
                <a:cs typeface="Courier New" pitchFamily="49" charset="0"/>
              </a:rPr>
              <a:t>.</a:t>
            </a:r>
            <a:r>
              <a:rPr lang="en-US" sz="1200" i="1" dirty="0" err="1" smtClean="0">
                <a:solidFill>
                  <a:srgbClr val="0000C0"/>
                </a:solidFill>
                <a:highlight>
                  <a:srgbClr val="E8F2FE"/>
                </a:highlight>
                <a:latin typeface="Courier New" pitchFamily="49" charset="0"/>
                <a:cs typeface="Courier New" pitchFamily="49" charset="0"/>
              </a:rPr>
              <a:t>length</a:t>
            </a:r>
            <a:r>
              <a:rPr lang="en-US" sz="1200" i="1" dirty="0" smtClean="0">
                <a:solidFill>
                  <a:srgbClr val="000000"/>
                </a:solidFill>
                <a:highlight>
                  <a:srgbClr val="E8F2FE"/>
                </a:highlight>
                <a:latin typeface="Courier New" pitchFamily="49" charset="0"/>
                <a:cs typeface="Courier New" pitchFamily="49" charset="0"/>
              </a:rPr>
              <a:t>);</a:t>
            </a:r>
            <a:endParaRPr lang="en-US" sz="1200" dirty="0" smtClean="0">
              <a:latin typeface="Courier New" pitchFamily="49" charset="0"/>
              <a:cs typeface="Courier New" pitchFamily="49" charset="0"/>
            </a:endParaRPr>
          </a:p>
          <a:p>
            <a:r>
              <a:rPr lang="en-US" dirty="0" smtClean="0"/>
              <a:t>Infinite Stream</a:t>
            </a:r>
          </a:p>
          <a:p>
            <a:pPr>
              <a:lnSpc>
                <a:spcPct val="100000"/>
              </a:lnSpc>
              <a:buNone/>
            </a:pPr>
            <a:r>
              <a:rPr lang="en-US" sz="1200" dirty="0" smtClean="0">
                <a:solidFill>
                  <a:srgbClr val="000000"/>
                </a:solidFill>
                <a:highlight>
                  <a:srgbClr val="E8F2FE"/>
                </a:highlight>
                <a:latin typeface="Courier New" pitchFamily="49" charset="0"/>
                <a:cs typeface="Courier New" pitchFamily="49" charset="0"/>
              </a:rPr>
              <a:t>Stream&lt;String&gt; </a:t>
            </a:r>
            <a:r>
              <a:rPr lang="en-US" sz="1200" dirty="0" err="1" smtClean="0">
                <a:solidFill>
                  <a:srgbClr val="6A3E3E"/>
                </a:solidFill>
                <a:highlight>
                  <a:srgbClr val="F0D8A8"/>
                </a:highlight>
                <a:latin typeface="Courier New" pitchFamily="49" charset="0"/>
                <a:cs typeface="Courier New" pitchFamily="49" charset="0"/>
              </a:rPr>
              <a:t>echos</a:t>
            </a:r>
            <a:r>
              <a:rPr lang="en-US" sz="1200" dirty="0" smtClean="0">
                <a:solidFill>
                  <a:srgbClr val="000000"/>
                </a:solidFill>
                <a:highlight>
                  <a:srgbClr val="E8F2FE"/>
                </a:highlight>
                <a:latin typeface="Courier New" pitchFamily="49" charset="0"/>
                <a:cs typeface="Courier New" pitchFamily="49" charset="0"/>
              </a:rPr>
              <a:t> = </a:t>
            </a:r>
            <a:r>
              <a:rPr lang="en-US" sz="1200" dirty="0" err="1" smtClean="0">
                <a:solidFill>
                  <a:srgbClr val="000000"/>
                </a:solidFill>
                <a:highlight>
                  <a:srgbClr val="E8F2FE"/>
                </a:highlight>
                <a:latin typeface="Courier New" pitchFamily="49" charset="0"/>
                <a:cs typeface="Courier New" pitchFamily="49" charset="0"/>
              </a:rPr>
              <a:t>Stream.</a:t>
            </a:r>
            <a:r>
              <a:rPr lang="en-US" sz="1200" i="1" dirty="0" err="1" smtClean="0">
                <a:solidFill>
                  <a:srgbClr val="000000"/>
                </a:solidFill>
                <a:highlight>
                  <a:srgbClr val="E8F2FE"/>
                </a:highlight>
                <a:latin typeface="Courier New" pitchFamily="49" charset="0"/>
                <a:cs typeface="Courier New" pitchFamily="49" charset="0"/>
              </a:rPr>
              <a:t>generate</a:t>
            </a:r>
            <a:r>
              <a:rPr lang="en-US" sz="1200" i="1" dirty="0" smtClean="0">
                <a:solidFill>
                  <a:srgbClr val="000000"/>
                </a:solidFill>
                <a:highlight>
                  <a:srgbClr val="E8F2FE"/>
                </a:highlight>
                <a:latin typeface="Courier New" pitchFamily="49" charset="0"/>
                <a:cs typeface="Courier New" pitchFamily="49" charset="0"/>
              </a:rPr>
              <a:t>(() -&gt; </a:t>
            </a:r>
            <a:r>
              <a:rPr lang="en-US" sz="1200" i="1" dirty="0" smtClean="0">
                <a:solidFill>
                  <a:srgbClr val="2A00FF"/>
                </a:solidFill>
                <a:highlight>
                  <a:srgbClr val="E8F2FE"/>
                </a:highlight>
                <a:latin typeface="Courier New" pitchFamily="49" charset="0"/>
                <a:cs typeface="Courier New" pitchFamily="49" charset="0"/>
              </a:rPr>
              <a:t>"</a:t>
            </a:r>
            <a:r>
              <a:rPr lang="en-US" sz="1200" i="1" dirty="0" err="1" smtClean="0">
                <a:solidFill>
                  <a:srgbClr val="2A00FF"/>
                </a:solidFill>
                <a:highlight>
                  <a:srgbClr val="E8F2FE"/>
                </a:highlight>
                <a:latin typeface="Courier New" pitchFamily="49" charset="0"/>
                <a:cs typeface="Courier New" pitchFamily="49" charset="0"/>
              </a:rPr>
              <a:t>echos</a:t>
            </a:r>
            <a:r>
              <a:rPr lang="en-US" sz="1200" i="1" dirty="0" smtClean="0">
                <a:solidFill>
                  <a:srgbClr val="2A00FF"/>
                </a:solidFill>
                <a:highlight>
                  <a:srgbClr val="E8F2FE"/>
                </a:highlight>
                <a:latin typeface="Courier New" pitchFamily="49" charset="0"/>
                <a:cs typeface="Courier New" pitchFamily="49" charset="0"/>
              </a:rPr>
              <a:t>"</a:t>
            </a:r>
            <a:r>
              <a:rPr lang="en-US" sz="1200" i="1" dirty="0" smtClean="0">
                <a:solidFill>
                  <a:srgbClr val="000000"/>
                </a:solidFill>
                <a:highlight>
                  <a:srgbClr val="E8F2FE"/>
                </a:highlight>
                <a:latin typeface="Courier New" pitchFamily="49" charset="0"/>
                <a:cs typeface="Courier New" pitchFamily="49" charset="0"/>
              </a:rPr>
              <a:t>);</a:t>
            </a:r>
            <a:endParaRPr lang="en-US" sz="1200" dirty="0" smtClean="0">
              <a:latin typeface="Courier New" pitchFamily="49" charset="0"/>
              <a:cs typeface="Courier New" pitchFamily="49" charset="0"/>
            </a:endParaRPr>
          </a:p>
          <a:p>
            <a:pPr>
              <a:lnSpc>
                <a:spcPct val="100000"/>
              </a:lnSpc>
              <a:buNone/>
            </a:pPr>
            <a:r>
              <a:rPr lang="en-US" sz="1200" dirty="0" smtClean="0">
                <a:solidFill>
                  <a:srgbClr val="000000"/>
                </a:solidFill>
                <a:highlight>
                  <a:srgbClr val="E8F2FE"/>
                </a:highlight>
                <a:latin typeface="Courier New" pitchFamily="49" charset="0"/>
                <a:cs typeface="Courier New" pitchFamily="49" charset="0"/>
              </a:rPr>
              <a:t>Stream&lt;Integer&gt; </a:t>
            </a:r>
            <a:r>
              <a:rPr lang="en-US" sz="1200" dirty="0" err="1" smtClean="0">
                <a:solidFill>
                  <a:srgbClr val="6A3E3E"/>
                </a:solidFill>
                <a:highlight>
                  <a:srgbClr val="E8F2FE"/>
                </a:highlight>
                <a:latin typeface="Courier New" pitchFamily="49" charset="0"/>
                <a:cs typeface="Courier New" pitchFamily="49" charset="0"/>
              </a:rPr>
              <a:t>intSeqStream</a:t>
            </a:r>
            <a:r>
              <a:rPr lang="en-US" sz="1200" dirty="0" smtClean="0">
                <a:solidFill>
                  <a:srgbClr val="000000"/>
                </a:solidFill>
                <a:highlight>
                  <a:srgbClr val="E8F2FE"/>
                </a:highlight>
                <a:latin typeface="Courier New" pitchFamily="49" charset="0"/>
                <a:cs typeface="Courier New" pitchFamily="49" charset="0"/>
              </a:rPr>
              <a:t> = </a:t>
            </a:r>
            <a:r>
              <a:rPr lang="en-US" sz="1200" dirty="0" err="1" smtClean="0">
                <a:solidFill>
                  <a:srgbClr val="000000"/>
                </a:solidFill>
                <a:highlight>
                  <a:srgbClr val="E8F2FE"/>
                </a:highlight>
                <a:latin typeface="Courier New" pitchFamily="49" charset="0"/>
                <a:cs typeface="Courier New" pitchFamily="49" charset="0"/>
              </a:rPr>
              <a:t>Stream.</a:t>
            </a:r>
            <a:r>
              <a:rPr lang="en-US" sz="1200" i="1" dirty="0" err="1" smtClean="0">
                <a:solidFill>
                  <a:srgbClr val="000000"/>
                </a:solidFill>
                <a:highlight>
                  <a:srgbClr val="E8F2FE"/>
                </a:highlight>
                <a:latin typeface="Courier New" pitchFamily="49" charset="0"/>
                <a:cs typeface="Courier New" pitchFamily="49" charset="0"/>
              </a:rPr>
              <a:t>iterate</a:t>
            </a:r>
            <a:r>
              <a:rPr lang="en-US" sz="1200" i="1" dirty="0" smtClean="0">
                <a:solidFill>
                  <a:srgbClr val="000000"/>
                </a:solidFill>
                <a:highlight>
                  <a:srgbClr val="E8F2FE"/>
                </a:highlight>
                <a:latin typeface="Courier New" pitchFamily="49" charset="0"/>
                <a:cs typeface="Courier New" pitchFamily="49" charset="0"/>
              </a:rPr>
              <a:t>(1, </a:t>
            </a:r>
            <a:r>
              <a:rPr lang="en-US" sz="1200" i="1" dirty="0" smtClean="0">
                <a:solidFill>
                  <a:srgbClr val="6A3E3E"/>
                </a:solidFill>
                <a:highlight>
                  <a:srgbClr val="E8F2FE"/>
                </a:highlight>
                <a:latin typeface="Courier New" pitchFamily="49" charset="0"/>
                <a:cs typeface="Courier New" pitchFamily="49" charset="0"/>
              </a:rPr>
              <a:t>x</a:t>
            </a:r>
            <a:r>
              <a:rPr lang="en-US" sz="1200" i="1" dirty="0" smtClean="0">
                <a:solidFill>
                  <a:srgbClr val="000000"/>
                </a:solidFill>
                <a:highlight>
                  <a:srgbClr val="E8F2FE"/>
                </a:highlight>
                <a:latin typeface="Courier New" pitchFamily="49" charset="0"/>
                <a:cs typeface="Courier New" pitchFamily="49" charset="0"/>
              </a:rPr>
              <a:t> -&gt; ++</a:t>
            </a:r>
            <a:r>
              <a:rPr lang="en-US" sz="1200" i="1" dirty="0" smtClean="0">
                <a:solidFill>
                  <a:srgbClr val="6A3E3E"/>
                </a:solidFill>
                <a:highlight>
                  <a:srgbClr val="E8F2FE"/>
                </a:highlight>
                <a:latin typeface="Courier New" pitchFamily="49" charset="0"/>
                <a:cs typeface="Courier New" pitchFamily="49" charset="0"/>
              </a:rPr>
              <a:t>x</a:t>
            </a:r>
            <a:r>
              <a:rPr lang="en-US" sz="1200" i="1" dirty="0" smtClean="0">
                <a:solidFill>
                  <a:srgbClr val="000000"/>
                </a:solidFill>
                <a:highlight>
                  <a:srgbClr val="E8F2FE"/>
                </a:highlight>
                <a:latin typeface="Courier New" pitchFamily="49" charset="0"/>
                <a:cs typeface="Courier New" pitchFamily="49" charset="0"/>
              </a:rPr>
              <a:t>);</a:t>
            </a:r>
          </a:p>
          <a:p>
            <a:pPr>
              <a:lnSpc>
                <a:spcPct val="100000"/>
              </a:lnSpc>
              <a:buNone/>
            </a:pPr>
            <a:endParaRPr lang="en-US" sz="1200" i="1" dirty="0" smtClean="0">
              <a:solidFill>
                <a:srgbClr val="000000"/>
              </a:solidFill>
              <a:highlight>
                <a:srgbClr val="E8F2FE"/>
              </a:highlight>
              <a:latin typeface="Courier New" pitchFamily="49" charset="0"/>
              <a:cs typeface="Courier New" pitchFamily="49" charset="0"/>
            </a:endParaRPr>
          </a:p>
          <a:p>
            <a:pPr>
              <a:lnSpc>
                <a:spcPct val="100000"/>
              </a:lnSpc>
              <a:buNone/>
            </a:pPr>
            <a:endParaRPr lang="en-US" sz="1200" i="1" dirty="0" smtClean="0">
              <a:solidFill>
                <a:srgbClr val="000000"/>
              </a:solidFill>
              <a:highlight>
                <a:srgbClr val="E8F2FE"/>
              </a:highlight>
              <a:latin typeface="Courier New" pitchFamily="49" charset="0"/>
              <a:cs typeface="Courier New" pitchFamily="49" charset="0"/>
            </a:endParaRPr>
          </a:p>
          <a:p>
            <a:pPr>
              <a:lnSpc>
                <a:spcPct val="100000"/>
              </a:lnSpc>
              <a:buNone/>
            </a:pPr>
            <a:endParaRPr lang="en-US" sz="1200" i="1" dirty="0" smtClean="0">
              <a:solidFill>
                <a:srgbClr val="000000"/>
              </a:solidFill>
              <a:highlight>
                <a:srgbClr val="E8F2FE"/>
              </a:highlight>
              <a:latin typeface="Courier New" pitchFamily="49" charset="0"/>
              <a:cs typeface="Courier New" pitchFamily="49" charset="0"/>
            </a:endParaRPr>
          </a:p>
          <a:p>
            <a:pPr>
              <a:lnSpc>
                <a:spcPct val="100000"/>
              </a:lnSpc>
              <a:buNone/>
            </a:pPr>
            <a:endParaRPr lang="en-US" sz="1200" i="1" dirty="0" smtClean="0">
              <a:solidFill>
                <a:srgbClr val="000000"/>
              </a:solidFill>
              <a:highlight>
                <a:srgbClr val="E8F2FE"/>
              </a:highlight>
              <a:latin typeface="Courier New" pitchFamily="49" charset="0"/>
              <a:cs typeface="Courier New" pitchFamily="49" charset="0"/>
            </a:endParaRPr>
          </a:p>
          <a:p>
            <a:pPr>
              <a:lnSpc>
                <a:spcPct val="100000"/>
              </a:lnSpc>
              <a:buNone/>
            </a:pPr>
            <a:endParaRPr lang="en-US" sz="1200" i="1" dirty="0" smtClean="0">
              <a:solidFill>
                <a:srgbClr val="000000"/>
              </a:solidFill>
              <a:highlight>
                <a:srgbClr val="E8F2FE"/>
              </a:highlight>
              <a:latin typeface="Courier New" pitchFamily="49" charset="0"/>
              <a:cs typeface="Courier New" pitchFamily="49" charset="0"/>
            </a:endParaRPr>
          </a:p>
          <a:p>
            <a:pPr>
              <a:lnSpc>
                <a:spcPct val="100000"/>
              </a:lnSpc>
              <a:buNone/>
            </a:pPr>
            <a:endParaRPr lang="en-US" sz="1200" i="1" dirty="0" smtClean="0">
              <a:solidFill>
                <a:srgbClr val="000000"/>
              </a:solidFill>
              <a:highlight>
                <a:srgbClr val="E8F2FE"/>
              </a:highlight>
              <a:latin typeface="Courier New" pitchFamily="49" charset="0"/>
              <a:cs typeface="Courier New" pitchFamily="49" charset="0"/>
            </a:endParaRPr>
          </a:p>
          <a:p>
            <a:pPr>
              <a:lnSpc>
                <a:spcPct val="100000"/>
              </a:lnSpc>
              <a:buNone/>
            </a:pPr>
            <a:r>
              <a:rPr lang="en-US" dirty="0" smtClean="0"/>
              <a:t>Code: </a:t>
            </a:r>
            <a:r>
              <a:rPr lang="en-US" dirty="0" smtClean="0">
                <a:hlinkClick r:id="rId2" tooltip="StreamCreation.java"/>
              </a:rPr>
              <a:t>StreamCreation.java</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API: Filter &amp; Map</a:t>
            </a:r>
            <a:endParaRPr lang="en-US" dirty="0"/>
          </a:p>
        </p:txBody>
      </p:sp>
      <p:sp>
        <p:nvSpPr>
          <p:cNvPr id="3" name="Content Placeholder 2"/>
          <p:cNvSpPr>
            <a:spLocks noGrp="1"/>
          </p:cNvSpPr>
          <p:nvPr>
            <p:ph sz="half" idx="1"/>
          </p:nvPr>
        </p:nvSpPr>
        <p:spPr>
          <a:xfrm>
            <a:off x="1435608" y="1524000"/>
            <a:ext cx="7384864" cy="4663440"/>
          </a:xfrm>
        </p:spPr>
        <p:txBody>
          <a:bodyPr/>
          <a:lstStyle/>
          <a:p>
            <a:r>
              <a:rPr lang="en-US" dirty="0" smtClean="0"/>
              <a:t>Filter</a:t>
            </a:r>
          </a:p>
          <a:p>
            <a:pPr>
              <a:buNone/>
            </a:pPr>
            <a:r>
              <a:rPr lang="en-US" sz="1200" dirty="0" smtClean="0">
                <a:solidFill>
                  <a:srgbClr val="000000"/>
                </a:solidFill>
                <a:latin typeface="Courier New" pitchFamily="49" charset="0"/>
                <a:cs typeface="Courier New" pitchFamily="49" charset="0"/>
              </a:rPr>
              <a:t>Stream&lt;String&gt; </a:t>
            </a:r>
            <a:r>
              <a:rPr lang="en-US" sz="1200" dirty="0" err="1" smtClean="0">
                <a:solidFill>
                  <a:srgbClr val="000000"/>
                </a:solidFill>
                <a:latin typeface="Courier New" pitchFamily="49" charset="0"/>
                <a:cs typeface="Courier New" pitchFamily="49" charset="0"/>
              </a:rPr>
              <a:t>wordStream</a:t>
            </a:r>
            <a:r>
              <a:rPr lang="en-US" sz="1200" dirty="0" smtClean="0">
                <a:solidFill>
                  <a:srgbClr val="000000"/>
                </a:solidFill>
                <a:latin typeface="Courier New" pitchFamily="49" charset="0"/>
                <a:cs typeface="Courier New" pitchFamily="49" charset="0"/>
              </a:rPr>
              <a:t> = </a:t>
            </a:r>
            <a:r>
              <a:rPr lang="en-US" sz="1200" i="1" dirty="0" err="1" smtClean="0">
                <a:solidFill>
                  <a:srgbClr val="0000C0"/>
                </a:solidFill>
                <a:latin typeface="Courier New" pitchFamily="49" charset="0"/>
                <a:cs typeface="Courier New" pitchFamily="49" charset="0"/>
              </a:rPr>
              <a:t>wordList</a:t>
            </a:r>
            <a:r>
              <a:rPr lang="en-US" sz="1200" i="1" dirty="0" err="1" smtClean="0">
                <a:solidFill>
                  <a:srgbClr val="000000"/>
                </a:solidFill>
                <a:latin typeface="Courier New" pitchFamily="49" charset="0"/>
                <a:cs typeface="Courier New" pitchFamily="49" charset="0"/>
              </a:rPr>
              <a:t>.stream</a:t>
            </a:r>
            <a:r>
              <a:rPr lang="en-US" sz="1200" i="1" dirty="0" smtClean="0">
                <a:solidFill>
                  <a:srgbClr val="000000"/>
                </a:solidFill>
                <a:latin typeface="Courier New" pitchFamily="49" charset="0"/>
                <a:cs typeface="Courier New" pitchFamily="49" charset="0"/>
              </a:rPr>
              <a:t>()</a:t>
            </a:r>
            <a:r>
              <a:rPr lang="en-US" sz="1200" dirty="0" smtClean="0">
                <a:solidFill>
                  <a:srgbClr val="000000"/>
                </a:solidFill>
                <a:latin typeface="Courier New" pitchFamily="49" charset="0"/>
                <a:cs typeface="Courier New" pitchFamily="49" charset="0"/>
              </a:rPr>
              <a:t>.filter(</a:t>
            </a:r>
            <a:r>
              <a:rPr lang="en-US" sz="1200" dirty="0" smtClean="0">
                <a:solidFill>
                  <a:srgbClr val="6A3E3E"/>
                </a:solidFill>
                <a:latin typeface="Courier New" pitchFamily="49" charset="0"/>
                <a:cs typeface="Courier New" pitchFamily="49" charset="0"/>
              </a:rPr>
              <a:t>w</a:t>
            </a:r>
            <a:r>
              <a:rPr lang="en-US" sz="1200" dirty="0" smtClean="0">
                <a:solidFill>
                  <a:srgbClr val="000000"/>
                </a:solidFill>
                <a:latin typeface="Courier New" pitchFamily="49" charset="0"/>
                <a:cs typeface="Courier New" pitchFamily="49" charset="0"/>
              </a:rPr>
              <a:t> -&gt; </a:t>
            </a:r>
            <a:r>
              <a:rPr lang="en-US" sz="1200" dirty="0" err="1" smtClean="0">
                <a:solidFill>
                  <a:srgbClr val="6A3E3E"/>
                </a:solidFill>
                <a:latin typeface="Courier New" pitchFamily="49" charset="0"/>
                <a:cs typeface="Courier New" pitchFamily="49" charset="0"/>
              </a:rPr>
              <a:t>w</a:t>
            </a:r>
            <a:r>
              <a:rPr lang="en-US" sz="1200" dirty="0" err="1" smtClean="0">
                <a:solidFill>
                  <a:srgbClr val="000000"/>
                </a:solidFill>
                <a:latin typeface="Courier New" pitchFamily="49" charset="0"/>
                <a:cs typeface="Courier New" pitchFamily="49" charset="0"/>
              </a:rPr>
              <a:t>.length</a:t>
            </a:r>
            <a:r>
              <a:rPr lang="en-US" sz="1200" dirty="0" smtClean="0">
                <a:solidFill>
                  <a:srgbClr val="000000"/>
                </a:solidFill>
                <a:latin typeface="Courier New" pitchFamily="49" charset="0"/>
                <a:cs typeface="Courier New" pitchFamily="49" charset="0"/>
              </a:rPr>
              <a:t>() &gt;= 6);</a:t>
            </a:r>
          </a:p>
          <a:p>
            <a:r>
              <a:rPr lang="en-US" dirty="0" smtClean="0"/>
              <a:t>Map</a:t>
            </a:r>
          </a:p>
          <a:p>
            <a:pPr>
              <a:buNone/>
            </a:pPr>
            <a:r>
              <a:rPr lang="en-US" sz="1200" dirty="0" smtClean="0">
                <a:solidFill>
                  <a:srgbClr val="6A3E3E"/>
                </a:solidFill>
                <a:latin typeface="Courier New" pitchFamily="49" charset="0"/>
                <a:cs typeface="Courier New" pitchFamily="49" charset="0"/>
              </a:rPr>
              <a:t>Stream&lt;Character&gt; </a:t>
            </a:r>
            <a:r>
              <a:rPr lang="en-US" sz="1200" dirty="0" err="1" smtClean="0">
                <a:solidFill>
                  <a:srgbClr val="6A3E3E"/>
                </a:solidFill>
                <a:latin typeface="Courier New" pitchFamily="49" charset="0"/>
                <a:cs typeface="Courier New" pitchFamily="49" charset="0"/>
              </a:rPr>
              <a:t>firstLetterStream</a:t>
            </a:r>
            <a:r>
              <a:rPr lang="en-US" sz="1200" dirty="0" smtClean="0">
                <a:solidFill>
                  <a:srgbClr val="6A3E3E"/>
                </a:solidFill>
                <a:latin typeface="Courier New" pitchFamily="49" charset="0"/>
                <a:cs typeface="Courier New" pitchFamily="49" charset="0"/>
              </a:rPr>
              <a:t> = </a:t>
            </a:r>
            <a:r>
              <a:rPr lang="en-US" sz="1200" dirty="0" err="1" smtClean="0">
                <a:solidFill>
                  <a:srgbClr val="6A3E3E"/>
                </a:solidFill>
                <a:latin typeface="Courier New" pitchFamily="49" charset="0"/>
                <a:cs typeface="Courier New" pitchFamily="49" charset="0"/>
              </a:rPr>
              <a:t>names</a:t>
            </a:r>
            <a:r>
              <a:rPr lang="en-US" sz="1200" dirty="0" err="1" smtClean="0">
                <a:solidFill>
                  <a:srgbClr val="000000"/>
                </a:solidFill>
                <a:latin typeface="Courier New" pitchFamily="49" charset="0"/>
                <a:cs typeface="Courier New" pitchFamily="49" charset="0"/>
              </a:rPr>
              <a:t>.stream</a:t>
            </a:r>
            <a:r>
              <a:rPr lang="en-US" sz="1200" dirty="0" smtClean="0">
                <a:solidFill>
                  <a:srgbClr val="000000"/>
                </a:solidFill>
                <a:latin typeface="Courier New" pitchFamily="49" charset="0"/>
                <a:cs typeface="Courier New" pitchFamily="49" charset="0"/>
              </a:rPr>
              <a:t>().map(</a:t>
            </a:r>
            <a:r>
              <a:rPr lang="en-US" sz="1200" dirty="0" smtClean="0">
                <a:solidFill>
                  <a:srgbClr val="6A3E3E"/>
                </a:solidFill>
                <a:latin typeface="Courier New" pitchFamily="49" charset="0"/>
                <a:cs typeface="Courier New" pitchFamily="49" charset="0"/>
              </a:rPr>
              <a:t>s</a:t>
            </a:r>
            <a:r>
              <a:rPr lang="en-US" sz="1200" dirty="0" smtClean="0">
                <a:solidFill>
                  <a:srgbClr val="000000"/>
                </a:solidFill>
                <a:latin typeface="Courier New" pitchFamily="49" charset="0"/>
                <a:cs typeface="Courier New" pitchFamily="49" charset="0"/>
              </a:rPr>
              <a:t> -&gt; </a:t>
            </a:r>
            <a:r>
              <a:rPr lang="en-US" sz="1200" dirty="0" err="1" smtClean="0">
                <a:solidFill>
                  <a:srgbClr val="6A3E3E"/>
                </a:solidFill>
                <a:latin typeface="Courier New" pitchFamily="49" charset="0"/>
                <a:cs typeface="Courier New" pitchFamily="49" charset="0"/>
              </a:rPr>
              <a:t>s</a:t>
            </a:r>
            <a:r>
              <a:rPr lang="en-US" sz="1200" dirty="0" err="1" smtClean="0">
                <a:solidFill>
                  <a:srgbClr val="000000"/>
                </a:solidFill>
                <a:latin typeface="Courier New" pitchFamily="49" charset="0"/>
                <a:cs typeface="Courier New" pitchFamily="49" charset="0"/>
              </a:rPr>
              <a:t>.charAt</a:t>
            </a:r>
            <a:r>
              <a:rPr lang="en-US" sz="1200" dirty="0" smtClean="0">
                <a:solidFill>
                  <a:srgbClr val="000000"/>
                </a:solidFill>
                <a:latin typeface="Courier New" pitchFamily="49" charset="0"/>
                <a:cs typeface="Courier New" pitchFamily="49" charset="0"/>
              </a:rPr>
              <a:t>(0))</a:t>
            </a:r>
            <a:endParaRPr lang="en-US" sz="1200" dirty="0" smtClean="0">
              <a:latin typeface="Courier New" pitchFamily="49" charset="0"/>
              <a:cs typeface="Courier New" pitchFamily="49" charset="0"/>
            </a:endParaRPr>
          </a:p>
          <a:p>
            <a:r>
              <a:rPr lang="en-US" dirty="0" err="1" smtClean="0"/>
              <a:t>FlatMap</a:t>
            </a:r>
            <a:endParaRPr lang="en-US" dirty="0" smtClean="0"/>
          </a:p>
          <a:p>
            <a:pPr>
              <a:buNone/>
            </a:pPr>
            <a:r>
              <a:rPr lang="en-US" sz="2400" dirty="0" smtClean="0"/>
              <a:t>Flatten out Stream&lt;Stream&lt;T&gt;&gt; to Stream&lt;T&gt;</a:t>
            </a:r>
          </a:p>
          <a:p>
            <a:pPr>
              <a:buNone/>
            </a:pPr>
            <a:endParaRPr lang="en-US" sz="2400" dirty="0" smtClean="0"/>
          </a:p>
          <a:p>
            <a:pPr>
              <a:buNone/>
            </a:pPr>
            <a:endParaRPr lang="en-US" sz="2400" dirty="0" smtClean="0"/>
          </a:p>
          <a:p>
            <a:pPr>
              <a:buNone/>
            </a:pPr>
            <a:endParaRPr lang="en-US" sz="2400" dirty="0" smtClean="0"/>
          </a:p>
          <a:p>
            <a:pPr>
              <a:buNone/>
            </a:pPr>
            <a:r>
              <a:rPr lang="en-US" sz="2400" dirty="0" smtClean="0"/>
              <a:t>Code: </a:t>
            </a:r>
            <a:r>
              <a:rPr lang="en-US" sz="2400" dirty="0" smtClean="0">
                <a:hlinkClick r:id="rId2" tooltip="FilterAndMapTest.java"/>
              </a:rPr>
              <a:t>FilterAndMapTest.java</a:t>
            </a:r>
            <a:endParaRPr lang="en-US" sz="2400" dirty="0" smtClean="0"/>
          </a:p>
          <a:p>
            <a:pPr>
              <a:buNone/>
            </a:pPr>
            <a:endParaRPr lang="en-US" sz="2400" dirty="0" smtClean="0"/>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Stream API: </a:t>
            </a:r>
            <a:r>
              <a:rPr lang="en-US" dirty="0" err="1" smtClean="0"/>
              <a:t>SubStream</a:t>
            </a:r>
            <a:r>
              <a:rPr lang="en-US" dirty="0" smtClean="0"/>
              <a:t> and Combining Stream</a:t>
            </a:r>
            <a:endParaRPr lang="en-US" dirty="0"/>
          </a:p>
        </p:txBody>
      </p:sp>
      <p:sp>
        <p:nvSpPr>
          <p:cNvPr id="3" name="Content Placeholder 2"/>
          <p:cNvSpPr>
            <a:spLocks noGrp="1"/>
          </p:cNvSpPr>
          <p:nvPr>
            <p:ph sz="half" idx="1"/>
          </p:nvPr>
        </p:nvSpPr>
        <p:spPr>
          <a:xfrm>
            <a:off x="1435608" y="1524000"/>
            <a:ext cx="7240848" cy="4663440"/>
          </a:xfrm>
        </p:spPr>
        <p:txBody>
          <a:bodyPr/>
          <a:lstStyle/>
          <a:p>
            <a:pPr>
              <a:spcBef>
                <a:spcPts val="1200"/>
              </a:spcBef>
            </a:pPr>
            <a:r>
              <a:rPr lang="en-US" b="1" dirty="0" smtClean="0">
                <a:solidFill>
                  <a:srgbClr val="0070C0"/>
                </a:solidFill>
                <a:latin typeface="Courier New" pitchFamily="49" charset="0"/>
                <a:cs typeface="Courier New" pitchFamily="49" charset="0"/>
              </a:rPr>
              <a:t>limit(</a:t>
            </a:r>
            <a:r>
              <a:rPr lang="en-US" b="1" dirty="0" err="1" smtClean="0">
                <a:solidFill>
                  <a:srgbClr val="0070C0"/>
                </a:solidFill>
                <a:latin typeface="Courier New" pitchFamily="49" charset="0"/>
                <a:cs typeface="Courier New" pitchFamily="49" charset="0"/>
              </a:rPr>
              <a:t>int</a:t>
            </a:r>
            <a:r>
              <a:rPr lang="en-US" b="1" dirty="0" smtClean="0">
                <a:solidFill>
                  <a:srgbClr val="0070C0"/>
                </a:solidFill>
                <a:latin typeface="Courier New" pitchFamily="49" charset="0"/>
                <a:cs typeface="Courier New" pitchFamily="49" charset="0"/>
              </a:rPr>
              <a:t> n)</a:t>
            </a:r>
            <a:r>
              <a:rPr lang="en-US" dirty="0" smtClean="0"/>
              <a:t> </a:t>
            </a:r>
          </a:p>
          <a:p>
            <a:pPr>
              <a:spcBef>
                <a:spcPts val="1200"/>
              </a:spcBef>
            </a:pPr>
            <a:r>
              <a:rPr lang="en-US" b="1" dirty="0" smtClean="0">
                <a:solidFill>
                  <a:srgbClr val="0070C0"/>
                </a:solidFill>
                <a:latin typeface="Courier New" pitchFamily="49" charset="0"/>
                <a:cs typeface="Courier New" pitchFamily="49" charset="0"/>
              </a:rPr>
              <a:t>skip(</a:t>
            </a:r>
            <a:r>
              <a:rPr lang="en-US" b="1" dirty="0" err="1" smtClean="0">
                <a:solidFill>
                  <a:srgbClr val="0070C0"/>
                </a:solidFill>
                <a:latin typeface="Courier New" pitchFamily="49" charset="0"/>
                <a:cs typeface="Courier New" pitchFamily="49" charset="0"/>
              </a:rPr>
              <a:t>int</a:t>
            </a:r>
            <a:r>
              <a:rPr lang="en-US" b="1" dirty="0" smtClean="0">
                <a:solidFill>
                  <a:srgbClr val="0070C0"/>
                </a:solidFill>
                <a:latin typeface="Courier New" pitchFamily="49" charset="0"/>
                <a:cs typeface="Courier New" pitchFamily="49" charset="0"/>
              </a:rPr>
              <a:t> n)</a:t>
            </a:r>
            <a:r>
              <a:rPr lang="en-US" dirty="0" smtClean="0"/>
              <a:t> </a:t>
            </a:r>
            <a:r>
              <a:rPr lang="en-US" sz="1800" dirty="0" smtClean="0"/>
              <a:t>// skip first n elements</a:t>
            </a:r>
          </a:p>
          <a:p>
            <a:pPr>
              <a:spcBef>
                <a:spcPts val="1200"/>
              </a:spcBef>
            </a:pPr>
            <a:r>
              <a:rPr lang="en-US" b="1" dirty="0" err="1" smtClean="0">
                <a:solidFill>
                  <a:srgbClr val="0070C0"/>
                </a:solidFill>
                <a:latin typeface="Courier New" pitchFamily="49" charset="0"/>
                <a:cs typeface="Courier New" pitchFamily="49" charset="0"/>
              </a:rPr>
              <a:t>concat</a:t>
            </a:r>
            <a:r>
              <a:rPr lang="en-US" b="1" dirty="0" smtClean="0">
                <a:solidFill>
                  <a:srgbClr val="0070C0"/>
                </a:solidFill>
                <a:latin typeface="Courier New" pitchFamily="49" charset="0"/>
                <a:cs typeface="Courier New" pitchFamily="49" charset="0"/>
              </a:rPr>
              <a:t>(stream&lt;T&gt; s1, stream&lt;T&gt; s2)</a:t>
            </a:r>
          </a:p>
          <a:p>
            <a:pPr>
              <a:spcBef>
                <a:spcPts val="1200"/>
              </a:spcBef>
            </a:pPr>
            <a:r>
              <a:rPr lang="en-US" b="1" dirty="0" smtClean="0">
                <a:solidFill>
                  <a:srgbClr val="0070C0"/>
                </a:solidFill>
                <a:latin typeface="Courier New" pitchFamily="49" charset="0"/>
                <a:cs typeface="Courier New" pitchFamily="49" charset="0"/>
              </a:rPr>
              <a:t>peek(Consumer&lt;T&gt; action)</a:t>
            </a:r>
            <a:r>
              <a:rPr lang="en-US" dirty="0" smtClean="0"/>
              <a:t> </a:t>
            </a:r>
            <a:r>
              <a:rPr lang="en-US" sz="1800" dirty="0" smtClean="0"/>
              <a:t>// perform some intermediary action on each element retrieved.</a:t>
            </a:r>
          </a:p>
          <a:p>
            <a:endParaRPr lang="en-US" dirty="0" smtClean="0"/>
          </a:p>
          <a:p>
            <a:endParaRPr lang="en-US" dirty="0" smtClean="0"/>
          </a:p>
          <a:p>
            <a:endParaRPr lang="en-US" dirty="0" smtClean="0"/>
          </a:p>
          <a:p>
            <a:pPr>
              <a:buNone/>
            </a:pPr>
            <a:r>
              <a:rPr lang="en-US" sz="2400" dirty="0" smtClean="0"/>
              <a:t>Code: </a:t>
            </a:r>
            <a:r>
              <a:rPr lang="en-US" sz="2400" dirty="0" smtClean="0">
                <a:hlinkClick r:id="rId2" tooltip="SubstreamAndConcatenationTest.java"/>
              </a:rPr>
              <a:t>SubstreamAndConcatenationTest.java</a:t>
            </a:r>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Stream API: </a:t>
            </a:r>
            <a:r>
              <a:rPr lang="en-US" dirty="0" err="1" smtClean="0"/>
              <a:t>Stateful</a:t>
            </a:r>
            <a:r>
              <a:rPr lang="en-US" dirty="0" smtClean="0"/>
              <a:t> transformation</a:t>
            </a:r>
            <a:endParaRPr lang="en-US" dirty="0"/>
          </a:p>
        </p:txBody>
      </p:sp>
      <p:sp>
        <p:nvSpPr>
          <p:cNvPr id="3" name="Content Placeholder 2"/>
          <p:cNvSpPr>
            <a:spLocks noGrp="1"/>
          </p:cNvSpPr>
          <p:nvPr>
            <p:ph sz="half" idx="1"/>
          </p:nvPr>
        </p:nvSpPr>
        <p:spPr>
          <a:xfrm>
            <a:off x="1435608" y="1524000"/>
            <a:ext cx="7384864" cy="4663440"/>
          </a:xfrm>
        </p:spPr>
        <p:txBody>
          <a:bodyPr/>
          <a:lstStyle/>
          <a:p>
            <a:r>
              <a:rPr lang="en-US" dirty="0" smtClean="0"/>
              <a:t>Result depends on previous values seen.</a:t>
            </a:r>
          </a:p>
          <a:p>
            <a:r>
              <a:rPr lang="en-US" dirty="0" smtClean="0"/>
              <a:t>distinct()</a:t>
            </a:r>
          </a:p>
          <a:p>
            <a:r>
              <a:rPr lang="en-US" dirty="0" smtClean="0"/>
              <a:t>sorted()</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dirty="0" smtClean="0"/>
              <a:t>Code: </a:t>
            </a:r>
            <a:r>
              <a:rPr lang="en-US" dirty="0" smtClean="0">
                <a:hlinkClick r:id="rId2" tooltip="StatefulTransformationTest.java"/>
              </a:rPr>
              <a:t>StatefulTransformationTest.java</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API: Reductions</a:t>
            </a:r>
            <a:endParaRPr lang="en-US" dirty="0"/>
          </a:p>
        </p:txBody>
      </p:sp>
      <p:sp>
        <p:nvSpPr>
          <p:cNvPr id="3" name="Content Placeholder 2"/>
          <p:cNvSpPr>
            <a:spLocks noGrp="1"/>
          </p:cNvSpPr>
          <p:nvPr>
            <p:ph sz="half" idx="1"/>
          </p:nvPr>
        </p:nvSpPr>
        <p:spPr>
          <a:xfrm>
            <a:off x="1403648" y="1268760"/>
            <a:ext cx="7312856" cy="5145360"/>
          </a:xfrm>
        </p:spPr>
        <p:txBody>
          <a:bodyPr/>
          <a:lstStyle/>
          <a:p>
            <a:r>
              <a:rPr lang="en-US" sz="2400" dirty="0" smtClean="0"/>
              <a:t>Terminal Operations</a:t>
            </a:r>
          </a:p>
          <a:p>
            <a:r>
              <a:rPr lang="en-US" sz="2400" dirty="0" smtClean="0"/>
              <a:t>Value returned in Optional&lt;T&gt; if return type is </a:t>
            </a:r>
            <a:r>
              <a:rPr lang="en-US" sz="2400" dirty="0" err="1" smtClean="0"/>
              <a:t>nullable</a:t>
            </a:r>
            <a:r>
              <a:rPr lang="en-US" sz="2400" dirty="0" smtClean="0"/>
              <a:t>.</a:t>
            </a:r>
          </a:p>
          <a:p>
            <a:pPr>
              <a:lnSpc>
                <a:spcPct val="100000"/>
              </a:lnSpc>
              <a:spcBef>
                <a:spcPts val="0"/>
              </a:spcBef>
            </a:pPr>
            <a:r>
              <a:rPr lang="en-US" sz="2400" dirty="0" smtClean="0"/>
              <a:t>reduce() for associative operations </a:t>
            </a:r>
          </a:p>
          <a:p>
            <a:pPr>
              <a:lnSpc>
                <a:spcPct val="100000"/>
              </a:lnSpc>
              <a:spcBef>
                <a:spcPts val="0"/>
              </a:spcBef>
              <a:buNone/>
            </a:pPr>
            <a:r>
              <a:rPr lang="en-US" sz="1400" b="1" dirty="0" smtClean="0"/>
              <a:t>	</a:t>
            </a:r>
          </a:p>
          <a:p>
            <a:pPr>
              <a:lnSpc>
                <a:spcPct val="100000"/>
              </a:lnSpc>
              <a:spcBef>
                <a:spcPts val="0"/>
              </a:spcBef>
              <a:buNone/>
            </a:pPr>
            <a:r>
              <a:rPr lang="en-US" sz="1400" b="1" dirty="0" smtClean="0"/>
              <a:t>	First form</a:t>
            </a:r>
            <a:r>
              <a:rPr lang="en-US" sz="1400" dirty="0" smtClean="0">
                <a:latin typeface="Courier New" pitchFamily="49" charset="0"/>
                <a:cs typeface="Courier New" pitchFamily="49" charset="0"/>
              </a:rPr>
              <a:t>	</a:t>
            </a:r>
          </a:p>
          <a:p>
            <a:pPr>
              <a:lnSpc>
                <a:spcPct val="100000"/>
              </a:lnSpc>
              <a:spcBef>
                <a:spcPts val="0"/>
              </a:spcBef>
              <a:buNone/>
            </a:pPr>
            <a:r>
              <a:rPr lang="en-US" sz="1400" dirty="0" smtClean="0">
                <a:latin typeface="Courier New" pitchFamily="49" charset="0"/>
                <a:cs typeface="Courier New" pitchFamily="49" charset="0"/>
              </a:rPr>
              <a:t>	Stream&lt;Integer&gt; values =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Optional&lt;Integer&gt; sum = </a:t>
            </a:r>
            <a:r>
              <a:rPr lang="en-US" sz="1400" dirty="0" err="1" smtClean="0">
                <a:latin typeface="Courier New" pitchFamily="49" charset="0"/>
                <a:cs typeface="Courier New" pitchFamily="49" charset="0"/>
              </a:rPr>
              <a:t>values.reduce</a:t>
            </a:r>
            <a:r>
              <a:rPr lang="en-US" sz="1400" dirty="0" smtClean="0">
                <a:latin typeface="Courier New" pitchFamily="49" charset="0"/>
                <a:cs typeface="Courier New" pitchFamily="49" charset="0"/>
              </a:rPr>
              <a:t>((x, y) -&gt; x + y)</a:t>
            </a:r>
          </a:p>
          <a:p>
            <a:pPr>
              <a:lnSpc>
                <a:spcPct val="100000"/>
              </a:lnSpc>
              <a:spcBef>
                <a:spcPts val="0"/>
              </a:spcBef>
              <a:buNone/>
            </a:pPr>
            <a:r>
              <a:rPr lang="en-US" sz="1400" dirty="0" smtClean="0"/>
              <a:t>	// computes v0 + v1 + v2 + …</a:t>
            </a:r>
          </a:p>
          <a:p>
            <a:pPr>
              <a:lnSpc>
                <a:spcPct val="100000"/>
              </a:lnSpc>
              <a:spcBef>
                <a:spcPts val="0"/>
              </a:spcBef>
              <a:buNone/>
            </a:pPr>
            <a:r>
              <a:rPr lang="en-US" sz="1400" dirty="0" smtClean="0"/>
              <a:t>	</a:t>
            </a:r>
          </a:p>
          <a:p>
            <a:pPr>
              <a:lnSpc>
                <a:spcPct val="100000"/>
              </a:lnSpc>
              <a:spcBef>
                <a:spcPts val="0"/>
              </a:spcBef>
              <a:buNone/>
            </a:pPr>
            <a:r>
              <a:rPr lang="en-US" sz="1400" b="1" dirty="0" smtClean="0"/>
              <a:t>	Second form</a:t>
            </a:r>
          </a:p>
          <a:p>
            <a:pPr>
              <a:lnSpc>
                <a:spcPct val="100000"/>
              </a:lnSpc>
              <a:spcBef>
                <a:spcPts val="0"/>
              </a:spcBef>
              <a:buNone/>
            </a:pPr>
            <a:r>
              <a:rPr lang="es-ES" sz="1400" dirty="0" smtClean="0">
                <a:latin typeface="Courier New" pitchFamily="49" charset="0"/>
                <a:cs typeface="Courier New" pitchFamily="49" charset="0"/>
              </a:rPr>
              <a:t>	</a:t>
            </a:r>
            <a:r>
              <a:rPr lang="es-ES" sz="1400" dirty="0" err="1" smtClean="0">
                <a:latin typeface="Courier New" pitchFamily="49" charset="0"/>
                <a:cs typeface="Courier New" pitchFamily="49" charset="0"/>
              </a:rPr>
              <a:t>Integer</a:t>
            </a:r>
            <a:r>
              <a:rPr lang="es-ES" sz="1400" dirty="0" smtClean="0">
                <a:latin typeface="Courier New" pitchFamily="49" charset="0"/>
                <a:cs typeface="Courier New" pitchFamily="49" charset="0"/>
              </a:rPr>
              <a:t> </a:t>
            </a:r>
            <a:r>
              <a:rPr lang="es-ES" sz="1400" dirty="0" err="1" smtClean="0">
                <a:latin typeface="Courier New" pitchFamily="49" charset="0"/>
                <a:cs typeface="Courier New" pitchFamily="49" charset="0"/>
              </a:rPr>
              <a:t>sum</a:t>
            </a:r>
            <a:r>
              <a:rPr lang="es-ES" sz="1400" dirty="0" smtClean="0">
                <a:latin typeface="Courier New" pitchFamily="49" charset="0"/>
                <a:cs typeface="Courier New" pitchFamily="49" charset="0"/>
              </a:rPr>
              <a:t> = </a:t>
            </a:r>
            <a:r>
              <a:rPr lang="es-ES" sz="1400" dirty="0" err="1" smtClean="0">
                <a:latin typeface="Courier New" pitchFamily="49" charset="0"/>
                <a:cs typeface="Courier New" pitchFamily="49" charset="0"/>
              </a:rPr>
              <a:t>values.reduce</a:t>
            </a:r>
            <a:r>
              <a:rPr lang="es-ES" sz="1400" dirty="0" smtClean="0">
                <a:latin typeface="Courier New" pitchFamily="49" charset="0"/>
                <a:cs typeface="Courier New" pitchFamily="49" charset="0"/>
              </a:rPr>
              <a:t>(0, (x, y) -&gt; x + y)</a:t>
            </a:r>
          </a:p>
          <a:p>
            <a:pPr>
              <a:lnSpc>
                <a:spcPct val="100000"/>
              </a:lnSpc>
              <a:spcBef>
                <a:spcPts val="0"/>
              </a:spcBef>
              <a:buNone/>
            </a:pPr>
            <a:r>
              <a:rPr lang="es-ES" sz="1400" dirty="0" smtClean="0">
                <a:latin typeface="Courier New" pitchFamily="49" charset="0"/>
                <a:cs typeface="Courier New" pitchFamily="49" charset="0"/>
              </a:rPr>
              <a:t>	</a:t>
            </a:r>
            <a:r>
              <a:rPr lang="es-ES" sz="1400" dirty="0" smtClean="0"/>
              <a:t>// computes 0 + v0 + v1 + v2 + …</a:t>
            </a:r>
          </a:p>
          <a:p>
            <a:pPr>
              <a:lnSpc>
                <a:spcPct val="100000"/>
              </a:lnSpc>
              <a:spcBef>
                <a:spcPts val="0"/>
              </a:spcBef>
              <a:buNone/>
            </a:pPr>
            <a:endParaRPr lang="en-US" sz="1400" dirty="0" smtClean="0"/>
          </a:p>
          <a:p>
            <a:pPr>
              <a:lnSpc>
                <a:spcPct val="100000"/>
              </a:lnSpc>
              <a:spcBef>
                <a:spcPts val="0"/>
              </a:spcBef>
              <a:buNone/>
            </a:pPr>
            <a:r>
              <a:rPr lang="en-US" sz="1400" b="1" dirty="0" smtClean="0"/>
              <a:t>	Third form</a:t>
            </a:r>
          </a:p>
          <a:p>
            <a:pPr>
              <a:lnSpc>
                <a:spcPct val="100000"/>
              </a:lnSpc>
              <a:spcBef>
                <a:spcPts val="0"/>
              </a:spcBef>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result = </a:t>
            </a:r>
            <a:r>
              <a:rPr lang="en-US" sz="1400" dirty="0" err="1" smtClean="0">
                <a:latin typeface="Courier New" pitchFamily="49" charset="0"/>
                <a:cs typeface="Courier New" pitchFamily="49" charset="0"/>
              </a:rPr>
              <a:t>words.reduce</a:t>
            </a:r>
            <a:r>
              <a:rPr lang="en-US" sz="1400" dirty="0" smtClean="0">
                <a:latin typeface="Courier New" pitchFamily="49" charset="0"/>
                <a:cs typeface="Courier New" pitchFamily="49" charset="0"/>
              </a:rPr>
              <a:t>(0,</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(total, word) -&gt; total + </a:t>
            </a:r>
            <a:r>
              <a:rPr lang="en-US" sz="1400" dirty="0" err="1" smtClean="0">
                <a:latin typeface="Courier New" pitchFamily="49" charset="0"/>
                <a:cs typeface="Courier New" pitchFamily="49" charset="0"/>
              </a:rPr>
              <a:t>word.length</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(total1, total2) -&gt; total1 + total2);</a:t>
            </a:r>
          </a:p>
          <a:p>
            <a:r>
              <a:rPr lang="en-US" sz="2400" dirty="0" smtClean="0"/>
              <a:t>Many built-in functions makes reduce() less used.</a:t>
            </a:r>
          </a:p>
          <a:p>
            <a:pPr>
              <a:buNone/>
            </a:pPr>
            <a:r>
              <a:rPr lang="en-US" sz="2400" dirty="0" smtClean="0"/>
              <a:t>Code: </a:t>
            </a:r>
            <a:r>
              <a:rPr lang="en-US" sz="2400" dirty="0" smtClean="0">
                <a:hlinkClick r:id="rId2" tooltip="StreamReductionsTest.java"/>
              </a:rPr>
              <a:t>StreamReductionsTest.java</a:t>
            </a:r>
            <a:endParaRPr lang="en-US" sz="2400" dirty="0" smtClean="0"/>
          </a:p>
          <a:p>
            <a:pPr>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API: Optional Type</a:t>
            </a:r>
            <a:endParaRPr lang="en-US" dirty="0"/>
          </a:p>
        </p:txBody>
      </p:sp>
      <p:sp>
        <p:nvSpPr>
          <p:cNvPr id="3" name="Content Placeholder 2"/>
          <p:cNvSpPr>
            <a:spLocks noGrp="1"/>
          </p:cNvSpPr>
          <p:nvPr>
            <p:ph sz="half" idx="1"/>
          </p:nvPr>
        </p:nvSpPr>
        <p:spPr>
          <a:xfrm>
            <a:off x="1435608" y="1524000"/>
            <a:ext cx="7384864" cy="4663440"/>
          </a:xfrm>
        </p:spPr>
        <p:txBody>
          <a:bodyPr/>
          <a:lstStyle/>
          <a:p>
            <a:r>
              <a:rPr lang="en-US" dirty="0" smtClean="0"/>
              <a:t>Optional&lt;T&gt; : used to return a value that can be null.</a:t>
            </a:r>
          </a:p>
          <a:p>
            <a:r>
              <a:rPr lang="en-US" dirty="0" smtClean="0"/>
              <a:t>Safer alternative than a reference of type T that refers to an object or null</a:t>
            </a:r>
          </a:p>
          <a:p>
            <a:r>
              <a:rPr lang="en-US" dirty="0" smtClean="0"/>
              <a:t>But useful only with proper usage of API provided.</a:t>
            </a:r>
          </a:p>
          <a:p>
            <a:endParaRPr lang="en-US" dirty="0" smtClean="0"/>
          </a:p>
          <a:p>
            <a:endParaRPr lang="en-US" dirty="0" smtClean="0"/>
          </a:p>
          <a:p>
            <a:endParaRPr lang="en-US" dirty="0" smtClean="0"/>
          </a:p>
          <a:p>
            <a:endParaRPr lang="en-US" dirty="0" smtClean="0"/>
          </a:p>
          <a:p>
            <a:pPr>
              <a:buNone/>
            </a:pPr>
            <a:r>
              <a:rPr lang="en-US" dirty="0" smtClean="0"/>
              <a:t>Code: </a:t>
            </a:r>
            <a:r>
              <a:rPr lang="en-US" dirty="0" smtClean="0">
                <a:hlinkClick r:id="rId2" tooltip="OptionalType.java"/>
              </a:rPr>
              <a:t>OptionalType.java</a:t>
            </a:r>
            <a:r>
              <a:rPr lang="en-US" dirty="0" smtClean="0"/>
              <a:t>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Stream API: Collecting Results</a:t>
            </a:r>
            <a:endParaRPr lang="en-US" dirty="0"/>
          </a:p>
        </p:txBody>
      </p:sp>
      <p:sp>
        <p:nvSpPr>
          <p:cNvPr id="3" name="Content Placeholder 2"/>
          <p:cNvSpPr>
            <a:spLocks noGrp="1"/>
          </p:cNvSpPr>
          <p:nvPr>
            <p:ph sz="half" idx="1"/>
          </p:nvPr>
        </p:nvSpPr>
        <p:spPr>
          <a:xfrm>
            <a:off x="1435608" y="1524000"/>
            <a:ext cx="7456872" cy="4663440"/>
          </a:xfrm>
        </p:spPr>
        <p:txBody>
          <a:bodyPr/>
          <a:lstStyle/>
          <a:p>
            <a:r>
              <a:rPr lang="en-US" sz="2400" dirty="0" smtClean="0"/>
              <a:t>Collecting results to array or collection</a:t>
            </a:r>
          </a:p>
          <a:p>
            <a:pPr lvl="1"/>
            <a:r>
              <a:rPr lang="en-US" sz="2000" dirty="0" err="1" smtClean="0"/>
              <a:t>iterator</a:t>
            </a:r>
            <a:r>
              <a:rPr lang="en-US" sz="2000" dirty="0" smtClean="0"/>
              <a:t>(), array(), collect()</a:t>
            </a:r>
          </a:p>
          <a:p>
            <a:pPr lvl="1"/>
            <a:r>
              <a:rPr lang="en-US" sz="2000" dirty="0" smtClean="0"/>
              <a:t>Always use collect() to form collection of results. Why?</a:t>
            </a:r>
          </a:p>
          <a:p>
            <a:r>
              <a:rPr lang="en-US" sz="2400" dirty="0" smtClean="0"/>
              <a:t>Use Collectors</a:t>
            </a:r>
          </a:p>
          <a:p>
            <a:pPr>
              <a:lnSpc>
                <a:spcPct val="100000"/>
              </a:lnSpc>
              <a:spcBef>
                <a:spcPts val="0"/>
              </a:spcBef>
              <a:buNone/>
            </a:pPr>
            <a:r>
              <a:rPr lang="en-US" sz="2400" dirty="0" smtClean="0"/>
              <a:t>	</a:t>
            </a:r>
            <a:r>
              <a:rPr lang="en-US" sz="1200" dirty="0" err="1" smtClean="0">
                <a:latin typeface="Courier New" pitchFamily="49" charset="0"/>
                <a:cs typeface="Courier New" pitchFamily="49" charset="0"/>
              </a:rPr>
              <a:t>HashSet</a:t>
            </a:r>
            <a:r>
              <a:rPr lang="en-US" sz="1200" dirty="0" smtClean="0">
                <a:latin typeface="Courier New" pitchFamily="49" charset="0"/>
                <a:cs typeface="Courier New" pitchFamily="49" charset="0"/>
              </a:rPr>
              <a:t>&lt;String&gt; result = </a:t>
            </a:r>
            <a:r>
              <a:rPr lang="en-US" sz="1200" dirty="0" err="1" smtClean="0">
                <a:latin typeface="Courier New" pitchFamily="49" charset="0"/>
                <a:cs typeface="Courier New" pitchFamily="49" charset="0"/>
              </a:rPr>
              <a:t>stream.collect</a:t>
            </a:r>
            <a:r>
              <a:rPr lang="en-US" sz="1200" dirty="0" smtClean="0">
                <a:latin typeface="Courier New" pitchFamily="49" charset="0"/>
                <a:cs typeface="Courier New" pitchFamily="49" charset="0"/>
              </a:rPr>
              <a:t>(</a:t>
            </a:r>
            <a:r>
              <a:rPr lang="en-US" sz="1200" dirty="0" err="1" smtClean="0">
                <a:latin typeface="Courier New" pitchFamily="49" charset="0"/>
                <a:cs typeface="Courier New" pitchFamily="49" charset="0"/>
              </a:rPr>
              <a:t>HashSet</a:t>
            </a:r>
            <a:r>
              <a:rPr lang="en-US" sz="1200" dirty="0" smtClean="0">
                <a:latin typeface="Courier New" pitchFamily="49" charset="0"/>
                <a:cs typeface="Courier New" pitchFamily="49" charset="0"/>
              </a:rPr>
              <a:t>::new, </a:t>
            </a:r>
            <a:r>
              <a:rPr lang="en-US" sz="1200" dirty="0" err="1" smtClean="0">
                <a:latin typeface="Courier New" pitchFamily="49" charset="0"/>
                <a:cs typeface="Courier New" pitchFamily="49" charset="0"/>
              </a:rPr>
              <a:t>HashSet</a:t>
            </a:r>
            <a:r>
              <a:rPr lang="en-US" sz="1200" dirty="0" smtClean="0">
                <a:latin typeface="Courier New" pitchFamily="49" charset="0"/>
                <a:cs typeface="Courier New" pitchFamily="49" charset="0"/>
              </a:rPr>
              <a:t>::add, </a:t>
            </a:r>
            <a:r>
              <a:rPr lang="en-US" sz="1200" dirty="0" err="1" smtClean="0">
                <a:latin typeface="Courier New" pitchFamily="49" charset="0"/>
                <a:cs typeface="Courier New" pitchFamily="49" charset="0"/>
              </a:rPr>
              <a:t>HashSet</a:t>
            </a:r>
            <a:r>
              <a:rPr lang="en-US" sz="1200" dirty="0" smtClean="0">
                <a:latin typeface="Courier New" pitchFamily="49" charset="0"/>
                <a:cs typeface="Courier New" pitchFamily="49" charset="0"/>
              </a:rPr>
              <a:t>::</a:t>
            </a:r>
            <a:r>
              <a:rPr lang="en-US" sz="1200" dirty="0" err="1" smtClean="0">
                <a:latin typeface="Courier New" pitchFamily="49" charset="0"/>
                <a:cs typeface="Courier New" pitchFamily="49" charset="0"/>
              </a:rPr>
              <a:t>addAll</a:t>
            </a:r>
            <a:r>
              <a:rPr lang="en-US" sz="1200" dirty="0" smtClean="0">
                <a:latin typeface="Courier New" pitchFamily="49" charset="0"/>
                <a:cs typeface="Courier New" pitchFamily="49" charset="0"/>
              </a:rPr>
              <a:t>);</a:t>
            </a:r>
          </a:p>
          <a:p>
            <a:pPr>
              <a:lnSpc>
                <a:spcPct val="100000"/>
              </a:lnSpc>
              <a:spcBef>
                <a:spcPts val="0"/>
              </a:spcBef>
              <a:buNone/>
            </a:pPr>
            <a:endParaRPr lang="en-US" sz="1200" dirty="0" smtClean="0"/>
          </a:p>
          <a:p>
            <a:pPr>
              <a:lnSpc>
                <a:spcPct val="100000"/>
              </a:lnSpc>
              <a:spcBef>
                <a:spcPts val="0"/>
              </a:spcBef>
              <a:buNone/>
            </a:pPr>
            <a:r>
              <a:rPr lang="en-US" sz="1200" dirty="0" smtClean="0"/>
              <a:t>OR much easier</a:t>
            </a:r>
          </a:p>
          <a:p>
            <a:pPr>
              <a:lnSpc>
                <a:spcPct val="100000"/>
              </a:lnSpc>
              <a:spcBef>
                <a:spcPts val="0"/>
              </a:spcBef>
              <a:buNone/>
            </a:pPr>
            <a:r>
              <a:rPr lang="en-US" sz="1200" dirty="0" smtClean="0">
                <a:latin typeface="Courier New" pitchFamily="49" charset="0"/>
                <a:cs typeface="Courier New" pitchFamily="49" charset="0"/>
              </a:rPr>
              <a:t>	</a:t>
            </a:r>
          </a:p>
          <a:p>
            <a:pPr>
              <a:lnSpc>
                <a:spcPct val="100000"/>
              </a:lnSpc>
              <a:spcBef>
                <a:spcPts val="0"/>
              </a:spcBef>
              <a:buNone/>
            </a:pPr>
            <a:r>
              <a:rPr lang="en-US" sz="1200" dirty="0" smtClean="0">
                <a:latin typeface="Courier New" pitchFamily="49" charset="0"/>
                <a:cs typeface="Courier New" pitchFamily="49" charset="0"/>
              </a:rPr>
              <a:t>	Set&lt;String&gt; result = </a:t>
            </a:r>
            <a:r>
              <a:rPr lang="en-US" sz="1200" dirty="0" err="1" smtClean="0">
                <a:latin typeface="Courier New" pitchFamily="49" charset="0"/>
                <a:cs typeface="Courier New" pitchFamily="49" charset="0"/>
              </a:rPr>
              <a:t>stream.collect</a:t>
            </a:r>
            <a:r>
              <a:rPr lang="en-US" sz="1200" dirty="0" smtClean="0">
                <a:latin typeface="Courier New" pitchFamily="49" charset="0"/>
                <a:cs typeface="Courier New" pitchFamily="49" charset="0"/>
              </a:rPr>
              <a:t>(</a:t>
            </a:r>
            <a:r>
              <a:rPr lang="en-US" sz="1200" dirty="0" err="1" smtClean="0">
                <a:latin typeface="Courier New" pitchFamily="49" charset="0"/>
                <a:cs typeface="Courier New" pitchFamily="49" charset="0"/>
              </a:rPr>
              <a:t>Collectors.toSet</a:t>
            </a:r>
            <a:r>
              <a:rPr lang="en-US" sz="1200" dirty="0" smtClean="0">
                <a:latin typeface="Courier New" pitchFamily="49" charset="0"/>
                <a:cs typeface="Courier New" pitchFamily="49" charset="0"/>
              </a:rPr>
              <a:t>());</a:t>
            </a:r>
          </a:p>
          <a:p>
            <a:pPr>
              <a:lnSpc>
                <a:spcPct val="100000"/>
              </a:lnSpc>
              <a:spcBef>
                <a:spcPts val="0"/>
              </a:spcBef>
              <a:buNone/>
            </a:pPr>
            <a:endParaRPr lang="en-US" sz="1200" dirty="0" smtClean="0">
              <a:latin typeface="Courier New" pitchFamily="49" charset="0"/>
              <a:cs typeface="Courier New" pitchFamily="49" charset="0"/>
            </a:endParaRPr>
          </a:p>
          <a:p>
            <a:pPr>
              <a:lnSpc>
                <a:spcPct val="100000"/>
              </a:lnSpc>
              <a:spcBef>
                <a:spcPts val="0"/>
              </a:spcBef>
            </a:pPr>
            <a:r>
              <a:rPr lang="en-US" sz="2000" dirty="0" smtClean="0"/>
              <a:t>More reduction operations with </a:t>
            </a:r>
            <a:r>
              <a:rPr lang="en-US" sz="2000" dirty="0" err="1" smtClean="0"/>
              <a:t>Collectors.summarizing</a:t>
            </a:r>
            <a:r>
              <a:rPr lang="en-US" sz="2000" dirty="0" smtClean="0"/>
              <a:t>(</a:t>
            </a:r>
            <a:r>
              <a:rPr lang="en-US" sz="2000" dirty="0" err="1" smtClean="0"/>
              <a:t>Int|Long|Double</a:t>
            </a:r>
            <a:r>
              <a:rPr lang="en-US" sz="2000" dirty="0" smtClean="0"/>
              <a:t>)</a:t>
            </a:r>
          </a:p>
          <a:p>
            <a:pPr>
              <a:lnSpc>
                <a:spcPct val="100000"/>
              </a:lnSpc>
              <a:spcBef>
                <a:spcPts val="0"/>
              </a:spcBef>
            </a:pPr>
            <a:endParaRPr lang="en-US" sz="2000" dirty="0" smtClean="0"/>
          </a:p>
          <a:p>
            <a:pPr>
              <a:lnSpc>
                <a:spcPct val="100000"/>
              </a:lnSpc>
              <a:spcBef>
                <a:spcPts val="0"/>
              </a:spcBef>
            </a:pPr>
            <a:r>
              <a:rPr lang="en-US" sz="2000" dirty="0" smtClean="0"/>
              <a:t>Collectors.(</a:t>
            </a:r>
            <a:r>
              <a:rPr lang="en-US" sz="2000" dirty="0" err="1" smtClean="0"/>
              <a:t>groupingBy|partitioningBy</a:t>
            </a:r>
            <a:r>
              <a:rPr lang="en-US" sz="2000" dirty="0" smtClean="0"/>
              <a:t>)</a:t>
            </a:r>
          </a:p>
          <a:p>
            <a:pPr>
              <a:lnSpc>
                <a:spcPct val="100000"/>
              </a:lnSpc>
              <a:spcBef>
                <a:spcPts val="0"/>
              </a:spcBef>
              <a:buNone/>
            </a:pPr>
            <a:endParaRPr lang="en-US" sz="2000" dirty="0" smtClean="0"/>
          </a:p>
          <a:p>
            <a:pPr>
              <a:lnSpc>
                <a:spcPct val="100000"/>
              </a:lnSpc>
              <a:spcBef>
                <a:spcPts val="0"/>
              </a:spcBef>
              <a:buNone/>
            </a:pPr>
            <a:r>
              <a:rPr lang="en-US" sz="1800" dirty="0" smtClean="0"/>
              <a:t>Code: </a:t>
            </a:r>
            <a:r>
              <a:rPr lang="en-US" sz="1800" dirty="0" smtClean="0">
                <a:hlinkClick r:id="rId2" tooltip="CollectingResultsTest.java"/>
              </a:rPr>
              <a:t>CollectingResultsTest.java</a:t>
            </a:r>
            <a:r>
              <a:rPr lang="en-US" sz="1800" dirty="0" smtClean="0"/>
              <a:t>, </a:t>
            </a:r>
            <a:r>
              <a:rPr lang="en-US" sz="1800" u="sng" dirty="0" smtClean="0">
                <a:hlinkClick r:id="rId3" tooltip="GroupingAndPartitioningTest.java"/>
              </a:rPr>
              <a:t>GroupingAndPartitioningTest.java</a:t>
            </a:r>
            <a:endParaRPr lang="en-US" sz="20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Stream API: Primitive Type Streams</a:t>
            </a:r>
            <a:endParaRPr lang="en-US" dirty="0"/>
          </a:p>
        </p:txBody>
      </p:sp>
      <p:sp>
        <p:nvSpPr>
          <p:cNvPr id="3" name="Content Placeholder 2"/>
          <p:cNvSpPr>
            <a:spLocks noGrp="1"/>
          </p:cNvSpPr>
          <p:nvPr>
            <p:ph sz="half" idx="1"/>
          </p:nvPr>
        </p:nvSpPr>
        <p:spPr>
          <a:xfrm>
            <a:off x="1435608" y="1524000"/>
            <a:ext cx="7240848" cy="4663440"/>
          </a:xfrm>
        </p:spPr>
        <p:txBody>
          <a:bodyPr/>
          <a:lstStyle/>
          <a:p>
            <a:r>
              <a:rPr lang="en-US" dirty="0" err="1" smtClean="0">
                <a:solidFill>
                  <a:srgbClr val="FF0000"/>
                </a:solidFill>
              </a:rPr>
              <a:t>IntStream</a:t>
            </a:r>
            <a:r>
              <a:rPr lang="en-US" dirty="0" smtClean="0"/>
              <a:t>, </a:t>
            </a:r>
            <a:r>
              <a:rPr lang="en-US" dirty="0" err="1" smtClean="0">
                <a:solidFill>
                  <a:srgbClr val="FF0000"/>
                </a:solidFill>
              </a:rPr>
              <a:t>LongStream</a:t>
            </a:r>
            <a:r>
              <a:rPr lang="en-US" dirty="0" smtClean="0"/>
              <a:t>, </a:t>
            </a:r>
            <a:r>
              <a:rPr lang="en-US" dirty="0" err="1" smtClean="0">
                <a:solidFill>
                  <a:srgbClr val="FF0000"/>
                </a:solidFill>
              </a:rPr>
              <a:t>DoubleStream</a:t>
            </a:r>
            <a:endParaRPr lang="en-US" dirty="0" smtClean="0">
              <a:solidFill>
                <a:srgbClr val="FF0000"/>
              </a:solidFill>
            </a:endParaRPr>
          </a:p>
          <a:p>
            <a:r>
              <a:rPr lang="en-US" dirty="0" smtClean="0"/>
              <a:t>Use </a:t>
            </a:r>
            <a:r>
              <a:rPr lang="en-US" dirty="0" err="1" smtClean="0"/>
              <a:t>IntStream</a:t>
            </a:r>
            <a:r>
              <a:rPr lang="en-US" dirty="0" smtClean="0"/>
              <a:t> for short, char, </a:t>
            </a:r>
            <a:r>
              <a:rPr lang="en-US" dirty="0" err="1" smtClean="0"/>
              <a:t>boolean</a:t>
            </a:r>
            <a:r>
              <a:rPr lang="en-US" dirty="0" smtClean="0"/>
              <a:t>, byte</a:t>
            </a:r>
          </a:p>
          <a:p>
            <a:r>
              <a:rPr lang="en-US" dirty="0" smtClean="0"/>
              <a:t>Use </a:t>
            </a:r>
            <a:r>
              <a:rPr lang="en-US" dirty="0" err="1" smtClean="0"/>
              <a:t>DoubleStream</a:t>
            </a:r>
            <a:r>
              <a:rPr lang="en-US" dirty="0" smtClean="0"/>
              <a:t> for float</a:t>
            </a:r>
          </a:p>
          <a:p>
            <a:endParaRPr lang="en-US" dirty="0" smtClean="0"/>
          </a:p>
          <a:p>
            <a:endParaRPr lang="en-US" dirty="0" smtClean="0"/>
          </a:p>
          <a:p>
            <a:endParaRPr lang="en-US" dirty="0" smtClean="0"/>
          </a:p>
          <a:p>
            <a:endParaRPr lang="en-US" dirty="0" smtClean="0"/>
          </a:p>
          <a:p>
            <a:endParaRPr lang="en-US" dirty="0" smtClean="0"/>
          </a:p>
          <a:p>
            <a:pPr>
              <a:buNone/>
            </a:pPr>
            <a:r>
              <a:rPr lang="en-US" dirty="0" smtClean="0"/>
              <a:t>Code: </a:t>
            </a:r>
            <a:r>
              <a:rPr lang="en-US" dirty="0" smtClean="0">
                <a:hlinkClick r:id="rId2" tooltip="PrimitiveTypesStreamTest.java"/>
              </a:rPr>
              <a:t>PrimitiveTypesStreamTest.java</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Stream API: Functional Interfaces</a:t>
            </a:r>
            <a:endParaRPr lang="en-US" dirty="0"/>
          </a:p>
        </p:txBody>
      </p:sp>
      <p:graphicFrame>
        <p:nvGraphicFramePr>
          <p:cNvPr id="5" name="Table 4"/>
          <p:cNvGraphicFramePr>
            <a:graphicFrameLocks noGrp="1"/>
          </p:cNvGraphicFramePr>
          <p:nvPr/>
        </p:nvGraphicFramePr>
        <p:xfrm>
          <a:off x="1115616" y="1460018"/>
          <a:ext cx="7848872" cy="5282912"/>
        </p:xfrm>
        <a:graphic>
          <a:graphicData uri="http://schemas.openxmlformats.org/drawingml/2006/table">
            <a:tbl>
              <a:tblPr/>
              <a:tblGrid>
                <a:gridCol w="1370075"/>
                <a:gridCol w="6478797"/>
              </a:tblGrid>
              <a:tr h="375310">
                <a:tc>
                  <a:txBody>
                    <a:bodyPr/>
                    <a:lstStyle/>
                    <a:p>
                      <a:pPr>
                        <a:lnSpc>
                          <a:spcPct val="100000"/>
                        </a:lnSpc>
                        <a:spcAft>
                          <a:spcPts val="0"/>
                        </a:spcAft>
                      </a:pPr>
                      <a:r>
                        <a:rPr lang="en-US" sz="1000" b="1" dirty="0">
                          <a:solidFill>
                            <a:srgbClr val="353833"/>
                          </a:solidFill>
                          <a:latin typeface="Arial"/>
                          <a:ea typeface="Times New Roman"/>
                          <a:cs typeface="Mangal"/>
                        </a:rPr>
                        <a:t>Interface</a:t>
                      </a:r>
                      <a:endParaRPr lang="en-US" sz="1050" dirty="0">
                        <a:latin typeface="Calibri"/>
                        <a:ea typeface="Calibri"/>
                        <a:cs typeface="Mangal"/>
                      </a:endParaRPr>
                    </a:p>
                  </a:txBody>
                  <a:tcPr marL="49112" marR="21048" marT="56128" marB="21048">
                    <a:lnL>
                      <a:noFill/>
                    </a:lnL>
                    <a:lnR>
                      <a:noFill/>
                    </a:lnR>
                    <a:lnT>
                      <a:noFill/>
                    </a:lnT>
                    <a:lnB>
                      <a:noFill/>
                    </a:lnB>
                    <a:solidFill>
                      <a:srgbClr val="DEE3E9"/>
                    </a:solidFill>
                  </a:tcPr>
                </a:tc>
                <a:tc>
                  <a:txBody>
                    <a:bodyPr/>
                    <a:lstStyle/>
                    <a:p>
                      <a:pPr>
                        <a:lnSpc>
                          <a:spcPct val="100000"/>
                        </a:lnSpc>
                        <a:spcAft>
                          <a:spcPts val="0"/>
                        </a:spcAft>
                      </a:pPr>
                      <a:r>
                        <a:rPr lang="en-US" sz="1000" b="1">
                          <a:solidFill>
                            <a:srgbClr val="353833"/>
                          </a:solidFill>
                          <a:latin typeface="Arial"/>
                          <a:ea typeface="Times New Roman"/>
                          <a:cs typeface="Mangal"/>
                        </a:rPr>
                        <a:t>Description</a:t>
                      </a:r>
                      <a:endParaRPr lang="en-US" sz="1050">
                        <a:latin typeface="Calibri"/>
                        <a:ea typeface="Calibri"/>
                        <a:cs typeface="Mangal"/>
                      </a:endParaRPr>
                    </a:p>
                  </a:txBody>
                  <a:tcPr marL="49112" marR="21048" marT="56128" marB="21048">
                    <a:lnL>
                      <a:noFill/>
                    </a:lnL>
                    <a:lnR>
                      <a:noFill/>
                    </a:lnR>
                    <a:lnT>
                      <a:noFill/>
                    </a:lnT>
                    <a:lnB>
                      <a:noFill/>
                    </a:lnB>
                    <a:solidFill>
                      <a:srgbClr val="DEE3E9"/>
                    </a:solidFill>
                  </a:tcPr>
                </a:tc>
              </a:tr>
              <a:tr h="375310">
                <a:tc>
                  <a:txBody>
                    <a:bodyPr/>
                    <a:lstStyle/>
                    <a:p>
                      <a:pPr>
                        <a:lnSpc>
                          <a:spcPct val="100000"/>
                        </a:lnSpc>
                        <a:spcAft>
                          <a:spcPts val="0"/>
                        </a:spcAft>
                      </a:pPr>
                      <a:r>
                        <a:rPr lang="en-US" sz="1000" b="1" u="none" strike="noStrike">
                          <a:solidFill>
                            <a:srgbClr val="4A6782"/>
                          </a:solidFill>
                          <a:latin typeface="Arial"/>
                          <a:ea typeface="Times New Roman"/>
                          <a:cs typeface="Mangal"/>
                          <a:hlinkClick r:id="rId2" tooltip="interface in java.util.function"/>
                        </a:rPr>
                        <a:t>BiConsumer</a:t>
                      </a:r>
                      <a:r>
                        <a:rPr lang="en-US" sz="1000">
                          <a:solidFill>
                            <a:srgbClr val="353833"/>
                          </a:solidFill>
                          <a:latin typeface="Arial"/>
                          <a:ea typeface="Times New Roman"/>
                          <a:cs typeface="Mangal"/>
                        </a:rPr>
                        <a:t>&lt;T,U&gt;</a:t>
                      </a:r>
                      <a:endParaRPr lang="en-US" sz="1050">
                        <a:latin typeface="Calibri"/>
                        <a:ea typeface="Calibri"/>
                        <a:cs typeface="Mangal"/>
                      </a:endParaRPr>
                    </a:p>
                  </a:txBody>
                  <a:tcPr marL="70160" marR="0" marT="56128" marB="21048">
                    <a:lnL>
                      <a:noFill/>
                    </a:lnL>
                    <a:lnR>
                      <a:noFill/>
                    </a:lnR>
                    <a:lnT>
                      <a:noFill/>
                    </a:lnT>
                    <a:lnB>
                      <a:noFill/>
                    </a:lnB>
                    <a:solidFill>
                      <a:srgbClr val="FFFFFF"/>
                    </a:solidFill>
                  </a:tcPr>
                </a:tc>
                <a:tc>
                  <a:txBody>
                    <a:bodyPr/>
                    <a:lstStyle/>
                    <a:p>
                      <a:pPr>
                        <a:lnSpc>
                          <a:spcPct val="100000"/>
                        </a:lnSpc>
                        <a:spcAft>
                          <a:spcPts val="0"/>
                        </a:spcAft>
                      </a:pPr>
                      <a:r>
                        <a:rPr lang="en-US" sz="1050" dirty="0">
                          <a:solidFill>
                            <a:srgbClr val="474747"/>
                          </a:solidFill>
                          <a:latin typeface="Georgia"/>
                          <a:ea typeface="Times New Roman"/>
                          <a:cs typeface="Arial"/>
                        </a:rPr>
                        <a:t>Represents an operation that accepts two input arguments and returns no result.</a:t>
                      </a:r>
                      <a:endParaRPr lang="en-US" sz="1050" dirty="0">
                        <a:latin typeface="Calibri"/>
                        <a:ea typeface="Calibri"/>
                        <a:cs typeface="Mangal"/>
                      </a:endParaRPr>
                    </a:p>
                  </a:txBody>
                  <a:tcPr marL="70160" marR="0" marT="56128" marB="21048">
                    <a:lnL>
                      <a:noFill/>
                    </a:lnL>
                    <a:lnR>
                      <a:noFill/>
                    </a:lnR>
                    <a:lnT>
                      <a:noFill/>
                    </a:lnT>
                    <a:lnB>
                      <a:noFill/>
                    </a:lnB>
                    <a:solidFill>
                      <a:srgbClr val="FFFFFF"/>
                    </a:solidFill>
                  </a:tcPr>
                </a:tc>
              </a:tr>
              <a:tr h="375310">
                <a:tc>
                  <a:txBody>
                    <a:bodyPr/>
                    <a:lstStyle/>
                    <a:p>
                      <a:pPr>
                        <a:lnSpc>
                          <a:spcPct val="100000"/>
                        </a:lnSpc>
                        <a:spcAft>
                          <a:spcPts val="0"/>
                        </a:spcAft>
                      </a:pPr>
                      <a:r>
                        <a:rPr lang="en-US" sz="1000" b="1" u="none" strike="noStrike">
                          <a:solidFill>
                            <a:srgbClr val="4A6782"/>
                          </a:solidFill>
                          <a:latin typeface="Arial"/>
                          <a:ea typeface="Times New Roman"/>
                          <a:cs typeface="Mangal"/>
                          <a:hlinkClick r:id="rId3" tooltip="interface in java.util.function"/>
                        </a:rPr>
                        <a:t>BiFunction</a:t>
                      </a:r>
                      <a:r>
                        <a:rPr lang="en-US" sz="1000">
                          <a:solidFill>
                            <a:srgbClr val="353833"/>
                          </a:solidFill>
                          <a:latin typeface="Arial"/>
                          <a:ea typeface="Times New Roman"/>
                          <a:cs typeface="Mangal"/>
                        </a:rPr>
                        <a:t>&lt;T,U,R&gt;</a:t>
                      </a:r>
                      <a:endParaRPr lang="en-US" sz="1050">
                        <a:latin typeface="Calibri"/>
                        <a:ea typeface="Calibri"/>
                        <a:cs typeface="Mangal"/>
                      </a:endParaRPr>
                    </a:p>
                  </a:txBody>
                  <a:tcPr marL="70160" marR="0" marT="56128" marB="21048">
                    <a:lnL>
                      <a:noFill/>
                    </a:lnL>
                    <a:lnR>
                      <a:noFill/>
                    </a:lnR>
                    <a:lnT>
                      <a:noFill/>
                    </a:lnT>
                    <a:lnB>
                      <a:noFill/>
                    </a:lnB>
                    <a:solidFill>
                      <a:srgbClr val="EEEEEF"/>
                    </a:solidFill>
                  </a:tcPr>
                </a:tc>
                <a:tc>
                  <a:txBody>
                    <a:bodyPr/>
                    <a:lstStyle/>
                    <a:p>
                      <a:pPr>
                        <a:lnSpc>
                          <a:spcPct val="100000"/>
                        </a:lnSpc>
                        <a:spcAft>
                          <a:spcPts val="0"/>
                        </a:spcAft>
                      </a:pPr>
                      <a:r>
                        <a:rPr lang="en-US" sz="1050" dirty="0">
                          <a:solidFill>
                            <a:srgbClr val="474747"/>
                          </a:solidFill>
                          <a:latin typeface="Georgia"/>
                          <a:ea typeface="Times New Roman"/>
                          <a:cs typeface="Arial"/>
                        </a:rPr>
                        <a:t>Represents a function that accepts two arguments and produces a result.</a:t>
                      </a:r>
                      <a:endParaRPr lang="en-US" sz="1050" dirty="0">
                        <a:latin typeface="Calibri"/>
                        <a:ea typeface="Calibri"/>
                        <a:cs typeface="Mangal"/>
                      </a:endParaRPr>
                    </a:p>
                  </a:txBody>
                  <a:tcPr marL="70160" marR="0" marT="56128" marB="21048">
                    <a:lnL>
                      <a:noFill/>
                    </a:lnL>
                    <a:lnR>
                      <a:noFill/>
                    </a:lnR>
                    <a:lnT>
                      <a:noFill/>
                    </a:lnT>
                    <a:lnB>
                      <a:noFill/>
                    </a:lnB>
                    <a:solidFill>
                      <a:srgbClr val="EEEEEF"/>
                    </a:solidFill>
                  </a:tcPr>
                </a:tc>
              </a:tr>
              <a:tr h="330311">
                <a:tc>
                  <a:txBody>
                    <a:bodyPr/>
                    <a:lstStyle/>
                    <a:p>
                      <a:pPr>
                        <a:lnSpc>
                          <a:spcPct val="100000"/>
                        </a:lnSpc>
                        <a:spcAft>
                          <a:spcPts val="0"/>
                        </a:spcAft>
                      </a:pPr>
                      <a:r>
                        <a:rPr lang="en-US" sz="1000" b="1" u="none" strike="noStrike" dirty="0" err="1">
                          <a:solidFill>
                            <a:srgbClr val="4A6782"/>
                          </a:solidFill>
                          <a:latin typeface="Arial"/>
                          <a:ea typeface="Times New Roman"/>
                          <a:cs typeface="Mangal"/>
                          <a:hlinkClick r:id="rId4" tooltip="interface in java.util.function"/>
                        </a:rPr>
                        <a:t>BinaryOperator</a:t>
                      </a:r>
                      <a:r>
                        <a:rPr lang="en-US" sz="1000" dirty="0">
                          <a:solidFill>
                            <a:srgbClr val="353833"/>
                          </a:solidFill>
                          <a:latin typeface="Arial"/>
                          <a:ea typeface="Times New Roman"/>
                          <a:cs typeface="Mangal"/>
                        </a:rPr>
                        <a:t>&lt;T&gt;</a:t>
                      </a:r>
                      <a:endParaRPr lang="en-US" sz="1050" dirty="0">
                        <a:latin typeface="Calibri"/>
                        <a:ea typeface="Calibri"/>
                        <a:cs typeface="Mangal"/>
                      </a:endParaRPr>
                    </a:p>
                  </a:txBody>
                  <a:tcPr marL="70160" marR="0" marT="56128" marB="21048">
                    <a:lnL>
                      <a:noFill/>
                    </a:lnL>
                    <a:lnR>
                      <a:noFill/>
                    </a:lnR>
                    <a:lnT>
                      <a:noFill/>
                    </a:lnT>
                    <a:lnB>
                      <a:noFill/>
                    </a:lnB>
                    <a:solidFill>
                      <a:srgbClr val="FFFFFF"/>
                    </a:solidFill>
                  </a:tcPr>
                </a:tc>
                <a:tc>
                  <a:txBody>
                    <a:bodyPr/>
                    <a:lstStyle/>
                    <a:p>
                      <a:pPr>
                        <a:lnSpc>
                          <a:spcPct val="100000"/>
                        </a:lnSpc>
                        <a:spcAft>
                          <a:spcPts val="0"/>
                        </a:spcAft>
                      </a:pPr>
                      <a:r>
                        <a:rPr lang="en-US" sz="1050" dirty="0" smtClean="0">
                          <a:solidFill>
                            <a:srgbClr val="474747"/>
                          </a:solidFill>
                          <a:latin typeface="Georgia"/>
                          <a:ea typeface="Times New Roman"/>
                          <a:cs typeface="Arial"/>
                        </a:rPr>
                        <a:t>Represents </a:t>
                      </a:r>
                      <a:r>
                        <a:rPr lang="en-US" sz="1050" dirty="0">
                          <a:solidFill>
                            <a:srgbClr val="474747"/>
                          </a:solidFill>
                          <a:latin typeface="Georgia"/>
                          <a:ea typeface="Times New Roman"/>
                          <a:cs typeface="Arial"/>
                        </a:rPr>
                        <a:t>an operation upon two operands of the same type, producing a result of the same type as the operands.</a:t>
                      </a:r>
                      <a:endParaRPr lang="en-US" sz="1050" dirty="0">
                        <a:latin typeface="Calibri"/>
                        <a:ea typeface="Calibri"/>
                        <a:cs typeface="Mangal"/>
                      </a:endParaRPr>
                    </a:p>
                  </a:txBody>
                  <a:tcPr marL="70160" marR="0" marT="56128" marB="21048">
                    <a:lnL>
                      <a:noFill/>
                    </a:lnL>
                    <a:lnR>
                      <a:noFill/>
                    </a:lnR>
                    <a:lnT>
                      <a:noFill/>
                    </a:lnT>
                    <a:lnB>
                      <a:noFill/>
                    </a:lnB>
                    <a:solidFill>
                      <a:srgbClr val="FFFFFF"/>
                    </a:solidFill>
                  </a:tcPr>
                </a:tc>
              </a:tr>
              <a:tr h="375310">
                <a:tc>
                  <a:txBody>
                    <a:bodyPr/>
                    <a:lstStyle/>
                    <a:p>
                      <a:pPr>
                        <a:lnSpc>
                          <a:spcPct val="100000"/>
                        </a:lnSpc>
                        <a:spcAft>
                          <a:spcPts val="0"/>
                        </a:spcAft>
                      </a:pPr>
                      <a:r>
                        <a:rPr lang="en-US" sz="1000" b="1" u="none" strike="noStrike">
                          <a:solidFill>
                            <a:srgbClr val="4A6782"/>
                          </a:solidFill>
                          <a:latin typeface="Arial"/>
                          <a:ea typeface="Times New Roman"/>
                          <a:cs typeface="Mangal"/>
                          <a:hlinkClick r:id="rId5" tooltip="interface in java.util.function"/>
                        </a:rPr>
                        <a:t>Consumer</a:t>
                      </a:r>
                      <a:r>
                        <a:rPr lang="en-US" sz="1000">
                          <a:solidFill>
                            <a:srgbClr val="353833"/>
                          </a:solidFill>
                          <a:latin typeface="Arial"/>
                          <a:ea typeface="Times New Roman"/>
                          <a:cs typeface="Mangal"/>
                        </a:rPr>
                        <a:t>&lt;T&gt;</a:t>
                      </a:r>
                      <a:endParaRPr lang="en-US" sz="1050">
                        <a:latin typeface="Calibri"/>
                        <a:ea typeface="Calibri"/>
                        <a:cs typeface="Mangal"/>
                      </a:endParaRPr>
                    </a:p>
                  </a:txBody>
                  <a:tcPr marL="70160" marR="0" marT="56128" marB="21048">
                    <a:lnL>
                      <a:noFill/>
                    </a:lnL>
                    <a:lnR>
                      <a:noFill/>
                    </a:lnR>
                    <a:lnT>
                      <a:noFill/>
                    </a:lnT>
                    <a:lnB>
                      <a:noFill/>
                    </a:lnB>
                    <a:solidFill>
                      <a:srgbClr val="EEEEEF"/>
                    </a:solidFill>
                  </a:tcPr>
                </a:tc>
                <a:tc>
                  <a:txBody>
                    <a:bodyPr/>
                    <a:lstStyle/>
                    <a:p>
                      <a:pPr>
                        <a:lnSpc>
                          <a:spcPct val="100000"/>
                        </a:lnSpc>
                        <a:spcAft>
                          <a:spcPts val="0"/>
                        </a:spcAft>
                      </a:pPr>
                      <a:r>
                        <a:rPr lang="en-US" sz="1050" dirty="0">
                          <a:solidFill>
                            <a:srgbClr val="474747"/>
                          </a:solidFill>
                          <a:latin typeface="Georgia"/>
                          <a:ea typeface="Times New Roman"/>
                          <a:cs typeface="Arial"/>
                        </a:rPr>
                        <a:t>Represents an operation that accepts a single input argument and returns no result.</a:t>
                      </a:r>
                      <a:endParaRPr lang="en-US" sz="1050" dirty="0">
                        <a:latin typeface="Calibri"/>
                        <a:ea typeface="Calibri"/>
                        <a:cs typeface="Mangal"/>
                      </a:endParaRPr>
                    </a:p>
                  </a:txBody>
                  <a:tcPr marL="70160" marR="0" marT="56128" marB="21048">
                    <a:lnL>
                      <a:noFill/>
                    </a:lnL>
                    <a:lnR>
                      <a:noFill/>
                    </a:lnR>
                    <a:lnT>
                      <a:noFill/>
                    </a:lnT>
                    <a:lnB>
                      <a:noFill/>
                    </a:lnB>
                    <a:solidFill>
                      <a:srgbClr val="EEEEEF"/>
                    </a:solidFill>
                  </a:tcPr>
                </a:tc>
              </a:tr>
              <a:tr h="375310">
                <a:tc>
                  <a:txBody>
                    <a:bodyPr/>
                    <a:lstStyle/>
                    <a:p>
                      <a:pPr>
                        <a:lnSpc>
                          <a:spcPct val="100000"/>
                        </a:lnSpc>
                        <a:spcAft>
                          <a:spcPts val="0"/>
                        </a:spcAft>
                      </a:pPr>
                      <a:r>
                        <a:rPr lang="en-US" sz="1000" b="1" u="none" strike="noStrike">
                          <a:solidFill>
                            <a:srgbClr val="4A6782"/>
                          </a:solidFill>
                          <a:latin typeface="Arial"/>
                          <a:ea typeface="Times New Roman"/>
                          <a:cs typeface="Mangal"/>
                          <a:hlinkClick r:id="rId6" tooltip="interface in java.util.function"/>
                        </a:rPr>
                        <a:t>Function</a:t>
                      </a:r>
                      <a:r>
                        <a:rPr lang="en-US" sz="1000">
                          <a:solidFill>
                            <a:srgbClr val="353833"/>
                          </a:solidFill>
                          <a:latin typeface="Arial"/>
                          <a:ea typeface="Times New Roman"/>
                          <a:cs typeface="Mangal"/>
                        </a:rPr>
                        <a:t>&lt;T,R&gt;</a:t>
                      </a:r>
                      <a:endParaRPr lang="en-US" sz="1050">
                        <a:latin typeface="Calibri"/>
                        <a:ea typeface="Calibri"/>
                        <a:cs typeface="Mangal"/>
                      </a:endParaRPr>
                    </a:p>
                  </a:txBody>
                  <a:tcPr marL="70160" marR="0" marT="56128" marB="21048">
                    <a:lnL>
                      <a:noFill/>
                    </a:lnL>
                    <a:lnR>
                      <a:noFill/>
                    </a:lnR>
                    <a:lnT>
                      <a:noFill/>
                    </a:lnT>
                    <a:lnB>
                      <a:noFill/>
                    </a:lnB>
                    <a:solidFill>
                      <a:srgbClr val="FFFFFF"/>
                    </a:solidFill>
                  </a:tcPr>
                </a:tc>
                <a:tc>
                  <a:txBody>
                    <a:bodyPr/>
                    <a:lstStyle/>
                    <a:p>
                      <a:pPr>
                        <a:lnSpc>
                          <a:spcPct val="100000"/>
                        </a:lnSpc>
                        <a:spcAft>
                          <a:spcPts val="0"/>
                        </a:spcAft>
                      </a:pPr>
                      <a:r>
                        <a:rPr lang="en-US" sz="1050" dirty="0">
                          <a:solidFill>
                            <a:srgbClr val="474747"/>
                          </a:solidFill>
                          <a:latin typeface="Georgia"/>
                          <a:ea typeface="Times New Roman"/>
                          <a:cs typeface="Arial"/>
                        </a:rPr>
                        <a:t>Represents a function that accepts one argument and produces a result.</a:t>
                      </a:r>
                      <a:endParaRPr lang="en-US" sz="1050" dirty="0">
                        <a:latin typeface="Calibri"/>
                        <a:ea typeface="Calibri"/>
                        <a:cs typeface="Mangal"/>
                      </a:endParaRPr>
                    </a:p>
                  </a:txBody>
                  <a:tcPr marL="70160" marR="0" marT="56128" marB="21048">
                    <a:lnL>
                      <a:noFill/>
                    </a:lnL>
                    <a:lnR>
                      <a:noFill/>
                    </a:lnR>
                    <a:lnT>
                      <a:noFill/>
                    </a:lnT>
                    <a:lnB>
                      <a:noFill/>
                    </a:lnB>
                    <a:solidFill>
                      <a:srgbClr val="FFFFFF"/>
                    </a:solidFill>
                  </a:tcPr>
                </a:tc>
              </a:tr>
              <a:tr h="375310">
                <a:tc>
                  <a:txBody>
                    <a:bodyPr/>
                    <a:lstStyle/>
                    <a:p>
                      <a:pPr>
                        <a:lnSpc>
                          <a:spcPct val="100000"/>
                        </a:lnSpc>
                        <a:spcAft>
                          <a:spcPts val="0"/>
                        </a:spcAft>
                      </a:pPr>
                      <a:r>
                        <a:rPr lang="en-US" sz="1000" b="1" u="none" strike="noStrike">
                          <a:solidFill>
                            <a:srgbClr val="4A6782"/>
                          </a:solidFill>
                          <a:latin typeface="Arial"/>
                          <a:ea typeface="Times New Roman"/>
                          <a:cs typeface="Mangal"/>
                          <a:hlinkClick r:id="rId7" tooltip="interface in java.util.function"/>
                        </a:rPr>
                        <a:t>IntFunction</a:t>
                      </a:r>
                      <a:r>
                        <a:rPr lang="en-US" sz="1000">
                          <a:solidFill>
                            <a:srgbClr val="353833"/>
                          </a:solidFill>
                          <a:latin typeface="Arial"/>
                          <a:ea typeface="Times New Roman"/>
                          <a:cs typeface="Mangal"/>
                        </a:rPr>
                        <a:t>&lt;R&gt;</a:t>
                      </a:r>
                      <a:endParaRPr lang="en-US" sz="1050">
                        <a:latin typeface="Calibri"/>
                        <a:ea typeface="Calibri"/>
                        <a:cs typeface="Mangal"/>
                      </a:endParaRPr>
                    </a:p>
                  </a:txBody>
                  <a:tcPr marL="70160" marR="0" marT="56128" marB="21048">
                    <a:lnL>
                      <a:noFill/>
                    </a:lnL>
                    <a:lnR>
                      <a:noFill/>
                    </a:lnR>
                    <a:lnT>
                      <a:noFill/>
                    </a:lnT>
                    <a:lnB>
                      <a:noFill/>
                    </a:lnB>
                    <a:solidFill>
                      <a:srgbClr val="EEEEEF"/>
                    </a:solidFill>
                  </a:tcPr>
                </a:tc>
                <a:tc>
                  <a:txBody>
                    <a:bodyPr/>
                    <a:lstStyle/>
                    <a:p>
                      <a:pPr>
                        <a:lnSpc>
                          <a:spcPct val="100000"/>
                        </a:lnSpc>
                        <a:spcAft>
                          <a:spcPts val="0"/>
                        </a:spcAft>
                      </a:pPr>
                      <a:r>
                        <a:rPr lang="en-US" sz="1050">
                          <a:solidFill>
                            <a:srgbClr val="474747"/>
                          </a:solidFill>
                          <a:latin typeface="Georgia"/>
                          <a:ea typeface="Times New Roman"/>
                          <a:cs typeface="Arial"/>
                        </a:rPr>
                        <a:t>Represents a function that accepts an int-valued argument and produces a result.</a:t>
                      </a:r>
                      <a:endParaRPr lang="en-US" sz="1050">
                        <a:latin typeface="Calibri"/>
                        <a:ea typeface="Calibri"/>
                        <a:cs typeface="Mangal"/>
                      </a:endParaRPr>
                    </a:p>
                  </a:txBody>
                  <a:tcPr marL="70160" marR="0" marT="56128" marB="21048">
                    <a:lnL>
                      <a:noFill/>
                    </a:lnL>
                    <a:lnR>
                      <a:noFill/>
                    </a:lnR>
                    <a:lnT>
                      <a:noFill/>
                    </a:lnT>
                    <a:lnB>
                      <a:noFill/>
                    </a:lnB>
                    <a:solidFill>
                      <a:srgbClr val="EEEEEF"/>
                    </a:solidFill>
                  </a:tcPr>
                </a:tc>
              </a:tr>
              <a:tr h="375310">
                <a:tc>
                  <a:txBody>
                    <a:bodyPr/>
                    <a:lstStyle/>
                    <a:p>
                      <a:pPr>
                        <a:lnSpc>
                          <a:spcPct val="100000"/>
                        </a:lnSpc>
                        <a:spcAft>
                          <a:spcPts val="0"/>
                        </a:spcAft>
                      </a:pPr>
                      <a:r>
                        <a:rPr lang="en-US" sz="1000" b="1" u="none" strike="noStrike">
                          <a:solidFill>
                            <a:srgbClr val="4A6782"/>
                          </a:solidFill>
                          <a:latin typeface="Arial"/>
                          <a:ea typeface="Times New Roman"/>
                          <a:cs typeface="Mangal"/>
                          <a:hlinkClick r:id="rId8" tooltip="interface in java.util.function"/>
                        </a:rPr>
                        <a:t>LongFunction</a:t>
                      </a:r>
                      <a:r>
                        <a:rPr lang="en-US" sz="1000">
                          <a:solidFill>
                            <a:srgbClr val="353833"/>
                          </a:solidFill>
                          <a:latin typeface="Arial"/>
                          <a:ea typeface="Times New Roman"/>
                          <a:cs typeface="Mangal"/>
                        </a:rPr>
                        <a:t>&lt;R&gt;</a:t>
                      </a:r>
                      <a:endParaRPr lang="en-US" sz="1050">
                        <a:latin typeface="Calibri"/>
                        <a:ea typeface="Calibri"/>
                        <a:cs typeface="Mangal"/>
                      </a:endParaRPr>
                    </a:p>
                  </a:txBody>
                  <a:tcPr marL="70160" marR="0" marT="56128" marB="21048">
                    <a:lnL>
                      <a:noFill/>
                    </a:lnL>
                    <a:lnR>
                      <a:noFill/>
                    </a:lnR>
                    <a:lnT>
                      <a:noFill/>
                    </a:lnT>
                    <a:lnB>
                      <a:noFill/>
                    </a:lnB>
                    <a:solidFill>
                      <a:srgbClr val="EEEEEF"/>
                    </a:solidFill>
                  </a:tcPr>
                </a:tc>
                <a:tc>
                  <a:txBody>
                    <a:bodyPr/>
                    <a:lstStyle/>
                    <a:p>
                      <a:pPr>
                        <a:lnSpc>
                          <a:spcPct val="100000"/>
                        </a:lnSpc>
                        <a:spcAft>
                          <a:spcPts val="0"/>
                        </a:spcAft>
                      </a:pPr>
                      <a:r>
                        <a:rPr lang="en-US" sz="1050">
                          <a:solidFill>
                            <a:srgbClr val="474747"/>
                          </a:solidFill>
                          <a:latin typeface="Georgia"/>
                          <a:ea typeface="Times New Roman"/>
                          <a:cs typeface="Arial"/>
                        </a:rPr>
                        <a:t>Represents a function that accepts a long-valued argument and produces a result.</a:t>
                      </a:r>
                      <a:endParaRPr lang="en-US" sz="1050">
                        <a:latin typeface="Calibri"/>
                        <a:ea typeface="Calibri"/>
                        <a:cs typeface="Mangal"/>
                      </a:endParaRPr>
                    </a:p>
                  </a:txBody>
                  <a:tcPr marL="70160" marR="0" marT="56128" marB="21048">
                    <a:lnL>
                      <a:noFill/>
                    </a:lnL>
                    <a:lnR>
                      <a:noFill/>
                    </a:lnR>
                    <a:lnT>
                      <a:noFill/>
                    </a:lnT>
                    <a:lnB>
                      <a:noFill/>
                    </a:lnB>
                    <a:solidFill>
                      <a:srgbClr val="EEEEEF"/>
                    </a:solidFill>
                  </a:tcPr>
                </a:tc>
              </a:tr>
              <a:tr h="375310">
                <a:tc>
                  <a:txBody>
                    <a:bodyPr/>
                    <a:lstStyle/>
                    <a:p>
                      <a:pPr>
                        <a:lnSpc>
                          <a:spcPct val="100000"/>
                        </a:lnSpc>
                        <a:spcAft>
                          <a:spcPts val="0"/>
                        </a:spcAft>
                      </a:pPr>
                      <a:r>
                        <a:rPr lang="en-US" sz="1000" b="1" u="none" strike="noStrike">
                          <a:solidFill>
                            <a:srgbClr val="4A6782"/>
                          </a:solidFill>
                          <a:latin typeface="Arial"/>
                          <a:ea typeface="Times New Roman"/>
                          <a:cs typeface="Mangal"/>
                          <a:hlinkClick r:id="rId9" tooltip="interface in java.util.function"/>
                        </a:rPr>
                        <a:t>Predicate</a:t>
                      </a:r>
                      <a:r>
                        <a:rPr lang="en-US" sz="1000">
                          <a:solidFill>
                            <a:srgbClr val="353833"/>
                          </a:solidFill>
                          <a:latin typeface="Arial"/>
                          <a:ea typeface="Times New Roman"/>
                          <a:cs typeface="Mangal"/>
                        </a:rPr>
                        <a:t>&lt;T&gt;</a:t>
                      </a:r>
                      <a:endParaRPr lang="en-US" sz="1050">
                        <a:latin typeface="Calibri"/>
                        <a:ea typeface="Calibri"/>
                        <a:cs typeface="Mangal"/>
                      </a:endParaRPr>
                    </a:p>
                  </a:txBody>
                  <a:tcPr marL="70160" marR="0" marT="56128" marB="21048">
                    <a:lnL>
                      <a:noFill/>
                    </a:lnL>
                    <a:lnR>
                      <a:noFill/>
                    </a:lnR>
                    <a:lnT>
                      <a:noFill/>
                    </a:lnT>
                    <a:lnB>
                      <a:noFill/>
                    </a:lnB>
                    <a:solidFill>
                      <a:srgbClr val="FFFFFF"/>
                    </a:solidFill>
                  </a:tcPr>
                </a:tc>
                <a:tc>
                  <a:txBody>
                    <a:bodyPr/>
                    <a:lstStyle/>
                    <a:p>
                      <a:pPr>
                        <a:lnSpc>
                          <a:spcPct val="100000"/>
                        </a:lnSpc>
                        <a:spcAft>
                          <a:spcPts val="0"/>
                        </a:spcAft>
                      </a:pPr>
                      <a:r>
                        <a:rPr lang="en-US" sz="1050">
                          <a:solidFill>
                            <a:srgbClr val="474747"/>
                          </a:solidFill>
                          <a:latin typeface="Georgia"/>
                          <a:ea typeface="Times New Roman"/>
                          <a:cs typeface="Arial"/>
                        </a:rPr>
                        <a:t>Represents a predicate (boolean-valued function) of one argument.</a:t>
                      </a:r>
                      <a:endParaRPr lang="en-US" sz="1050">
                        <a:latin typeface="Calibri"/>
                        <a:ea typeface="Calibri"/>
                        <a:cs typeface="Mangal"/>
                      </a:endParaRPr>
                    </a:p>
                  </a:txBody>
                  <a:tcPr marL="70160" marR="0" marT="56128" marB="21048">
                    <a:lnL>
                      <a:noFill/>
                    </a:lnL>
                    <a:lnR>
                      <a:noFill/>
                    </a:lnR>
                    <a:lnT>
                      <a:noFill/>
                    </a:lnT>
                    <a:lnB>
                      <a:noFill/>
                    </a:lnB>
                    <a:solidFill>
                      <a:srgbClr val="FFFFFF"/>
                    </a:solidFill>
                  </a:tcPr>
                </a:tc>
              </a:tr>
              <a:tr h="375310">
                <a:tc>
                  <a:txBody>
                    <a:bodyPr/>
                    <a:lstStyle/>
                    <a:p>
                      <a:pPr>
                        <a:lnSpc>
                          <a:spcPct val="100000"/>
                        </a:lnSpc>
                        <a:spcAft>
                          <a:spcPts val="0"/>
                        </a:spcAft>
                      </a:pPr>
                      <a:r>
                        <a:rPr lang="en-US" sz="1000" b="1" u="none" strike="noStrike">
                          <a:solidFill>
                            <a:srgbClr val="4A6782"/>
                          </a:solidFill>
                          <a:latin typeface="Arial"/>
                          <a:ea typeface="Times New Roman"/>
                          <a:cs typeface="Mangal"/>
                          <a:hlinkClick r:id="rId10" tooltip="interface in java.util.function"/>
                        </a:rPr>
                        <a:t>Supplier</a:t>
                      </a:r>
                      <a:r>
                        <a:rPr lang="en-US" sz="1000">
                          <a:solidFill>
                            <a:srgbClr val="353833"/>
                          </a:solidFill>
                          <a:latin typeface="Arial"/>
                          <a:ea typeface="Times New Roman"/>
                          <a:cs typeface="Mangal"/>
                        </a:rPr>
                        <a:t>&lt;T&gt;</a:t>
                      </a:r>
                      <a:endParaRPr lang="en-US" sz="1050">
                        <a:latin typeface="Calibri"/>
                        <a:ea typeface="Calibri"/>
                        <a:cs typeface="Mangal"/>
                      </a:endParaRPr>
                    </a:p>
                  </a:txBody>
                  <a:tcPr marL="70160" marR="0" marT="56128" marB="21048">
                    <a:lnL>
                      <a:noFill/>
                    </a:lnL>
                    <a:lnR>
                      <a:noFill/>
                    </a:lnR>
                    <a:lnT>
                      <a:noFill/>
                    </a:lnT>
                    <a:lnB>
                      <a:noFill/>
                    </a:lnB>
                    <a:solidFill>
                      <a:srgbClr val="EEEEEF"/>
                    </a:solidFill>
                  </a:tcPr>
                </a:tc>
                <a:tc>
                  <a:txBody>
                    <a:bodyPr/>
                    <a:lstStyle/>
                    <a:p>
                      <a:pPr>
                        <a:lnSpc>
                          <a:spcPct val="100000"/>
                        </a:lnSpc>
                        <a:spcAft>
                          <a:spcPts val="0"/>
                        </a:spcAft>
                      </a:pPr>
                      <a:r>
                        <a:rPr lang="en-US" sz="1050">
                          <a:solidFill>
                            <a:srgbClr val="474747"/>
                          </a:solidFill>
                          <a:latin typeface="Georgia"/>
                          <a:ea typeface="Times New Roman"/>
                          <a:cs typeface="Arial"/>
                        </a:rPr>
                        <a:t>Represents a supplier of results.</a:t>
                      </a:r>
                      <a:endParaRPr lang="en-US" sz="1050">
                        <a:latin typeface="Calibri"/>
                        <a:ea typeface="Calibri"/>
                        <a:cs typeface="Mangal"/>
                      </a:endParaRPr>
                    </a:p>
                  </a:txBody>
                  <a:tcPr marL="70160" marR="0" marT="56128" marB="21048">
                    <a:lnL>
                      <a:noFill/>
                    </a:lnL>
                    <a:lnR>
                      <a:noFill/>
                    </a:lnR>
                    <a:lnT>
                      <a:noFill/>
                    </a:lnT>
                    <a:lnB>
                      <a:noFill/>
                    </a:lnB>
                    <a:solidFill>
                      <a:srgbClr val="EEEEEF"/>
                    </a:solidFill>
                  </a:tcPr>
                </a:tc>
              </a:tr>
              <a:tr h="375310">
                <a:tc>
                  <a:txBody>
                    <a:bodyPr/>
                    <a:lstStyle/>
                    <a:p>
                      <a:pPr>
                        <a:lnSpc>
                          <a:spcPct val="100000"/>
                        </a:lnSpc>
                        <a:spcAft>
                          <a:spcPts val="0"/>
                        </a:spcAft>
                      </a:pPr>
                      <a:r>
                        <a:rPr lang="en-US" sz="1000" b="1" u="none" strike="noStrike">
                          <a:solidFill>
                            <a:srgbClr val="4A6782"/>
                          </a:solidFill>
                          <a:latin typeface="Arial"/>
                          <a:ea typeface="Times New Roman"/>
                          <a:cs typeface="Mangal"/>
                          <a:hlinkClick r:id="rId11" tooltip="interface in java.util.function"/>
                        </a:rPr>
                        <a:t>ToDoubleFunction</a:t>
                      </a:r>
                      <a:r>
                        <a:rPr lang="en-US" sz="1000">
                          <a:solidFill>
                            <a:srgbClr val="353833"/>
                          </a:solidFill>
                          <a:latin typeface="Arial"/>
                          <a:ea typeface="Times New Roman"/>
                          <a:cs typeface="Mangal"/>
                        </a:rPr>
                        <a:t>&lt;T&gt;</a:t>
                      </a:r>
                      <a:endParaRPr lang="en-US" sz="1050">
                        <a:latin typeface="Calibri"/>
                        <a:ea typeface="Calibri"/>
                        <a:cs typeface="Mangal"/>
                      </a:endParaRPr>
                    </a:p>
                  </a:txBody>
                  <a:tcPr marL="70160" marR="0" marT="56128" marB="21048">
                    <a:lnL>
                      <a:noFill/>
                    </a:lnL>
                    <a:lnR>
                      <a:noFill/>
                    </a:lnR>
                    <a:lnT>
                      <a:noFill/>
                    </a:lnT>
                    <a:lnB>
                      <a:noFill/>
                    </a:lnB>
                    <a:solidFill>
                      <a:srgbClr val="EEEEEF"/>
                    </a:solidFill>
                  </a:tcPr>
                </a:tc>
                <a:tc>
                  <a:txBody>
                    <a:bodyPr/>
                    <a:lstStyle/>
                    <a:p>
                      <a:pPr>
                        <a:lnSpc>
                          <a:spcPct val="100000"/>
                        </a:lnSpc>
                        <a:spcAft>
                          <a:spcPts val="0"/>
                        </a:spcAft>
                      </a:pPr>
                      <a:r>
                        <a:rPr lang="en-US" sz="1050">
                          <a:solidFill>
                            <a:srgbClr val="474747"/>
                          </a:solidFill>
                          <a:latin typeface="Georgia"/>
                          <a:ea typeface="Times New Roman"/>
                          <a:cs typeface="Arial"/>
                        </a:rPr>
                        <a:t>Represents a function that produces a double-valued result.</a:t>
                      </a:r>
                      <a:endParaRPr lang="en-US" sz="1050">
                        <a:latin typeface="Calibri"/>
                        <a:ea typeface="Calibri"/>
                        <a:cs typeface="Mangal"/>
                      </a:endParaRPr>
                    </a:p>
                  </a:txBody>
                  <a:tcPr marL="70160" marR="0" marT="56128" marB="21048">
                    <a:lnL>
                      <a:noFill/>
                    </a:lnL>
                    <a:lnR>
                      <a:noFill/>
                    </a:lnR>
                    <a:lnT>
                      <a:noFill/>
                    </a:lnT>
                    <a:lnB>
                      <a:noFill/>
                    </a:lnB>
                    <a:solidFill>
                      <a:srgbClr val="EEEEEF"/>
                    </a:solidFill>
                  </a:tcPr>
                </a:tc>
              </a:tr>
              <a:tr h="375310">
                <a:tc>
                  <a:txBody>
                    <a:bodyPr/>
                    <a:lstStyle/>
                    <a:p>
                      <a:pPr>
                        <a:lnSpc>
                          <a:spcPct val="100000"/>
                        </a:lnSpc>
                        <a:spcAft>
                          <a:spcPts val="0"/>
                        </a:spcAft>
                      </a:pPr>
                      <a:r>
                        <a:rPr lang="en-US" sz="1000" b="1" u="none" strike="noStrike">
                          <a:solidFill>
                            <a:srgbClr val="4A6782"/>
                          </a:solidFill>
                          <a:latin typeface="Arial"/>
                          <a:ea typeface="Times New Roman"/>
                          <a:cs typeface="Mangal"/>
                          <a:hlinkClick r:id="rId12" tooltip="interface in java.util.function"/>
                        </a:rPr>
                        <a:t>ToIntFunction</a:t>
                      </a:r>
                      <a:r>
                        <a:rPr lang="en-US" sz="1000">
                          <a:solidFill>
                            <a:srgbClr val="353833"/>
                          </a:solidFill>
                          <a:latin typeface="Arial"/>
                          <a:ea typeface="Times New Roman"/>
                          <a:cs typeface="Mangal"/>
                        </a:rPr>
                        <a:t>&lt;T&gt;</a:t>
                      </a:r>
                      <a:endParaRPr lang="en-US" sz="1050">
                        <a:latin typeface="Calibri"/>
                        <a:ea typeface="Calibri"/>
                        <a:cs typeface="Mangal"/>
                      </a:endParaRPr>
                    </a:p>
                  </a:txBody>
                  <a:tcPr marL="70160" marR="0" marT="56128" marB="21048">
                    <a:lnL>
                      <a:noFill/>
                    </a:lnL>
                    <a:lnR>
                      <a:noFill/>
                    </a:lnR>
                    <a:lnT>
                      <a:noFill/>
                    </a:lnT>
                    <a:lnB>
                      <a:noFill/>
                    </a:lnB>
                    <a:solidFill>
                      <a:srgbClr val="EEEEEF"/>
                    </a:solidFill>
                  </a:tcPr>
                </a:tc>
                <a:tc>
                  <a:txBody>
                    <a:bodyPr/>
                    <a:lstStyle/>
                    <a:p>
                      <a:pPr>
                        <a:lnSpc>
                          <a:spcPct val="100000"/>
                        </a:lnSpc>
                        <a:spcAft>
                          <a:spcPts val="0"/>
                        </a:spcAft>
                      </a:pPr>
                      <a:r>
                        <a:rPr lang="en-US" sz="1050">
                          <a:solidFill>
                            <a:srgbClr val="474747"/>
                          </a:solidFill>
                          <a:latin typeface="Georgia"/>
                          <a:ea typeface="Times New Roman"/>
                          <a:cs typeface="Arial"/>
                        </a:rPr>
                        <a:t>Represents a function that produces an int-valued result.</a:t>
                      </a:r>
                      <a:endParaRPr lang="en-US" sz="1050">
                        <a:latin typeface="Calibri"/>
                        <a:ea typeface="Calibri"/>
                        <a:cs typeface="Mangal"/>
                      </a:endParaRPr>
                    </a:p>
                  </a:txBody>
                  <a:tcPr marL="70160" marR="0" marT="56128" marB="21048">
                    <a:lnL>
                      <a:noFill/>
                    </a:lnL>
                    <a:lnR>
                      <a:noFill/>
                    </a:lnR>
                    <a:lnT>
                      <a:noFill/>
                    </a:lnT>
                    <a:lnB>
                      <a:noFill/>
                    </a:lnB>
                    <a:solidFill>
                      <a:srgbClr val="EEEEEF"/>
                    </a:solidFill>
                  </a:tcPr>
                </a:tc>
              </a:tr>
              <a:tr h="375310">
                <a:tc>
                  <a:txBody>
                    <a:bodyPr/>
                    <a:lstStyle/>
                    <a:p>
                      <a:pPr>
                        <a:lnSpc>
                          <a:spcPct val="100000"/>
                        </a:lnSpc>
                        <a:spcAft>
                          <a:spcPts val="0"/>
                        </a:spcAft>
                      </a:pPr>
                      <a:r>
                        <a:rPr lang="en-US" sz="1000" b="1" u="none" strike="noStrike">
                          <a:solidFill>
                            <a:srgbClr val="4A6782"/>
                          </a:solidFill>
                          <a:latin typeface="Arial"/>
                          <a:ea typeface="Times New Roman"/>
                          <a:cs typeface="Mangal"/>
                          <a:hlinkClick r:id="rId13" tooltip="interface in java.util.function"/>
                        </a:rPr>
                        <a:t>ToLongFunction</a:t>
                      </a:r>
                      <a:r>
                        <a:rPr lang="en-US" sz="1000">
                          <a:solidFill>
                            <a:srgbClr val="353833"/>
                          </a:solidFill>
                          <a:latin typeface="Arial"/>
                          <a:ea typeface="Times New Roman"/>
                          <a:cs typeface="Mangal"/>
                        </a:rPr>
                        <a:t>&lt;T&gt;</a:t>
                      </a:r>
                      <a:endParaRPr lang="en-US" sz="1050">
                        <a:latin typeface="Calibri"/>
                        <a:ea typeface="Calibri"/>
                        <a:cs typeface="Mangal"/>
                      </a:endParaRPr>
                    </a:p>
                  </a:txBody>
                  <a:tcPr marL="70160" marR="0" marT="56128" marB="21048">
                    <a:lnL>
                      <a:noFill/>
                    </a:lnL>
                    <a:lnR>
                      <a:noFill/>
                    </a:lnR>
                    <a:lnT>
                      <a:noFill/>
                    </a:lnT>
                    <a:lnB>
                      <a:noFill/>
                    </a:lnB>
                    <a:solidFill>
                      <a:srgbClr val="EEEEEF"/>
                    </a:solidFill>
                  </a:tcPr>
                </a:tc>
                <a:tc>
                  <a:txBody>
                    <a:bodyPr/>
                    <a:lstStyle/>
                    <a:p>
                      <a:pPr>
                        <a:lnSpc>
                          <a:spcPct val="100000"/>
                        </a:lnSpc>
                        <a:spcAft>
                          <a:spcPts val="0"/>
                        </a:spcAft>
                      </a:pPr>
                      <a:r>
                        <a:rPr lang="en-US" sz="1050">
                          <a:solidFill>
                            <a:srgbClr val="474747"/>
                          </a:solidFill>
                          <a:latin typeface="Georgia"/>
                          <a:ea typeface="Times New Roman"/>
                          <a:cs typeface="Arial"/>
                        </a:rPr>
                        <a:t>Represents a function that produces a long-valued result.</a:t>
                      </a:r>
                      <a:endParaRPr lang="en-US" sz="1050">
                        <a:latin typeface="Calibri"/>
                        <a:ea typeface="Calibri"/>
                        <a:cs typeface="Mangal"/>
                      </a:endParaRPr>
                    </a:p>
                  </a:txBody>
                  <a:tcPr marL="70160" marR="0" marT="56128" marB="21048">
                    <a:lnL>
                      <a:noFill/>
                    </a:lnL>
                    <a:lnR>
                      <a:noFill/>
                    </a:lnR>
                    <a:lnT>
                      <a:noFill/>
                    </a:lnT>
                    <a:lnB>
                      <a:noFill/>
                    </a:lnB>
                    <a:solidFill>
                      <a:srgbClr val="EEEEEF"/>
                    </a:solidFill>
                  </a:tcPr>
                </a:tc>
              </a:tr>
              <a:tr h="375310">
                <a:tc>
                  <a:txBody>
                    <a:bodyPr/>
                    <a:lstStyle/>
                    <a:p>
                      <a:pPr>
                        <a:lnSpc>
                          <a:spcPct val="100000"/>
                        </a:lnSpc>
                        <a:spcAft>
                          <a:spcPts val="0"/>
                        </a:spcAft>
                      </a:pPr>
                      <a:r>
                        <a:rPr lang="en-US" sz="1000" b="1" u="none" strike="noStrike">
                          <a:solidFill>
                            <a:srgbClr val="4A6782"/>
                          </a:solidFill>
                          <a:latin typeface="Arial"/>
                          <a:ea typeface="Times New Roman"/>
                          <a:cs typeface="Mangal"/>
                          <a:hlinkClick r:id="rId14" tooltip="interface in java.util.function"/>
                        </a:rPr>
                        <a:t>UnaryOperator</a:t>
                      </a:r>
                      <a:r>
                        <a:rPr lang="en-US" sz="1000">
                          <a:solidFill>
                            <a:srgbClr val="353833"/>
                          </a:solidFill>
                          <a:latin typeface="Arial"/>
                          <a:ea typeface="Times New Roman"/>
                          <a:cs typeface="Mangal"/>
                        </a:rPr>
                        <a:t>&lt;T&gt;</a:t>
                      </a:r>
                      <a:endParaRPr lang="en-US" sz="1050">
                        <a:latin typeface="Calibri"/>
                        <a:ea typeface="Calibri"/>
                        <a:cs typeface="Mangal"/>
                      </a:endParaRPr>
                    </a:p>
                  </a:txBody>
                  <a:tcPr marL="70160" marR="0" marT="56128" marB="21048">
                    <a:lnL>
                      <a:noFill/>
                    </a:lnL>
                    <a:lnR>
                      <a:noFill/>
                    </a:lnR>
                    <a:lnT>
                      <a:noFill/>
                    </a:lnT>
                    <a:lnB>
                      <a:noFill/>
                    </a:lnB>
                    <a:solidFill>
                      <a:srgbClr val="FFFFFF"/>
                    </a:solidFill>
                  </a:tcPr>
                </a:tc>
                <a:tc>
                  <a:txBody>
                    <a:bodyPr/>
                    <a:lstStyle/>
                    <a:p>
                      <a:pPr>
                        <a:lnSpc>
                          <a:spcPct val="100000"/>
                        </a:lnSpc>
                        <a:spcAft>
                          <a:spcPts val="0"/>
                        </a:spcAft>
                      </a:pPr>
                      <a:r>
                        <a:rPr lang="en-US" sz="1050" dirty="0">
                          <a:solidFill>
                            <a:srgbClr val="474747"/>
                          </a:solidFill>
                          <a:latin typeface="Georgia"/>
                          <a:ea typeface="Times New Roman"/>
                          <a:cs typeface="Arial"/>
                        </a:rPr>
                        <a:t>Represents an operation on a single operand that produces a result of the same type as its operand.</a:t>
                      </a:r>
                      <a:endParaRPr lang="en-US" sz="1050" dirty="0">
                        <a:latin typeface="Calibri"/>
                        <a:ea typeface="Calibri"/>
                        <a:cs typeface="Mangal"/>
                      </a:endParaRPr>
                    </a:p>
                  </a:txBody>
                  <a:tcPr marL="70160" marR="0" marT="56128" marB="21048">
                    <a:lnL>
                      <a:noFill/>
                    </a:lnL>
                    <a:lnR>
                      <a:noFill/>
                    </a:lnR>
                    <a:lnT>
                      <a:noFill/>
                    </a:lnT>
                    <a:lnB>
                      <a:noFill/>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1143000"/>
          </a:xfrm>
        </p:spPr>
        <p:txBody>
          <a:bodyPr>
            <a:normAutofit fontScale="90000"/>
          </a:bodyPr>
          <a:lstStyle/>
          <a:p>
            <a:pPr fontAlgn="auto">
              <a:spcAft>
                <a:spcPts val="0"/>
              </a:spcAft>
              <a:defRPr/>
            </a:pPr>
            <a:r>
              <a:rPr lang="en-US" dirty="0" smtClean="0">
                <a:solidFill>
                  <a:schemeClr val="tx2">
                    <a:satMod val="130000"/>
                  </a:schemeClr>
                </a:solidFill>
              </a:rPr>
              <a:t>Coding With </a:t>
            </a:r>
            <a:r>
              <a:rPr lang="el-GR" dirty="0" smtClean="0">
                <a:solidFill>
                  <a:schemeClr val="tx2">
                    <a:satMod val="130000"/>
                  </a:schemeClr>
                </a:solidFill>
                <a:latin typeface="Trebuchet MS"/>
              </a:rPr>
              <a:t>λ</a:t>
            </a:r>
            <a:r>
              <a:rPr lang="en-US" dirty="0" smtClean="0">
                <a:solidFill>
                  <a:schemeClr val="tx2">
                    <a:satMod val="130000"/>
                  </a:schemeClr>
                </a:solidFill>
                <a:latin typeface="Trebuchet MS"/>
              </a:rPr>
              <a:t>s: Parallel Streams</a:t>
            </a:r>
            <a:endParaRPr lang="en-US" dirty="0">
              <a:solidFill>
                <a:schemeClr val="tx2">
                  <a:satMod val="130000"/>
                </a:schemeClr>
              </a:solidFill>
            </a:endParaRPr>
          </a:p>
        </p:txBody>
      </p:sp>
      <p:sp>
        <p:nvSpPr>
          <p:cNvPr id="23555" name="Content Placeholder 2"/>
          <p:cNvSpPr>
            <a:spLocks noGrp="1"/>
          </p:cNvSpPr>
          <p:nvPr>
            <p:ph sz="half" idx="1"/>
          </p:nvPr>
        </p:nvSpPr>
        <p:spPr>
          <a:xfrm>
            <a:off x="1435100" y="1524000"/>
            <a:ext cx="7385372" cy="4664075"/>
          </a:xfrm>
        </p:spPr>
        <p:txBody>
          <a:bodyPr/>
          <a:lstStyle/>
          <a:p>
            <a:r>
              <a:rPr lang="en-US" dirty="0" smtClean="0"/>
              <a:t>Default sequential</a:t>
            </a:r>
          </a:p>
          <a:p>
            <a:r>
              <a:rPr lang="en-US" dirty="0" smtClean="0"/>
              <a:t>Use </a:t>
            </a:r>
            <a:r>
              <a:rPr lang="en-US" dirty="0" err="1" smtClean="0"/>
              <a:t>Collection.parallelStream</a:t>
            </a:r>
            <a:r>
              <a:rPr lang="en-US" dirty="0" smtClean="0"/>
              <a:t>(), </a:t>
            </a:r>
            <a:r>
              <a:rPr lang="en-US" dirty="0" err="1" smtClean="0"/>
              <a:t>Stream.of</a:t>
            </a:r>
            <a:r>
              <a:rPr lang="en-US" dirty="0" smtClean="0"/>
              <a:t>(…).parallel()</a:t>
            </a:r>
          </a:p>
          <a:p>
            <a:r>
              <a:rPr lang="en-US" dirty="0" smtClean="0"/>
              <a:t>Lazy intermediate stream operations will be parallelized</a:t>
            </a:r>
          </a:p>
          <a:p>
            <a:r>
              <a:rPr lang="en-US" dirty="0" smtClean="0"/>
              <a:t>Operations must be stateless and order-independent.</a:t>
            </a:r>
          </a:p>
          <a:p>
            <a:pPr>
              <a:buNone/>
            </a:pPr>
            <a:r>
              <a:rPr lang="en-US" sz="1400" b="1" dirty="0" smtClean="0"/>
              <a:t>Ex: Unsafe Code</a:t>
            </a:r>
          </a:p>
          <a:p>
            <a:pPr>
              <a:lnSpc>
                <a:spcPct val="100000"/>
              </a:lnSpc>
              <a:spcBef>
                <a:spcPts val="0"/>
              </a:spcBef>
              <a:buNone/>
            </a:pPr>
            <a:r>
              <a:rPr lang="en-US" sz="1200" dirty="0" err="1" smtClean="0">
                <a:latin typeface="Courier New" pitchFamily="49" charset="0"/>
                <a:cs typeface="Courier New" pitchFamily="49" charset="0"/>
              </a:rPr>
              <a:t>int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shortWords</a:t>
            </a:r>
            <a:r>
              <a:rPr lang="en-US" sz="1200" dirty="0" smtClean="0">
                <a:latin typeface="Courier New" pitchFamily="49" charset="0"/>
                <a:cs typeface="Courier New" pitchFamily="49" charset="0"/>
              </a:rPr>
              <a:t> = new </a:t>
            </a:r>
            <a:r>
              <a:rPr lang="en-US" sz="1200" dirty="0" err="1" smtClean="0">
                <a:latin typeface="Courier New" pitchFamily="49" charset="0"/>
                <a:cs typeface="Courier New" pitchFamily="49" charset="0"/>
              </a:rPr>
              <a:t>int</a:t>
            </a:r>
            <a:r>
              <a:rPr lang="en-US" sz="1200" dirty="0" smtClean="0">
                <a:latin typeface="Courier New" pitchFamily="49" charset="0"/>
                <a:cs typeface="Courier New" pitchFamily="49" charset="0"/>
              </a:rPr>
              <a:t>[12];</a:t>
            </a:r>
            <a:br>
              <a:rPr lang="en-US" sz="1200" dirty="0" smtClean="0">
                <a:latin typeface="Courier New" pitchFamily="49" charset="0"/>
                <a:cs typeface="Courier New" pitchFamily="49" charset="0"/>
              </a:rPr>
            </a:br>
            <a:r>
              <a:rPr lang="en-US" sz="1200" dirty="0" err="1" smtClean="0">
                <a:latin typeface="Courier New" pitchFamily="49" charset="0"/>
                <a:cs typeface="Courier New" pitchFamily="49" charset="0"/>
              </a:rPr>
              <a:t>words.parallel</a:t>
            </a:r>
            <a:r>
              <a:rPr lang="en-US" sz="1200" dirty="0" smtClean="0">
                <a:latin typeface="Courier New" pitchFamily="49" charset="0"/>
                <a:cs typeface="Courier New" pitchFamily="49" charset="0"/>
              </a:rPr>
              <a:t>().</a:t>
            </a:r>
            <a:r>
              <a:rPr lang="en-US" sz="1200" dirty="0" err="1" smtClean="0">
                <a:latin typeface="Courier New" pitchFamily="49" charset="0"/>
                <a:cs typeface="Courier New" pitchFamily="49" charset="0"/>
              </a:rPr>
              <a:t>forEach</a:t>
            </a:r>
            <a:r>
              <a:rPr lang="en-US" sz="1200" dirty="0" smtClean="0">
                <a:latin typeface="Courier New" pitchFamily="49" charset="0"/>
                <a:cs typeface="Courier New" pitchFamily="49" charset="0"/>
              </a:rPr>
              <a:t>(</a:t>
            </a:r>
            <a:br>
              <a:rPr lang="en-US" sz="1200" dirty="0" smtClean="0">
                <a:latin typeface="Courier New" pitchFamily="49" charset="0"/>
                <a:cs typeface="Courier New" pitchFamily="49" charset="0"/>
              </a:rPr>
            </a:br>
            <a:r>
              <a:rPr lang="en-US" sz="1200" dirty="0" smtClean="0">
                <a:latin typeface="Courier New" pitchFamily="49" charset="0"/>
                <a:cs typeface="Courier New" pitchFamily="49" charset="0"/>
              </a:rPr>
              <a:t>   s -&gt; { if (</a:t>
            </a:r>
            <a:r>
              <a:rPr lang="en-US" sz="1200" dirty="0" err="1" smtClean="0">
                <a:latin typeface="Courier New" pitchFamily="49" charset="0"/>
                <a:cs typeface="Courier New" pitchFamily="49" charset="0"/>
              </a:rPr>
              <a:t>s.length</a:t>
            </a:r>
            <a:r>
              <a:rPr lang="en-US" sz="1200" dirty="0" smtClean="0">
                <a:latin typeface="Courier New" pitchFamily="49" charset="0"/>
                <a:cs typeface="Courier New" pitchFamily="49" charset="0"/>
              </a:rPr>
              <a:t>() &lt; 12) </a:t>
            </a:r>
            <a:r>
              <a:rPr lang="en-US" sz="1200" dirty="0" err="1" smtClean="0">
                <a:latin typeface="Courier New" pitchFamily="49" charset="0"/>
                <a:cs typeface="Courier New" pitchFamily="49" charset="0"/>
              </a:rPr>
              <a:t>shortWords</a:t>
            </a:r>
            <a:r>
              <a:rPr lang="en-US" sz="1200" dirty="0" smtClean="0">
                <a:latin typeface="Courier New" pitchFamily="49" charset="0"/>
                <a:cs typeface="Courier New" pitchFamily="49" charset="0"/>
              </a:rPr>
              <a:t>[</a:t>
            </a:r>
            <a:r>
              <a:rPr lang="en-US" sz="1200" dirty="0" err="1" smtClean="0">
                <a:latin typeface="Courier New" pitchFamily="49" charset="0"/>
                <a:cs typeface="Courier New" pitchFamily="49" charset="0"/>
              </a:rPr>
              <a:t>s.length</a:t>
            </a:r>
            <a:r>
              <a:rPr lang="en-US" sz="1200" dirty="0" smtClean="0">
                <a:latin typeface="Courier New" pitchFamily="49" charset="0"/>
                <a:cs typeface="Courier New" pitchFamily="49" charset="0"/>
              </a:rPr>
              <a:t>()]++; });</a:t>
            </a:r>
            <a:br>
              <a:rPr lang="en-US" sz="1200" dirty="0" smtClean="0">
                <a:latin typeface="Courier New" pitchFamily="49" charset="0"/>
                <a:cs typeface="Courier New" pitchFamily="49" charset="0"/>
              </a:rPr>
            </a:br>
            <a:r>
              <a:rPr lang="en-US" sz="1200" dirty="0" smtClean="0">
                <a:latin typeface="Courier New" pitchFamily="49" charset="0"/>
                <a:cs typeface="Courier New" pitchFamily="49" charset="0"/>
              </a:rPr>
              <a:t>      // Error—race condition!</a:t>
            </a:r>
            <a:br>
              <a:rPr lang="en-US" sz="1200" dirty="0" smtClean="0">
                <a:latin typeface="Courier New" pitchFamily="49" charset="0"/>
                <a:cs typeface="Courier New" pitchFamily="49" charset="0"/>
              </a:rPr>
            </a:br>
            <a:r>
              <a:rPr lang="en-US" sz="1200" dirty="0" err="1" smtClean="0">
                <a:latin typeface="Courier New" pitchFamily="49" charset="0"/>
                <a:cs typeface="Courier New" pitchFamily="49" charset="0"/>
              </a:rPr>
              <a:t>System.out.println</a:t>
            </a:r>
            <a:r>
              <a:rPr lang="en-US" sz="1200" dirty="0" smtClean="0">
                <a:latin typeface="Courier New" pitchFamily="49" charset="0"/>
                <a:cs typeface="Courier New" pitchFamily="49" charset="0"/>
              </a:rPr>
              <a:t>(</a:t>
            </a:r>
            <a:r>
              <a:rPr lang="en-US" sz="1200" dirty="0" err="1" smtClean="0">
                <a:latin typeface="Courier New" pitchFamily="49" charset="0"/>
                <a:cs typeface="Courier New" pitchFamily="49" charset="0"/>
              </a:rPr>
              <a:t>Arrays.toString</a:t>
            </a:r>
            <a:r>
              <a:rPr lang="en-US" sz="1200" dirty="0" smtClean="0">
                <a:latin typeface="Courier New" pitchFamily="49" charset="0"/>
                <a:cs typeface="Courier New" pitchFamily="49" charset="0"/>
              </a:rPr>
              <a:t>(</a:t>
            </a:r>
            <a:r>
              <a:rPr lang="en-US" sz="1200" dirty="0" err="1" smtClean="0">
                <a:latin typeface="Courier New" pitchFamily="49" charset="0"/>
                <a:cs typeface="Courier New" pitchFamily="49" charset="0"/>
              </a:rPr>
              <a:t>shortWords</a:t>
            </a:r>
            <a:r>
              <a:rPr lang="en-US" sz="1200"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2">
                    <a:satMod val="130000"/>
                  </a:schemeClr>
                </a:solidFill>
              </a:rPr>
              <a:t>Presentation Outline</a:t>
            </a:r>
            <a:endParaRPr lang="en-US" dirty="0">
              <a:solidFill>
                <a:schemeClr val="tx2">
                  <a:satMod val="130000"/>
                </a:schemeClr>
              </a:solidFill>
            </a:endParaRPr>
          </a:p>
        </p:txBody>
      </p:sp>
      <p:sp>
        <p:nvSpPr>
          <p:cNvPr id="15363" name="Content Placeholder 2"/>
          <p:cNvSpPr>
            <a:spLocks noGrp="1"/>
          </p:cNvSpPr>
          <p:nvPr>
            <p:ph idx="1"/>
          </p:nvPr>
        </p:nvSpPr>
        <p:spPr/>
        <p:txBody>
          <a:bodyPr/>
          <a:lstStyle/>
          <a:p>
            <a:r>
              <a:rPr lang="en-US" dirty="0" smtClean="0"/>
              <a:t>Lambdas</a:t>
            </a:r>
          </a:p>
          <a:p>
            <a:r>
              <a:rPr lang="en-US" dirty="0" smtClean="0"/>
              <a:t>Stream API</a:t>
            </a:r>
          </a:p>
          <a:p>
            <a:r>
              <a:rPr lang="en-US" dirty="0" smtClean="0"/>
              <a:t>Coding with </a:t>
            </a:r>
            <a:r>
              <a:rPr lang="el-GR" dirty="0" smtClean="0">
                <a:solidFill>
                  <a:schemeClr val="tx2">
                    <a:satMod val="130000"/>
                  </a:schemeClr>
                </a:solidFill>
                <a:latin typeface="Trebuchet MS"/>
              </a:rPr>
              <a:t>λ</a:t>
            </a:r>
            <a:r>
              <a:rPr lang="en-US" dirty="0" smtClean="0">
                <a:solidFill>
                  <a:schemeClr val="tx2">
                    <a:satMod val="130000"/>
                  </a:schemeClr>
                </a:solidFill>
                <a:latin typeface="Trebuchet MS"/>
              </a:rPr>
              <a:t>s</a:t>
            </a:r>
            <a:r>
              <a:rPr lang="en-US" dirty="0" smtClean="0"/>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2">
                    <a:satMod val="130000"/>
                  </a:schemeClr>
                </a:solidFill>
              </a:rPr>
              <a:t>Coding With </a:t>
            </a:r>
            <a:r>
              <a:rPr lang="el-GR" dirty="0" smtClean="0">
                <a:solidFill>
                  <a:schemeClr val="tx2">
                    <a:satMod val="130000"/>
                  </a:schemeClr>
                </a:solidFill>
                <a:latin typeface="Trebuchet MS"/>
              </a:rPr>
              <a:t>λ</a:t>
            </a:r>
            <a:r>
              <a:rPr lang="en-US" dirty="0" smtClean="0">
                <a:solidFill>
                  <a:schemeClr val="tx2">
                    <a:satMod val="130000"/>
                  </a:schemeClr>
                </a:solidFill>
                <a:latin typeface="Trebuchet MS"/>
              </a:rPr>
              <a:t>s: Parallel Streams</a:t>
            </a:r>
            <a:endParaRPr lang="en-US" dirty="0"/>
          </a:p>
        </p:txBody>
      </p:sp>
      <p:sp>
        <p:nvSpPr>
          <p:cNvPr id="3" name="Content Placeholder 2"/>
          <p:cNvSpPr>
            <a:spLocks noGrp="1"/>
          </p:cNvSpPr>
          <p:nvPr>
            <p:ph sz="half" idx="1"/>
          </p:nvPr>
        </p:nvSpPr>
        <p:spPr>
          <a:xfrm>
            <a:off x="1435608" y="1524000"/>
            <a:ext cx="7312856" cy="4663440"/>
          </a:xfrm>
        </p:spPr>
        <p:txBody>
          <a:bodyPr/>
          <a:lstStyle/>
          <a:p>
            <a:r>
              <a:rPr lang="en-US" dirty="0" smtClean="0"/>
              <a:t>For </a:t>
            </a:r>
            <a:r>
              <a:rPr lang="en-US" dirty="0" smtClean="0">
                <a:solidFill>
                  <a:srgbClr val="FF0000"/>
                </a:solidFill>
              </a:rPr>
              <a:t>efficiency use </a:t>
            </a:r>
            <a:r>
              <a:rPr lang="en-US" dirty="0" err="1" smtClean="0">
                <a:solidFill>
                  <a:srgbClr val="FF0000"/>
                </a:solidFill>
              </a:rPr>
              <a:t>ConcurrentMaps</a:t>
            </a:r>
            <a:r>
              <a:rPr lang="en-US" dirty="0" smtClean="0">
                <a:solidFill>
                  <a:srgbClr val="FF0000"/>
                </a:solidFill>
              </a:rPr>
              <a:t> </a:t>
            </a:r>
            <a:r>
              <a:rPr lang="en-US" dirty="0" smtClean="0"/>
              <a:t>with </a:t>
            </a:r>
            <a:r>
              <a:rPr lang="en-US" dirty="0" err="1" smtClean="0"/>
              <a:t>Collectors.groupingByConcurrent</a:t>
            </a:r>
            <a:endParaRPr lang="en-US" dirty="0" smtClean="0"/>
          </a:p>
          <a:p>
            <a:r>
              <a:rPr lang="en-US" dirty="0" smtClean="0">
                <a:solidFill>
                  <a:srgbClr val="FF0000"/>
                </a:solidFill>
              </a:rPr>
              <a:t>Non-interference</a:t>
            </a:r>
            <a:r>
              <a:rPr lang="en-US" dirty="0" smtClean="0"/>
              <a:t>: Do not modify the backing collection (</a:t>
            </a:r>
            <a:r>
              <a:rPr lang="en-US" dirty="0" err="1" smtClean="0"/>
              <a:t>sequentional</a:t>
            </a:r>
            <a:r>
              <a:rPr lang="en-US" dirty="0" smtClean="0"/>
              <a:t> or parallel stream)</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2">
                    <a:satMod val="130000"/>
                  </a:schemeClr>
                </a:solidFill>
              </a:rPr>
              <a:t>Coding With </a:t>
            </a:r>
            <a:r>
              <a:rPr lang="el-GR" dirty="0" smtClean="0">
                <a:solidFill>
                  <a:schemeClr val="tx2">
                    <a:satMod val="130000"/>
                  </a:schemeClr>
                </a:solidFill>
                <a:latin typeface="Trebuchet MS"/>
              </a:rPr>
              <a:t>λ</a:t>
            </a:r>
            <a:r>
              <a:rPr lang="en-US" dirty="0" smtClean="0">
                <a:solidFill>
                  <a:schemeClr val="tx2">
                    <a:satMod val="130000"/>
                  </a:schemeClr>
                </a:solidFill>
                <a:latin typeface="Trebuchet MS"/>
              </a:rPr>
              <a:t>s: Functional Interfaces</a:t>
            </a:r>
            <a:endParaRPr lang="en-US" dirty="0"/>
          </a:p>
        </p:txBody>
      </p:sp>
      <p:sp>
        <p:nvSpPr>
          <p:cNvPr id="3" name="Content Placeholder 2"/>
          <p:cNvSpPr>
            <a:spLocks noGrp="1"/>
          </p:cNvSpPr>
          <p:nvPr>
            <p:ph sz="half" idx="1"/>
          </p:nvPr>
        </p:nvSpPr>
        <p:spPr>
          <a:xfrm>
            <a:off x="1115616" y="1524000"/>
            <a:ext cx="7848872" cy="4663440"/>
          </a:xfrm>
        </p:spPr>
        <p:txBody>
          <a:bodyPr/>
          <a:lstStyle/>
          <a:p>
            <a:r>
              <a:rPr lang="en-US" sz="2400" dirty="0" smtClean="0"/>
              <a:t>Which line is an error?</a:t>
            </a:r>
          </a:p>
          <a:p>
            <a:pPr lvl="0">
              <a:lnSpc>
                <a:spcPct val="150000"/>
              </a:lnSpc>
              <a:spcBef>
                <a:spcPts val="0"/>
              </a:spcBef>
              <a:buClr>
                <a:srgbClr val="3891A7"/>
              </a:buClr>
              <a:buNone/>
            </a:pPr>
            <a:r>
              <a:rPr lang="en-US" sz="1400" b="1" dirty="0" err="1" smtClean="0">
                <a:solidFill>
                  <a:srgbClr val="0070C0"/>
                </a:solidFill>
                <a:latin typeface="Courier New" pitchFamily="49" charset="0"/>
                <a:cs typeface="Courier New" pitchFamily="49" charset="0"/>
              </a:rPr>
              <a:t>ToIntBiFunction</a:t>
            </a:r>
            <a:r>
              <a:rPr lang="en-US" sz="1400" b="1" dirty="0" smtClean="0">
                <a:solidFill>
                  <a:srgbClr val="0070C0"/>
                </a:solidFill>
                <a:latin typeface="Courier New" pitchFamily="49" charset="0"/>
                <a:cs typeface="Courier New" pitchFamily="49" charset="0"/>
              </a:rPr>
              <a:t>&lt;Integer, Integer&gt; comparator1 = Integer::</a:t>
            </a:r>
            <a:r>
              <a:rPr lang="en-US" sz="1400" b="1" dirty="0" err="1" smtClean="0">
                <a:solidFill>
                  <a:srgbClr val="0070C0"/>
                </a:solidFill>
                <a:latin typeface="Courier New" pitchFamily="49" charset="0"/>
                <a:cs typeface="Courier New" pitchFamily="49" charset="0"/>
              </a:rPr>
              <a:t>compareTo</a:t>
            </a:r>
            <a:r>
              <a:rPr lang="en-US" sz="1400" b="1" dirty="0" smtClean="0">
                <a:solidFill>
                  <a:srgbClr val="0070C0"/>
                </a:solidFill>
                <a:latin typeface="Courier New" pitchFamily="49" charset="0"/>
                <a:cs typeface="Courier New" pitchFamily="49" charset="0"/>
              </a:rPr>
              <a:t>;</a:t>
            </a:r>
          </a:p>
          <a:p>
            <a:pPr lvl="0">
              <a:lnSpc>
                <a:spcPct val="150000"/>
              </a:lnSpc>
              <a:spcBef>
                <a:spcPts val="0"/>
              </a:spcBef>
              <a:buClr>
                <a:srgbClr val="3891A7"/>
              </a:buClr>
              <a:buNone/>
            </a:pPr>
            <a:r>
              <a:rPr lang="en-US" sz="1400" b="1" dirty="0" smtClean="0">
                <a:solidFill>
                  <a:srgbClr val="0070C0"/>
                </a:solidFill>
                <a:latin typeface="Courier New" pitchFamily="49" charset="0"/>
                <a:cs typeface="Courier New" pitchFamily="49" charset="0"/>
              </a:rPr>
              <a:t>Comparator&lt;Integer&gt; comparator2 = comparator1;</a:t>
            </a:r>
          </a:p>
          <a:p>
            <a:pPr lvl="0">
              <a:lnSpc>
                <a:spcPct val="150000"/>
              </a:lnSpc>
              <a:spcBef>
                <a:spcPts val="0"/>
              </a:spcBef>
              <a:buClr>
                <a:srgbClr val="3891A7"/>
              </a:buClr>
              <a:buNone/>
            </a:pPr>
            <a:r>
              <a:rPr lang="en-US" sz="1400" b="1" dirty="0" smtClean="0">
                <a:solidFill>
                  <a:srgbClr val="0070C0"/>
                </a:solidFill>
                <a:latin typeface="Courier New" pitchFamily="49" charset="0"/>
                <a:cs typeface="Courier New" pitchFamily="49" charset="0"/>
              </a:rPr>
              <a:t>Comparator&lt;Integer&gt; comparator3 = Integer::</a:t>
            </a:r>
            <a:r>
              <a:rPr lang="en-US" sz="1400" b="1" dirty="0" err="1" smtClean="0">
                <a:solidFill>
                  <a:srgbClr val="0070C0"/>
                </a:solidFill>
                <a:latin typeface="Courier New" pitchFamily="49" charset="0"/>
                <a:cs typeface="Courier New" pitchFamily="49" charset="0"/>
              </a:rPr>
              <a:t>compareTo</a:t>
            </a:r>
            <a:r>
              <a:rPr lang="en-US" sz="1400" b="1" dirty="0" smtClean="0">
                <a:solidFill>
                  <a:srgbClr val="0070C0"/>
                </a:solidFill>
                <a:latin typeface="Courier New" pitchFamily="49" charset="0"/>
                <a:cs typeface="Courier New" pitchFamily="49" charset="0"/>
              </a:rPr>
              <a:t>;</a:t>
            </a:r>
            <a:endParaRPr lang="en-US" sz="2400" dirty="0" smtClean="0"/>
          </a:p>
          <a:p>
            <a:r>
              <a:rPr lang="en-US" sz="2400" dirty="0" smtClean="0"/>
              <a:t>Java uses </a:t>
            </a:r>
            <a:r>
              <a:rPr lang="en-US" sz="2400" dirty="0" smtClean="0">
                <a:solidFill>
                  <a:srgbClr val="FF0000"/>
                </a:solidFill>
              </a:rPr>
              <a:t>functional interfaces </a:t>
            </a:r>
            <a:r>
              <a:rPr lang="en-US" sz="2400" dirty="0" smtClean="0"/>
              <a:t>unlike other </a:t>
            </a:r>
            <a:r>
              <a:rPr lang="en-US" sz="2400" dirty="0" smtClean="0">
                <a:solidFill>
                  <a:srgbClr val="FF0000"/>
                </a:solidFill>
              </a:rPr>
              <a:t>functional type structures </a:t>
            </a:r>
            <a:r>
              <a:rPr lang="en-US" sz="2400" dirty="0" smtClean="0"/>
              <a:t>in other functional programming languages</a:t>
            </a:r>
          </a:p>
          <a:p>
            <a:r>
              <a:rPr lang="en-US" sz="2400" dirty="0" smtClean="0"/>
              <a:t>Reuse generic function types in </a:t>
            </a:r>
            <a:r>
              <a:rPr lang="en-US" sz="2400" dirty="0" err="1" smtClean="0">
                <a:solidFill>
                  <a:srgbClr val="FF0000"/>
                </a:solidFill>
              </a:rPr>
              <a:t>java.util.function</a:t>
            </a:r>
            <a:endParaRPr lang="en-US" sz="2400" dirty="0" smtClean="0">
              <a:solidFill>
                <a:srgbClr val="FF0000"/>
              </a:solidFill>
            </a:endParaRPr>
          </a:p>
          <a:p>
            <a:r>
              <a:rPr lang="en-US" sz="2400" dirty="0" smtClean="0"/>
              <a:t>Can return function types. Ex. </a:t>
            </a:r>
            <a:r>
              <a:rPr lang="en-US" sz="2400" dirty="0" err="1" smtClean="0"/>
              <a:t>Comparator.comparing</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the name lambda?</a:t>
            </a:r>
            <a:endParaRPr lang="en-US" dirty="0"/>
          </a:p>
        </p:txBody>
      </p:sp>
      <p:sp>
        <p:nvSpPr>
          <p:cNvPr id="3" name="Content Placeholder 2"/>
          <p:cNvSpPr>
            <a:spLocks noGrp="1"/>
          </p:cNvSpPr>
          <p:nvPr>
            <p:ph idx="1"/>
          </p:nvPr>
        </p:nvSpPr>
        <p:spPr/>
        <p:txBody>
          <a:bodyPr/>
          <a:lstStyle/>
          <a:p>
            <a:r>
              <a:rPr lang="en-US" dirty="0" smtClean="0"/>
              <a:t>Many years ago, before there were any computers, the logician Alonzo Church wanted to formalize what it means for a mathematical function to be effectively computable. (Curiously, there are functions that are known to exist, but nobody knows how to compute their values.) He used the Greek letter lambda (λ) to mark parameters.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2">
                    <a:satMod val="130000"/>
                  </a:schemeClr>
                </a:solidFill>
              </a:rPr>
              <a:t>Lambdas</a:t>
            </a:r>
            <a:endParaRPr lang="en-US" dirty="0">
              <a:solidFill>
                <a:schemeClr val="tx2">
                  <a:satMod val="130000"/>
                </a:schemeClr>
              </a:solidFill>
            </a:endParaRPr>
          </a:p>
        </p:txBody>
      </p:sp>
      <p:sp>
        <p:nvSpPr>
          <p:cNvPr id="16387" name="Content Placeholder 2"/>
          <p:cNvSpPr>
            <a:spLocks noGrp="1"/>
          </p:cNvSpPr>
          <p:nvPr>
            <p:ph idx="1"/>
          </p:nvPr>
        </p:nvSpPr>
        <p:spPr/>
        <p:txBody>
          <a:bodyPr/>
          <a:lstStyle/>
          <a:p>
            <a:pPr>
              <a:buNone/>
            </a:pPr>
            <a:r>
              <a:rPr lang="en-US" sz="1400" dirty="0" smtClean="0"/>
              <a:t>The key points of this section are:</a:t>
            </a:r>
          </a:p>
          <a:p>
            <a:pPr>
              <a:spcBef>
                <a:spcPts val="0"/>
              </a:spcBef>
            </a:pPr>
            <a:r>
              <a:rPr lang="en-US" sz="1400" dirty="0" smtClean="0"/>
              <a:t>A </a:t>
            </a:r>
            <a:r>
              <a:rPr lang="en-US" sz="1400" b="1" dirty="0" smtClean="0">
                <a:solidFill>
                  <a:srgbClr val="C00000"/>
                </a:solidFill>
              </a:rPr>
              <a:t>lambda expression</a:t>
            </a:r>
            <a:r>
              <a:rPr lang="en-US" sz="1400" dirty="0" smtClean="0"/>
              <a:t> is a </a:t>
            </a:r>
            <a:r>
              <a:rPr lang="en-US" sz="1400" b="1" dirty="0" smtClean="0"/>
              <a:t>block of code with parameters</a:t>
            </a:r>
            <a:r>
              <a:rPr lang="en-US" sz="1400" dirty="0" smtClean="0"/>
              <a:t>.</a:t>
            </a:r>
          </a:p>
          <a:p>
            <a:pPr>
              <a:spcBef>
                <a:spcPts val="0"/>
              </a:spcBef>
            </a:pPr>
            <a:r>
              <a:rPr lang="en-US" sz="1400" dirty="0" smtClean="0"/>
              <a:t>Use a lambda expression whenever you want a block of code </a:t>
            </a:r>
            <a:r>
              <a:rPr lang="en-US" sz="1400" b="1" dirty="0" smtClean="0"/>
              <a:t>executed at a later point in time</a:t>
            </a:r>
            <a:r>
              <a:rPr lang="en-US" sz="1400" dirty="0" smtClean="0"/>
              <a:t>.</a:t>
            </a:r>
          </a:p>
          <a:p>
            <a:pPr>
              <a:spcBef>
                <a:spcPts val="0"/>
              </a:spcBef>
            </a:pPr>
            <a:r>
              <a:rPr lang="en-US" sz="1400" dirty="0" smtClean="0"/>
              <a:t>Lambda expressions can be converted to </a:t>
            </a:r>
            <a:r>
              <a:rPr lang="en-US" sz="1400" b="1" dirty="0" smtClean="0">
                <a:solidFill>
                  <a:srgbClr val="C00000"/>
                </a:solidFill>
              </a:rPr>
              <a:t>functional interfaces</a:t>
            </a:r>
            <a:r>
              <a:rPr lang="en-US" sz="1400" dirty="0" smtClean="0"/>
              <a:t>.</a:t>
            </a:r>
          </a:p>
          <a:p>
            <a:pPr>
              <a:spcBef>
                <a:spcPts val="0"/>
              </a:spcBef>
            </a:pPr>
            <a:r>
              <a:rPr lang="en-US" sz="1400" dirty="0" smtClean="0"/>
              <a:t>Lambda expressions can </a:t>
            </a:r>
            <a:r>
              <a:rPr lang="en-US" sz="1400" b="1" dirty="0" smtClean="0"/>
              <a:t>access effectively final variables from the enclosing scope</a:t>
            </a:r>
            <a:r>
              <a:rPr lang="en-US" sz="1400" dirty="0" smtClean="0"/>
              <a:t>.</a:t>
            </a:r>
          </a:p>
          <a:p>
            <a:pPr>
              <a:spcBef>
                <a:spcPts val="0"/>
              </a:spcBef>
            </a:pPr>
            <a:r>
              <a:rPr lang="en-US" sz="1400" b="1" dirty="0" smtClean="0">
                <a:solidFill>
                  <a:srgbClr val="C00000"/>
                </a:solidFill>
              </a:rPr>
              <a:t>Method</a:t>
            </a:r>
            <a:r>
              <a:rPr lang="en-US" sz="1400" b="1" dirty="0" smtClean="0"/>
              <a:t> and </a:t>
            </a:r>
            <a:r>
              <a:rPr lang="en-US" sz="1400" b="1" dirty="0" smtClean="0">
                <a:solidFill>
                  <a:srgbClr val="C00000"/>
                </a:solidFill>
              </a:rPr>
              <a:t>constructor</a:t>
            </a:r>
            <a:r>
              <a:rPr lang="en-US" sz="1400" b="1" dirty="0" smtClean="0"/>
              <a:t> </a:t>
            </a:r>
            <a:r>
              <a:rPr lang="en-US" sz="1400" b="1" dirty="0" smtClean="0">
                <a:solidFill>
                  <a:srgbClr val="C00000"/>
                </a:solidFill>
              </a:rPr>
              <a:t>references</a:t>
            </a:r>
            <a:r>
              <a:rPr lang="en-US" sz="1400" b="1" dirty="0" smtClean="0"/>
              <a:t> </a:t>
            </a:r>
            <a:r>
              <a:rPr lang="en-US" sz="1400" dirty="0" smtClean="0"/>
              <a:t>refer to methods or constructors without invoking them.</a:t>
            </a:r>
          </a:p>
          <a:p>
            <a:pPr>
              <a:spcBef>
                <a:spcPts val="0"/>
              </a:spcBef>
            </a:pPr>
            <a:r>
              <a:rPr lang="en-US" sz="1400" dirty="0" smtClean="0"/>
              <a:t>You can now </a:t>
            </a:r>
            <a:r>
              <a:rPr lang="en-US" sz="1400" b="1" dirty="0" smtClean="0"/>
              <a:t>add </a:t>
            </a:r>
            <a:r>
              <a:rPr lang="en-US" sz="1400" b="1" dirty="0" smtClean="0">
                <a:solidFill>
                  <a:srgbClr val="C00000"/>
                </a:solidFill>
              </a:rPr>
              <a:t>default</a:t>
            </a:r>
            <a:r>
              <a:rPr lang="en-US" sz="1400" b="1" dirty="0" smtClean="0"/>
              <a:t> and </a:t>
            </a:r>
            <a:r>
              <a:rPr lang="en-US" sz="1400" b="1" dirty="0" smtClean="0">
                <a:solidFill>
                  <a:srgbClr val="C00000"/>
                </a:solidFill>
              </a:rPr>
              <a:t>static methods to interfaces </a:t>
            </a:r>
            <a:r>
              <a:rPr lang="en-US" sz="1400" dirty="0" smtClean="0"/>
              <a:t>that provide concrete implementations.</a:t>
            </a:r>
          </a:p>
          <a:p>
            <a:pPr>
              <a:spcBef>
                <a:spcPts val="0"/>
              </a:spcBef>
            </a:pPr>
            <a:r>
              <a:rPr lang="en-US" sz="1400" dirty="0" smtClean="0"/>
              <a:t>You </a:t>
            </a:r>
            <a:r>
              <a:rPr lang="en-US" sz="1400" b="1" dirty="0" smtClean="0"/>
              <a:t>must resolve any conflicts between default methods </a:t>
            </a:r>
            <a:r>
              <a:rPr lang="en-US" sz="1400" dirty="0" smtClean="0"/>
              <a:t>from multiple interfaces.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Lambdas: Why?</a:t>
            </a:r>
            <a:endParaRPr lang="en-US" dirty="0"/>
          </a:p>
        </p:txBody>
      </p:sp>
      <p:sp>
        <p:nvSpPr>
          <p:cNvPr id="3" name="Content Placeholder 2"/>
          <p:cNvSpPr>
            <a:spLocks noGrp="1"/>
          </p:cNvSpPr>
          <p:nvPr>
            <p:ph sz="half" idx="1"/>
          </p:nvPr>
        </p:nvSpPr>
        <p:spPr>
          <a:xfrm>
            <a:off x="1435608" y="1524000"/>
            <a:ext cx="7384864" cy="4663440"/>
          </a:xfrm>
        </p:spPr>
        <p:txBody>
          <a:bodyPr/>
          <a:lstStyle/>
          <a:p>
            <a:pPr>
              <a:lnSpc>
                <a:spcPct val="100000"/>
              </a:lnSpc>
              <a:spcBef>
                <a:spcPts val="0"/>
              </a:spcBef>
            </a:pPr>
            <a:r>
              <a:rPr lang="en-US" sz="2000" dirty="0" smtClean="0"/>
              <a:t>Deferred Executions or Lazy Evaluation</a:t>
            </a:r>
          </a:p>
          <a:p>
            <a:pPr>
              <a:lnSpc>
                <a:spcPct val="100000"/>
              </a:lnSpc>
              <a:spcBef>
                <a:spcPts val="0"/>
              </a:spcBef>
            </a:pPr>
            <a:r>
              <a:rPr lang="en-US" sz="2000" dirty="0" smtClean="0"/>
              <a:t>Old way</a:t>
            </a:r>
          </a:p>
          <a:p>
            <a:pPr lvl="1">
              <a:lnSpc>
                <a:spcPct val="100000"/>
              </a:lnSpc>
              <a:spcBef>
                <a:spcPts val="0"/>
              </a:spcBef>
            </a:pPr>
            <a:r>
              <a:rPr lang="en-US" sz="1800" dirty="0" smtClean="0"/>
              <a:t>write a class</a:t>
            </a:r>
          </a:p>
          <a:p>
            <a:pPr lvl="1">
              <a:lnSpc>
                <a:spcPct val="100000"/>
              </a:lnSpc>
              <a:spcBef>
                <a:spcPts val="0"/>
              </a:spcBef>
            </a:pPr>
            <a:r>
              <a:rPr lang="en-US" sz="1800" dirty="0" smtClean="0"/>
              <a:t>add a function with block of code to execute later </a:t>
            </a:r>
          </a:p>
          <a:p>
            <a:pPr lvl="1">
              <a:lnSpc>
                <a:spcPct val="100000"/>
              </a:lnSpc>
              <a:spcBef>
                <a:spcPts val="0"/>
              </a:spcBef>
            </a:pPr>
            <a:r>
              <a:rPr lang="en-US" sz="1800" dirty="0" smtClean="0"/>
              <a:t>instantiate the object </a:t>
            </a:r>
          </a:p>
          <a:p>
            <a:pPr lvl="1">
              <a:lnSpc>
                <a:spcPct val="100000"/>
              </a:lnSpc>
              <a:spcBef>
                <a:spcPts val="0"/>
              </a:spcBef>
            </a:pPr>
            <a:r>
              <a:rPr lang="en-US" sz="1800" dirty="0" smtClean="0"/>
              <a:t>pass the object to some other function.</a:t>
            </a:r>
            <a:r>
              <a:rPr lang="en-US" sz="1200" b="1" dirty="0" smtClean="0">
                <a:latin typeface="Courier New" pitchFamily="49" charset="0"/>
                <a:cs typeface="Courier New" pitchFamily="49" charset="0"/>
              </a:rPr>
              <a:t> </a:t>
            </a:r>
          </a:p>
          <a:p>
            <a:pPr>
              <a:lnSpc>
                <a:spcPct val="100000"/>
              </a:lnSpc>
              <a:spcBef>
                <a:spcPts val="0"/>
              </a:spcBef>
              <a:buNone/>
            </a:pPr>
            <a:endParaRPr lang="en-US" sz="1200" b="1" dirty="0" smtClean="0">
              <a:latin typeface="Courier New" pitchFamily="49" charset="0"/>
              <a:cs typeface="Courier New" pitchFamily="49" charset="0"/>
            </a:endParaRPr>
          </a:p>
          <a:p>
            <a:pPr>
              <a:lnSpc>
                <a:spcPct val="100000"/>
              </a:lnSpc>
              <a:spcBef>
                <a:spcPts val="0"/>
              </a:spcBef>
              <a:buNone/>
            </a:pPr>
            <a:r>
              <a:rPr lang="en-US" sz="1200" dirty="0" smtClean="0">
                <a:latin typeface="Courier New" pitchFamily="49" charset="0"/>
                <a:cs typeface="Courier New" pitchFamily="49" charset="0"/>
              </a:rPr>
              <a:t>class </a:t>
            </a:r>
            <a:r>
              <a:rPr lang="en-US" sz="1200" dirty="0" err="1" smtClean="0">
                <a:latin typeface="Courier New" pitchFamily="49" charset="0"/>
                <a:cs typeface="Courier New" pitchFamily="49" charset="0"/>
              </a:rPr>
              <a:t>LengthComparator</a:t>
            </a:r>
            <a:r>
              <a:rPr lang="en-US" sz="1200" dirty="0" smtClean="0">
                <a:latin typeface="Courier New" pitchFamily="49" charset="0"/>
                <a:cs typeface="Courier New" pitchFamily="49" charset="0"/>
              </a:rPr>
              <a:t> implements Comparator&lt;String&gt;{</a:t>
            </a:r>
          </a:p>
          <a:p>
            <a:pPr>
              <a:lnSpc>
                <a:spcPct val="100000"/>
              </a:lnSpc>
              <a:spcBef>
                <a:spcPts val="0"/>
              </a:spcBef>
              <a:buNone/>
            </a:pPr>
            <a:r>
              <a:rPr lang="en-US" sz="1200" dirty="0" smtClean="0">
                <a:latin typeface="Courier New" pitchFamily="49" charset="0"/>
                <a:cs typeface="Courier New" pitchFamily="49" charset="0"/>
              </a:rPr>
              <a:t>        @Override</a:t>
            </a:r>
          </a:p>
          <a:p>
            <a:pPr>
              <a:lnSpc>
                <a:spcPct val="100000"/>
              </a:lnSpc>
              <a:spcBef>
                <a:spcPts val="0"/>
              </a:spcBef>
              <a:buNone/>
            </a:pPr>
            <a:r>
              <a:rPr lang="en-US" sz="1200" dirty="0" smtClean="0">
                <a:latin typeface="Courier New" pitchFamily="49" charset="0"/>
                <a:cs typeface="Courier New" pitchFamily="49" charset="0"/>
              </a:rPr>
              <a:t>        public </a:t>
            </a:r>
            <a:r>
              <a:rPr lang="en-US" sz="1200" dirty="0" err="1" smtClean="0">
                <a:latin typeface="Courier New" pitchFamily="49" charset="0"/>
                <a:cs typeface="Courier New" pitchFamily="49" charset="0"/>
              </a:rPr>
              <a:t>int</a:t>
            </a:r>
            <a:r>
              <a:rPr lang="en-US" sz="1200" dirty="0" smtClean="0">
                <a:latin typeface="Courier New" pitchFamily="49" charset="0"/>
                <a:cs typeface="Courier New" pitchFamily="49" charset="0"/>
              </a:rPr>
              <a:t> compare(String o1, String o2) {</a:t>
            </a:r>
          </a:p>
          <a:p>
            <a:pPr>
              <a:lnSpc>
                <a:spcPct val="100000"/>
              </a:lnSpc>
              <a:spcBef>
                <a:spcPts val="0"/>
              </a:spcBef>
              <a:buNone/>
            </a:pPr>
            <a:r>
              <a:rPr lang="en-US" sz="1200" dirty="0" smtClean="0">
                <a:latin typeface="Courier New" pitchFamily="49" charset="0"/>
                <a:cs typeface="Courier New" pitchFamily="49" charset="0"/>
              </a:rPr>
              <a:t>            return </a:t>
            </a:r>
            <a:r>
              <a:rPr lang="en-US" sz="1200" dirty="0" err="1" smtClean="0">
                <a:latin typeface="Courier New" pitchFamily="49" charset="0"/>
                <a:cs typeface="Courier New" pitchFamily="49" charset="0"/>
              </a:rPr>
              <a:t>Integer.compare</a:t>
            </a:r>
            <a:r>
              <a:rPr lang="en-US" sz="1200" dirty="0" smtClean="0">
                <a:latin typeface="Courier New" pitchFamily="49" charset="0"/>
                <a:cs typeface="Courier New" pitchFamily="49" charset="0"/>
              </a:rPr>
              <a:t>(o1.length(), o2.length());</a:t>
            </a:r>
          </a:p>
          <a:p>
            <a:pPr>
              <a:lnSpc>
                <a:spcPct val="100000"/>
              </a:lnSpc>
              <a:spcBef>
                <a:spcPts val="0"/>
              </a:spcBef>
              <a:buNone/>
            </a:pPr>
            <a:r>
              <a:rPr lang="en-US" sz="1200" dirty="0" smtClean="0">
                <a:latin typeface="Courier New" pitchFamily="49" charset="0"/>
                <a:cs typeface="Courier New" pitchFamily="49" charset="0"/>
              </a:rPr>
              <a:t>        }</a:t>
            </a:r>
          </a:p>
          <a:p>
            <a:pPr>
              <a:lnSpc>
                <a:spcPct val="100000"/>
              </a:lnSpc>
              <a:spcBef>
                <a:spcPts val="0"/>
              </a:spcBef>
              <a:buNone/>
            </a:pPr>
            <a:r>
              <a:rPr lang="en-US" sz="1200" dirty="0" smtClean="0">
                <a:latin typeface="Courier New" pitchFamily="49" charset="0"/>
                <a:cs typeface="Courier New" pitchFamily="49" charset="0"/>
              </a:rPr>
              <a:t>};</a:t>
            </a:r>
          </a:p>
          <a:p>
            <a:pPr>
              <a:lnSpc>
                <a:spcPct val="100000"/>
              </a:lnSpc>
              <a:spcBef>
                <a:spcPts val="0"/>
              </a:spcBef>
              <a:buNone/>
            </a:pPr>
            <a:r>
              <a:rPr lang="en-US" sz="1200" dirty="0" err="1" smtClean="0">
                <a:latin typeface="Courier New" pitchFamily="49" charset="0"/>
                <a:cs typeface="Courier New" pitchFamily="49" charset="0"/>
              </a:rPr>
              <a:t>Arrays.sort</a:t>
            </a:r>
            <a:r>
              <a:rPr lang="en-US" sz="1200" dirty="0" smtClean="0">
                <a:latin typeface="Courier New" pitchFamily="49" charset="0"/>
                <a:cs typeface="Courier New" pitchFamily="49" charset="0"/>
              </a:rPr>
              <a:t>(names, new </a:t>
            </a:r>
            <a:r>
              <a:rPr lang="en-US" sz="1200" dirty="0" err="1" smtClean="0">
                <a:latin typeface="Courier New" pitchFamily="49" charset="0"/>
                <a:cs typeface="Courier New" pitchFamily="49" charset="0"/>
              </a:rPr>
              <a:t>LengthComparator</a:t>
            </a:r>
            <a:r>
              <a:rPr lang="en-US" sz="1200" dirty="0" smtClean="0">
                <a:latin typeface="Courier New" pitchFamily="49" charset="0"/>
                <a:cs typeface="Courier New" pitchFamily="49" charset="0"/>
              </a:rPr>
              <a:t>());</a:t>
            </a:r>
          </a:p>
          <a:p>
            <a:pPr lvl="1">
              <a:lnSpc>
                <a:spcPct val="100000"/>
              </a:lnSpc>
              <a:spcBef>
                <a:spcPts val="0"/>
              </a:spcBef>
            </a:pPr>
            <a:endParaRPr lang="en-US" sz="1800" dirty="0" smtClean="0"/>
          </a:p>
          <a:p>
            <a:pPr>
              <a:lnSpc>
                <a:spcPct val="100000"/>
              </a:lnSpc>
              <a:spcBef>
                <a:spcPts val="0"/>
              </a:spcBef>
            </a:pPr>
            <a:r>
              <a:rPr lang="en-US" sz="2000" dirty="0" smtClean="0"/>
              <a:t>Problem? All the code to create the function object added no value to the functionality.</a:t>
            </a:r>
          </a:p>
          <a:p>
            <a:pPr>
              <a:lnSpc>
                <a:spcPct val="100000"/>
              </a:lnSpc>
              <a:spcBef>
                <a:spcPts val="0"/>
              </a:spcBef>
            </a:pPr>
            <a:r>
              <a:rPr lang="en-US" sz="2000" dirty="0" smtClean="0"/>
              <a:t>How to avoid all that Infrastructure code?</a:t>
            </a:r>
          </a:p>
          <a:p>
            <a:pPr lvl="1">
              <a:spcBef>
                <a:spcPts val="0"/>
              </a:spcBef>
              <a:buNone/>
            </a:pPr>
            <a:endParaRPr lang="en-US" sz="1800" dirty="0" smtClean="0"/>
          </a:p>
          <a:p>
            <a:pPr lvl="1">
              <a:spcBef>
                <a:spcPts val="0"/>
              </a:spcBef>
              <a:buNone/>
            </a:pPr>
            <a:r>
              <a:rPr lang="en-US" sz="1800" dirty="0" smtClean="0"/>
              <a:t>Code : </a:t>
            </a:r>
            <a:r>
              <a:rPr lang="en-US" sz="1800" dirty="0" smtClean="0">
                <a:hlinkClick r:id="rId2"/>
              </a:rPr>
              <a:t>DeferredExecutionOldWay.java</a:t>
            </a:r>
            <a:endParaRPr lang="en-US" sz="1800" dirty="0" smtClean="0"/>
          </a:p>
          <a:p>
            <a:pPr lvl="1">
              <a:buNone/>
            </a:pPr>
            <a:endParaRPr lang="en-US" sz="18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1143000"/>
          </a:xfrm>
        </p:spPr>
        <p:txBody>
          <a:bodyPr>
            <a:normAutofit fontScale="90000"/>
          </a:bodyPr>
          <a:lstStyle/>
          <a:p>
            <a:pPr fontAlgn="auto">
              <a:spcAft>
                <a:spcPts val="0"/>
              </a:spcAft>
              <a:defRPr/>
            </a:pPr>
            <a:r>
              <a:rPr lang="en-US" dirty="0" smtClean="0">
                <a:solidFill>
                  <a:schemeClr val="tx2">
                    <a:satMod val="130000"/>
                  </a:schemeClr>
                </a:solidFill>
              </a:rPr>
              <a:t>Lambdas: Functional Programming</a:t>
            </a:r>
            <a:endParaRPr lang="en-US" dirty="0">
              <a:solidFill>
                <a:schemeClr val="tx2">
                  <a:satMod val="130000"/>
                </a:schemeClr>
              </a:solidFill>
            </a:endParaRPr>
          </a:p>
        </p:txBody>
      </p:sp>
      <p:sp>
        <p:nvSpPr>
          <p:cNvPr id="17411" name="Content Placeholder 2"/>
          <p:cNvSpPr>
            <a:spLocks noGrp="1"/>
          </p:cNvSpPr>
          <p:nvPr>
            <p:ph sz="half" idx="1"/>
          </p:nvPr>
        </p:nvSpPr>
        <p:spPr>
          <a:xfrm>
            <a:off x="1435100" y="1524000"/>
            <a:ext cx="7385372" cy="4664075"/>
          </a:xfrm>
        </p:spPr>
        <p:txBody>
          <a:bodyPr/>
          <a:lstStyle/>
          <a:p>
            <a:pPr lvl="0">
              <a:lnSpc>
                <a:spcPct val="100000"/>
              </a:lnSpc>
              <a:buNone/>
            </a:pPr>
            <a:r>
              <a:rPr lang="en-US" sz="1800" dirty="0" smtClean="0"/>
              <a:t>(One of the concepts)</a:t>
            </a:r>
          </a:p>
          <a:p>
            <a:pPr lvl="0">
              <a:lnSpc>
                <a:spcPct val="100000"/>
              </a:lnSpc>
            </a:pPr>
            <a:r>
              <a:rPr lang="en-US" sz="1800" dirty="0" smtClean="0"/>
              <a:t>Functions are </a:t>
            </a:r>
            <a:r>
              <a:rPr lang="en-US" sz="1800" b="1" dirty="0" smtClean="0"/>
              <a:t>first class citizens</a:t>
            </a:r>
          </a:p>
          <a:p>
            <a:pPr lvl="0">
              <a:lnSpc>
                <a:spcPct val="100000"/>
              </a:lnSpc>
            </a:pPr>
            <a:r>
              <a:rPr lang="en-US" sz="1800" b="1" dirty="0" smtClean="0">
                <a:solidFill>
                  <a:schemeClr val="accent1">
                    <a:lumMod val="50000"/>
                  </a:schemeClr>
                </a:solidFill>
              </a:rPr>
              <a:t>Pass/return functions </a:t>
            </a:r>
            <a:r>
              <a:rPr lang="en-US" sz="1800" b="1" dirty="0" smtClean="0"/>
              <a:t>around as values</a:t>
            </a:r>
          </a:p>
          <a:p>
            <a:pPr>
              <a:lnSpc>
                <a:spcPct val="100000"/>
              </a:lnSpc>
            </a:pPr>
            <a:r>
              <a:rPr lang="en-US" sz="1800" dirty="0" smtClean="0"/>
              <a:t>Well suited for concurrent and event-driven (or “reactive”) programming</a:t>
            </a:r>
          </a:p>
          <a:p>
            <a:pPr>
              <a:lnSpc>
                <a:spcPct val="100000"/>
              </a:lnSpc>
              <a:buNone/>
            </a:pPr>
            <a:endParaRPr lang="en-US" sz="1800" dirty="0" smtClean="0"/>
          </a:p>
          <a:p>
            <a:pPr>
              <a:lnSpc>
                <a:spcPct val="100000"/>
              </a:lnSpc>
            </a:pPr>
            <a:r>
              <a:rPr lang="en-US" sz="1800" dirty="0" smtClean="0"/>
              <a:t>Java 8 treat functions as values.</a:t>
            </a:r>
          </a:p>
          <a:p>
            <a:pPr>
              <a:lnSpc>
                <a:spcPct val="100000"/>
              </a:lnSpc>
            </a:pPr>
            <a:r>
              <a:rPr lang="en-US" sz="1800" dirty="0" smtClean="0"/>
              <a:t>Benefits</a:t>
            </a:r>
          </a:p>
          <a:p>
            <a:pPr lvl="1">
              <a:lnSpc>
                <a:spcPct val="100000"/>
              </a:lnSpc>
              <a:spcBef>
                <a:spcPts val="600"/>
              </a:spcBef>
            </a:pPr>
            <a:r>
              <a:rPr lang="en-US" sz="1600" dirty="0" smtClean="0"/>
              <a:t>Declare what to do, not how to do it</a:t>
            </a:r>
          </a:p>
          <a:p>
            <a:pPr lvl="1">
              <a:lnSpc>
                <a:spcPct val="100000"/>
              </a:lnSpc>
              <a:spcBef>
                <a:spcPts val="600"/>
              </a:spcBef>
            </a:pPr>
            <a:r>
              <a:rPr lang="en-US" sz="1600" dirty="0" smtClean="0"/>
              <a:t>Cleaner, more concise code</a:t>
            </a:r>
          </a:p>
          <a:p>
            <a:pPr lvl="1">
              <a:lnSpc>
                <a:spcPct val="100000"/>
              </a:lnSpc>
              <a:spcBef>
                <a:spcPts val="600"/>
              </a:spcBef>
            </a:pPr>
            <a:r>
              <a:rPr lang="en-US" sz="1600" dirty="0" smtClean="0"/>
              <a:t>Promote immutability.</a:t>
            </a:r>
          </a:p>
          <a:p>
            <a:pPr lvl="1">
              <a:lnSpc>
                <a:spcPct val="100000"/>
              </a:lnSpc>
              <a:spcBef>
                <a:spcPts val="600"/>
              </a:spcBef>
            </a:pPr>
            <a:r>
              <a:rPr lang="en-US" sz="1600" dirty="0" smtClean="0"/>
              <a:t>Easier parallelization, lazy evaluation.</a:t>
            </a:r>
          </a:p>
          <a:p>
            <a:pPr>
              <a:lnSpc>
                <a:spcPct val="100000"/>
              </a:lnSpc>
            </a:pPr>
            <a:endParaRPr lang="en-US" sz="14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atMod val="130000"/>
                  </a:schemeClr>
                </a:solidFill>
              </a:rPr>
              <a:t>Lambdas: Syntax</a:t>
            </a:r>
            <a:endParaRPr lang="en-US" dirty="0"/>
          </a:p>
        </p:txBody>
      </p:sp>
      <p:sp>
        <p:nvSpPr>
          <p:cNvPr id="3" name="Content Placeholder 2"/>
          <p:cNvSpPr>
            <a:spLocks noGrp="1"/>
          </p:cNvSpPr>
          <p:nvPr>
            <p:ph sz="half" idx="1"/>
          </p:nvPr>
        </p:nvSpPr>
        <p:spPr>
          <a:xfrm>
            <a:off x="1435608" y="1524000"/>
            <a:ext cx="7456872" cy="5073352"/>
          </a:xfrm>
        </p:spPr>
        <p:txBody>
          <a:bodyPr/>
          <a:lstStyle/>
          <a:p>
            <a:pPr lvl="0"/>
            <a:r>
              <a:rPr lang="en-US" dirty="0" smtClean="0"/>
              <a:t>Anonymous functions</a:t>
            </a:r>
          </a:p>
          <a:p>
            <a:pPr lvl="0"/>
            <a:r>
              <a:rPr lang="en-US" dirty="0" smtClean="0"/>
              <a:t>But Has </a:t>
            </a:r>
          </a:p>
          <a:p>
            <a:pPr lvl="1"/>
            <a:r>
              <a:rPr lang="en-US" dirty="0" smtClean="0"/>
              <a:t>List of parameters</a:t>
            </a:r>
          </a:p>
          <a:p>
            <a:pPr lvl="1"/>
            <a:r>
              <a:rPr lang="en-US" dirty="0" smtClean="0"/>
              <a:t>Body</a:t>
            </a:r>
          </a:p>
          <a:p>
            <a:pPr lvl="1"/>
            <a:r>
              <a:rPr lang="en-US" dirty="0" smtClean="0"/>
              <a:t>Return type</a:t>
            </a:r>
          </a:p>
          <a:p>
            <a:pPr lvl="1"/>
            <a:r>
              <a:rPr lang="en-US" dirty="0" smtClean="0"/>
              <a:t>List of exceptions</a:t>
            </a:r>
          </a:p>
          <a:p>
            <a:pPr lvl="0">
              <a:lnSpc>
                <a:spcPct val="100000"/>
              </a:lnSpc>
              <a:spcBef>
                <a:spcPts val="0"/>
              </a:spcBef>
              <a:buClr>
                <a:srgbClr val="3891A7"/>
              </a:buClr>
              <a:buNone/>
            </a:pPr>
            <a:endParaRPr lang="en-US" sz="1200" dirty="0" smtClean="0">
              <a:solidFill>
                <a:prstClr val="black"/>
              </a:solidFill>
              <a:latin typeface="Courier New" pitchFamily="49" charset="0"/>
              <a:cs typeface="Courier New" pitchFamily="49" charset="0"/>
            </a:endParaRPr>
          </a:p>
          <a:p>
            <a:pPr lvl="0">
              <a:lnSpc>
                <a:spcPct val="100000"/>
              </a:lnSpc>
              <a:spcBef>
                <a:spcPts val="0"/>
              </a:spcBef>
              <a:buClr>
                <a:srgbClr val="3891A7"/>
              </a:buClr>
              <a:buNone/>
            </a:pPr>
            <a:r>
              <a:rPr lang="en-US" sz="1200" dirty="0" smtClean="0">
                <a:solidFill>
                  <a:prstClr val="black"/>
                </a:solidFill>
                <a:latin typeface="Courier New" pitchFamily="49" charset="0"/>
                <a:cs typeface="Courier New" pitchFamily="49" charset="0"/>
              </a:rPr>
              <a:t>public </a:t>
            </a:r>
            <a:r>
              <a:rPr lang="en-US" sz="1200" dirty="0" err="1" smtClean="0">
                <a:solidFill>
                  <a:prstClr val="black"/>
                </a:solidFill>
                <a:latin typeface="Courier New" pitchFamily="49" charset="0"/>
                <a:cs typeface="Courier New" pitchFamily="49" charset="0"/>
              </a:rPr>
              <a:t>int</a:t>
            </a:r>
            <a:r>
              <a:rPr lang="en-US" sz="1200" dirty="0" smtClean="0">
                <a:solidFill>
                  <a:prstClr val="black"/>
                </a:solidFill>
                <a:latin typeface="Courier New" pitchFamily="49" charset="0"/>
                <a:cs typeface="Courier New" pitchFamily="49" charset="0"/>
              </a:rPr>
              <a:t> compare(String o1, String o2) {</a:t>
            </a:r>
          </a:p>
          <a:p>
            <a:pPr lvl="0">
              <a:lnSpc>
                <a:spcPct val="100000"/>
              </a:lnSpc>
              <a:spcBef>
                <a:spcPts val="0"/>
              </a:spcBef>
              <a:buClr>
                <a:srgbClr val="3891A7"/>
              </a:buClr>
              <a:buNone/>
            </a:pPr>
            <a:r>
              <a:rPr lang="en-US" sz="1200" dirty="0" smtClean="0">
                <a:solidFill>
                  <a:prstClr val="black"/>
                </a:solidFill>
                <a:latin typeface="Courier New" pitchFamily="49" charset="0"/>
                <a:cs typeface="Courier New" pitchFamily="49" charset="0"/>
              </a:rPr>
              <a:t>	return </a:t>
            </a:r>
            <a:r>
              <a:rPr lang="en-US" sz="1200" dirty="0" err="1" smtClean="0">
                <a:solidFill>
                  <a:prstClr val="black"/>
                </a:solidFill>
                <a:latin typeface="Courier New" pitchFamily="49" charset="0"/>
                <a:cs typeface="Courier New" pitchFamily="49" charset="0"/>
              </a:rPr>
              <a:t>Integer.compare</a:t>
            </a:r>
            <a:r>
              <a:rPr lang="en-US" sz="1200" dirty="0" smtClean="0">
                <a:solidFill>
                  <a:prstClr val="black"/>
                </a:solidFill>
                <a:latin typeface="Courier New" pitchFamily="49" charset="0"/>
                <a:cs typeface="Courier New" pitchFamily="49" charset="0"/>
              </a:rPr>
              <a:t>(o1.length(), o2.length());</a:t>
            </a:r>
          </a:p>
          <a:p>
            <a:pPr lvl="0">
              <a:lnSpc>
                <a:spcPct val="100000"/>
              </a:lnSpc>
              <a:spcBef>
                <a:spcPts val="0"/>
              </a:spcBef>
              <a:buClr>
                <a:srgbClr val="3891A7"/>
              </a:buClr>
              <a:buNone/>
            </a:pPr>
            <a:r>
              <a:rPr lang="en-US" sz="1200" dirty="0" smtClean="0">
                <a:solidFill>
                  <a:prstClr val="black"/>
                </a:solidFill>
                <a:latin typeface="Courier New" pitchFamily="49" charset="0"/>
                <a:cs typeface="Courier New" pitchFamily="49" charset="0"/>
              </a:rPr>
              <a:t>}</a:t>
            </a:r>
            <a:endParaRPr lang="en-US" dirty="0" smtClean="0"/>
          </a:p>
          <a:p>
            <a:pPr lvl="0">
              <a:lnSpc>
                <a:spcPct val="100000"/>
              </a:lnSpc>
              <a:spcBef>
                <a:spcPts val="0"/>
              </a:spcBef>
              <a:buClr>
                <a:srgbClr val="3891A7"/>
              </a:buClr>
              <a:buNone/>
            </a:pPr>
            <a:endParaRPr lang="en-US" sz="1200" dirty="0" smtClean="0">
              <a:latin typeface="Courier New" pitchFamily="49" charset="0"/>
              <a:cs typeface="Courier New" pitchFamily="49" charset="0"/>
            </a:endParaRPr>
          </a:p>
          <a:p>
            <a:pPr lvl="0">
              <a:lnSpc>
                <a:spcPct val="100000"/>
              </a:lnSpc>
              <a:spcBef>
                <a:spcPts val="0"/>
              </a:spcBef>
              <a:buClr>
                <a:srgbClr val="3891A7"/>
              </a:buClr>
              <a:buNone/>
            </a:pPr>
            <a:r>
              <a:rPr lang="en-US" dirty="0" smtClean="0"/>
              <a:t>becomes</a:t>
            </a:r>
          </a:p>
          <a:p>
            <a:pPr>
              <a:lnSpc>
                <a:spcPct val="100000"/>
              </a:lnSpc>
              <a:spcBef>
                <a:spcPts val="0"/>
              </a:spcBef>
              <a:buNone/>
            </a:pPr>
            <a:endParaRPr lang="en-US" sz="1200" dirty="0" smtClean="0">
              <a:solidFill>
                <a:prstClr val="black"/>
              </a:solidFill>
              <a:latin typeface="Courier New" pitchFamily="49" charset="0"/>
              <a:cs typeface="Courier New" pitchFamily="49" charset="0"/>
            </a:endParaRPr>
          </a:p>
          <a:p>
            <a:pPr>
              <a:lnSpc>
                <a:spcPct val="100000"/>
              </a:lnSpc>
              <a:spcBef>
                <a:spcPts val="0"/>
              </a:spcBef>
              <a:buNone/>
            </a:pPr>
            <a:r>
              <a:rPr lang="en-US" sz="1200" dirty="0" smtClean="0">
                <a:solidFill>
                  <a:prstClr val="black"/>
                </a:solidFill>
                <a:latin typeface="Courier New" pitchFamily="49" charset="0"/>
                <a:cs typeface="Courier New" pitchFamily="49" charset="0"/>
              </a:rPr>
              <a:t>(String first, String second)</a:t>
            </a:r>
            <a:br>
              <a:rPr lang="en-US" sz="1200" dirty="0" smtClean="0">
                <a:solidFill>
                  <a:prstClr val="black"/>
                </a:solidFill>
                <a:latin typeface="Courier New" pitchFamily="49" charset="0"/>
                <a:cs typeface="Courier New" pitchFamily="49" charset="0"/>
              </a:rPr>
            </a:br>
            <a:r>
              <a:rPr lang="en-US" sz="1200" dirty="0" smtClean="0">
                <a:solidFill>
                  <a:prstClr val="black"/>
                </a:solidFill>
                <a:latin typeface="Courier New" pitchFamily="49" charset="0"/>
                <a:cs typeface="Courier New" pitchFamily="49" charset="0"/>
              </a:rPr>
              <a:t>   -&gt; </a:t>
            </a:r>
            <a:r>
              <a:rPr lang="en-US" sz="1200" dirty="0" err="1" smtClean="0">
                <a:solidFill>
                  <a:prstClr val="black"/>
                </a:solidFill>
                <a:latin typeface="Courier New" pitchFamily="49" charset="0"/>
                <a:cs typeface="Courier New" pitchFamily="49" charset="0"/>
              </a:rPr>
              <a:t>Integer.compare</a:t>
            </a:r>
            <a:r>
              <a:rPr lang="en-US" sz="1200" dirty="0" smtClean="0">
                <a:solidFill>
                  <a:prstClr val="black"/>
                </a:solidFill>
                <a:latin typeface="Courier New" pitchFamily="49" charset="0"/>
                <a:cs typeface="Courier New" pitchFamily="49" charset="0"/>
              </a:rPr>
              <a:t>(</a:t>
            </a:r>
            <a:r>
              <a:rPr lang="en-US" sz="1200" dirty="0" err="1" smtClean="0">
                <a:solidFill>
                  <a:prstClr val="black"/>
                </a:solidFill>
                <a:latin typeface="Courier New" pitchFamily="49" charset="0"/>
                <a:cs typeface="Courier New" pitchFamily="49" charset="0"/>
              </a:rPr>
              <a:t>first.length</a:t>
            </a:r>
            <a:r>
              <a:rPr lang="en-US" sz="1200" dirty="0" smtClean="0">
                <a:solidFill>
                  <a:prstClr val="black"/>
                </a:solidFill>
                <a:latin typeface="Courier New" pitchFamily="49" charset="0"/>
                <a:cs typeface="Courier New" pitchFamily="49" charset="0"/>
              </a:rPr>
              <a:t>(), </a:t>
            </a:r>
            <a:r>
              <a:rPr lang="en-US" sz="1200" dirty="0" err="1" smtClean="0">
                <a:solidFill>
                  <a:prstClr val="black"/>
                </a:solidFill>
                <a:latin typeface="Courier New" pitchFamily="49" charset="0"/>
                <a:cs typeface="Courier New" pitchFamily="49" charset="0"/>
              </a:rPr>
              <a:t>second.length</a:t>
            </a:r>
            <a:r>
              <a:rPr lang="en-US" sz="1200" dirty="0" smtClean="0">
                <a:solidFill>
                  <a:prstClr val="black"/>
                </a:solidFill>
                <a:latin typeface="Courier New" pitchFamily="49" charset="0"/>
                <a:cs typeface="Courier New" pitchFamily="49" charset="0"/>
              </a:rPr>
              <a:t>())</a:t>
            </a:r>
          </a:p>
          <a:p>
            <a:pPr>
              <a:lnSpc>
                <a:spcPct val="100000"/>
              </a:lnSpc>
              <a:spcBef>
                <a:spcPts val="0"/>
              </a:spcBef>
              <a:buNone/>
            </a:pPr>
            <a:endParaRPr lang="en-US" sz="1200" dirty="0" smtClean="0"/>
          </a:p>
          <a:p>
            <a:endParaRPr lang="en-US" sz="1200" dirty="0" smtClean="0">
              <a:solidFill>
                <a:prstClr val="black"/>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atMod val="130000"/>
                  </a:schemeClr>
                </a:solidFill>
              </a:rPr>
              <a:t>Lambdas: Syntax</a:t>
            </a:r>
            <a:endParaRPr lang="en-US" dirty="0"/>
          </a:p>
        </p:txBody>
      </p:sp>
      <p:sp>
        <p:nvSpPr>
          <p:cNvPr id="3" name="Content Placeholder 2"/>
          <p:cNvSpPr>
            <a:spLocks noGrp="1"/>
          </p:cNvSpPr>
          <p:nvPr>
            <p:ph sz="half" idx="1"/>
          </p:nvPr>
        </p:nvSpPr>
        <p:spPr>
          <a:xfrm>
            <a:off x="1435608" y="1524000"/>
            <a:ext cx="7312856" cy="4663440"/>
          </a:xfrm>
        </p:spPr>
        <p:txBody>
          <a:bodyPr/>
          <a:lstStyle/>
          <a:p>
            <a:pPr lvl="0">
              <a:buClr>
                <a:srgbClr val="3891A7"/>
              </a:buClr>
            </a:pPr>
            <a:r>
              <a:rPr lang="en-US" dirty="0" smtClean="0">
                <a:solidFill>
                  <a:prstClr val="black"/>
                </a:solidFill>
              </a:rPr>
              <a:t>With </a:t>
            </a:r>
            <a:r>
              <a:rPr lang="en-US" dirty="0" err="1" smtClean="0">
                <a:solidFill>
                  <a:prstClr val="black"/>
                </a:solidFill>
              </a:rPr>
              <a:t>muliple</a:t>
            </a:r>
            <a:r>
              <a:rPr lang="en-US" dirty="0" smtClean="0">
                <a:solidFill>
                  <a:prstClr val="black"/>
                </a:solidFill>
              </a:rPr>
              <a:t> statements</a:t>
            </a:r>
          </a:p>
          <a:p>
            <a:pPr lvl="0">
              <a:lnSpc>
                <a:spcPct val="100000"/>
              </a:lnSpc>
              <a:spcBef>
                <a:spcPts val="0"/>
              </a:spcBef>
              <a:buClr>
                <a:srgbClr val="3891A7"/>
              </a:buClr>
              <a:buNone/>
            </a:pPr>
            <a:endParaRPr lang="en-US" sz="1200" dirty="0" smtClean="0">
              <a:solidFill>
                <a:prstClr val="black"/>
              </a:solidFill>
              <a:latin typeface="Courier New" pitchFamily="49" charset="0"/>
              <a:cs typeface="Courier New" pitchFamily="49" charset="0"/>
            </a:endParaRPr>
          </a:p>
          <a:p>
            <a:pPr lvl="0">
              <a:lnSpc>
                <a:spcPct val="100000"/>
              </a:lnSpc>
              <a:spcBef>
                <a:spcPts val="0"/>
              </a:spcBef>
              <a:buClr>
                <a:srgbClr val="3891A7"/>
              </a:buClr>
              <a:buNone/>
            </a:pPr>
            <a:r>
              <a:rPr lang="en-US" sz="1200" dirty="0" smtClean="0">
                <a:solidFill>
                  <a:prstClr val="black"/>
                </a:solidFill>
                <a:latin typeface="Courier New" pitchFamily="49" charset="0"/>
                <a:cs typeface="Courier New" pitchFamily="49" charset="0"/>
              </a:rPr>
              <a:t>(String first, String second) -&gt; {</a:t>
            </a:r>
          </a:p>
          <a:p>
            <a:pPr lvl="0">
              <a:lnSpc>
                <a:spcPct val="100000"/>
              </a:lnSpc>
              <a:spcBef>
                <a:spcPts val="0"/>
              </a:spcBef>
              <a:buClr>
                <a:srgbClr val="3891A7"/>
              </a:buClr>
              <a:buNone/>
            </a:pPr>
            <a:r>
              <a:rPr lang="en-US" sz="1200" dirty="0" smtClean="0">
                <a:solidFill>
                  <a:prstClr val="black"/>
                </a:solidFill>
                <a:latin typeface="Courier New" pitchFamily="49" charset="0"/>
                <a:cs typeface="Courier New" pitchFamily="49" charset="0"/>
              </a:rPr>
              <a:t>	if (</a:t>
            </a:r>
            <a:r>
              <a:rPr lang="en-US" sz="1200" dirty="0" err="1" smtClean="0">
                <a:solidFill>
                  <a:prstClr val="black"/>
                </a:solidFill>
                <a:latin typeface="Courier New" pitchFamily="49" charset="0"/>
                <a:cs typeface="Courier New" pitchFamily="49" charset="0"/>
              </a:rPr>
              <a:t>first.length</a:t>
            </a:r>
            <a:r>
              <a:rPr lang="en-US" sz="1200" dirty="0" smtClean="0">
                <a:solidFill>
                  <a:prstClr val="black"/>
                </a:solidFill>
                <a:latin typeface="Courier New" pitchFamily="49" charset="0"/>
                <a:cs typeface="Courier New" pitchFamily="49" charset="0"/>
              </a:rPr>
              <a:t>() &lt; </a:t>
            </a:r>
            <a:r>
              <a:rPr lang="en-US" sz="1200" dirty="0" err="1" smtClean="0">
                <a:solidFill>
                  <a:prstClr val="black"/>
                </a:solidFill>
                <a:latin typeface="Courier New" pitchFamily="49" charset="0"/>
                <a:cs typeface="Courier New" pitchFamily="49" charset="0"/>
              </a:rPr>
              <a:t>second.length</a:t>
            </a:r>
            <a:r>
              <a:rPr lang="en-US" sz="1200" dirty="0" smtClean="0">
                <a:solidFill>
                  <a:prstClr val="black"/>
                </a:solidFill>
                <a:latin typeface="Courier New" pitchFamily="49" charset="0"/>
                <a:cs typeface="Courier New" pitchFamily="49" charset="0"/>
              </a:rPr>
              <a:t>()) return -1;</a:t>
            </a:r>
            <a:br>
              <a:rPr lang="en-US" sz="1200" dirty="0" smtClean="0">
                <a:solidFill>
                  <a:prstClr val="black"/>
                </a:solidFill>
                <a:latin typeface="Courier New" pitchFamily="49" charset="0"/>
                <a:cs typeface="Courier New" pitchFamily="49" charset="0"/>
              </a:rPr>
            </a:br>
            <a:r>
              <a:rPr lang="en-US" sz="1200" dirty="0" smtClean="0">
                <a:solidFill>
                  <a:prstClr val="black"/>
                </a:solidFill>
                <a:latin typeface="Courier New" pitchFamily="49" charset="0"/>
                <a:cs typeface="Courier New" pitchFamily="49" charset="0"/>
              </a:rPr>
              <a:t>	else if (</a:t>
            </a:r>
            <a:r>
              <a:rPr lang="en-US" sz="1200" dirty="0" err="1" smtClean="0">
                <a:solidFill>
                  <a:prstClr val="black"/>
                </a:solidFill>
                <a:latin typeface="Courier New" pitchFamily="49" charset="0"/>
                <a:cs typeface="Courier New" pitchFamily="49" charset="0"/>
              </a:rPr>
              <a:t>first.length</a:t>
            </a:r>
            <a:r>
              <a:rPr lang="en-US" sz="1200" dirty="0" smtClean="0">
                <a:solidFill>
                  <a:prstClr val="black"/>
                </a:solidFill>
                <a:latin typeface="Courier New" pitchFamily="49" charset="0"/>
                <a:cs typeface="Courier New" pitchFamily="49" charset="0"/>
              </a:rPr>
              <a:t>() &gt; </a:t>
            </a:r>
            <a:r>
              <a:rPr lang="en-US" sz="1200" dirty="0" err="1" smtClean="0">
                <a:solidFill>
                  <a:prstClr val="black"/>
                </a:solidFill>
                <a:latin typeface="Courier New" pitchFamily="49" charset="0"/>
                <a:cs typeface="Courier New" pitchFamily="49" charset="0"/>
              </a:rPr>
              <a:t>second.length</a:t>
            </a:r>
            <a:r>
              <a:rPr lang="en-US" sz="1200" dirty="0" smtClean="0">
                <a:solidFill>
                  <a:prstClr val="black"/>
                </a:solidFill>
                <a:latin typeface="Courier New" pitchFamily="49" charset="0"/>
                <a:cs typeface="Courier New" pitchFamily="49" charset="0"/>
              </a:rPr>
              <a:t>()) return 1;</a:t>
            </a:r>
            <a:br>
              <a:rPr lang="en-US" sz="1200" dirty="0" smtClean="0">
                <a:solidFill>
                  <a:prstClr val="black"/>
                </a:solidFill>
                <a:latin typeface="Courier New" pitchFamily="49" charset="0"/>
                <a:cs typeface="Courier New" pitchFamily="49" charset="0"/>
              </a:rPr>
            </a:br>
            <a:r>
              <a:rPr lang="en-US" sz="1200" dirty="0" smtClean="0">
                <a:solidFill>
                  <a:prstClr val="black"/>
                </a:solidFill>
                <a:latin typeface="Courier New" pitchFamily="49" charset="0"/>
                <a:cs typeface="Courier New" pitchFamily="49" charset="0"/>
              </a:rPr>
              <a:t>	else return 0;</a:t>
            </a:r>
          </a:p>
          <a:p>
            <a:pPr lvl="0">
              <a:lnSpc>
                <a:spcPct val="100000"/>
              </a:lnSpc>
              <a:spcBef>
                <a:spcPts val="0"/>
              </a:spcBef>
              <a:buClr>
                <a:srgbClr val="3891A7"/>
              </a:buClr>
              <a:buNone/>
            </a:pPr>
            <a:r>
              <a:rPr lang="en-US" sz="1200" dirty="0" smtClean="0">
                <a:solidFill>
                  <a:prstClr val="black"/>
                </a:solidFill>
                <a:latin typeface="Courier New" pitchFamily="49" charset="0"/>
                <a:cs typeface="Courier New" pitchFamily="49" charset="0"/>
              </a:rPr>
              <a:t>	}</a:t>
            </a:r>
          </a:p>
          <a:p>
            <a:pPr lvl="0">
              <a:lnSpc>
                <a:spcPct val="100000"/>
              </a:lnSpc>
              <a:spcBef>
                <a:spcPts val="0"/>
              </a:spcBef>
              <a:buClr>
                <a:srgbClr val="3891A7"/>
              </a:buClr>
              <a:buNone/>
            </a:pPr>
            <a:endParaRPr lang="en-US" sz="1200" dirty="0" smtClean="0">
              <a:solidFill>
                <a:prstClr val="black"/>
              </a:solidFill>
              <a:latin typeface="Courier New" pitchFamily="49" charset="0"/>
              <a:cs typeface="Courier New" pitchFamily="49" charset="0"/>
            </a:endParaRPr>
          </a:p>
          <a:p>
            <a:pPr lvl="0">
              <a:lnSpc>
                <a:spcPct val="100000"/>
              </a:lnSpc>
              <a:spcBef>
                <a:spcPts val="0"/>
              </a:spcBef>
              <a:buClr>
                <a:srgbClr val="3891A7"/>
              </a:buClr>
            </a:pPr>
            <a:r>
              <a:rPr lang="en-US" dirty="0" smtClean="0">
                <a:solidFill>
                  <a:prstClr val="black"/>
                </a:solidFill>
              </a:rPr>
              <a:t>No parameter function</a:t>
            </a:r>
          </a:p>
          <a:p>
            <a:pPr lvl="0">
              <a:lnSpc>
                <a:spcPct val="100000"/>
              </a:lnSpc>
              <a:spcBef>
                <a:spcPts val="0"/>
              </a:spcBef>
              <a:buClr>
                <a:srgbClr val="3891A7"/>
              </a:buClr>
              <a:buNone/>
            </a:pPr>
            <a:endParaRPr lang="nn-NO" sz="1200" dirty="0" smtClean="0">
              <a:solidFill>
                <a:prstClr val="black"/>
              </a:solidFill>
              <a:latin typeface="Courier New" pitchFamily="49" charset="0"/>
              <a:cs typeface="Courier New" pitchFamily="49" charset="0"/>
            </a:endParaRPr>
          </a:p>
          <a:p>
            <a:pPr lvl="0">
              <a:lnSpc>
                <a:spcPct val="100000"/>
              </a:lnSpc>
              <a:spcBef>
                <a:spcPts val="0"/>
              </a:spcBef>
              <a:buClr>
                <a:srgbClr val="3891A7"/>
              </a:buClr>
              <a:buNone/>
            </a:pPr>
            <a:r>
              <a:rPr lang="nn-NO" sz="1200" dirty="0" smtClean="0">
                <a:solidFill>
                  <a:prstClr val="black"/>
                </a:solidFill>
                <a:latin typeface="Courier New" pitchFamily="49" charset="0"/>
                <a:cs typeface="Courier New" pitchFamily="49" charset="0"/>
              </a:rPr>
              <a:t>() -&gt; { for (int i = 0; i &lt; 10; i++) execute(); }</a:t>
            </a:r>
          </a:p>
          <a:p>
            <a:pPr lvl="0">
              <a:lnSpc>
                <a:spcPct val="100000"/>
              </a:lnSpc>
              <a:spcBef>
                <a:spcPts val="0"/>
              </a:spcBef>
              <a:buClr>
                <a:srgbClr val="3891A7"/>
              </a:buClr>
              <a:buNone/>
            </a:pPr>
            <a:endParaRPr lang="en-US" dirty="0" smtClean="0"/>
          </a:p>
          <a:p>
            <a:r>
              <a:rPr lang="en-US" dirty="0" smtClean="0"/>
              <a:t>Type Inference</a:t>
            </a:r>
          </a:p>
          <a:p>
            <a:pPr>
              <a:lnSpc>
                <a:spcPct val="100000"/>
              </a:lnSpc>
              <a:spcBef>
                <a:spcPts val="0"/>
              </a:spcBef>
              <a:buNone/>
            </a:pPr>
            <a:endParaRPr lang="en-US" sz="1200" dirty="0" smtClean="0">
              <a:solidFill>
                <a:prstClr val="black"/>
              </a:solidFill>
              <a:latin typeface="Courier New" pitchFamily="49" charset="0"/>
              <a:cs typeface="Courier New" pitchFamily="49" charset="0"/>
            </a:endParaRPr>
          </a:p>
          <a:p>
            <a:pPr>
              <a:lnSpc>
                <a:spcPct val="100000"/>
              </a:lnSpc>
              <a:spcBef>
                <a:spcPts val="0"/>
              </a:spcBef>
              <a:buNone/>
            </a:pPr>
            <a:r>
              <a:rPr lang="en-US" sz="1200" dirty="0" smtClean="0">
                <a:solidFill>
                  <a:prstClr val="black"/>
                </a:solidFill>
                <a:latin typeface="Courier New" pitchFamily="49" charset="0"/>
                <a:cs typeface="Courier New" pitchFamily="49" charset="0"/>
              </a:rPr>
              <a:t>Comparator&lt;String&gt; comp</a:t>
            </a:r>
            <a:br>
              <a:rPr lang="en-US" sz="1200" dirty="0" smtClean="0">
                <a:solidFill>
                  <a:prstClr val="black"/>
                </a:solidFill>
                <a:latin typeface="Courier New" pitchFamily="49" charset="0"/>
                <a:cs typeface="Courier New" pitchFamily="49" charset="0"/>
              </a:rPr>
            </a:br>
            <a:r>
              <a:rPr lang="en-US" sz="1200" dirty="0" smtClean="0">
                <a:solidFill>
                  <a:prstClr val="black"/>
                </a:solidFill>
                <a:latin typeface="Courier New" pitchFamily="49" charset="0"/>
                <a:cs typeface="Courier New" pitchFamily="49" charset="0"/>
              </a:rPr>
              <a:t>   = (first, second) // Same as (String first, String second)</a:t>
            </a:r>
            <a:br>
              <a:rPr lang="en-US" sz="1200" dirty="0" smtClean="0">
                <a:solidFill>
                  <a:prstClr val="black"/>
                </a:solidFill>
                <a:latin typeface="Courier New" pitchFamily="49" charset="0"/>
                <a:cs typeface="Courier New" pitchFamily="49" charset="0"/>
              </a:rPr>
            </a:br>
            <a:r>
              <a:rPr lang="en-US" sz="1200" dirty="0" smtClean="0">
                <a:solidFill>
                  <a:prstClr val="black"/>
                </a:solidFill>
                <a:latin typeface="Courier New" pitchFamily="49" charset="0"/>
                <a:cs typeface="Courier New" pitchFamily="49" charset="0"/>
              </a:rPr>
              <a:t>      -&gt; </a:t>
            </a:r>
            <a:r>
              <a:rPr lang="en-US" sz="1200" dirty="0" err="1" smtClean="0">
                <a:solidFill>
                  <a:prstClr val="black"/>
                </a:solidFill>
                <a:latin typeface="Courier New" pitchFamily="49" charset="0"/>
                <a:cs typeface="Courier New" pitchFamily="49" charset="0"/>
              </a:rPr>
              <a:t>Integer.compare</a:t>
            </a:r>
            <a:r>
              <a:rPr lang="en-US" sz="1200" dirty="0" smtClean="0">
                <a:solidFill>
                  <a:prstClr val="black"/>
                </a:solidFill>
                <a:latin typeface="Courier New" pitchFamily="49" charset="0"/>
                <a:cs typeface="Courier New" pitchFamily="49" charset="0"/>
              </a:rPr>
              <a:t>(</a:t>
            </a:r>
            <a:r>
              <a:rPr lang="en-US" sz="1200" dirty="0" err="1" smtClean="0">
                <a:solidFill>
                  <a:prstClr val="black"/>
                </a:solidFill>
                <a:latin typeface="Courier New" pitchFamily="49" charset="0"/>
                <a:cs typeface="Courier New" pitchFamily="49" charset="0"/>
              </a:rPr>
              <a:t>first.length</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second.length</a:t>
            </a:r>
            <a:r>
              <a:rPr lang="en-US" sz="1200" dirty="0" smtClean="0">
                <a:latin typeface="Courier New" pitchFamily="49" charset="0"/>
                <a:cs typeface="Courier New" pitchFamily="49" charset="0"/>
              </a:rPr>
              <a:t>());</a:t>
            </a:r>
          </a:p>
          <a:p>
            <a:pPr>
              <a:lnSpc>
                <a:spcPct val="100000"/>
              </a:lnSpc>
              <a:spcBef>
                <a:spcPts val="0"/>
              </a:spcBef>
              <a:buNone/>
            </a:pPr>
            <a:endParaRPr lang="en-US" sz="1200" dirty="0" smtClean="0">
              <a:latin typeface="Courier New" pitchFamily="49" charset="0"/>
              <a:cs typeface="Courier New" pitchFamily="49" charset="0"/>
            </a:endParaRPr>
          </a:p>
          <a:p>
            <a:pPr>
              <a:lnSpc>
                <a:spcPct val="100000"/>
              </a:lnSpc>
              <a:spcBef>
                <a:spcPts val="0"/>
              </a:spcBef>
            </a:pPr>
            <a:endParaRPr lang="en-US" dirty="0" smtClean="0"/>
          </a:p>
          <a:p>
            <a:pPr>
              <a:lnSpc>
                <a:spcPct val="100000"/>
              </a:lnSpc>
              <a:spcBef>
                <a:spcPts val="0"/>
              </a:spcBef>
              <a:buNone/>
            </a:pPr>
            <a:endParaRPr lang="en-US" sz="1200" dirty="0" smtClean="0">
              <a:solidFill>
                <a:prstClr val="black"/>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atMod val="130000"/>
                  </a:schemeClr>
                </a:solidFill>
              </a:rPr>
              <a:t>Lambdas: Syntax</a:t>
            </a:r>
            <a:endParaRPr lang="en-US" dirty="0"/>
          </a:p>
        </p:txBody>
      </p:sp>
      <p:sp>
        <p:nvSpPr>
          <p:cNvPr id="3" name="Content Placeholder 2"/>
          <p:cNvSpPr>
            <a:spLocks noGrp="1"/>
          </p:cNvSpPr>
          <p:nvPr>
            <p:ph sz="half" idx="1"/>
          </p:nvPr>
        </p:nvSpPr>
        <p:spPr>
          <a:xfrm>
            <a:off x="1435608" y="1524000"/>
            <a:ext cx="7456872" cy="4663440"/>
          </a:xfrm>
        </p:spPr>
        <p:txBody>
          <a:bodyPr/>
          <a:lstStyle/>
          <a:p>
            <a:pPr lvl="0">
              <a:lnSpc>
                <a:spcPct val="100000"/>
              </a:lnSpc>
              <a:spcBef>
                <a:spcPts val="0"/>
              </a:spcBef>
              <a:buClr>
                <a:srgbClr val="3891A7"/>
              </a:buClr>
            </a:pPr>
            <a:r>
              <a:rPr lang="en-US" dirty="0" smtClean="0">
                <a:solidFill>
                  <a:prstClr val="black"/>
                </a:solidFill>
              </a:rPr>
              <a:t>Single parameter with inferred type</a:t>
            </a:r>
          </a:p>
          <a:p>
            <a:pPr lvl="0">
              <a:lnSpc>
                <a:spcPct val="100000"/>
              </a:lnSpc>
              <a:spcBef>
                <a:spcPts val="0"/>
              </a:spcBef>
              <a:buClr>
                <a:srgbClr val="3891A7"/>
              </a:buClr>
              <a:buNone/>
            </a:pPr>
            <a:endParaRPr lang="en-US" sz="1200" dirty="0" smtClean="0">
              <a:solidFill>
                <a:prstClr val="black"/>
              </a:solidFill>
              <a:latin typeface="Courier New" pitchFamily="49" charset="0"/>
              <a:cs typeface="Courier New" pitchFamily="49" charset="0"/>
            </a:endParaRPr>
          </a:p>
          <a:p>
            <a:pPr lvl="0">
              <a:lnSpc>
                <a:spcPct val="100000"/>
              </a:lnSpc>
              <a:spcBef>
                <a:spcPts val="0"/>
              </a:spcBef>
              <a:buClr>
                <a:srgbClr val="3891A7"/>
              </a:buClr>
              <a:buNone/>
            </a:pPr>
            <a:r>
              <a:rPr lang="en-US" sz="1200" dirty="0" err="1" smtClean="0">
                <a:solidFill>
                  <a:prstClr val="black"/>
                </a:solidFill>
                <a:latin typeface="Courier New" pitchFamily="49" charset="0"/>
                <a:cs typeface="Courier New" pitchFamily="49" charset="0"/>
              </a:rPr>
              <a:t>EventHandler</a:t>
            </a:r>
            <a:r>
              <a:rPr lang="en-US" sz="1200" dirty="0" smtClean="0">
                <a:solidFill>
                  <a:prstClr val="black"/>
                </a:solidFill>
                <a:latin typeface="Courier New" pitchFamily="49" charset="0"/>
                <a:cs typeface="Courier New" pitchFamily="49" charset="0"/>
              </a:rPr>
              <a:t>&lt;</a:t>
            </a:r>
            <a:r>
              <a:rPr lang="en-US" sz="1200" dirty="0" err="1" smtClean="0">
                <a:solidFill>
                  <a:prstClr val="black"/>
                </a:solidFill>
                <a:latin typeface="Courier New" pitchFamily="49" charset="0"/>
                <a:cs typeface="Courier New" pitchFamily="49" charset="0"/>
              </a:rPr>
              <a:t>ActionEvent</a:t>
            </a:r>
            <a:r>
              <a:rPr lang="en-US" sz="1200" dirty="0" smtClean="0">
                <a:solidFill>
                  <a:prstClr val="black"/>
                </a:solidFill>
                <a:latin typeface="Courier New" pitchFamily="49" charset="0"/>
                <a:cs typeface="Courier New" pitchFamily="49" charset="0"/>
              </a:rPr>
              <a:t>&gt; listener = event -&gt;</a:t>
            </a:r>
            <a:br>
              <a:rPr lang="en-US" sz="1200" dirty="0" smtClean="0">
                <a:solidFill>
                  <a:prstClr val="black"/>
                </a:solidFill>
                <a:latin typeface="Courier New" pitchFamily="49" charset="0"/>
                <a:cs typeface="Courier New" pitchFamily="49" charset="0"/>
              </a:rPr>
            </a:br>
            <a:r>
              <a:rPr lang="en-US" sz="1200" dirty="0" smtClean="0">
                <a:solidFill>
                  <a:prstClr val="black"/>
                </a:solidFill>
                <a:latin typeface="Courier New" pitchFamily="49" charset="0"/>
                <a:cs typeface="Courier New" pitchFamily="49" charset="0"/>
              </a:rPr>
              <a:t>   </a:t>
            </a:r>
            <a:r>
              <a:rPr lang="en-US" sz="1200" dirty="0" err="1" smtClean="0">
                <a:solidFill>
                  <a:prstClr val="black"/>
                </a:solidFill>
                <a:latin typeface="Courier New" pitchFamily="49" charset="0"/>
                <a:cs typeface="Courier New" pitchFamily="49" charset="0"/>
              </a:rPr>
              <a:t>System.out.println</a:t>
            </a:r>
            <a:r>
              <a:rPr lang="en-US" sz="1200" dirty="0" smtClean="0">
                <a:solidFill>
                  <a:prstClr val="black"/>
                </a:solidFill>
                <a:latin typeface="Courier New" pitchFamily="49" charset="0"/>
                <a:cs typeface="Courier New" pitchFamily="49" charset="0"/>
              </a:rPr>
              <a:t>(“Stop poking me!");</a:t>
            </a:r>
            <a:br>
              <a:rPr lang="en-US" sz="1200" dirty="0" smtClean="0">
                <a:solidFill>
                  <a:prstClr val="black"/>
                </a:solidFill>
                <a:latin typeface="Courier New" pitchFamily="49" charset="0"/>
                <a:cs typeface="Courier New" pitchFamily="49" charset="0"/>
              </a:rPr>
            </a:br>
            <a:r>
              <a:rPr lang="en-US" sz="1200" dirty="0" smtClean="0">
                <a:solidFill>
                  <a:prstClr val="black"/>
                </a:solidFill>
                <a:latin typeface="Courier New" pitchFamily="49" charset="0"/>
                <a:cs typeface="Courier New" pitchFamily="49" charset="0"/>
              </a:rPr>
              <a:t>   // Instead of (event) -&gt; or (</a:t>
            </a:r>
            <a:r>
              <a:rPr lang="en-US" sz="1200" dirty="0" err="1" smtClean="0">
                <a:solidFill>
                  <a:prstClr val="black"/>
                </a:solidFill>
                <a:latin typeface="Courier New" pitchFamily="49" charset="0"/>
                <a:cs typeface="Courier New" pitchFamily="49" charset="0"/>
              </a:rPr>
              <a:t>ActionEvent</a:t>
            </a:r>
            <a:r>
              <a:rPr lang="en-US" sz="1200" dirty="0" smtClean="0">
                <a:solidFill>
                  <a:prstClr val="black"/>
                </a:solidFill>
                <a:latin typeface="Courier New" pitchFamily="49" charset="0"/>
                <a:cs typeface="Courier New" pitchFamily="49" charset="0"/>
              </a:rPr>
              <a:t> event) -&gt;</a:t>
            </a:r>
          </a:p>
          <a:p>
            <a:pPr lvl="0">
              <a:lnSpc>
                <a:spcPct val="100000"/>
              </a:lnSpc>
              <a:spcBef>
                <a:spcPts val="0"/>
              </a:spcBef>
              <a:buClr>
                <a:srgbClr val="3891A7"/>
              </a:buClr>
              <a:buNone/>
            </a:pPr>
            <a:endParaRPr lang="en-US" sz="1200" dirty="0" smtClean="0">
              <a:solidFill>
                <a:prstClr val="black"/>
              </a:solidFill>
              <a:latin typeface="Courier New" pitchFamily="49" charset="0"/>
              <a:cs typeface="Courier New" pitchFamily="49" charset="0"/>
            </a:endParaRPr>
          </a:p>
          <a:p>
            <a:pPr lvl="0">
              <a:lnSpc>
                <a:spcPct val="100000"/>
              </a:lnSpc>
              <a:spcBef>
                <a:spcPts val="0"/>
              </a:spcBef>
              <a:buClr>
                <a:srgbClr val="3891A7"/>
              </a:buClr>
            </a:pPr>
            <a:r>
              <a:rPr lang="en-US" dirty="0" smtClean="0">
                <a:solidFill>
                  <a:prstClr val="black"/>
                </a:solidFill>
              </a:rPr>
              <a:t>Return Type? Never specify return type. Inferred from context.</a:t>
            </a:r>
          </a:p>
          <a:p>
            <a:pPr lvl="0">
              <a:lnSpc>
                <a:spcPct val="100000"/>
              </a:lnSpc>
              <a:spcBef>
                <a:spcPts val="0"/>
              </a:spcBef>
              <a:buClr>
                <a:srgbClr val="3891A7"/>
              </a:buClr>
            </a:pPr>
            <a:endParaRPr lang="en-US" dirty="0" smtClean="0">
              <a:solidFill>
                <a:prstClr val="black"/>
              </a:solidFill>
            </a:endParaRPr>
          </a:p>
          <a:p>
            <a:pPr lvl="0">
              <a:lnSpc>
                <a:spcPct val="100000"/>
              </a:lnSpc>
              <a:spcBef>
                <a:spcPts val="0"/>
              </a:spcBef>
              <a:buClr>
                <a:srgbClr val="3891A7"/>
              </a:buClr>
            </a:pPr>
            <a:endParaRPr lang="en-US" dirty="0" smtClean="0">
              <a:solidFill>
                <a:prstClr val="black"/>
              </a:solidFill>
            </a:endParaRPr>
          </a:p>
          <a:p>
            <a:pPr lvl="0">
              <a:lnSpc>
                <a:spcPct val="100000"/>
              </a:lnSpc>
              <a:spcBef>
                <a:spcPts val="0"/>
              </a:spcBef>
              <a:buClr>
                <a:srgbClr val="3891A7"/>
              </a:buClr>
            </a:pPr>
            <a:endParaRPr lang="en-US" dirty="0" smtClean="0">
              <a:solidFill>
                <a:prstClr val="black"/>
              </a:solidFill>
            </a:endParaRPr>
          </a:p>
          <a:p>
            <a:pPr lvl="0">
              <a:lnSpc>
                <a:spcPct val="100000"/>
              </a:lnSpc>
              <a:spcBef>
                <a:spcPts val="0"/>
              </a:spcBef>
              <a:buClr>
                <a:srgbClr val="3891A7"/>
              </a:buClr>
            </a:pPr>
            <a:endParaRPr lang="en-US" dirty="0" smtClean="0">
              <a:solidFill>
                <a:prstClr val="black"/>
              </a:solidFill>
            </a:endParaRPr>
          </a:p>
          <a:p>
            <a:pPr lvl="0">
              <a:lnSpc>
                <a:spcPct val="100000"/>
              </a:lnSpc>
              <a:spcBef>
                <a:spcPts val="0"/>
              </a:spcBef>
              <a:buClr>
                <a:srgbClr val="3891A7"/>
              </a:buClr>
              <a:buNone/>
            </a:pPr>
            <a:r>
              <a:rPr lang="en-US" dirty="0" smtClean="0">
                <a:solidFill>
                  <a:prstClr val="black"/>
                </a:solidFill>
              </a:rPr>
              <a:t>Code: </a:t>
            </a:r>
            <a:r>
              <a:rPr lang="en-US" dirty="0" smtClean="0">
                <a:solidFill>
                  <a:prstClr val="black"/>
                </a:solidFill>
                <a:hlinkClick r:id="rId2"/>
              </a:rPr>
              <a:t>LamdbaSyntax.java</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Presentation">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100000" t="100000" r="100000" b="10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100000" t="100000" r="100000" b="10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51000" t="-20000" r="2000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7C07D1E-A757-4FA5-A73C-0C1FF1AF03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TrainingPresentation</Template>
  <TotalTime>0</TotalTime>
  <Words>1359</Words>
  <Application>Microsoft Office PowerPoint</Application>
  <PresentationFormat>On-screen Show (4:3)</PresentationFormat>
  <Paragraphs>369</Paragraphs>
  <Slides>33</Slides>
  <Notes>10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TrainingPresentation</vt:lpstr>
      <vt:lpstr>Functional Programming with Java 8</vt:lpstr>
      <vt:lpstr>Introduction</vt:lpstr>
      <vt:lpstr>Presentation Outline</vt:lpstr>
      <vt:lpstr>Lambdas</vt:lpstr>
      <vt:lpstr>Lambdas: Why?</vt:lpstr>
      <vt:lpstr>Lambdas: Functional Programming</vt:lpstr>
      <vt:lpstr>Lambdas: Syntax</vt:lpstr>
      <vt:lpstr>Lambdas: Syntax</vt:lpstr>
      <vt:lpstr>Lambdas: Syntax</vt:lpstr>
      <vt:lpstr>Lambda: Functional Interfaces</vt:lpstr>
      <vt:lpstr>Lambdas: Method References</vt:lpstr>
      <vt:lpstr>Lambdas:Constructor References</vt:lpstr>
      <vt:lpstr>Lambdas: Variable Scope</vt:lpstr>
      <vt:lpstr>Lambdas: Default Methods</vt:lpstr>
      <vt:lpstr>Lambdas:Static Methods in Interfaces</vt:lpstr>
      <vt:lpstr>Lambdas: Wrap-up</vt:lpstr>
      <vt:lpstr>Stream API</vt:lpstr>
      <vt:lpstr>Stream API:Why?</vt:lpstr>
      <vt:lpstr>Stream API: Working with them</vt:lpstr>
      <vt:lpstr>Stream API: Creating a Stream</vt:lpstr>
      <vt:lpstr>Stream API: Filter &amp; Map</vt:lpstr>
      <vt:lpstr>Stream API: SubStream and Combining Stream</vt:lpstr>
      <vt:lpstr>Stream API: Stateful transformation</vt:lpstr>
      <vt:lpstr>Stream API: Reductions</vt:lpstr>
      <vt:lpstr>Stream API: Optional Type</vt:lpstr>
      <vt:lpstr>Stream API: Collecting Results</vt:lpstr>
      <vt:lpstr>Stream API: Primitive Type Streams</vt:lpstr>
      <vt:lpstr>Stream API: Functional Interfaces</vt:lpstr>
      <vt:lpstr>Coding With λs: Parallel Streams</vt:lpstr>
      <vt:lpstr>Coding With λs: Parallel Streams</vt:lpstr>
      <vt:lpstr>Coding With λs: Functional Interfaces</vt:lpstr>
      <vt:lpstr>Slide 32</vt:lpstr>
      <vt:lpstr>Why the name lambda?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2014-11-22T13:21:45Z</dcterms:created>
  <dcterms:modified xsi:type="dcterms:W3CDTF">2014-12-09T03:52:59Z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TC100822959990</vt:lpwstr>
  </property>
</Properties>
</file>