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5" r:id="rId4"/>
    <p:sldId id="266" r:id="rId5"/>
    <p:sldId id="267" r:id="rId6"/>
    <p:sldId id="259" r:id="rId7"/>
    <p:sldId id="264" r:id="rId8"/>
    <p:sldId id="258" r:id="rId9"/>
    <p:sldId id="263" r:id="rId10"/>
    <p:sldId id="260" r:id="rId11"/>
    <p:sldId id="268"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6/3/2019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FC1910F2-C7EE-4623-9AAF-20949EF83111}" type="datetime1">
              <a:rPr lang="en-US" smtClean="0"/>
              <a:pPr/>
              <a:t>6/3/2019</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HR Analytics for Building Competency</a:t>
            </a:r>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BC00741-923B-4D46-8BF9-D34EE57F5136}" type="datetime1">
              <a:rPr lang="en-US" smtClean="0"/>
              <a:pPr/>
              <a:t>6/3/2019</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514951"/>
          </a:xfrm>
        </p:spPr>
        <p:txBody>
          <a:bodyPr>
            <a:normAutofit/>
          </a:bodyPr>
          <a:lstStyle/>
          <a:p>
            <a:r>
              <a:rPr lang="en-US" dirty="0"/>
              <a:t>Feature Selection Techniques in Machine Learning</a:t>
            </a:r>
            <a:endParaRPr lang="en-IN" sz="4000" dirty="0"/>
          </a:p>
        </p:txBody>
      </p:sp>
      <p:sp>
        <p:nvSpPr>
          <p:cNvPr id="5" name="Footer Placeholder 4"/>
          <p:cNvSpPr>
            <a:spLocks noGrp="1"/>
          </p:cNvSpPr>
          <p:nvPr>
            <p:ph type="ftr" sz="quarter" idx="3"/>
          </p:nvPr>
        </p:nvSpPr>
        <p:spPr>
          <a:xfrm>
            <a:off x="6410131" y="6357385"/>
            <a:ext cx="4943669" cy="365125"/>
          </a:xfrm>
        </p:spPr>
        <p:txBody>
          <a:bodyPr/>
          <a:lstStyle/>
          <a:p>
            <a:r>
              <a:rPr lang="en-US" dirty="0"/>
              <a:t>Feature Selection Techniques in Machine Learning</a:t>
            </a:r>
          </a:p>
        </p:txBody>
      </p:sp>
    </p:spTree>
    <p:extLst>
      <p:ext uri="{BB962C8B-B14F-4D97-AF65-F5344CB8AC3E}">
        <p14:creationId xmlns:p14="http://schemas.microsoft.com/office/powerpoint/2010/main" val="42728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BBC8-08AC-4A0F-87EE-7B54552A556D}"/>
              </a:ext>
            </a:extLst>
          </p:cNvPr>
          <p:cNvSpPr>
            <a:spLocks noGrp="1"/>
          </p:cNvSpPr>
          <p:nvPr>
            <p:ph type="title"/>
          </p:nvPr>
        </p:nvSpPr>
        <p:spPr>
          <a:xfrm>
            <a:off x="838200" y="365125"/>
            <a:ext cx="10515600" cy="1325563"/>
          </a:xfrm>
        </p:spPr>
        <p:txBody>
          <a:bodyPr/>
          <a:lstStyle/>
          <a:p>
            <a:r>
              <a:rPr lang="en-IN" b="1" dirty="0"/>
              <a:t>Embedded Method</a:t>
            </a:r>
          </a:p>
        </p:txBody>
      </p:sp>
      <p:sp>
        <p:nvSpPr>
          <p:cNvPr id="3" name="Content Placeholder 2">
            <a:extLst>
              <a:ext uri="{FF2B5EF4-FFF2-40B4-BE49-F238E27FC236}">
                <a16:creationId xmlns:a16="http://schemas.microsoft.com/office/drawing/2014/main" id="{D90CD024-507A-4EDF-AF33-0857E4B2AE1A}"/>
              </a:ext>
            </a:extLst>
          </p:cNvPr>
          <p:cNvSpPr>
            <a:spLocks noGrp="1"/>
          </p:cNvSpPr>
          <p:nvPr>
            <p:ph idx="1"/>
          </p:nvPr>
        </p:nvSpPr>
        <p:spPr>
          <a:xfrm>
            <a:off x="838200" y="1825625"/>
            <a:ext cx="10619792" cy="4351338"/>
          </a:xfrm>
        </p:spPr>
        <p:txBody>
          <a:bodyPr>
            <a:normAutofit/>
          </a:bodyPr>
          <a:lstStyle/>
          <a:p>
            <a:r>
              <a:rPr lang="en-US" sz="2400" dirty="0"/>
              <a:t>Perform feature selection as part of the model construction process</a:t>
            </a:r>
          </a:p>
          <a:p>
            <a:r>
              <a:rPr lang="en-US" sz="2400" dirty="0"/>
              <a:t>Consider the interaction between features and models</a:t>
            </a:r>
          </a:p>
          <a:p>
            <a:r>
              <a:rPr lang="en-US" sz="2400" dirty="0"/>
              <a:t>They are less computationally expensive than wrapper methods, because they fit the machine learning model only once.</a:t>
            </a:r>
          </a:p>
          <a:p>
            <a:r>
              <a:rPr lang="en-US" sz="2400" dirty="0"/>
              <a:t>Find the feature subset for the algorithm being trained </a:t>
            </a:r>
          </a:p>
          <a:p>
            <a:r>
              <a:rPr lang="en-IN" sz="2400" dirty="0"/>
              <a:t>Faster than wrapper methods</a:t>
            </a:r>
          </a:p>
          <a:p>
            <a:r>
              <a:rPr lang="en-US" sz="2400" dirty="0"/>
              <a:t>More accurate than filter methods</a:t>
            </a:r>
          </a:p>
          <a:p>
            <a:endParaRPr lang="en-US" sz="2400" dirty="0"/>
          </a:p>
          <a:p>
            <a:pPr marL="0" indent="0">
              <a:buNone/>
            </a:pPr>
            <a:endParaRPr lang="en-IN" dirty="0"/>
          </a:p>
        </p:txBody>
      </p:sp>
      <p:sp>
        <p:nvSpPr>
          <p:cNvPr id="11" name="Footer Placeholder 4">
            <a:extLst>
              <a:ext uri="{FF2B5EF4-FFF2-40B4-BE49-F238E27FC236}">
                <a16:creationId xmlns:a16="http://schemas.microsoft.com/office/drawing/2014/main" id="{CCF054D1-AD16-451A-81B4-3F43C45DC943}"/>
              </a:ext>
            </a:extLst>
          </p:cNvPr>
          <p:cNvSpPr>
            <a:spLocks noGrp="1"/>
          </p:cNvSpPr>
          <p:nvPr>
            <p:ph type="ftr" sz="quarter" idx="3"/>
          </p:nvPr>
        </p:nvSpPr>
        <p:spPr>
          <a:xfrm>
            <a:off x="6410131" y="6357385"/>
            <a:ext cx="4943669" cy="365125"/>
          </a:xfrm>
        </p:spPr>
        <p:txBody>
          <a:bodyPr/>
          <a:lstStyle/>
          <a:p>
            <a:r>
              <a:rPr lang="en-US" dirty="0"/>
              <a:t>Feature Selection Techniques in Machine Learning</a:t>
            </a:r>
          </a:p>
        </p:txBody>
      </p:sp>
      <p:pic>
        <p:nvPicPr>
          <p:cNvPr id="6" name="Picture 5">
            <a:extLst>
              <a:ext uri="{FF2B5EF4-FFF2-40B4-BE49-F238E27FC236}">
                <a16:creationId xmlns:a16="http://schemas.microsoft.com/office/drawing/2014/main" id="{5B3731EA-D116-4DCA-B5BB-B0666F6A65D1}"/>
              </a:ext>
            </a:extLst>
          </p:cNvPr>
          <p:cNvPicPr>
            <a:picLocks noChangeAspect="1"/>
          </p:cNvPicPr>
          <p:nvPr/>
        </p:nvPicPr>
        <p:blipFill>
          <a:blip r:embed="rId2"/>
          <a:stretch>
            <a:fillRect/>
          </a:stretch>
        </p:blipFill>
        <p:spPr>
          <a:xfrm>
            <a:off x="6643396" y="4001294"/>
            <a:ext cx="4814596" cy="2154150"/>
          </a:xfrm>
          <a:prstGeom prst="rect">
            <a:avLst/>
          </a:prstGeom>
        </p:spPr>
      </p:pic>
    </p:spTree>
    <p:extLst>
      <p:ext uri="{BB962C8B-B14F-4D97-AF65-F5344CB8AC3E}">
        <p14:creationId xmlns:p14="http://schemas.microsoft.com/office/powerpoint/2010/main" val="402915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8B0F-721D-409D-9988-38018A20F763}"/>
              </a:ext>
            </a:extLst>
          </p:cNvPr>
          <p:cNvSpPr>
            <a:spLocks noGrp="1"/>
          </p:cNvSpPr>
          <p:nvPr>
            <p:ph type="title"/>
          </p:nvPr>
        </p:nvSpPr>
        <p:spPr/>
        <p:txBody>
          <a:bodyPr/>
          <a:lstStyle/>
          <a:p>
            <a:r>
              <a:rPr lang="en-US" dirty="0"/>
              <a:t>Some Methods of Feature Selection </a:t>
            </a:r>
            <a:endParaRPr lang="en-IN" dirty="0"/>
          </a:p>
        </p:txBody>
      </p:sp>
      <p:pic>
        <p:nvPicPr>
          <p:cNvPr id="6" name="Content Placeholder 5">
            <a:extLst>
              <a:ext uri="{FF2B5EF4-FFF2-40B4-BE49-F238E27FC236}">
                <a16:creationId xmlns:a16="http://schemas.microsoft.com/office/drawing/2014/main" id="{6A7425CE-7A23-4DBB-8633-D9D8FCEE1B1C}"/>
              </a:ext>
            </a:extLst>
          </p:cNvPr>
          <p:cNvPicPr>
            <a:picLocks noGrp="1" noChangeAspect="1"/>
          </p:cNvPicPr>
          <p:nvPr>
            <p:ph idx="1"/>
          </p:nvPr>
        </p:nvPicPr>
        <p:blipFill>
          <a:blip r:embed="rId2"/>
          <a:stretch>
            <a:fillRect/>
          </a:stretch>
        </p:blipFill>
        <p:spPr>
          <a:xfrm>
            <a:off x="2086269" y="1690688"/>
            <a:ext cx="8019462" cy="4351338"/>
          </a:xfrm>
          <a:prstGeom prst="rect">
            <a:avLst/>
          </a:prstGeom>
        </p:spPr>
      </p:pic>
      <p:sp>
        <p:nvSpPr>
          <p:cNvPr id="4" name="Date Placeholder 3">
            <a:extLst>
              <a:ext uri="{FF2B5EF4-FFF2-40B4-BE49-F238E27FC236}">
                <a16:creationId xmlns:a16="http://schemas.microsoft.com/office/drawing/2014/main" id="{1E49A35E-676A-4924-AF2C-BBDB6F97D124}"/>
              </a:ext>
            </a:extLst>
          </p:cNvPr>
          <p:cNvSpPr>
            <a:spLocks noGrp="1"/>
          </p:cNvSpPr>
          <p:nvPr>
            <p:ph type="dt" sz="half" idx="2"/>
          </p:nvPr>
        </p:nvSpPr>
        <p:spPr/>
        <p:txBody>
          <a:bodyPr/>
          <a:lstStyle/>
          <a:p>
            <a:r>
              <a:rPr lang="en-US"/>
              <a:t>&lt;Date&gt;</a:t>
            </a:r>
            <a:endParaRPr lang="en-US" dirty="0"/>
          </a:p>
        </p:txBody>
      </p:sp>
      <p:sp>
        <p:nvSpPr>
          <p:cNvPr id="5" name="Footer Placeholder 4">
            <a:extLst>
              <a:ext uri="{FF2B5EF4-FFF2-40B4-BE49-F238E27FC236}">
                <a16:creationId xmlns:a16="http://schemas.microsoft.com/office/drawing/2014/main" id="{F5D919B9-9A07-45D0-B145-B8D86D422D0D}"/>
              </a:ext>
            </a:extLst>
          </p:cNvPr>
          <p:cNvSpPr>
            <a:spLocks noGrp="1"/>
          </p:cNvSpPr>
          <p:nvPr>
            <p:ph type="ftr" sz="quarter" idx="3"/>
          </p:nvPr>
        </p:nvSpPr>
        <p:spPr/>
        <p:txBody>
          <a:bodyPr/>
          <a:lstStyle/>
          <a:p>
            <a:r>
              <a:rPr lang="en-US"/>
              <a:t>&lt;Title of your presentation&gt;</a:t>
            </a:r>
            <a:endParaRPr lang="en-US" dirty="0"/>
          </a:p>
        </p:txBody>
      </p:sp>
    </p:spTree>
    <p:extLst>
      <p:ext uri="{BB962C8B-B14F-4D97-AF65-F5344CB8AC3E}">
        <p14:creationId xmlns:p14="http://schemas.microsoft.com/office/powerpoint/2010/main" val="101020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C62C-B7DD-40B6-B4CA-FFDC75978143}"/>
              </a:ext>
            </a:extLst>
          </p:cNvPr>
          <p:cNvSpPr>
            <a:spLocks noGrp="1"/>
          </p:cNvSpPr>
          <p:nvPr>
            <p:ph type="ctrTitle"/>
          </p:nvPr>
        </p:nvSpPr>
        <p:spPr/>
        <p:txBody>
          <a:bodyPr/>
          <a:lstStyle/>
          <a:p>
            <a:r>
              <a:rPr lang="en-US" dirty="0"/>
              <a:t>Thank you</a:t>
            </a:r>
            <a:endParaRPr lang="en-IN" dirty="0"/>
          </a:p>
        </p:txBody>
      </p:sp>
      <p:pic>
        <p:nvPicPr>
          <p:cNvPr id="2052" name="Picture 4" descr="Image result for thank you word cloud">
            <a:extLst>
              <a:ext uri="{FF2B5EF4-FFF2-40B4-BE49-F238E27FC236}">
                <a16:creationId xmlns:a16="http://schemas.microsoft.com/office/drawing/2014/main" id="{E611DC06-4BA0-4B95-BC71-D8B588B7E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737" y="835543"/>
            <a:ext cx="9210675" cy="49720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4">
            <a:extLst>
              <a:ext uri="{FF2B5EF4-FFF2-40B4-BE49-F238E27FC236}">
                <a16:creationId xmlns:a16="http://schemas.microsoft.com/office/drawing/2014/main" id="{33AEB6B9-9B04-43AC-9333-4E977A059A82}"/>
              </a:ext>
            </a:extLst>
          </p:cNvPr>
          <p:cNvSpPr>
            <a:spLocks noGrp="1"/>
          </p:cNvSpPr>
          <p:nvPr>
            <p:ph type="ftr" sz="quarter" idx="3"/>
          </p:nvPr>
        </p:nvSpPr>
        <p:spPr>
          <a:xfrm>
            <a:off x="6410131" y="6357385"/>
            <a:ext cx="4943669" cy="365125"/>
          </a:xfrm>
        </p:spPr>
        <p:txBody>
          <a:bodyPr/>
          <a:lstStyle/>
          <a:p>
            <a:r>
              <a:rPr lang="en-US" dirty="0"/>
              <a:t>Feature Selection Techniques in Machine Learning</a:t>
            </a:r>
          </a:p>
        </p:txBody>
      </p:sp>
    </p:spTree>
    <p:extLst>
      <p:ext uri="{BB962C8B-B14F-4D97-AF65-F5344CB8AC3E}">
        <p14:creationId xmlns:p14="http://schemas.microsoft.com/office/powerpoint/2010/main" val="272676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2391"/>
            <a:ext cx="10515600" cy="967243"/>
          </a:xfrm>
        </p:spPr>
        <p:txBody>
          <a:bodyPr>
            <a:normAutofit fontScale="90000"/>
          </a:bodyPr>
          <a:lstStyle/>
          <a:p>
            <a:r>
              <a:rPr lang="en-US" b="1" dirty="0"/>
              <a:t>Understanding the importance of feature selection</a:t>
            </a:r>
            <a:r>
              <a:rPr lang="en-IN" dirty="0"/>
              <a:t>?</a:t>
            </a:r>
          </a:p>
        </p:txBody>
      </p:sp>
      <p:sp>
        <p:nvSpPr>
          <p:cNvPr id="3" name="Content Placeholder 2"/>
          <p:cNvSpPr>
            <a:spLocks noGrp="1"/>
          </p:cNvSpPr>
          <p:nvPr>
            <p:ph idx="1"/>
          </p:nvPr>
        </p:nvSpPr>
        <p:spPr>
          <a:xfrm>
            <a:off x="838200" y="2090057"/>
            <a:ext cx="10515600" cy="4086906"/>
          </a:xfrm>
        </p:spPr>
        <p:txBody>
          <a:bodyPr/>
          <a:lstStyle/>
          <a:p>
            <a:pPr marL="0" indent="0">
              <a:buNone/>
            </a:pPr>
            <a:r>
              <a:rPr lang="en-US" dirty="0"/>
              <a:t>This problem of identifying the related features from a set of data and removing the irrelevant or less important features with do not contribute much to our target variable in order to achieve better accuracy for our model.</a:t>
            </a:r>
          </a:p>
          <a:p>
            <a:pPr marL="0" indent="0">
              <a:buNone/>
            </a:pPr>
            <a:endParaRPr lang="en-IN" dirty="0"/>
          </a:p>
        </p:txBody>
      </p:sp>
      <p:sp>
        <p:nvSpPr>
          <p:cNvPr id="7" name="Footer Placeholder 4">
            <a:extLst>
              <a:ext uri="{FF2B5EF4-FFF2-40B4-BE49-F238E27FC236}">
                <a16:creationId xmlns:a16="http://schemas.microsoft.com/office/drawing/2014/main" id="{2C9B824F-3F77-4D7C-85EA-14FF063D4F1A}"/>
              </a:ext>
            </a:extLst>
          </p:cNvPr>
          <p:cNvSpPr>
            <a:spLocks noGrp="1"/>
          </p:cNvSpPr>
          <p:nvPr>
            <p:ph type="ftr" sz="quarter" idx="3"/>
          </p:nvPr>
        </p:nvSpPr>
        <p:spPr>
          <a:xfrm>
            <a:off x="6410131" y="6357385"/>
            <a:ext cx="4943669" cy="365125"/>
          </a:xfrm>
        </p:spPr>
        <p:txBody>
          <a:bodyPr/>
          <a:lstStyle/>
          <a:p>
            <a:r>
              <a:rPr lang="en-US" dirty="0"/>
              <a:t>Feature Selection Techniques in Machine Learning</a:t>
            </a:r>
          </a:p>
        </p:txBody>
      </p:sp>
      <p:pic>
        <p:nvPicPr>
          <p:cNvPr id="8" name="Picture 7">
            <a:extLst>
              <a:ext uri="{FF2B5EF4-FFF2-40B4-BE49-F238E27FC236}">
                <a16:creationId xmlns:a16="http://schemas.microsoft.com/office/drawing/2014/main" id="{B884A97D-49AB-4929-BB23-1D57AA308390}"/>
              </a:ext>
            </a:extLst>
          </p:cNvPr>
          <p:cNvPicPr>
            <a:picLocks noChangeAspect="1"/>
          </p:cNvPicPr>
          <p:nvPr/>
        </p:nvPicPr>
        <p:blipFill>
          <a:blip r:embed="rId2"/>
          <a:stretch>
            <a:fillRect/>
          </a:stretch>
        </p:blipFill>
        <p:spPr>
          <a:xfrm>
            <a:off x="5353247" y="3429000"/>
            <a:ext cx="5391128" cy="2571555"/>
          </a:xfrm>
          <a:prstGeom prst="rect">
            <a:avLst/>
          </a:prstGeom>
        </p:spPr>
      </p:pic>
    </p:spTree>
    <p:extLst>
      <p:ext uri="{BB962C8B-B14F-4D97-AF65-F5344CB8AC3E}">
        <p14:creationId xmlns:p14="http://schemas.microsoft.com/office/powerpoint/2010/main" val="65677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3200-3778-4165-9945-E06AAB615565}"/>
              </a:ext>
            </a:extLst>
          </p:cNvPr>
          <p:cNvSpPr>
            <a:spLocks noGrp="1"/>
          </p:cNvSpPr>
          <p:nvPr>
            <p:ph type="title"/>
          </p:nvPr>
        </p:nvSpPr>
        <p:spPr/>
        <p:txBody>
          <a:bodyPr/>
          <a:lstStyle/>
          <a:p>
            <a:r>
              <a:rPr lang="en-US" dirty="0"/>
              <a:t>Identify Features</a:t>
            </a:r>
            <a:endParaRPr lang="en-IN" dirty="0"/>
          </a:p>
        </p:txBody>
      </p:sp>
      <p:sp>
        <p:nvSpPr>
          <p:cNvPr id="3" name="Content Placeholder 2">
            <a:extLst>
              <a:ext uri="{FF2B5EF4-FFF2-40B4-BE49-F238E27FC236}">
                <a16:creationId xmlns:a16="http://schemas.microsoft.com/office/drawing/2014/main" id="{58882742-C5D0-4033-8D06-6B6086591EFC}"/>
              </a:ext>
            </a:extLst>
          </p:cNvPr>
          <p:cNvSpPr>
            <a:spLocks noGrp="1"/>
          </p:cNvSpPr>
          <p:nvPr>
            <p:ph idx="1"/>
          </p:nvPr>
        </p:nvSpPr>
        <p:spPr/>
        <p:txBody>
          <a:bodyPr/>
          <a:lstStyle/>
          <a:p>
            <a:r>
              <a:rPr lang="en-US" dirty="0"/>
              <a:t>Feature Selection is one of the core concepts in machine learning which hugely impacts the performance of your model. The data features that you use to train your machine learning models have a huge influence on the performance you can achieve.</a:t>
            </a:r>
            <a:endParaRPr lang="en-IN" dirty="0"/>
          </a:p>
          <a:p>
            <a:r>
              <a:rPr lang="en-US" dirty="0"/>
              <a:t>Irrelevant or partially relevant features can negatively impact model performance.</a:t>
            </a:r>
          </a:p>
          <a:p>
            <a:r>
              <a:rPr lang="en-US" dirty="0"/>
              <a:t>Feature Selection is the process where you automatically or manually select those features which contribute most to your prediction variable or output in which you are interested in.</a:t>
            </a:r>
            <a:endParaRPr lang="en-IN" dirty="0"/>
          </a:p>
        </p:txBody>
      </p:sp>
      <p:sp>
        <p:nvSpPr>
          <p:cNvPr id="6" name="Footer Placeholder 4">
            <a:extLst>
              <a:ext uri="{FF2B5EF4-FFF2-40B4-BE49-F238E27FC236}">
                <a16:creationId xmlns:a16="http://schemas.microsoft.com/office/drawing/2014/main" id="{EA5A6670-797E-4241-A539-1D62B8D74880}"/>
              </a:ext>
            </a:extLst>
          </p:cNvPr>
          <p:cNvSpPr>
            <a:spLocks noGrp="1"/>
          </p:cNvSpPr>
          <p:nvPr>
            <p:ph type="ftr" sz="quarter" idx="3"/>
          </p:nvPr>
        </p:nvSpPr>
        <p:spPr>
          <a:xfrm>
            <a:off x="6410131" y="6357385"/>
            <a:ext cx="4943669" cy="365125"/>
          </a:xfrm>
        </p:spPr>
        <p:txBody>
          <a:bodyPr/>
          <a:lstStyle/>
          <a:p>
            <a:r>
              <a:rPr lang="en-US" dirty="0"/>
              <a:t>Feature Selection Techniques in Machine Learning</a:t>
            </a:r>
          </a:p>
        </p:txBody>
      </p:sp>
    </p:spTree>
    <p:extLst>
      <p:ext uri="{BB962C8B-B14F-4D97-AF65-F5344CB8AC3E}">
        <p14:creationId xmlns:p14="http://schemas.microsoft.com/office/powerpoint/2010/main" val="141904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0385-A0F4-4C5D-9974-5B39BB6CA521}"/>
              </a:ext>
            </a:extLst>
          </p:cNvPr>
          <p:cNvSpPr>
            <a:spLocks noGrp="1"/>
          </p:cNvSpPr>
          <p:nvPr>
            <p:ph type="title"/>
          </p:nvPr>
        </p:nvSpPr>
        <p:spPr/>
        <p:txBody>
          <a:bodyPr/>
          <a:lstStyle/>
          <a:p>
            <a:r>
              <a:rPr lang="en-US" b="1" dirty="0"/>
              <a:t>Feature selection</a:t>
            </a:r>
            <a:endParaRPr lang="en-IN" dirty="0"/>
          </a:p>
        </p:txBody>
      </p:sp>
      <p:sp>
        <p:nvSpPr>
          <p:cNvPr id="3" name="Content Placeholder 2">
            <a:extLst>
              <a:ext uri="{FF2B5EF4-FFF2-40B4-BE49-F238E27FC236}">
                <a16:creationId xmlns:a16="http://schemas.microsoft.com/office/drawing/2014/main" id="{FCC9C680-34BE-48BD-B996-20889D00D34E}"/>
              </a:ext>
            </a:extLst>
          </p:cNvPr>
          <p:cNvSpPr>
            <a:spLocks noGrp="1"/>
          </p:cNvSpPr>
          <p:nvPr>
            <p:ph idx="1"/>
          </p:nvPr>
        </p:nvSpPr>
        <p:spPr/>
        <p:txBody>
          <a:bodyPr/>
          <a:lstStyle/>
          <a:p>
            <a:r>
              <a:rPr lang="en-US" b="1" dirty="0"/>
              <a:t>Feature selection </a:t>
            </a:r>
            <a:r>
              <a:rPr lang="en-US" dirty="0"/>
              <a:t>is the process of selecting a subset of relevant features (variables, predictors) for use in machine learning model building.</a:t>
            </a:r>
          </a:p>
          <a:p>
            <a:r>
              <a:rPr lang="en-US" dirty="0"/>
              <a:t>Feature selection is also known as </a:t>
            </a:r>
            <a:r>
              <a:rPr lang="en-US" b="1" dirty="0"/>
              <a:t>Variable selection</a:t>
            </a:r>
            <a:r>
              <a:rPr lang="en-US" dirty="0"/>
              <a:t> or </a:t>
            </a:r>
            <a:r>
              <a:rPr lang="en-US" b="1" dirty="0"/>
              <a:t>Attribute selection</a:t>
            </a:r>
            <a:r>
              <a:rPr lang="en-US" dirty="0"/>
              <a:t>.</a:t>
            </a:r>
            <a:endParaRPr lang="en-IN" dirty="0"/>
          </a:p>
        </p:txBody>
      </p:sp>
      <p:sp>
        <p:nvSpPr>
          <p:cNvPr id="7" name="Footer Placeholder 4">
            <a:extLst>
              <a:ext uri="{FF2B5EF4-FFF2-40B4-BE49-F238E27FC236}">
                <a16:creationId xmlns:a16="http://schemas.microsoft.com/office/drawing/2014/main" id="{9E0E041A-3456-4F47-92F3-1DDF39B55783}"/>
              </a:ext>
            </a:extLst>
          </p:cNvPr>
          <p:cNvSpPr>
            <a:spLocks noGrp="1"/>
          </p:cNvSpPr>
          <p:nvPr>
            <p:ph type="ftr" sz="quarter" idx="3"/>
          </p:nvPr>
        </p:nvSpPr>
        <p:spPr>
          <a:xfrm>
            <a:off x="6410131" y="6357385"/>
            <a:ext cx="4943669" cy="365125"/>
          </a:xfrm>
        </p:spPr>
        <p:txBody>
          <a:bodyPr/>
          <a:lstStyle/>
          <a:p>
            <a:r>
              <a:rPr lang="en-US" dirty="0"/>
              <a:t>Feature Selection Techniques in Machine Learning</a:t>
            </a:r>
          </a:p>
        </p:txBody>
      </p:sp>
    </p:spTree>
    <p:extLst>
      <p:ext uri="{BB962C8B-B14F-4D97-AF65-F5344CB8AC3E}">
        <p14:creationId xmlns:p14="http://schemas.microsoft.com/office/powerpoint/2010/main" val="3786427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9677-0A5C-41FD-ACBD-18222F18B0ED}"/>
              </a:ext>
            </a:extLst>
          </p:cNvPr>
          <p:cNvSpPr>
            <a:spLocks noGrp="1"/>
          </p:cNvSpPr>
          <p:nvPr>
            <p:ph type="title"/>
          </p:nvPr>
        </p:nvSpPr>
        <p:spPr/>
        <p:txBody>
          <a:bodyPr>
            <a:normAutofit/>
          </a:bodyPr>
          <a:lstStyle/>
          <a:p>
            <a:r>
              <a:rPr lang="en-US" dirty="0"/>
              <a:t>WHY SHOULD WE SELECT FEATURES?</a:t>
            </a:r>
            <a:endParaRPr lang="en-IN" dirty="0"/>
          </a:p>
        </p:txBody>
      </p:sp>
      <p:sp>
        <p:nvSpPr>
          <p:cNvPr id="3" name="Content Placeholder 2">
            <a:extLst>
              <a:ext uri="{FF2B5EF4-FFF2-40B4-BE49-F238E27FC236}">
                <a16:creationId xmlns:a16="http://schemas.microsoft.com/office/drawing/2014/main" id="{80364B44-DEF8-4013-A095-EF1F65DED76A}"/>
              </a:ext>
            </a:extLst>
          </p:cNvPr>
          <p:cNvSpPr>
            <a:spLocks noGrp="1"/>
          </p:cNvSpPr>
          <p:nvPr>
            <p:ph idx="1"/>
          </p:nvPr>
        </p:nvSpPr>
        <p:spPr/>
        <p:txBody>
          <a:bodyPr/>
          <a:lstStyle/>
          <a:p>
            <a:r>
              <a:rPr lang="en-US" dirty="0"/>
              <a:t>Simple models are easier to interpret</a:t>
            </a:r>
          </a:p>
          <a:p>
            <a:r>
              <a:rPr lang="en-IN" dirty="0"/>
              <a:t>Shorter training times</a:t>
            </a:r>
          </a:p>
          <a:p>
            <a:r>
              <a:rPr lang="en-US" dirty="0"/>
              <a:t>Enhanced generalization by reducing overfitting</a:t>
            </a:r>
          </a:p>
          <a:p>
            <a:r>
              <a:rPr lang="en-US" dirty="0"/>
              <a:t>Easier to implement by software developers</a:t>
            </a:r>
          </a:p>
          <a:p>
            <a:r>
              <a:rPr lang="en-US" dirty="0"/>
              <a:t>Reduced risk of data errors during model use</a:t>
            </a:r>
          </a:p>
          <a:p>
            <a:r>
              <a:rPr lang="en-IN" dirty="0"/>
              <a:t>Variable redundancy</a:t>
            </a:r>
          </a:p>
          <a:p>
            <a:r>
              <a:rPr lang="en-US" dirty="0"/>
              <a:t>Bad learning behavior in high dimensional spaces</a:t>
            </a:r>
          </a:p>
          <a:p>
            <a:endParaRPr lang="en-IN" dirty="0"/>
          </a:p>
        </p:txBody>
      </p:sp>
      <p:sp>
        <p:nvSpPr>
          <p:cNvPr id="6" name="Footer Placeholder 4">
            <a:extLst>
              <a:ext uri="{FF2B5EF4-FFF2-40B4-BE49-F238E27FC236}">
                <a16:creationId xmlns:a16="http://schemas.microsoft.com/office/drawing/2014/main" id="{F3D196DC-6B24-457F-BE5C-D98E27E5E03E}"/>
              </a:ext>
            </a:extLst>
          </p:cNvPr>
          <p:cNvSpPr>
            <a:spLocks noGrp="1"/>
          </p:cNvSpPr>
          <p:nvPr>
            <p:ph type="ftr" sz="quarter" idx="3"/>
          </p:nvPr>
        </p:nvSpPr>
        <p:spPr>
          <a:xfrm>
            <a:off x="6410131" y="6357385"/>
            <a:ext cx="4943669" cy="365125"/>
          </a:xfrm>
        </p:spPr>
        <p:txBody>
          <a:bodyPr/>
          <a:lstStyle/>
          <a:p>
            <a:r>
              <a:rPr lang="en-US" dirty="0"/>
              <a:t>Feature Selection Techniques in Machine Learning</a:t>
            </a:r>
          </a:p>
        </p:txBody>
      </p:sp>
    </p:spTree>
    <p:extLst>
      <p:ext uri="{BB962C8B-B14F-4D97-AF65-F5344CB8AC3E}">
        <p14:creationId xmlns:p14="http://schemas.microsoft.com/office/powerpoint/2010/main" val="366278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23731" y="830425"/>
            <a:ext cx="10515600" cy="1558212"/>
          </a:xfrm>
        </p:spPr>
        <p:txBody>
          <a:bodyPr anchor="b">
            <a:normAutofit fontScale="90000"/>
          </a:bodyPr>
          <a:lstStyle/>
          <a:p>
            <a:r>
              <a:rPr lang="en-US" b="1" dirty="0"/>
              <a:t>Benefits of performing feature selection</a:t>
            </a:r>
            <a:endParaRPr lang="en-IN" sz="4000" dirty="0"/>
          </a:p>
        </p:txBody>
      </p:sp>
      <p:sp>
        <p:nvSpPr>
          <p:cNvPr id="8" name="Content Placeholder 10">
            <a:extLst>
              <a:ext uri="{FF2B5EF4-FFF2-40B4-BE49-F238E27FC236}">
                <a16:creationId xmlns:a16="http://schemas.microsoft.com/office/drawing/2014/main" id="{97A50F36-BF08-4169-B4AF-F5110489F079}"/>
              </a:ext>
            </a:extLst>
          </p:cNvPr>
          <p:cNvSpPr>
            <a:spLocks noGrp="1"/>
          </p:cNvSpPr>
          <p:nvPr>
            <p:ph type="subTitle" idx="1"/>
          </p:nvPr>
        </p:nvSpPr>
        <p:spPr>
          <a:xfrm>
            <a:off x="989045" y="2388637"/>
            <a:ext cx="9678955" cy="1632857"/>
          </a:xfrm>
        </p:spPr>
        <p:txBody>
          <a:bodyPr>
            <a:normAutofit lnSpcReduction="10000"/>
          </a:bodyPr>
          <a:lstStyle/>
          <a:p>
            <a:pPr marL="342900" indent="-342900" algn="just">
              <a:buFont typeface="Arial" panose="020B0604020202020204" pitchFamily="34" charset="0"/>
              <a:buChar char="•"/>
            </a:pPr>
            <a:r>
              <a:rPr lang="en-IN" sz="2000" b="1" dirty="0"/>
              <a:t>Reduces Overfitting</a:t>
            </a:r>
            <a:r>
              <a:rPr lang="en-IN" sz="2000" dirty="0"/>
              <a:t>: Less redundant data means less opportunity to make decisions based on noise.</a:t>
            </a:r>
          </a:p>
          <a:p>
            <a:pPr marL="342900" indent="-342900" algn="just">
              <a:buFont typeface="Arial" panose="020B0604020202020204" pitchFamily="34" charset="0"/>
              <a:buChar char="•"/>
            </a:pPr>
            <a:r>
              <a:rPr lang="en-IN" sz="2000" b="1" dirty="0"/>
              <a:t>Improves Accuracy</a:t>
            </a:r>
            <a:r>
              <a:rPr lang="en-IN" sz="2000" dirty="0"/>
              <a:t>: Less misleading data means modelling accuracy improves.</a:t>
            </a:r>
          </a:p>
          <a:p>
            <a:pPr marL="342900" indent="-342900" algn="just">
              <a:buFont typeface="Arial" panose="020B0604020202020204" pitchFamily="34" charset="0"/>
              <a:buChar char="•"/>
            </a:pPr>
            <a:r>
              <a:rPr lang="en-IN" sz="2000" b="1" dirty="0"/>
              <a:t>Reduces Training Time</a:t>
            </a:r>
            <a:r>
              <a:rPr lang="en-IN" sz="2000" dirty="0"/>
              <a:t>: fewer data points reduce algorithm complexity and algorithms train faster.</a:t>
            </a:r>
          </a:p>
        </p:txBody>
      </p:sp>
      <p:sp>
        <p:nvSpPr>
          <p:cNvPr id="4" name="Date Placeholder 3"/>
          <p:cNvSpPr>
            <a:spLocks noGrp="1"/>
          </p:cNvSpPr>
          <p:nvPr>
            <p:ph type="dt" sz="half" idx="2"/>
          </p:nvPr>
        </p:nvSpPr>
        <p:spPr/>
        <p:txBody>
          <a:bodyPr>
            <a:normAutofit/>
          </a:bodyPr>
          <a:lstStyle/>
          <a:p>
            <a:pPr algn="r">
              <a:spcAft>
                <a:spcPts val="600"/>
              </a:spcAft>
            </a:pPr>
            <a:r>
              <a:rPr lang="en-US" sz="1200">
                <a:solidFill>
                  <a:prstClr val="black">
                    <a:tint val="75000"/>
                  </a:prstClr>
                </a:solidFill>
              </a:rPr>
              <a:t>&lt;Date&gt;</a:t>
            </a:r>
          </a:p>
        </p:txBody>
      </p:sp>
      <p:sp>
        <p:nvSpPr>
          <p:cNvPr id="11" name="Footer Placeholder 4">
            <a:extLst>
              <a:ext uri="{FF2B5EF4-FFF2-40B4-BE49-F238E27FC236}">
                <a16:creationId xmlns:a16="http://schemas.microsoft.com/office/drawing/2014/main" id="{6B48FB71-2E01-4BE2-95F3-C422036443AB}"/>
              </a:ext>
            </a:extLst>
          </p:cNvPr>
          <p:cNvSpPr>
            <a:spLocks noGrp="1"/>
          </p:cNvSpPr>
          <p:nvPr>
            <p:ph type="ftr" sz="quarter" idx="3"/>
          </p:nvPr>
        </p:nvSpPr>
        <p:spPr>
          <a:xfrm>
            <a:off x="6410131" y="6357385"/>
            <a:ext cx="4943669" cy="365125"/>
          </a:xfrm>
        </p:spPr>
        <p:txBody>
          <a:bodyPr/>
          <a:lstStyle/>
          <a:p>
            <a:r>
              <a:rPr lang="en-US" dirty="0"/>
              <a:t>Feature Selection Techniques in Machine Learning</a:t>
            </a:r>
          </a:p>
        </p:txBody>
      </p:sp>
      <p:pic>
        <p:nvPicPr>
          <p:cNvPr id="12" name="Picture 2" descr="Related image">
            <a:extLst>
              <a:ext uri="{FF2B5EF4-FFF2-40B4-BE49-F238E27FC236}">
                <a16:creationId xmlns:a16="http://schemas.microsoft.com/office/drawing/2014/main" id="{B3E4E7ED-2D91-4E7D-A4FE-34BA454CCF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802" y="3878178"/>
            <a:ext cx="7667440" cy="2149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46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EAEB-B39C-4714-9A43-18D17F3DB933}"/>
              </a:ext>
            </a:extLst>
          </p:cNvPr>
          <p:cNvSpPr>
            <a:spLocks noGrp="1"/>
          </p:cNvSpPr>
          <p:nvPr>
            <p:ph type="title"/>
          </p:nvPr>
        </p:nvSpPr>
        <p:spPr/>
        <p:txBody>
          <a:bodyPr/>
          <a:lstStyle/>
          <a:p>
            <a:r>
              <a:rPr lang="en-IN" b="1" dirty="0"/>
              <a:t>Feature Selection Methods</a:t>
            </a:r>
            <a:endParaRPr lang="en-IN" dirty="0"/>
          </a:p>
        </p:txBody>
      </p:sp>
      <p:sp>
        <p:nvSpPr>
          <p:cNvPr id="3" name="Content Placeholder 2">
            <a:extLst>
              <a:ext uri="{FF2B5EF4-FFF2-40B4-BE49-F238E27FC236}">
                <a16:creationId xmlns:a16="http://schemas.microsoft.com/office/drawing/2014/main" id="{02992E6C-2CBA-49B2-80D5-B309AA67E1F2}"/>
              </a:ext>
            </a:extLst>
          </p:cNvPr>
          <p:cNvSpPr>
            <a:spLocks noGrp="1"/>
          </p:cNvSpPr>
          <p:nvPr>
            <p:ph sz="half" idx="1"/>
          </p:nvPr>
        </p:nvSpPr>
        <p:spPr/>
        <p:txBody>
          <a:bodyPr/>
          <a:lstStyle/>
          <a:p>
            <a:endParaRPr lang="en-IN" dirty="0"/>
          </a:p>
          <a:p>
            <a:endParaRPr lang="en-IN" dirty="0"/>
          </a:p>
        </p:txBody>
      </p:sp>
      <p:sp>
        <p:nvSpPr>
          <p:cNvPr id="7" name="Content Placeholder 6">
            <a:extLst>
              <a:ext uri="{FF2B5EF4-FFF2-40B4-BE49-F238E27FC236}">
                <a16:creationId xmlns:a16="http://schemas.microsoft.com/office/drawing/2014/main" id="{3E0EBC2E-599D-430B-A2EF-9C1500F764D7}"/>
              </a:ext>
            </a:extLst>
          </p:cNvPr>
          <p:cNvSpPr>
            <a:spLocks noGrp="1"/>
          </p:cNvSpPr>
          <p:nvPr>
            <p:ph sz="half" idx="2"/>
          </p:nvPr>
        </p:nvSpPr>
        <p:spPr>
          <a:xfrm>
            <a:off x="5887616" y="1825625"/>
            <a:ext cx="5466184" cy="4351338"/>
          </a:xfrm>
        </p:spPr>
        <p:txBody>
          <a:bodyPr/>
          <a:lstStyle/>
          <a:p>
            <a:r>
              <a:rPr lang="en-IN" b="1" dirty="0"/>
              <a:t>Filter Method.</a:t>
            </a:r>
          </a:p>
          <a:p>
            <a:pPr marL="457200" lvl="1" indent="0">
              <a:buNone/>
            </a:pPr>
            <a:r>
              <a:rPr lang="en-US" dirty="0"/>
              <a:t>Filter methods are also called as </a:t>
            </a:r>
            <a:r>
              <a:rPr lang="en-US" b="1" dirty="0"/>
              <a:t>Single Factor Analysis.</a:t>
            </a:r>
            <a:endParaRPr lang="en-IN" dirty="0"/>
          </a:p>
          <a:p>
            <a:r>
              <a:rPr lang="en-IN" b="1" dirty="0"/>
              <a:t>Wrapper Method.</a:t>
            </a:r>
          </a:p>
          <a:p>
            <a:pPr marL="457200" lvl="1" indent="0">
              <a:buNone/>
            </a:pPr>
            <a:r>
              <a:rPr lang="en-US" dirty="0"/>
              <a:t>Wrapper methods use combinations of variables to determine predictive power.</a:t>
            </a:r>
            <a:endParaRPr lang="en-IN" b="1" dirty="0"/>
          </a:p>
          <a:p>
            <a:r>
              <a:rPr lang="en-IN" b="1" dirty="0"/>
              <a:t>Embedded Method</a:t>
            </a:r>
          </a:p>
          <a:p>
            <a:pPr marL="457200" lvl="1" indent="0">
              <a:buNone/>
            </a:pPr>
            <a:r>
              <a:rPr lang="en-US" dirty="0"/>
              <a:t>Embedded Method is inbuilt variable selection method.</a:t>
            </a:r>
            <a:endParaRPr lang="en-IN" dirty="0"/>
          </a:p>
        </p:txBody>
      </p:sp>
      <p:pic>
        <p:nvPicPr>
          <p:cNvPr id="1026" name="Picture 2" descr="Image result for feature selection techniques in machine learning">
            <a:extLst>
              <a:ext uri="{FF2B5EF4-FFF2-40B4-BE49-F238E27FC236}">
                <a16:creationId xmlns:a16="http://schemas.microsoft.com/office/drawing/2014/main" id="{0A804D19-EB58-4F94-8025-6D1AE10E3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91" y="2284737"/>
            <a:ext cx="5381625" cy="2109981"/>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a:extLst>
              <a:ext uri="{FF2B5EF4-FFF2-40B4-BE49-F238E27FC236}">
                <a16:creationId xmlns:a16="http://schemas.microsoft.com/office/drawing/2014/main" id="{17675485-37A4-4713-A5AC-7712784F7641}"/>
              </a:ext>
            </a:extLst>
          </p:cNvPr>
          <p:cNvSpPr>
            <a:spLocks noGrp="1"/>
          </p:cNvSpPr>
          <p:nvPr>
            <p:ph type="ftr" sz="quarter" idx="3"/>
          </p:nvPr>
        </p:nvSpPr>
        <p:spPr>
          <a:xfrm>
            <a:off x="6410131" y="6357385"/>
            <a:ext cx="4943669" cy="365125"/>
          </a:xfrm>
        </p:spPr>
        <p:txBody>
          <a:bodyPr/>
          <a:lstStyle/>
          <a:p>
            <a:r>
              <a:rPr lang="en-US" dirty="0"/>
              <a:t>Feature Selection Techniques in Machine Learning</a:t>
            </a:r>
          </a:p>
        </p:txBody>
      </p:sp>
    </p:spTree>
    <p:extLst>
      <p:ext uri="{BB962C8B-B14F-4D97-AF65-F5344CB8AC3E}">
        <p14:creationId xmlns:p14="http://schemas.microsoft.com/office/powerpoint/2010/main" val="217018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vert="horz" lIns="91440" tIns="45720" rIns="91440" bIns="45720" rtlCol="0" anchor="ctr">
            <a:normAutofit/>
          </a:bodyPr>
          <a:lstStyle/>
          <a:p>
            <a:r>
              <a:rPr lang="en-IN" b="1" dirty="0"/>
              <a:t>Filter Method.</a:t>
            </a:r>
            <a:endParaRPr lang="en-US" sz="3100" dirty="0">
              <a:solidFill>
                <a:schemeClr val="tx1">
                  <a:lumMod val="85000"/>
                  <a:lumOff val="15000"/>
                </a:schemeClr>
              </a:solidFill>
              <a:latin typeface="+mj-lt"/>
              <a:cs typeface="+mj-cs"/>
            </a:endParaRPr>
          </a:p>
        </p:txBody>
      </p:sp>
      <p:pic>
        <p:nvPicPr>
          <p:cNvPr id="4098" name="Picture 2" descr="https://res.cloudinary.com/dyd911kmh/image/upload/f_auto,q_auto:best/v1537552825/Image3_fqsh79.png">
            <a:extLst>
              <a:ext uri="{FF2B5EF4-FFF2-40B4-BE49-F238E27FC236}">
                <a16:creationId xmlns:a16="http://schemas.microsoft.com/office/drawing/2014/main" id="{E098A6FE-3D02-46EF-B6CC-638F70A0ED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9787" y="1511559"/>
            <a:ext cx="8615715" cy="85047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3F9FE30A-2C94-4235-9D65-B84E880F84BE}"/>
              </a:ext>
            </a:extLst>
          </p:cNvPr>
          <p:cNvSpPr>
            <a:spLocks noGrp="1"/>
          </p:cNvSpPr>
          <p:nvPr>
            <p:ph type="body" sz="half" idx="2"/>
          </p:nvPr>
        </p:nvSpPr>
        <p:spPr>
          <a:xfrm>
            <a:off x="839788" y="2397967"/>
            <a:ext cx="10870130" cy="3713583"/>
          </a:xfrm>
        </p:spPr>
        <p:txBody>
          <a:bodyPr>
            <a:normAutofit fontScale="92500"/>
          </a:bodyPr>
          <a:lstStyle/>
          <a:p>
            <a:endParaRPr lang="en-IN" dirty="0"/>
          </a:p>
          <a:p>
            <a:pPr marL="457200" indent="-457200">
              <a:buFont typeface="Arial" panose="020B0604020202020204" pitchFamily="34" charset="0"/>
              <a:buChar char="•"/>
            </a:pPr>
            <a:r>
              <a:rPr lang="en-US" sz="2800" dirty="0"/>
              <a:t>Rely on the characteristics of the data (feature characteristics)</a:t>
            </a:r>
          </a:p>
          <a:p>
            <a:pPr marL="457200" indent="-457200">
              <a:buFont typeface="Arial" panose="020B0604020202020204" pitchFamily="34" charset="0"/>
              <a:buChar char="•"/>
            </a:pPr>
            <a:r>
              <a:rPr lang="en-US" sz="2800" dirty="0"/>
              <a:t>Do not use machine learning algorithms</a:t>
            </a:r>
          </a:p>
          <a:p>
            <a:pPr marL="457200" indent="-457200">
              <a:buFont typeface="Arial" panose="020B0604020202020204" pitchFamily="34" charset="0"/>
              <a:buChar char="•"/>
            </a:pPr>
            <a:r>
              <a:rPr lang="en-IN" sz="2800" dirty="0"/>
              <a:t>Model agnostic</a:t>
            </a:r>
          </a:p>
          <a:p>
            <a:pPr marL="457200" indent="-457200">
              <a:buFont typeface="Arial" panose="020B0604020202020204" pitchFamily="34" charset="0"/>
              <a:buChar char="•"/>
            </a:pPr>
            <a:r>
              <a:rPr lang="en-US" sz="2800" dirty="0"/>
              <a:t>Tend to be less computationally expensive</a:t>
            </a:r>
          </a:p>
          <a:p>
            <a:pPr marL="457200" indent="-457200">
              <a:buFont typeface="Arial" panose="020B0604020202020204" pitchFamily="34" charset="0"/>
              <a:buChar char="•"/>
            </a:pPr>
            <a:r>
              <a:rPr lang="en-US" sz="2800" dirty="0"/>
              <a:t>Usually give lower prediction performance than a wrapper methods</a:t>
            </a:r>
          </a:p>
          <a:p>
            <a:pPr marL="457200" indent="-457200">
              <a:buFont typeface="Arial" panose="020B0604020202020204" pitchFamily="34" charset="0"/>
              <a:buChar char="•"/>
            </a:pPr>
            <a:r>
              <a:rPr lang="en-US" sz="2800" dirty="0"/>
              <a:t>Are very well suited for a quick screen and removal of irrelevant features</a:t>
            </a:r>
          </a:p>
        </p:txBody>
      </p:sp>
      <p:sp>
        <p:nvSpPr>
          <p:cNvPr id="11" name="Footer Placeholder 4">
            <a:extLst>
              <a:ext uri="{FF2B5EF4-FFF2-40B4-BE49-F238E27FC236}">
                <a16:creationId xmlns:a16="http://schemas.microsoft.com/office/drawing/2014/main" id="{BB48CA9B-E508-4F85-8E05-C784BED67591}"/>
              </a:ext>
            </a:extLst>
          </p:cNvPr>
          <p:cNvSpPr>
            <a:spLocks noGrp="1"/>
          </p:cNvSpPr>
          <p:nvPr>
            <p:ph type="ftr" sz="quarter" idx="4294967295"/>
          </p:nvPr>
        </p:nvSpPr>
        <p:spPr>
          <a:xfrm>
            <a:off x="7248525" y="6357938"/>
            <a:ext cx="4943475" cy="365125"/>
          </a:xfrm>
        </p:spPr>
        <p:txBody>
          <a:bodyPr/>
          <a:lstStyle/>
          <a:p>
            <a:r>
              <a:rPr lang="en-US" dirty="0"/>
              <a:t>Feature Selection Techniques in Machine Learning</a:t>
            </a:r>
          </a:p>
        </p:txBody>
      </p:sp>
    </p:spTree>
    <p:extLst>
      <p:ext uri="{BB962C8B-B14F-4D97-AF65-F5344CB8AC3E}">
        <p14:creationId xmlns:p14="http://schemas.microsoft.com/office/powerpoint/2010/main" val="383323295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90D4B-0E31-4C8A-A5AB-208CC798BE4B}"/>
              </a:ext>
            </a:extLst>
          </p:cNvPr>
          <p:cNvSpPr>
            <a:spLocks noGrp="1"/>
          </p:cNvSpPr>
          <p:nvPr>
            <p:ph type="title"/>
          </p:nvPr>
        </p:nvSpPr>
        <p:spPr/>
        <p:txBody>
          <a:bodyPr>
            <a:normAutofit/>
          </a:bodyPr>
          <a:lstStyle/>
          <a:p>
            <a:r>
              <a:rPr lang="en-IN" b="1" dirty="0"/>
              <a:t>Wrapper Method</a:t>
            </a:r>
            <a:br>
              <a:rPr lang="en-US" dirty="0">
                <a:solidFill>
                  <a:schemeClr val="tx1">
                    <a:lumMod val="85000"/>
                    <a:lumOff val="15000"/>
                  </a:schemeClr>
                </a:solidFill>
              </a:rPr>
            </a:br>
            <a:endParaRPr lang="en-IN" dirty="0"/>
          </a:p>
        </p:txBody>
      </p:sp>
      <p:sp>
        <p:nvSpPr>
          <p:cNvPr id="3" name="Content Placeholder 2">
            <a:extLst>
              <a:ext uri="{FF2B5EF4-FFF2-40B4-BE49-F238E27FC236}">
                <a16:creationId xmlns:a16="http://schemas.microsoft.com/office/drawing/2014/main" id="{AB1CFAFA-C37E-467A-BCE7-DD7760F4B79C}"/>
              </a:ext>
            </a:extLst>
          </p:cNvPr>
          <p:cNvSpPr>
            <a:spLocks noGrp="1"/>
          </p:cNvSpPr>
          <p:nvPr>
            <p:ph idx="1"/>
          </p:nvPr>
        </p:nvSpPr>
        <p:spPr>
          <a:xfrm>
            <a:off x="838200" y="1321772"/>
            <a:ext cx="10515600" cy="4351338"/>
          </a:xfrm>
        </p:spPr>
        <p:style>
          <a:lnRef idx="2">
            <a:schemeClr val="accent4"/>
          </a:lnRef>
          <a:fillRef idx="1">
            <a:schemeClr val="lt1"/>
          </a:fillRef>
          <a:effectRef idx="0">
            <a:schemeClr val="accent4"/>
          </a:effectRef>
          <a:fontRef idx="minor">
            <a:schemeClr val="dk1"/>
          </a:fontRef>
        </p:style>
        <p:txBody>
          <a:bodyPr/>
          <a:lstStyle/>
          <a:p>
            <a:endParaRPr lang="en-IN" dirty="0"/>
          </a:p>
          <a:p>
            <a:r>
              <a:rPr lang="en-US" dirty="0"/>
              <a:t>Use predictive machine learning models to score the feature subset</a:t>
            </a:r>
          </a:p>
          <a:p>
            <a:r>
              <a:rPr lang="en-US" dirty="0"/>
              <a:t>Train a new model on each feature subset</a:t>
            </a:r>
          </a:p>
          <a:p>
            <a:r>
              <a:rPr lang="en-US" dirty="0"/>
              <a:t>Tend to be very computationally expensive</a:t>
            </a:r>
          </a:p>
          <a:p>
            <a:r>
              <a:rPr lang="en-US" dirty="0"/>
              <a:t>Usually provide the best performing feature subset for a given machine learning algorithm</a:t>
            </a:r>
          </a:p>
          <a:p>
            <a:r>
              <a:rPr lang="en-US" dirty="0"/>
              <a:t>They may not produce the best feature combination for a different machine learning model</a:t>
            </a:r>
          </a:p>
        </p:txBody>
      </p:sp>
      <p:sp>
        <p:nvSpPr>
          <p:cNvPr id="11" name="Footer Placeholder 4">
            <a:extLst>
              <a:ext uri="{FF2B5EF4-FFF2-40B4-BE49-F238E27FC236}">
                <a16:creationId xmlns:a16="http://schemas.microsoft.com/office/drawing/2014/main" id="{CC9E85E8-E780-4947-8CA2-E411CFF81990}"/>
              </a:ext>
            </a:extLst>
          </p:cNvPr>
          <p:cNvSpPr>
            <a:spLocks noGrp="1"/>
          </p:cNvSpPr>
          <p:nvPr>
            <p:ph type="ftr" sz="quarter" idx="3"/>
          </p:nvPr>
        </p:nvSpPr>
        <p:spPr>
          <a:xfrm>
            <a:off x="6410131" y="6357385"/>
            <a:ext cx="4943669" cy="365125"/>
          </a:xfrm>
        </p:spPr>
        <p:txBody>
          <a:bodyPr/>
          <a:lstStyle/>
          <a:p>
            <a:r>
              <a:rPr lang="en-US" dirty="0"/>
              <a:t>Feature Selection Techniques in Machine Learning</a:t>
            </a:r>
          </a:p>
        </p:txBody>
      </p:sp>
    </p:spTree>
    <p:extLst>
      <p:ext uri="{BB962C8B-B14F-4D97-AF65-F5344CB8AC3E}">
        <p14:creationId xmlns:p14="http://schemas.microsoft.com/office/powerpoint/2010/main" val="2170686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6089</TotalTime>
  <Words>453</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Feature Selection Techniques in Machine Learning</vt:lpstr>
      <vt:lpstr>Understanding the importance of feature selection?</vt:lpstr>
      <vt:lpstr>Identify Features</vt:lpstr>
      <vt:lpstr>Feature selection</vt:lpstr>
      <vt:lpstr>WHY SHOULD WE SELECT FEATURES?</vt:lpstr>
      <vt:lpstr>Benefits of performing feature selection</vt:lpstr>
      <vt:lpstr>Feature Selection Methods</vt:lpstr>
      <vt:lpstr>Filter Method.</vt:lpstr>
      <vt:lpstr>Wrapper Method </vt:lpstr>
      <vt:lpstr>Embedded Method</vt:lpstr>
      <vt:lpstr>Some Methods of Feature Selection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Fonafilm Pvt Ltd</dc:title>
  <dc:creator>kiran muloot</dc:creator>
  <cp:lastModifiedBy>kiran muloot</cp:lastModifiedBy>
  <cp:revision>25</cp:revision>
  <dcterms:created xsi:type="dcterms:W3CDTF">2019-01-17T19:56:23Z</dcterms:created>
  <dcterms:modified xsi:type="dcterms:W3CDTF">2019-06-07T01:46:50Z</dcterms:modified>
</cp:coreProperties>
</file>