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98" r:id="rId5"/>
    <p:sldId id="301" r:id="rId6"/>
    <p:sldId id="302" r:id="rId7"/>
    <p:sldId id="307" r:id="rId8"/>
    <p:sldId id="315" r:id="rId9"/>
    <p:sldId id="304" r:id="rId10"/>
    <p:sldId id="305" r:id="rId11"/>
    <p:sldId id="306" r:id="rId12"/>
    <p:sldId id="308" r:id="rId13"/>
    <p:sldId id="311" r:id="rId14"/>
    <p:sldId id="309" r:id="rId15"/>
    <p:sldId id="320" r:id="rId16"/>
    <p:sldId id="318" r:id="rId17"/>
    <p:sldId id="312" r:id="rId18"/>
    <p:sldId id="319" r:id="rId19"/>
    <p:sldId id="313" r:id="rId20"/>
    <p:sldId id="316" r:id="rId21"/>
    <p:sldId id="317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Phondake" initials="KP" lastIdx="1" clrIdx="0">
    <p:extLst>
      <p:ext uri="{19B8F6BF-5375-455C-9EA6-DF929625EA0E}">
        <p15:presenceInfo xmlns:p15="http://schemas.microsoft.com/office/powerpoint/2012/main" userId="2273a03585cfc2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5C655-3828-487A-8D06-922E96F72FE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DF579-E2B6-4F9F-91F3-A6198A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kiran.phondake/viz/CapstoneProject-BankCustomerChurnAnalysis/BankCustomerChurnAnalysis?publish=y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Harmonic_mea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348755"/>
          </a:xfrm>
        </p:spPr>
        <p:txBody>
          <a:bodyPr anchor="t">
            <a:normAutofit/>
          </a:bodyPr>
          <a:lstStyle/>
          <a:p>
            <a:pPr algn="ctr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Suresh Phondake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2" descr="Customer Churn Prediction : End to End Machine Learning Case Study | by  Sayed Athar | Medium">
            <a:extLst>
              <a:ext uri="{FF2B5EF4-FFF2-40B4-BE49-F238E27FC236}">
                <a16:creationId xmlns:a16="http://schemas.microsoft.com/office/drawing/2014/main" id="{13180326-56A4-C74F-28FA-F50A8CC7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714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FF3A5-C626-BD78-C8CB-F73A9549ECE9}"/>
              </a:ext>
            </a:extLst>
          </p:cNvPr>
          <p:cNvSpPr txBox="1"/>
          <p:nvPr/>
        </p:nvSpPr>
        <p:spPr>
          <a:xfrm>
            <a:off x="7548318" y="2148741"/>
            <a:ext cx="464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Bank Customer Churn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D2D55-B97A-3FC3-301A-B2E0FD007E01}"/>
              </a:ext>
            </a:extLst>
          </p:cNvPr>
          <p:cNvSpPr txBox="1"/>
          <p:nvPr/>
        </p:nvSpPr>
        <p:spPr>
          <a:xfrm>
            <a:off x="7539318" y="4137694"/>
            <a:ext cx="42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Presented By :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B6753-E4BA-DDC5-FEB6-18001670BD15}"/>
              </a:ext>
            </a:extLst>
          </p:cNvPr>
          <p:cNvSpPr txBox="1"/>
          <p:nvPr/>
        </p:nvSpPr>
        <p:spPr>
          <a:xfrm>
            <a:off x="7440705" y="788136"/>
            <a:ext cx="4748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gency FB" panose="020B0503020202020204" pitchFamily="34" charset="0"/>
                <a:cs typeface="Times New Roman" panose="02020603050405020304" pitchFamily="18" charset="0"/>
              </a:rPr>
              <a:t>EduBridge Capstone Project</a:t>
            </a:r>
          </a:p>
        </p:txBody>
      </p:sp>
      <p:pic>
        <p:nvPicPr>
          <p:cNvPr id="1028" name="Picture 4" descr="Edubridge - Startup, Mumbai | YNOS">
            <a:extLst>
              <a:ext uri="{FF2B5EF4-FFF2-40B4-BE49-F238E27FC236}">
                <a16:creationId xmlns:a16="http://schemas.microsoft.com/office/drawing/2014/main" id="{CE1214F0-2B80-2CE0-91AE-14BDAEA9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E8E6ED-9D85-E7AD-3F36-4A6BB51CBD0C}"/>
              </a:ext>
            </a:extLst>
          </p:cNvPr>
          <p:cNvSpPr txBox="1"/>
          <p:nvPr/>
        </p:nvSpPr>
        <p:spPr>
          <a:xfrm>
            <a:off x="4529415" y="6404392"/>
            <a:ext cx="348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 Pie Charts (SAS)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A3161-B6CE-5FD5-98C1-F22C9F11A183}"/>
              </a:ext>
            </a:extLst>
          </p:cNvPr>
          <p:cNvSpPr txBox="1"/>
          <p:nvPr/>
        </p:nvSpPr>
        <p:spPr>
          <a:xfrm>
            <a:off x="251011" y="300438"/>
            <a:ext cx="11555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(Features/Independent Variable) : Pie Chart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Attrition rate is 16.07%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Gender - most of the clients (52.9%) are Females.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Education_Level - most of the clients (45.89%) are Graduates.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Marital_Status - most of the clients (53.68%) are Married.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Inocome_Category - most of the clients (46.14%) Have an annual income of less than $40K.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Card_Category - most of the clients (93.18%) Have a Blue credit card.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3F4ED-DF87-B8B7-AE30-F0924E37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88" y="3948069"/>
            <a:ext cx="2914567" cy="2232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D07BC-DF0F-EDE2-4134-EFBB76FA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58" y="4064511"/>
            <a:ext cx="2551910" cy="2133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89904F-5312-3C60-D7A4-083EE5402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86" y="3948069"/>
            <a:ext cx="2927228" cy="2335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DA26CD-CC36-DF47-2F15-8FD5CB95E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989" y="3963797"/>
            <a:ext cx="2847923" cy="2335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7C568-A0D0-3AD4-B2E9-738249EE2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697" y="4006296"/>
            <a:ext cx="2421549" cy="2232154"/>
          </a:xfrm>
          <a:prstGeom prst="rect">
            <a:avLst/>
          </a:prstGeom>
        </p:spPr>
      </p:pic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3F1C04B8-016F-B941-D2F6-3FA7831F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5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3A0952-F219-98F0-7E99-6A8AE56C22F0}"/>
              </a:ext>
            </a:extLst>
          </p:cNvPr>
          <p:cNvSpPr txBox="1"/>
          <p:nvPr/>
        </p:nvSpPr>
        <p:spPr>
          <a:xfrm>
            <a:off x="318247" y="417997"/>
            <a:ext cx="115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Exploratory Data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9B739-4F53-7878-D9DE-09C2B90C7970}"/>
              </a:ext>
            </a:extLst>
          </p:cNvPr>
          <p:cNvSpPr txBox="1"/>
          <p:nvPr/>
        </p:nvSpPr>
        <p:spPr>
          <a:xfrm>
            <a:off x="80682" y="1132671"/>
            <a:ext cx="11555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The below conclusions are on 16.1% attrition rate.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Gender - Female clients have a slightly higher (57.16%) Attrition rate.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Education_Level - Graduate clients have a slightly higher (45.67%) Attrition rate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Marital_Status – Married Clients have a slightly higher (51.5%) Attrition rate.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Income_Category - Clients with less than 40000 dollar income have a slightly higher (49.11%) Attrition rate.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Card_Category - Blue and silver card clients have a slightly higher (98.4%) Attrition rate than the gold and platinum.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8E6ED-9D85-E7AD-3F36-4A6BB51CBD0C}"/>
              </a:ext>
            </a:extLst>
          </p:cNvPr>
          <p:cNvSpPr txBox="1"/>
          <p:nvPr/>
        </p:nvSpPr>
        <p:spPr>
          <a:xfrm>
            <a:off x="2940424" y="6404392"/>
            <a:ext cx="605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Fig.3 EDA (Jupyter Notebook)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155D3-8148-42C3-10BE-872F1AA1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3" y="4352364"/>
            <a:ext cx="2312529" cy="1873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2458AA-AA07-4149-D864-012F721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2" y="4316840"/>
            <a:ext cx="2531095" cy="1909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A80C8-447F-0FAA-E5DC-0FA61BBFC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41" y="4299598"/>
            <a:ext cx="2414657" cy="1926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675891-0054-6786-73D6-E7246CCE9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498" y="4213309"/>
            <a:ext cx="2555162" cy="20125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6DB8B-3539-5A59-8ED0-25D3C318D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0660" y="4316840"/>
            <a:ext cx="2336695" cy="1909013"/>
          </a:xfrm>
          <a:prstGeom prst="rect">
            <a:avLst/>
          </a:prstGeom>
        </p:spPr>
      </p:pic>
      <p:pic>
        <p:nvPicPr>
          <p:cNvPr id="2" name="Picture 4" descr="Edubridge - Startup, Mumbai | YNOS">
            <a:extLst>
              <a:ext uri="{FF2B5EF4-FFF2-40B4-BE49-F238E27FC236}">
                <a16:creationId xmlns:a16="http://schemas.microsoft.com/office/drawing/2014/main" id="{95C6C7CA-39A9-F1CE-FE72-46C1B80F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1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7C7C7-EF3C-5B9F-5307-08524C3C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28" y="1257408"/>
            <a:ext cx="5729537" cy="5078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44953-A1B8-113E-6602-A73BC8F3D8C1}"/>
              </a:ext>
            </a:extLst>
          </p:cNvPr>
          <p:cNvSpPr txBox="1"/>
          <p:nvPr/>
        </p:nvSpPr>
        <p:spPr>
          <a:xfrm>
            <a:off x="2779059" y="255007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4A978-7D7B-4E31-A3A9-A736E442BBCB}"/>
              </a:ext>
            </a:extLst>
          </p:cNvPr>
          <p:cNvSpPr txBox="1"/>
          <p:nvPr/>
        </p:nvSpPr>
        <p:spPr>
          <a:xfrm>
            <a:off x="502024" y="7423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(Features/Independent Variable) : Hist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5F1DF-E1AA-61E8-66A4-08192D5D21E6}"/>
              </a:ext>
            </a:extLst>
          </p:cNvPr>
          <p:cNvSpPr txBox="1"/>
          <p:nvPr/>
        </p:nvSpPr>
        <p:spPr>
          <a:xfrm>
            <a:off x="6804212" y="6434811"/>
            <a:ext cx="524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continuous data :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1308D-9E79-C1E3-0343-C32655EFAF8C}"/>
              </a:ext>
            </a:extLst>
          </p:cNvPr>
          <p:cNvSpPr txBox="1"/>
          <p:nvPr/>
        </p:nvSpPr>
        <p:spPr>
          <a:xfrm>
            <a:off x="331694" y="1470211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Customer age in our dataset follows a fairly normal distribution</a:t>
            </a: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distribution of Dependent counts is fairly normally distributed with a slight right skew.</a:t>
            </a: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have a very flat shaped distribution in month_on_book  (as shown in the plots above as well), meaning we cannot assume normality of the feature.</a:t>
            </a: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distribution of the total_relationship_count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total number of products held by the customer seems closer to a uniform distribution.</a:t>
            </a: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chemeClr val="accent1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Credit Limit &amp; Avg_Open_to_Buy are highly correlated hence we can drop these two columns to avoid multicollinearity issue</a:t>
            </a:r>
          </a:p>
          <a:p>
            <a:endParaRPr lang="en-US" dirty="0"/>
          </a:p>
        </p:txBody>
      </p:sp>
      <p:pic>
        <p:nvPicPr>
          <p:cNvPr id="2" name="Picture 4" descr="Edubridge - Startup, Mumbai | YNOS">
            <a:extLst>
              <a:ext uri="{FF2B5EF4-FFF2-40B4-BE49-F238E27FC236}">
                <a16:creationId xmlns:a16="http://schemas.microsoft.com/office/drawing/2014/main" id="{F8838156-AC89-12EB-4E1C-AB37E371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28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4E9CC-0716-6C60-5BB3-0FF84773E005}"/>
              </a:ext>
            </a:extLst>
          </p:cNvPr>
          <p:cNvSpPr txBox="1"/>
          <p:nvPr/>
        </p:nvSpPr>
        <p:spPr>
          <a:xfrm>
            <a:off x="3415005" y="6449399"/>
            <a:ext cx="515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Bank Churn Analysis : Tableau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234E3-5ECE-AE3D-9232-DA9CADDA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1" y="248018"/>
            <a:ext cx="10132291" cy="5473776"/>
          </a:xfrm>
          <a:prstGeom prst="rect">
            <a:avLst/>
          </a:prstGeom>
        </p:spPr>
      </p:pic>
      <p:pic>
        <p:nvPicPr>
          <p:cNvPr id="2" name="Picture 4" descr="Edubridge - Startup, Mumbai | YNOS">
            <a:extLst>
              <a:ext uri="{FF2B5EF4-FFF2-40B4-BE49-F238E27FC236}">
                <a16:creationId xmlns:a16="http://schemas.microsoft.com/office/drawing/2014/main" id="{CF2764DB-CA37-9757-472D-5B46BE60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A482A-61BD-C429-F2EE-59E41448AA51}"/>
              </a:ext>
            </a:extLst>
          </p:cNvPr>
          <p:cNvSpPr txBox="1"/>
          <p:nvPr/>
        </p:nvSpPr>
        <p:spPr>
          <a:xfrm>
            <a:off x="785091" y="5618402"/>
            <a:ext cx="1092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200" u="sng" dirty="0">
              <a:solidFill>
                <a:srgbClr val="0070C0"/>
              </a:solidFill>
              <a:hlinkClick r:id="rId4"/>
            </a:endParaRPr>
          </a:p>
          <a:p>
            <a:pPr algn="ctr"/>
            <a:r>
              <a:rPr lang="en-US" sz="1200" u="sng" dirty="0">
                <a:solidFill>
                  <a:srgbClr val="0070C0"/>
                </a:solidFill>
                <a:hlinkClick r:id="rId4"/>
              </a:rPr>
              <a:t>https://public.tableau.com/app/profile/kiran.phondake/viz/CapstoneProject-BankCustomerChurnAnalysis/BankCustomerChurnAnalysis?publish=yes</a:t>
            </a:r>
            <a:r>
              <a:rPr lang="en-US" sz="1200" u="sng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US" sz="1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6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40C28"/>
              </a:solidFill>
              <a:effectLst/>
              <a:latin typeface="Google Sans"/>
            </a:endParaRPr>
          </a:p>
        </p:txBody>
      </p:sp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7C07F6AE-9AF3-FC81-C712-3A622BD8F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B940D6-9FE6-81E8-CD30-672521F2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17" y="1954306"/>
            <a:ext cx="5511283" cy="4410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8A225-D97A-D9A6-3BE5-6D09AF6048C6}"/>
              </a:ext>
            </a:extLst>
          </p:cNvPr>
          <p:cNvSpPr txBox="1"/>
          <p:nvPr/>
        </p:nvSpPr>
        <p:spPr>
          <a:xfrm>
            <a:off x="546847" y="2286000"/>
            <a:ext cx="6499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reducing the input variable to your model by using only relevant data and getting rid of noise in data.</a:t>
            </a:r>
          </a:p>
          <a:p>
            <a:pPr>
              <a:buClr>
                <a:schemeClr val="accent1"/>
              </a:buClr>
            </a:pPr>
            <a:endParaRPr lang="en-US" sz="20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Heatmap we observed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Avg_open_to_buy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Credit_Limit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are highly correlated.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Hence, we can drop highly correlated columns to avoid multicollinearity or overfitting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A2B4C-41FF-0066-2EBC-ED6291503C5F}"/>
              </a:ext>
            </a:extLst>
          </p:cNvPr>
          <p:cNvSpPr txBox="1"/>
          <p:nvPr/>
        </p:nvSpPr>
        <p:spPr>
          <a:xfrm>
            <a:off x="8157881" y="6473314"/>
            <a:ext cx="38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Heatmap :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3701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Predictive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As we have binary classification target data hence we can use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supervised learning classifier m</a:t>
            </a:r>
            <a:r>
              <a:rPr lang="en-US" sz="2000" dirty="0"/>
              <a:t>odels for predictive analysis.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610B38"/>
                </a:solidFill>
                <a:latin typeface="erdana"/>
              </a:rPr>
              <a:t>1. Logistic Regression			2. KNN (	k-nearest neighbors)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10B38"/>
                </a:solidFill>
                <a:latin typeface="erdana"/>
              </a:rPr>
              <a:t>  3. Support Vector Machine Algorithm 	4. Naïve Bayes Classifier Algorithm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10B38"/>
                </a:solidFill>
                <a:latin typeface="erdana"/>
              </a:rPr>
              <a:t>  5. Decision Tree Classification Algorithm	6. Random Forest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sz="2000" dirty="0"/>
              <a:t>In Previous research papers Naïve Bayes was used for predictive analysis so, in this project Logistic Regression, KNN &amp; Random Forest Algorithm used</a:t>
            </a:r>
            <a:r>
              <a:rPr lang="en-US" sz="2000" b="0" i="0" dirty="0">
                <a:solidFill>
                  <a:srgbClr val="610B38"/>
                </a:solidFill>
                <a:effectLst/>
                <a:latin typeface="erdana"/>
              </a:rPr>
              <a:t>.</a:t>
            </a:r>
          </a:p>
          <a:p>
            <a:pPr marL="0" indent="0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40C28"/>
              </a:solidFill>
              <a:effectLst/>
              <a:latin typeface="Google Sans"/>
            </a:endParaRPr>
          </a:p>
        </p:txBody>
      </p:sp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7C07F6AE-9AF3-FC81-C712-3A622BD8F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7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Classification Report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solidFill>
                <a:srgbClr val="040C28"/>
              </a:solidFill>
              <a:latin typeface="Google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Precision:  Precision is a measure of how many positive predictions made are correct or actual Positive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Google Sans"/>
              </a:rPr>
              <a:t>                        =  </a:t>
            </a:r>
            <a:r>
              <a:rPr lang="en-US" dirty="0">
                <a:solidFill>
                  <a:schemeClr val="tx1"/>
                </a:solidFill>
              </a:rPr>
              <a:t>TP/(TP+FP) 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Google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oogle Sans"/>
              </a:rPr>
              <a:t> Recall: Recall is a measure of how many of the positive cases the classifier correctly  predicted, over all the positive cases.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Google Sans"/>
              </a:rPr>
              <a:t>                = TP/(TP+FN)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Google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oogle Sans"/>
              </a:rPr>
              <a:t> Accuracy: 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Accuracy is one metric for evaluating classification models. It defined the no. of correct prediction over total no. of predictions.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=  (TP+TN)/(TP+TN+FP+FN)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Google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oogle Sans"/>
              </a:rPr>
              <a:t> F1 Score:  </a:t>
            </a:r>
            <a:r>
              <a:rPr lang="en-US" sz="2100" dirty="0">
                <a:solidFill>
                  <a:schemeClr val="tx1"/>
                </a:solidFill>
                <a:latin typeface="Google Sans"/>
              </a:rPr>
              <a:t>F1-Score is a measure combining both precision and recall. It is generally described as the </a:t>
            </a:r>
            <a:r>
              <a:rPr lang="en-US" sz="2100" dirty="0">
                <a:solidFill>
                  <a:schemeClr val="tx1"/>
                </a:solidFill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harmonic mean</a:t>
            </a:r>
            <a:r>
              <a:rPr lang="en-US" sz="2100" dirty="0">
                <a:solidFill>
                  <a:schemeClr val="tx1"/>
                </a:solidFill>
                <a:latin typeface="Google Sans"/>
              </a:rPr>
              <a:t> of the two.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Google Sans"/>
              </a:rPr>
              <a:t>                      = (2 * Precision * Recall) / (Precision + Recall)</a:t>
            </a:r>
          </a:p>
          <a:p>
            <a:pPr marL="0" indent="0">
              <a:buNone/>
            </a:pPr>
            <a:endParaRPr lang="en-US" sz="2000" dirty="0">
              <a:solidFill>
                <a:srgbClr val="040C28"/>
              </a:solidFill>
              <a:latin typeface="Google San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7D36C3-2AF0-AAC8-DEBF-13919C6C6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03492"/>
              </p:ext>
            </p:extLst>
          </p:nvPr>
        </p:nvGraphicFramePr>
        <p:xfrm>
          <a:off x="9332256" y="1976475"/>
          <a:ext cx="2752168" cy="145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75">
                  <a:extLst>
                    <a:ext uri="{9D8B030D-6E8A-4147-A177-3AD203B41FA5}">
                      <a16:colId xmlns:a16="http://schemas.microsoft.com/office/drawing/2014/main" val="2818038717"/>
                    </a:ext>
                  </a:extLst>
                </a:gridCol>
                <a:gridCol w="759604">
                  <a:extLst>
                    <a:ext uri="{9D8B030D-6E8A-4147-A177-3AD203B41FA5}">
                      <a16:colId xmlns:a16="http://schemas.microsoft.com/office/drawing/2014/main" val="194149690"/>
                    </a:ext>
                  </a:extLst>
                </a:gridCol>
                <a:gridCol w="815789">
                  <a:extLst>
                    <a:ext uri="{9D8B030D-6E8A-4147-A177-3AD203B41FA5}">
                      <a16:colId xmlns:a16="http://schemas.microsoft.com/office/drawing/2014/main" val="851687902"/>
                    </a:ext>
                  </a:extLst>
                </a:gridCol>
              </a:tblGrid>
              <a:tr h="5626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Pred. 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Pred. +</a:t>
                      </a: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958621"/>
                  </a:ext>
                </a:extLst>
              </a:tr>
              <a:tr h="422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–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328103"/>
                  </a:ext>
                </a:extLst>
              </a:tr>
              <a:tr h="422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+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597666"/>
                  </a:ext>
                </a:extLst>
              </a:tr>
            </a:tbl>
          </a:graphicData>
        </a:graphic>
      </p:graphicFrame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84D055FA-FCAC-E4C4-5523-3E8AC6BC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21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  For prediction 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he best suited model for this dataset is Random Forest as we got 96% accuracy and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from the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cross validation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score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we observed that we can achieve up to 98.00% accuracy.</a:t>
            </a:r>
          </a:p>
          <a:p>
            <a:pPr marL="0" indent="0">
              <a:buNone/>
            </a:pPr>
            <a:endParaRPr lang="en-US" sz="2000" dirty="0">
              <a:solidFill>
                <a:srgbClr val="040C28"/>
              </a:solidFill>
              <a:latin typeface="Google San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5E6B25-6DFD-8D9F-2F20-0BC9B371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3109"/>
              </p:ext>
            </p:extLst>
          </p:nvPr>
        </p:nvGraphicFramePr>
        <p:xfrm>
          <a:off x="1637553" y="39111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856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890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90.27%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3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4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95.80%   ~96.00%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1916"/>
                  </a:ext>
                </a:extLst>
              </a:tr>
            </a:tbl>
          </a:graphicData>
        </a:graphic>
      </p:graphicFrame>
      <p:pic>
        <p:nvPicPr>
          <p:cNvPr id="4" name="Picture 4" descr="Edubridge - Startup, Mumbai | YNOS">
            <a:extLst>
              <a:ext uri="{FF2B5EF4-FFF2-40B4-BE49-F238E27FC236}">
                <a16:creationId xmlns:a16="http://schemas.microsoft.com/office/drawing/2014/main" id="{6BFB5B04-512B-11D8-875D-CC47585D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9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dirty="0"/>
              <a:t>As we saw, only 16% of the data samples represent churn customers; so, for future scope we can use Synthetic Minority Oversampling Technique (SMOTE) to upsample the churn samples to match them with the existing customer sample size to give the predictive models a better chance of catching on small details which will almost definitely be missed out with such a size difference.</a:t>
            </a:r>
            <a:endParaRPr lang="en-US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040C28"/>
              </a:solidFill>
              <a:latin typeface="Google Sans"/>
            </a:endParaRPr>
          </a:p>
        </p:txBody>
      </p:sp>
      <p:pic>
        <p:nvPicPr>
          <p:cNvPr id="4" name="Picture 4" descr="Edubridge - Startup, Mumbai | YNOS">
            <a:extLst>
              <a:ext uri="{FF2B5EF4-FFF2-40B4-BE49-F238E27FC236}">
                <a16:creationId xmlns:a16="http://schemas.microsoft.com/office/drawing/2014/main" id="{6BFB5B04-512B-11D8-875D-CC47585D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80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729" y="2070847"/>
            <a:ext cx="6786283" cy="2061882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2030E348-C7BA-4A5C-A45C-0F696C9B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98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Customer churn is a fundamental problem for all the companies and it is defined as the loss of customers because they move out to other competitors. 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“ Churn = movement of customer from one company to another 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There are two types of churns : Voluntary  Churns &amp; Involuntary Churns</a:t>
            </a: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Reasons can be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 of latest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friendly bank staff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interest rates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offered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04118689-AC4D-3B93-DBFD-9D92AA74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38854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907DC-DA58-4495-6A4D-0AD459D3B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81" y="3735005"/>
            <a:ext cx="4811906" cy="26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2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ven Pro SemiBold"/>
              </a:rPr>
              <a:t>Problem</a:t>
            </a:r>
            <a:r>
              <a:rPr lang="en-GB" sz="4800" dirty="0"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ven Pro SemiBold"/>
              </a:rPr>
              <a:t>Statement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ea typeface="Nunito"/>
                <a:cs typeface="Arial" panose="020B0604020202020204" pitchFamily="34" charset="0"/>
                <a:sym typeface="Nunito"/>
              </a:rPr>
              <a:t>The problem to be investigated in this study is the analysis of the Bank customer churn history with respect to different features available in dataset.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Nunito"/>
                <a:cs typeface="Arial" panose="020B0604020202020204" pitchFamily="34" charset="0"/>
              </a:rPr>
              <a:t> The main objectives of this project are To develop customer churn predictive model using supervised machine learning classifiers algorithms; To use the model to predict the potential churners and non-churners; To evaluate and compare the performance of the model based on Accuracy.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9858FF7F-BF0F-CD4D-EA75-410ED6135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2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Libraries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Jupyter Notebook : Jupyter Notebook is an open free source web application that is used for data cleaning and transformation, numerical, simulation, statistical modelling, data visualization 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SAS : Statistical Analysis Software for advanced analysis, multivariate evaluation, insights into trade, knowledge management &amp; prescient analytics.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Libraries :</a:t>
            </a:r>
          </a:p>
          <a:p>
            <a:pPr marL="0" indent="0">
              <a:buNone/>
            </a:pPr>
            <a:r>
              <a:rPr lang="en-US" sz="2000" dirty="0"/>
              <a:t>1. Pandas	2. NumPy</a:t>
            </a:r>
          </a:p>
          <a:p>
            <a:pPr marL="0" indent="0">
              <a:buNone/>
            </a:pPr>
            <a:r>
              <a:rPr lang="en-US" sz="2000" dirty="0"/>
              <a:t>3. Matplotlib	4. Seaborn</a:t>
            </a:r>
          </a:p>
          <a:p>
            <a:pPr marL="0" indent="0">
              <a:buNone/>
            </a:pPr>
            <a:r>
              <a:rPr lang="en-US" sz="2000" dirty="0"/>
              <a:t>5. Sklearn 	6. Tableau</a:t>
            </a:r>
          </a:p>
        </p:txBody>
      </p:sp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21771ED4-1572-B228-B488-4FF868EB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7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72628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F6FB6-CEC3-752C-1009-8C06EFF11E59}"/>
              </a:ext>
            </a:extLst>
          </p:cNvPr>
          <p:cNvSpPr/>
          <p:nvPr/>
        </p:nvSpPr>
        <p:spPr>
          <a:xfrm>
            <a:off x="1893457" y="2011580"/>
            <a:ext cx="8466045" cy="4241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BB378-5A19-85AE-A602-DE68BDC0CCE1}"/>
              </a:ext>
            </a:extLst>
          </p:cNvPr>
          <p:cNvSpPr/>
          <p:nvPr/>
        </p:nvSpPr>
        <p:spPr>
          <a:xfrm>
            <a:off x="2501153" y="2525259"/>
            <a:ext cx="7180729" cy="13465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510132-BBFF-0358-C6EB-A09190A73826}"/>
              </a:ext>
            </a:extLst>
          </p:cNvPr>
          <p:cNvSpPr/>
          <p:nvPr/>
        </p:nvSpPr>
        <p:spPr>
          <a:xfrm>
            <a:off x="3165424" y="2907203"/>
            <a:ext cx="1497106" cy="5827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Collection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4F4C20-555A-E65E-F953-BB7FADF8C1C1}"/>
              </a:ext>
            </a:extLst>
          </p:cNvPr>
          <p:cNvSpPr/>
          <p:nvPr/>
        </p:nvSpPr>
        <p:spPr>
          <a:xfrm>
            <a:off x="4771308" y="3148698"/>
            <a:ext cx="211788" cy="1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DE8193-0589-159A-9C59-AF040D5249A7}"/>
              </a:ext>
            </a:extLst>
          </p:cNvPr>
          <p:cNvSpPr/>
          <p:nvPr/>
        </p:nvSpPr>
        <p:spPr>
          <a:xfrm>
            <a:off x="5155945" y="2907203"/>
            <a:ext cx="1497106" cy="5827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Cleaning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51C466-F229-D49E-230B-3F614728A679}"/>
              </a:ext>
            </a:extLst>
          </p:cNvPr>
          <p:cNvSpPr/>
          <p:nvPr/>
        </p:nvSpPr>
        <p:spPr>
          <a:xfrm>
            <a:off x="6717789" y="3137147"/>
            <a:ext cx="211788" cy="1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662764-DDF6-4D03-86A9-836CBF84CEDD}"/>
              </a:ext>
            </a:extLst>
          </p:cNvPr>
          <p:cNvSpPr/>
          <p:nvPr/>
        </p:nvSpPr>
        <p:spPr>
          <a:xfrm>
            <a:off x="7026789" y="2907203"/>
            <a:ext cx="1497106" cy="5827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Analysis of Data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D643238-49F0-9EEA-C187-167303FA5378}"/>
              </a:ext>
            </a:extLst>
          </p:cNvPr>
          <p:cNvSpPr/>
          <p:nvPr/>
        </p:nvSpPr>
        <p:spPr>
          <a:xfrm>
            <a:off x="7775343" y="3649977"/>
            <a:ext cx="248069" cy="83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CC7794-E508-E7A3-6C8E-60AF8DEEA960}"/>
              </a:ext>
            </a:extLst>
          </p:cNvPr>
          <p:cNvSpPr/>
          <p:nvPr/>
        </p:nvSpPr>
        <p:spPr>
          <a:xfrm>
            <a:off x="7173752" y="4556759"/>
            <a:ext cx="1497106" cy="705522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Choosing the best Model For prediction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B3C7FC-BCD1-FB79-736D-BF08058D9515}"/>
              </a:ext>
            </a:extLst>
          </p:cNvPr>
          <p:cNvSpPr/>
          <p:nvPr/>
        </p:nvSpPr>
        <p:spPr>
          <a:xfrm>
            <a:off x="5179781" y="4573344"/>
            <a:ext cx="1538008" cy="705522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Model &amp; train the 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89AA08-F0C4-0D30-2D48-46C090B56389}"/>
              </a:ext>
            </a:extLst>
          </p:cNvPr>
          <p:cNvSpPr/>
          <p:nvPr/>
        </p:nvSpPr>
        <p:spPr>
          <a:xfrm>
            <a:off x="3165424" y="4556759"/>
            <a:ext cx="1538008" cy="738693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 of Prediction outcomes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5D5B97F-F975-1EA3-8443-3F535EE10CFE}"/>
              </a:ext>
            </a:extLst>
          </p:cNvPr>
          <p:cNvSpPr/>
          <p:nvPr/>
        </p:nvSpPr>
        <p:spPr>
          <a:xfrm>
            <a:off x="4812691" y="4892851"/>
            <a:ext cx="240365" cy="122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E17D34B-BB5B-9BE1-771B-EB08E438B7DA}"/>
              </a:ext>
            </a:extLst>
          </p:cNvPr>
          <p:cNvSpPr/>
          <p:nvPr/>
        </p:nvSpPr>
        <p:spPr>
          <a:xfrm>
            <a:off x="6809394" y="4882174"/>
            <a:ext cx="240365" cy="122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67726-3D09-C7C9-196C-D5C407037F0C}"/>
              </a:ext>
            </a:extLst>
          </p:cNvPr>
          <p:cNvSpPr/>
          <p:nvPr/>
        </p:nvSpPr>
        <p:spPr>
          <a:xfrm>
            <a:off x="2547266" y="4264903"/>
            <a:ext cx="7134616" cy="13787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dubridge - Startup, Mumbai | YNOS">
            <a:extLst>
              <a:ext uri="{FF2B5EF4-FFF2-40B4-BE49-F238E27FC236}">
                <a16:creationId xmlns:a16="http://schemas.microsoft.com/office/drawing/2014/main" id="{CF4ECF9A-ECB0-3B25-0D8A-107BA724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75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8957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/>
              <a:t>The dataset was extracted from the database of one of the bank from Kaggle.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The dataset contained about 10127 customers’ data with 21 attributes.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3DC8F3-DD22-EBC8-5ACA-63E860571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93058"/>
              </p:ext>
            </p:extLst>
          </p:nvPr>
        </p:nvGraphicFramePr>
        <p:xfrm>
          <a:off x="1586753" y="3484441"/>
          <a:ext cx="8964706" cy="2903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53">
                  <a:extLst>
                    <a:ext uri="{9D8B030D-6E8A-4147-A177-3AD203B41FA5}">
                      <a16:colId xmlns:a16="http://schemas.microsoft.com/office/drawing/2014/main" val="2866127247"/>
                    </a:ext>
                  </a:extLst>
                </a:gridCol>
                <a:gridCol w="6006353">
                  <a:extLst>
                    <a:ext uri="{9D8B030D-6E8A-4147-A177-3AD203B41FA5}">
                      <a16:colId xmlns:a16="http://schemas.microsoft.com/office/drawing/2014/main" val="2174987762"/>
                    </a:ext>
                  </a:extLst>
                </a:gridCol>
              </a:tblGrid>
              <a:tr h="3597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6563"/>
                  </a:ext>
                </a:extLst>
              </a:tr>
              <a:tr h="3597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CLIENTNUM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 identification number for customers.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972315"/>
                  </a:ext>
                </a:extLst>
              </a:tr>
              <a:tr h="3597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Attrition_Flag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activity, Attrited or existing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250447"/>
                  </a:ext>
                </a:extLst>
              </a:tr>
              <a:tr h="3597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Customer_Age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Customer's Age in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35926"/>
                  </a:ext>
                </a:extLst>
              </a:tr>
              <a:tr h="3597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Customer's gender, </a:t>
                      </a:r>
                      <a:r>
                        <a:rPr lang="en-US" dirty="0"/>
                        <a:t>M for Male; F for Female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23708"/>
                  </a:ext>
                </a:extLst>
              </a:tr>
              <a:tr h="34272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Dependent_count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Number of dependents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25993"/>
                  </a:ext>
                </a:extLst>
              </a:tr>
              <a:tr h="3597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Education_Level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Educational Qualification of the account holder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43741"/>
                  </a:ext>
                </a:extLst>
              </a:tr>
              <a:tr h="36463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Marital_Status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Married, Single, Divorced, Unknown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4230"/>
                  </a:ext>
                </a:extLst>
              </a:tr>
            </a:tbl>
          </a:graphicData>
        </a:graphic>
      </p:graphicFrame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AA05BA70-6DD1-E191-5929-4ECD765F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0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577D57-EE96-44D5-5A69-40911FF47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43254"/>
              </p:ext>
            </p:extLst>
          </p:nvPr>
        </p:nvGraphicFramePr>
        <p:xfrm>
          <a:off x="1308847" y="719666"/>
          <a:ext cx="961912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812">
                  <a:extLst>
                    <a:ext uri="{9D8B030D-6E8A-4147-A177-3AD203B41FA5}">
                      <a16:colId xmlns:a16="http://schemas.microsoft.com/office/drawing/2014/main" val="1540873858"/>
                    </a:ext>
                  </a:extLst>
                </a:gridCol>
                <a:gridCol w="6015317">
                  <a:extLst>
                    <a:ext uri="{9D8B030D-6E8A-4147-A177-3AD203B41FA5}">
                      <a16:colId xmlns:a16="http://schemas.microsoft.com/office/drawing/2014/main" val="131480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6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Income_Category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Annual Income Category of the account holder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6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Card_Category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Card (Blue, Silver, Gold, Platinum)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75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Months_on_book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 of relationship with bank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9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Total_Relationship_Count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Total number of products held by the customer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Months_Inactive_12_mon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Number of months inactive in the last 12 months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66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Contacts_Count_12_mon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Number of Contacts in the last 12 months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52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Credit_Limit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Credit Limit on the Credit Card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0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Total_Revolving_Bal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Total Revolving Balance on the Credit Card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6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Avg_Open_To_Buy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Open to Buy Credit Line (Average of last 12 months)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2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Total_Amt_Chng_Q4_Q1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Change in Transaction Amount (Q4 over Q1)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07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Total_Trans_Amt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Total Transaction Amount (Last 12 months)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6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Total_Trans_Ct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Total Transaction Count (Last 12 months)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0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Total_Ct_Chng_Q4_Q1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Change in Transaction Count (Q4 over Q1)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5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Avg_Utilization_Ratio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Average Card Utilization Ratio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574308"/>
                  </a:ext>
                </a:extLst>
              </a:tr>
            </a:tbl>
          </a:graphicData>
        </a:graphic>
      </p:graphicFrame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56712355-9442-517F-D56F-5327F5CB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4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There are some unknown data in </a:t>
            </a:r>
            <a:r>
              <a:rPr lang="en-US" dirty="0"/>
              <a:t>categorical columns, therefore we will replace missing values with the mode values</a:t>
            </a:r>
            <a:r>
              <a:rPr lang="en-US" sz="20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To achieve better performance, the categorical data was transformed to numerical format using the get dummies function in Python.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Feature scaling was applied to normalize the data and improved the computational time.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Edubridge - Startup, Mumbai | YNOS">
            <a:extLst>
              <a:ext uri="{FF2B5EF4-FFF2-40B4-BE49-F238E27FC236}">
                <a16:creationId xmlns:a16="http://schemas.microsoft.com/office/drawing/2014/main" id="{62FB9A6E-B40E-6BFC-673E-DE807907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6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ACD47-F06E-A0D3-58E4-72B1AD07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70" y="3053260"/>
            <a:ext cx="4190999" cy="3232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F2158-1A44-21F5-E00F-475399E7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41" y="2820326"/>
            <a:ext cx="4737186" cy="353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A0952-F219-98F0-7E99-6A8AE56C22F0}"/>
              </a:ext>
            </a:extLst>
          </p:cNvPr>
          <p:cNvSpPr txBox="1"/>
          <p:nvPr/>
        </p:nvSpPr>
        <p:spPr>
          <a:xfrm>
            <a:off x="385482" y="367553"/>
            <a:ext cx="115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9B739-4F53-7878-D9DE-09C2B90C7970}"/>
              </a:ext>
            </a:extLst>
          </p:cNvPr>
          <p:cNvSpPr txBox="1"/>
          <p:nvPr/>
        </p:nvSpPr>
        <p:spPr>
          <a:xfrm>
            <a:off x="466165" y="1129553"/>
            <a:ext cx="11214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Attrition_Flag (Target/Dependent Variable) : Pie Chart and Bar Chart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Below figures are Pie Chart and Bar Chart of Attrition_Flag (from SAS tool)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</a:t>
            </a:r>
            <a:r>
              <a:rPr lang="en-US" b="0" i="0" dirty="0">
                <a:effectLst/>
                <a:latin typeface="Inter"/>
              </a:rPr>
              <a:t>he general attrition rate is 16.07% so our aim is to find values that are higher than that in the sub groups of our categorical variables.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91BB6A-1BA7-4B5D-68C3-A274E7C0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28" y="2306435"/>
            <a:ext cx="4054191" cy="1493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8E6ED-9D85-E7AD-3F36-4A6BB51CBD0C}"/>
              </a:ext>
            </a:extLst>
          </p:cNvPr>
          <p:cNvSpPr txBox="1"/>
          <p:nvPr/>
        </p:nvSpPr>
        <p:spPr>
          <a:xfrm>
            <a:off x="4529416" y="6404392"/>
            <a:ext cx="241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 Pie Chart (SAS)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33FFD-6417-2DEE-398B-9378240865D1}"/>
              </a:ext>
            </a:extLst>
          </p:cNvPr>
          <p:cNvSpPr txBox="1"/>
          <p:nvPr/>
        </p:nvSpPr>
        <p:spPr>
          <a:xfrm>
            <a:off x="8659906" y="6404392"/>
            <a:ext cx="302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Fig.2 Bar Chart (SAS)</a:t>
            </a:r>
          </a:p>
        </p:txBody>
      </p:sp>
      <p:pic>
        <p:nvPicPr>
          <p:cNvPr id="2" name="Picture 4" descr="Edubridge - Startup, Mumbai | YNOS">
            <a:extLst>
              <a:ext uri="{FF2B5EF4-FFF2-40B4-BE49-F238E27FC236}">
                <a16:creationId xmlns:a16="http://schemas.microsoft.com/office/drawing/2014/main" id="{3C7B6DCA-4BF1-DCA8-2D79-6A344EAF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936" y="-11960"/>
            <a:ext cx="682788" cy="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5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terms/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{E91E473D-A071-4785-8179-017959F30735}tf22712842_win32</Template>
  <TotalTime>1567</TotalTime>
  <Words>1527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Agency FB</vt:lpstr>
      <vt:lpstr>Algerian</vt:lpstr>
      <vt:lpstr>Arial</vt:lpstr>
      <vt:lpstr>Arial Black</vt:lpstr>
      <vt:lpstr>Bookman Old Style</vt:lpstr>
      <vt:lpstr>Calibri</vt:lpstr>
      <vt:lpstr>erdana</vt:lpstr>
      <vt:lpstr>Franklin Gothic Book</vt:lpstr>
      <vt:lpstr>Google Sans</vt:lpstr>
      <vt:lpstr>Helvetica Neue</vt:lpstr>
      <vt:lpstr>Inter</vt:lpstr>
      <vt:lpstr>Maven Pro SemiBold</vt:lpstr>
      <vt:lpstr>Times New Roman</vt:lpstr>
      <vt:lpstr>Wingdings</vt:lpstr>
      <vt:lpstr>1_RetrospectVTI</vt:lpstr>
      <vt:lpstr>PowerPoint Presentation</vt:lpstr>
      <vt:lpstr>Introduction</vt:lpstr>
      <vt:lpstr>Problem Statement</vt:lpstr>
      <vt:lpstr>Tools and Libraries </vt:lpstr>
      <vt:lpstr>Workflow</vt:lpstr>
      <vt:lpstr>Data Collection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</vt:lpstr>
      <vt:lpstr>Predictive Analysis</vt:lpstr>
      <vt:lpstr>Classification Report</vt:lpstr>
      <vt:lpstr>Accuracy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Phondake</dc:creator>
  <cp:lastModifiedBy>Kiran Phondake</cp:lastModifiedBy>
  <cp:revision>164</cp:revision>
  <dcterms:created xsi:type="dcterms:W3CDTF">2023-06-16T19:22:26Z</dcterms:created>
  <dcterms:modified xsi:type="dcterms:W3CDTF">2023-07-01T13:16:00Z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