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23/07/2023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23/07/2023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23/07/2023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US" b="0" i="0" dirty="0">
                <a:solidFill>
                  <a:srgbClr val="000000"/>
                </a:solidFill>
                <a:effectLst/>
                <a:latin typeface="DM Sans" pitchFamily="2" charset="0"/>
              </a:rPr>
              <a:t>British Airways </a:t>
            </a:r>
            <a:br>
              <a:rPr lang="en-US" b="0" i="0" dirty="0">
                <a:solidFill>
                  <a:srgbClr val="000000"/>
                </a:solidFill>
                <a:effectLst/>
                <a:latin typeface="DM Sans" pitchFamily="2" charset="0"/>
              </a:rPr>
            </a:br>
            <a:r>
              <a:rPr lang="en-US" dirty="0">
                <a:solidFill>
                  <a:srgbClr val="000000"/>
                </a:solidFill>
                <a:latin typeface="DM Sans" pitchFamily="2" charset="0"/>
              </a:rPr>
              <a:t>Review Analysis</a:t>
            </a:r>
            <a:endParaRPr lang="en-GB" dirty="0">
              <a:solidFill>
                <a:srgbClr val="000000"/>
              </a:solidFill>
              <a:latin typeface="DM Sans" pitchFamily="2" charset="0"/>
            </a:endParaRP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783BFA-EA07-5969-8412-060BF7E3D66C}"/>
              </a:ext>
            </a:extLst>
          </p:cNvPr>
          <p:cNvSpPr>
            <a:spLocks noGrp="1"/>
          </p:cNvSpPr>
          <p:nvPr>
            <p:ph type="title"/>
          </p:nvPr>
        </p:nvSpPr>
        <p:spPr>
          <a:xfrm>
            <a:off x="838199" y="365125"/>
            <a:ext cx="10544175" cy="668337"/>
          </a:xfrm>
          <a:solidFill>
            <a:schemeClr val="tx1">
              <a:lumMod val="50000"/>
              <a:lumOff val="50000"/>
            </a:schemeClr>
          </a:solidFill>
        </p:spPr>
        <p:txBody>
          <a:bodyPr>
            <a:normAutofit fontScale="90000"/>
          </a:bodyPr>
          <a:lstStyle/>
          <a:p>
            <a:r>
              <a:rPr lang="en-US" dirty="0"/>
              <a:t>RESULTS</a:t>
            </a:r>
          </a:p>
        </p:txBody>
      </p:sp>
      <p:sp>
        <p:nvSpPr>
          <p:cNvPr id="11" name="Content Placeholder 10">
            <a:extLst>
              <a:ext uri="{FF2B5EF4-FFF2-40B4-BE49-F238E27FC236}">
                <a16:creationId xmlns:a16="http://schemas.microsoft.com/office/drawing/2014/main" id="{63EE0650-0BAB-85E1-5D66-F7DC152C8505}"/>
              </a:ext>
            </a:extLst>
          </p:cNvPr>
          <p:cNvSpPr>
            <a:spLocks noGrp="1"/>
          </p:cNvSpPr>
          <p:nvPr>
            <p:ph idx="1"/>
          </p:nvPr>
        </p:nvSpPr>
        <p:spPr>
          <a:xfrm>
            <a:off x="685800" y="1473200"/>
            <a:ext cx="5876925" cy="4351338"/>
          </a:xfrm>
        </p:spPr>
        <p:txBody>
          <a:bodyPr>
            <a:normAutofit/>
          </a:bodyPr>
          <a:lstStyle/>
          <a:p>
            <a:r>
              <a:rPr lang="en-US" dirty="0"/>
              <a:t>Key topics The frequency chart below shows that the key topics within the reviews include “service”, “seat”, “crew” and “staff”, showing that people are actively talking about their experience and staff</a:t>
            </a:r>
          </a:p>
          <a:p>
            <a:endParaRPr lang="en-US" dirty="0"/>
          </a:p>
          <a:p>
            <a:endParaRPr lang="en-US" dirty="0"/>
          </a:p>
          <a:p>
            <a:endParaRPr lang="en-US" dirty="0"/>
          </a:p>
        </p:txBody>
      </p:sp>
      <p:sp>
        <p:nvSpPr>
          <p:cNvPr id="14" name="TextBox 13">
            <a:extLst>
              <a:ext uri="{FF2B5EF4-FFF2-40B4-BE49-F238E27FC236}">
                <a16:creationId xmlns:a16="http://schemas.microsoft.com/office/drawing/2014/main" id="{D1E0714B-65AC-92E9-741A-3D3BE4D6225E}"/>
              </a:ext>
            </a:extLst>
          </p:cNvPr>
          <p:cNvSpPr txBox="1"/>
          <p:nvPr/>
        </p:nvSpPr>
        <p:spPr>
          <a:xfrm>
            <a:off x="7162800" y="1441450"/>
            <a:ext cx="4838700" cy="5425075"/>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t>Sentiment Out of 1000 reviews, 546 were positive, 437 were negative and 17 were neutral. This means the majority of reviews were </a:t>
            </a:r>
            <a:r>
              <a:rPr lang="en-US" sz="2800" dirty="0" err="1"/>
              <a:t>polarised</a:t>
            </a:r>
            <a:r>
              <a:rPr lang="en-US" sz="2800" dirty="0"/>
              <a:t> as either positive or negative.</a:t>
            </a:r>
          </a:p>
          <a:p>
            <a:pPr marL="228600" indent="-228600">
              <a:lnSpc>
                <a:spcPct val="90000"/>
              </a:lnSpc>
              <a:spcBef>
                <a:spcPts val="1000"/>
              </a:spcBef>
              <a:buFont typeface="Arial" panose="020B0604020202020204" pitchFamily="34" charset="0"/>
              <a:buChar char="•"/>
            </a:pPr>
            <a:endParaRPr lang="en-US" sz="2800" dirty="0"/>
          </a:p>
          <a:p>
            <a:pPr>
              <a:lnSpc>
                <a:spcPct val="90000"/>
              </a:lnSpc>
              <a:spcBef>
                <a:spcPts val="1000"/>
              </a:spcBef>
            </a:pPr>
            <a:r>
              <a:rPr lang="en-US" sz="2800" dirty="0">
                <a:solidFill>
                  <a:srgbClr val="00B050"/>
                </a:solidFill>
              </a:rPr>
              <a:t>55% positive </a:t>
            </a:r>
          </a:p>
          <a:p>
            <a:pPr>
              <a:lnSpc>
                <a:spcPct val="90000"/>
              </a:lnSpc>
              <a:spcBef>
                <a:spcPts val="1000"/>
              </a:spcBef>
            </a:pPr>
            <a:r>
              <a:rPr lang="en-US" sz="2800" dirty="0"/>
              <a:t>            </a:t>
            </a:r>
            <a:r>
              <a:rPr lang="en-US" sz="2800" dirty="0">
                <a:solidFill>
                  <a:srgbClr val="FF0000"/>
                </a:solidFill>
              </a:rPr>
              <a:t>43% negative </a:t>
            </a:r>
            <a:r>
              <a:rPr lang="en-US" sz="2800" dirty="0"/>
              <a:t>	</a:t>
            </a:r>
          </a:p>
          <a:p>
            <a:pPr>
              <a:lnSpc>
                <a:spcPct val="90000"/>
              </a:lnSpc>
              <a:spcBef>
                <a:spcPts val="1000"/>
              </a:spcBef>
            </a:pPr>
            <a:r>
              <a:rPr lang="en-US" sz="2800" dirty="0"/>
              <a:t>                            </a:t>
            </a:r>
            <a:r>
              <a:rPr lang="en-US" sz="2800" dirty="0">
                <a:solidFill>
                  <a:schemeClr val="tx1">
                    <a:lumMod val="50000"/>
                    <a:lumOff val="50000"/>
                  </a:schemeClr>
                </a:solidFill>
              </a:rPr>
              <a:t>2% neutral</a:t>
            </a:r>
          </a:p>
          <a:p>
            <a:endParaRPr lang="en-US" dirty="0"/>
          </a:p>
          <a:p>
            <a:endParaRPr lang="en-US" dirty="0"/>
          </a:p>
        </p:txBody>
      </p:sp>
      <p:pic>
        <p:nvPicPr>
          <p:cNvPr id="15" name="Picture 14">
            <a:extLst>
              <a:ext uri="{FF2B5EF4-FFF2-40B4-BE49-F238E27FC236}">
                <a16:creationId xmlns:a16="http://schemas.microsoft.com/office/drawing/2014/main" id="{9590D268-EE6F-4D21-4E33-44093DDC79C0}"/>
              </a:ext>
            </a:extLst>
          </p:cNvPr>
          <p:cNvPicPr>
            <a:picLocks noChangeAspect="1"/>
          </p:cNvPicPr>
          <p:nvPr/>
        </p:nvPicPr>
        <p:blipFill>
          <a:blip r:embed="rId2"/>
          <a:stretch>
            <a:fillRect/>
          </a:stretch>
        </p:blipFill>
        <p:spPr>
          <a:xfrm>
            <a:off x="1217083" y="4114716"/>
            <a:ext cx="3564468" cy="2378159"/>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DM Sans</vt:lpstr>
      <vt:lpstr>Office Theme</vt:lpstr>
      <vt:lpstr>British Airways  Review Analysis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Kiran Phondake</cp:lastModifiedBy>
  <cp:revision>5</cp:revision>
  <dcterms:created xsi:type="dcterms:W3CDTF">2022-12-06T11:13:27Z</dcterms:created>
  <dcterms:modified xsi:type="dcterms:W3CDTF">2023-07-22T20:00:52Z</dcterms:modified>
</cp:coreProperties>
</file>