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6"/>
  </p:notesMasterIdLst>
  <p:sldIdLst>
    <p:sldId id="298" r:id="rId5"/>
    <p:sldId id="301" r:id="rId6"/>
    <p:sldId id="307" r:id="rId7"/>
    <p:sldId id="321" r:id="rId8"/>
    <p:sldId id="306" r:id="rId9"/>
    <p:sldId id="308" r:id="rId10"/>
    <p:sldId id="311" r:id="rId11"/>
    <p:sldId id="309" r:id="rId12"/>
    <p:sldId id="322" r:id="rId13"/>
    <p:sldId id="318" r:id="rId14"/>
    <p:sldId id="31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ran Phondake" initials="KP" lastIdx="1" clrIdx="0">
    <p:extLst>
      <p:ext uri="{19B8F6BF-5375-455C-9EA6-DF929625EA0E}">
        <p15:presenceInfo xmlns:p15="http://schemas.microsoft.com/office/powerpoint/2012/main" userId="2273a03585cfc23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98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62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5C655-3828-487A-8D06-922E96F72FED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DF579-E2B6-4F9F-91F3-A6198A3FA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23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7/11/2023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7/11/2023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7/11/2023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7/11/2023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7/11/2023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7/11/2023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7/11/2023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348755"/>
          </a:xfrm>
        </p:spPr>
        <p:txBody>
          <a:bodyPr anchor="t">
            <a:normAutofit/>
          </a:bodyPr>
          <a:lstStyle/>
          <a:p>
            <a:pPr algn="ctr"/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Kiran Suresh Phondake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EFF3A5-C626-BD78-C8CB-F73A9549ECE9}"/>
              </a:ext>
            </a:extLst>
          </p:cNvPr>
          <p:cNvSpPr txBox="1"/>
          <p:nvPr/>
        </p:nvSpPr>
        <p:spPr>
          <a:xfrm>
            <a:off x="7372299" y="1043591"/>
            <a:ext cx="46404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j-lt"/>
              </a:rPr>
              <a:t>EDA on Passenger Booking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7D2D55-B97A-3FC3-301A-B2E0FD007E01}"/>
              </a:ext>
            </a:extLst>
          </p:cNvPr>
          <p:cNvSpPr txBox="1"/>
          <p:nvPr/>
        </p:nvSpPr>
        <p:spPr>
          <a:xfrm>
            <a:off x="7518150" y="3894551"/>
            <a:ext cx="4213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Presented By :</a:t>
            </a:r>
            <a:r>
              <a:rPr lang="en-US" dirty="0"/>
              <a:t> </a:t>
            </a:r>
          </a:p>
        </p:txBody>
      </p:sp>
      <p:pic>
        <p:nvPicPr>
          <p:cNvPr id="1026" name="Picture 2" descr="Booking-early">
            <a:extLst>
              <a:ext uri="{FF2B5EF4-FFF2-40B4-BE49-F238E27FC236}">
                <a16:creationId xmlns:a16="http://schemas.microsoft.com/office/drawing/2014/main" id="{6BBBBFCB-09EA-467D-DF4A-8FA14EC64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95" y="179293"/>
            <a:ext cx="6924026" cy="6078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94E9CC-0716-6C60-5BB3-0FF84773E005}"/>
              </a:ext>
            </a:extLst>
          </p:cNvPr>
          <p:cNvSpPr txBox="1"/>
          <p:nvPr/>
        </p:nvSpPr>
        <p:spPr>
          <a:xfrm>
            <a:off x="3415005" y="6449399"/>
            <a:ext cx="5150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EDA: Tableau Dashboard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FA482A-61BD-C429-F2EE-59E41448AA51}"/>
              </a:ext>
            </a:extLst>
          </p:cNvPr>
          <p:cNvSpPr txBox="1"/>
          <p:nvPr/>
        </p:nvSpPr>
        <p:spPr>
          <a:xfrm>
            <a:off x="341838" y="5976082"/>
            <a:ext cx="109256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u="sng">
                <a:solidFill>
                  <a:srgbClr val="0070C0"/>
                </a:solidFill>
              </a:rPr>
              <a:t>https://public.tableau.com/app/profile/kiran.phondake/viz/EDAonPassengerBookingData/Dashboard1?publish=yes</a:t>
            </a:r>
            <a:endParaRPr lang="en-US" sz="1200" u="sng" dirty="0">
              <a:solidFill>
                <a:srgbClr val="0070C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1C6DA9-E5A7-7291-FE27-A644037C3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482" y="200631"/>
            <a:ext cx="6266330" cy="557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1652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08729" y="2070847"/>
            <a:ext cx="6786283" cy="2061882"/>
          </a:xfrm>
        </p:spPr>
        <p:txBody>
          <a:bodyPr>
            <a:normAutofit/>
          </a:bodyPr>
          <a:lstStyle/>
          <a:p>
            <a:pPr algn="ctr"/>
            <a:r>
              <a:rPr lang="en-US" sz="9600" dirty="0">
                <a:solidFill>
                  <a:schemeClr val="tx1"/>
                </a:solidFill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940983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E333F-8E2E-F212-60C5-9D0525CA4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EDD1565-E792-819D-D984-73DBBE140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938" y="1973034"/>
            <a:ext cx="6522662" cy="391677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/>
              <a:t>Exploratory data analysis (EDA) is used to analyze and investigate data sets and summarize their main characteristics, often employing data visualization methods.</a:t>
            </a:r>
            <a:r>
              <a:rPr lang="en-US" sz="2000" dirty="0">
                <a:latin typeface="Arial Black" panose="020B0A0402010202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involved in EDA 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Need for Exploratory Data Analysis - DEV Community">
            <a:extLst>
              <a:ext uri="{FF2B5EF4-FFF2-40B4-BE49-F238E27FC236}">
                <a16:creationId xmlns:a16="http://schemas.microsoft.com/office/drawing/2014/main" id="{A6A82F4C-110C-82BA-FDEA-6D26F8009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290" y="2213560"/>
            <a:ext cx="4783510" cy="3568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0236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5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500"/>
                            </p:stCondLst>
                            <p:childTnLst>
                              <p:par>
                                <p:cTn id="4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E333F-8E2E-F212-60C5-9D0525CA4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Tools and Libraries 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EDD1565-E792-819D-D984-73DBBE140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977" y="1845734"/>
            <a:ext cx="11564470" cy="45192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Jupyter Notebook : Jupyter Notebook is an open free source web application that is used for data cleaning and transformation, numerical, simulation, statistical modelling, data visualization and so 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SAS : </a:t>
            </a:r>
            <a:r>
              <a:rPr lang="en-US" dirty="0"/>
              <a:t>SAS is a statistical software for data management, advanced analytics, multivariate analysis, business intelligence, criminal investigation, and predictive analytics. 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Libraries :</a:t>
            </a:r>
          </a:p>
          <a:p>
            <a:pPr marL="0" indent="0">
              <a:buNone/>
            </a:pPr>
            <a:r>
              <a:rPr lang="en-US" sz="2000" dirty="0"/>
              <a:t>1. Pandas	2. NumPy</a:t>
            </a:r>
          </a:p>
          <a:p>
            <a:pPr marL="0" indent="0">
              <a:buNone/>
            </a:pPr>
            <a:r>
              <a:rPr lang="en-US" sz="2000" dirty="0"/>
              <a:t>3. Matplotlib	4. Seaborn</a:t>
            </a:r>
          </a:p>
          <a:p>
            <a:pPr marL="0" indent="0">
              <a:buNone/>
            </a:pPr>
            <a:r>
              <a:rPr lang="en-US" sz="2000" dirty="0"/>
              <a:t>5. Tableau</a:t>
            </a:r>
          </a:p>
        </p:txBody>
      </p:sp>
    </p:spTree>
    <p:extLst>
      <p:ext uri="{BB962C8B-B14F-4D97-AF65-F5344CB8AC3E}">
        <p14:creationId xmlns:p14="http://schemas.microsoft.com/office/powerpoint/2010/main" val="5641797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2763-5AD8-86C0-F397-A98680F06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869844"/>
          </a:xfrm>
        </p:spPr>
        <p:txBody>
          <a:bodyPr/>
          <a:lstStyle/>
          <a:p>
            <a:pPr algn="ctr"/>
            <a:r>
              <a:rPr lang="en-US" dirty="0"/>
              <a:t>Data Collection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F4ED2EC-9192-E4D1-497F-40A401D565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49382"/>
              </p:ext>
            </p:extLst>
          </p:nvPr>
        </p:nvGraphicFramePr>
        <p:xfrm>
          <a:off x="614082" y="869844"/>
          <a:ext cx="11143129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8694">
                  <a:extLst>
                    <a:ext uri="{9D8B030D-6E8A-4147-A177-3AD203B41FA5}">
                      <a16:colId xmlns:a16="http://schemas.microsoft.com/office/drawing/2014/main" val="761323410"/>
                    </a:ext>
                  </a:extLst>
                </a:gridCol>
                <a:gridCol w="8144435">
                  <a:extLst>
                    <a:ext uri="{9D8B030D-6E8A-4147-A177-3AD203B41FA5}">
                      <a16:colId xmlns:a16="http://schemas.microsoft.com/office/drawing/2014/main" val="3294204883"/>
                    </a:ext>
                  </a:extLst>
                </a:gridCol>
              </a:tblGrid>
              <a:tr h="309862">
                <a:tc>
                  <a:txBody>
                    <a:bodyPr/>
                    <a:lstStyle/>
                    <a:p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Franklin Gothic Book" panose="020F0502020204030204"/>
                          <a:ea typeface="+mn-ea"/>
                          <a:cs typeface="+mn-cs"/>
                        </a:rPr>
                        <a:t>Features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840997"/>
                  </a:ext>
                </a:extLst>
              </a:tr>
              <a:tr h="309862">
                <a:tc>
                  <a:txBody>
                    <a:bodyPr/>
                    <a:lstStyle/>
                    <a:p>
                      <a:r>
                        <a:rPr lang="en-US" b="0" i="0" dirty="0" err="1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num_passengers</a:t>
                      </a:r>
                      <a:r>
                        <a:rPr lang="en-US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No. of passengers travelling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816751"/>
                  </a:ext>
                </a:extLst>
              </a:tr>
              <a:tr h="309862">
                <a:tc>
                  <a:txBody>
                    <a:bodyPr/>
                    <a:lstStyle/>
                    <a:p>
                      <a:r>
                        <a:rPr lang="en-US" b="0" i="0" dirty="0" err="1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sales_channel</a:t>
                      </a:r>
                      <a:r>
                        <a:rPr lang="en-US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1F2328"/>
                          </a:solidFill>
                          <a:latin typeface="-apple-system"/>
                        </a:rPr>
                        <a:t>S</a:t>
                      </a:r>
                      <a:r>
                        <a:rPr lang="en-US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ales channel booking was made on (Internet or Mobile)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333275"/>
                  </a:ext>
                </a:extLst>
              </a:tr>
              <a:tr h="309862">
                <a:tc>
                  <a:txBody>
                    <a:bodyPr/>
                    <a:lstStyle/>
                    <a:p>
                      <a:r>
                        <a:rPr lang="en-US" b="0" i="0" dirty="0" err="1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trip_type</a:t>
                      </a:r>
                      <a:r>
                        <a:rPr lang="en-US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trip Type (Round Trip, One Way, Circle Trip)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802493"/>
                  </a:ext>
                </a:extLst>
              </a:tr>
              <a:tr h="309862">
                <a:tc>
                  <a:txBody>
                    <a:bodyPr/>
                    <a:lstStyle/>
                    <a:p>
                      <a:r>
                        <a:rPr lang="en-US" b="0" i="0" dirty="0" err="1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purchase_lead</a:t>
                      </a:r>
                      <a:r>
                        <a:rPr lang="en-US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No. of days between travel date and booking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546737"/>
                  </a:ext>
                </a:extLst>
              </a:tr>
              <a:tr h="309862">
                <a:tc>
                  <a:txBody>
                    <a:bodyPr/>
                    <a:lstStyle/>
                    <a:p>
                      <a:r>
                        <a:rPr lang="en-US" b="0" i="0" dirty="0" err="1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length_of_stay</a:t>
                      </a:r>
                      <a:r>
                        <a:rPr lang="en-US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No. of days spent at destination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35953"/>
                  </a:ext>
                </a:extLst>
              </a:tr>
              <a:tr h="309862">
                <a:tc>
                  <a:txBody>
                    <a:bodyPr/>
                    <a:lstStyle/>
                    <a:p>
                      <a:r>
                        <a:rPr lang="en-US" b="0" i="0" dirty="0" err="1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flight_hour</a:t>
                      </a:r>
                      <a:r>
                        <a:rPr lang="en-US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hour of flight departure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239718"/>
                  </a:ext>
                </a:extLst>
              </a:tr>
              <a:tr h="309862">
                <a:tc>
                  <a:txBody>
                    <a:bodyPr/>
                    <a:lstStyle/>
                    <a:p>
                      <a:r>
                        <a:rPr lang="en-US" b="0" i="0" dirty="0" err="1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flight_day</a:t>
                      </a:r>
                      <a:r>
                        <a:rPr lang="en-US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day of week of flight departure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704374"/>
                  </a:ext>
                </a:extLst>
              </a:tr>
              <a:tr h="309862"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route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Booking origin to destination flight route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952331"/>
                  </a:ext>
                </a:extLst>
              </a:tr>
              <a:tr h="309862">
                <a:tc>
                  <a:txBody>
                    <a:bodyPr/>
                    <a:lstStyle/>
                    <a:p>
                      <a:r>
                        <a:rPr lang="en-US" b="0" i="0" dirty="0" err="1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booking_origin</a:t>
                      </a:r>
                      <a:r>
                        <a:rPr lang="en-US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country from where booking was made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595373"/>
                  </a:ext>
                </a:extLst>
              </a:tr>
              <a:tr h="309862">
                <a:tc>
                  <a:txBody>
                    <a:bodyPr/>
                    <a:lstStyle/>
                    <a:p>
                      <a:r>
                        <a:rPr lang="en-US" b="0" i="0" dirty="0" err="1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wants_extra_baggage</a:t>
                      </a:r>
                      <a:r>
                        <a:rPr lang="en-US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if the customer wanted extra baggage in the booking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086777"/>
                  </a:ext>
                </a:extLst>
              </a:tr>
              <a:tr h="3098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err="1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wants_in_flight_seats</a:t>
                      </a:r>
                      <a:r>
                        <a:rPr lang="en-US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If the customer wanted a preferred seat in the booking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699703"/>
                  </a:ext>
                </a:extLst>
              </a:tr>
              <a:tr h="309862">
                <a:tc>
                  <a:txBody>
                    <a:bodyPr/>
                    <a:lstStyle/>
                    <a:p>
                      <a:r>
                        <a:rPr lang="en-US" b="0" i="0" dirty="0" err="1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wants_in_flight_meals</a:t>
                      </a:r>
                      <a:r>
                        <a:rPr lang="en-US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if the customer wanted in-flight meals in the booking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35040"/>
                  </a:ext>
                </a:extLst>
              </a:tr>
              <a:tr h="309862">
                <a:tc>
                  <a:txBody>
                    <a:bodyPr/>
                    <a:lstStyle/>
                    <a:p>
                      <a:r>
                        <a:rPr lang="en-US" b="0" i="0" dirty="0" err="1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flight_duration</a:t>
                      </a:r>
                      <a:r>
                        <a:rPr lang="en-US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total duration of flight (in hours)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754937"/>
                  </a:ext>
                </a:extLst>
              </a:tr>
              <a:tr h="309862">
                <a:tc>
                  <a:txBody>
                    <a:bodyPr/>
                    <a:lstStyle/>
                    <a:p>
                      <a:r>
                        <a:rPr lang="en-US" b="0" i="0" dirty="0" err="1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booking_complete</a:t>
                      </a:r>
                      <a:r>
                        <a:rPr lang="en-US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rgbClr val="1F2328"/>
                          </a:solidFill>
                          <a:effectLst/>
                          <a:latin typeface="-apple-system"/>
                        </a:rPr>
                        <a:t>flag indicating if the customer completed the booking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213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17994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E333F-8E2E-F212-60C5-9D0525CA4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Preprocessing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EDD1565-E792-819D-D984-73DBBE140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906" y="2196449"/>
            <a:ext cx="7243482" cy="347821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dirty="0"/>
              <a:t>Data preprocessing involves the transformation of the raw dataset into an understandable format. Preprocessing data is a fundamental stage in data mining to improve data efficiency. The data preprocessing methods directly affect the outcomes of any analytic algorithm.</a:t>
            </a:r>
            <a:endParaRPr lang="en-US" sz="2000" dirty="0"/>
          </a:p>
        </p:txBody>
      </p:sp>
      <p:pic>
        <p:nvPicPr>
          <p:cNvPr id="2054" name="Picture 6" descr="What is Data Preprocessing in Machine Learning? | Data Science Process">
            <a:extLst>
              <a:ext uri="{FF2B5EF4-FFF2-40B4-BE49-F238E27FC236}">
                <a16:creationId xmlns:a16="http://schemas.microsoft.com/office/drawing/2014/main" id="{52BA25E0-7109-B37F-72F4-D18E91FCF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407" y="2078116"/>
            <a:ext cx="3582664" cy="4301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1678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D3A0952-F219-98F0-7E99-6A8AE56C22F0}"/>
              </a:ext>
            </a:extLst>
          </p:cNvPr>
          <p:cNvSpPr txBox="1"/>
          <p:nvPr/>
        </p:nvSpPr>
        <p:spPr>
          <a:xfrm>
            <a:off x="385482" y="367553"/>
            <a:ext cx="11555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0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Exploratory Data Analysis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F9B739-4F53-7878-D9DE-09C2B90C7970}"/>
              </a:ext>
            </a:extLst>
          </p:cNvPr>
          <p:cNvSpPr txBox="1"/>
          <p:nvPr/>
        </p:nvSpPr>
        <p:spPr>
          <a:xfrm>
            <a:off x="291089" y="1352567"/>
            <a:ext cx="112148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Sales channel : Internet or Mobile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From the below results we observed that more no. of booking done through Internet Channel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E8E6ED-9D85-E7AD-3F36-4A6BB51CBD0C}"/>
              </a:ext>
            </a:extLst>
          </p:cNvPr>
          <p:cNvSpPr txBox="1"/>
          <p:nvPr/>
        </p:nvSpPr>
        <p:spPr>
          <a:xfrm>
            <a:off x="7720539" y="6422321"/>
            <a:ext cx="24115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 Pie Chart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AB7FF3-0FEB-C712-21FF-58353A015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89" y="2531836"/>
            <a:ext cx="7297850" cy="15012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FC7C381-5B83-A94C-B35F-E6380BBB7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708" y="3575529"/>
            <a:ext cx="4636765" cy="259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1522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E4E8E6ED-9D85-E7AD-3F36-4A6BB51CBD0C}"/>
              </a:ext>
            </a:extLst>
          </p:cNvPr>
          <p:cNvSpPr txBox="1"/>
          <p:nvPr/>
        </p:nvSpPr>
        <p:spPr>
          <a:xfrm>
            <a:off x="3874992" y="6388285"/>
            <a:ext cx="34850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 Pie Charts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81DECE-1BB3-ECAA-0C47-E458BCA79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82" y="581628"/>
            <a:ext cx="3917577" cy="21300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7853EDB-584A-AB9D-0393-778CDB3A0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664" y="618668"/>
            <a:ext cx="3997820" cy="209301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1E7BFEA-9AF1-B4A3-92B0-860C6D8C1A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8489" y="618668"/>
            <a:ext cx="3743511" cy="209301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9145B0B-D830-D407-4F33-916A298902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082" y="3286703"/>
            <a:ext cx="3998259" cy="239692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01DDB54-F946-6D8A-3FBF-6F784438CA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0659" y="3351521"/>
            <a:ext cx="3869962" cy="239692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D310D67-A555-BC0D-D6C8-CE9D2DD6FB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49163" y="3397235"/>
            <a:ext cx="3864559" cy="231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6594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25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D3A0952-F219-98F0-7E99-6A8AE56C22F0}"/>
              </a:ext>
            </a:extLst>
          </p:cNvPr>
          <p:cNvSpPr txBox="1"/>
          <p:nvPr/>
        </p:nvSpPr>
        <p:spPr>
          <a:xfrm>
            <a:off x="318247" y="417997"/>
            <a:ext cx="11555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0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Exploratory Data Analysis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F9B739-4F53-7878-D9DE-09C2B90C7970}"/>
              </a:ext>
            </a:extLst>
          </p:cNvPr>
          <p:cNvSpPr txBox="1"/>
          <p:nvPr/>
        </p:nvSpPr>
        <p:spPr>
          <a:xfrm>
            <a:off x="144073" y="1106078"/>
            <a:ext cx="11555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/>
              <a:t>Day wise Total booking count  Vs Total No. of complete Booking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E8E6ED-9D85-E7AD-3F36-4A6BB51CBD0C}"/>
              </a:ext>
            </a:extLst>
          </p:cNvPr>
          <p:cNvSpPr txBox="1"/>
          <p:nvPr/>
        </p:nvSpPr>
        <p:spPr>
          <a:xfrm>
            <a:off x="2940424" y="6404392"/>
            <a:ext cx="6051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 Bar Chart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0F91A9D-171B-22AB-C8F7-E4651ACA4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268" y="1961547"/>
            <a:ext cx="5494311" cy="444284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9DD0491-C636-90D3-1A5C-97A678394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782" y="1961547"/>
            <a:ext cx="5650065" cy="432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8127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25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5F9B739-4F53-7878-D9DE-09C2B90C7970}"/>
              </a:ext>
            </a:extLst>
          </p:cNvPr>
          <p:cNvSpPr txBox="1"/>
          <p:nvPr/>
        </p:nvSpPr>
        <p:spPr>
          <a:xfrm>
            <a:off x="188259" y="505519"/>
            <a:ext cx="11555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/>
              <a:t>Top 10 countries with highest number of bookings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E8E6ED-9D85-E7AD-3F36-4A6BB51CBD0C}"/>
              </a:ext>
            </a:extLst>
          </p:cNvPr>
          <p:cNvSpPr txBox="1"/>
          <p:nvPr/>
        </p:nvSpPr>
        <p:spPr>
          <a:xfrm>
            <a:off x="2940424" y="6404392"/>
            <a:ext cx="6051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 Bar Chart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B7334E-BE0C-318F-51A0-65B3D0D7A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97" y="1504599"/>
            <a:ext cx="5318398" cy="46865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17144A-B734-8D9A-411C-0B175B2A2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523" y="1504598"/>
            <a:ext cx="5818242" cy="468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5308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71af3243-3dd4-4a8d-8c0d-dd76da1f02a5"/>
    <ds:schemaRef ds:uri="http://purl.org/dc/terms/"/>
    <ds:schemaRef ds:uri="16c05727-aa75-4e4a-9b5f-8a80a1165891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{E91E473D-A071-4785-8179-017959F30735}tf22712842_win32</Template>
  <TotalTime>1813</TotalTime>
  <Words>443</Words>
  <Application>Microsoft Office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Algerian</vt:lpstr>
      <vt:lpstr>-apple-system</vt:lpstr>
      <vt:lpstr>Arial</vt:lpstr>
      <vt:lpstr>Arial Black</vt:lpstr>
      <vt:lpstr>Bookman Old Style</vt:lpstr>
      <vt:lpstr>Calibri</vt:lpstr>
      <vt:lpstr>Franklin Gothic Book</vt:lpstr>
      <vt:lpstr>Times New Roman</vt:lpstr>
      <vt:lpstr>Wingdings</vt:lpstr>
      <vt:lpstr>1_RetrospectVTI</vt:lpstr>
      <vt:lpstr>PowerPoint Presentation</vt:lpstr>
      <vt:lpstr>Introduction</vt:lpstr>
      <vt:lpstr>Tools and Libraries </vt:lpstr>
      <vt:lpstr>Data Collection</vt:lpstr>
      <vt:lpstr>Data Preprocessing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Kiran Phondake</dc:creator>
  <cp:lastModifiedBy>Kiran Phondake</cp:lastModifiedBy>
  <cp:revision>195</cp:revision>
  <dcterms:created xsi:type="dcterms:W3CDTF">2023-06-16T19:22:26Z</dcterms:created>
  <dcterms:modified xsi:type="dcterms:W3CDTF">2023-07-11T08:23:08Z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