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0"/>
  </p:notesMasterIdLst>
  <p:handoutMasterIdLst>
    <p:handoutMasterId r:id="rId31"/>
  </p:handoutMasterIdLst>
  <p:sldIdLst>
    <p:sldId id="322" r:id="rId3"/>
    <p:sldId id="903" r:id="rId4"/>
    <p:sldId id="894" r:id="rId5"/>
    <p:sldId id="895" r:id="rId6"/>
    <p:sldId id="896" r:id="rId7"/>
    <p:sldId id="897" r:id="rId8"/>
    <p:sldId id="921" r:id="rId9"/>
    <p:sldId id="898" r:id="rId10"/>
    <p:sldId id="920" r:id="rId11"/>
    <p:sldId id="899" r:id="rId12"/>
    <p:sldId id="900" r:id="rId13"/>
    <p:sldId id="901" r:id="rId14"/>
    <p:sldId id="902" r:id="rId15"/>
    <p:sldId id="919" r:id="rId16"/>
    <p:sldId id="906" r:id="rId17"/>
    <p:sldId id="907" r:id="rId18"/>
    <p:sldId id="908" r:id="rId19"/>
    <p:sldId id="909" r:id="rId20"/>
    <p:sldId id="911" r:id="rId21"/>
    <p:sldId id="912" r:id="rId22"/>
    <p:sldId id="913" r:id="rId23"/>
    <p:sldId id="914" r:id="rId24"/>
    <p:sldId id="915" r:id="rId25"/>
    <p:sldId id="916" r:id="rId26"/>
    <p:sldId id="917" r:id="rId27"/>
    <p:sldId id="918" r:id="rId28"/>
    <p:sldId id="584" r:id="rId2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7" autoAdjust="0"/>
    <p:restoredTop sz="80126" autoAdjust="0"/>
  </p:normalViewPr>
  <p:slideViewPr>
    <p:cSldViewPr>
      <p:cViewPr varScale="1">
        <p:scale>
          <a:sx n="75" d="100"/>
          <a:sy n="75" d="100"/>
        </p:scale>
        <p:origin x="132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01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108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BEC990C-3BA9-D342-AB83-3A1E5A7C207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57A7314-E2DF-3647-8B1E-6342CD9BCA1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Clicker question?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7225774-8652-8F43-9686-F4C4EB6D5B2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2E50C8C-91C9-3C40-A585-7A120A08930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420AAB3-EEE9-6949-BEA9-35F14A4828F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EA8A2F-BABA-8C4B-B63C-26B86B339DC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#2 is clicker question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7229BA-3EC1-EA41-A9E4-81E5AB707B8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00FFE1D-33E4-2449-A218-B0685CAAB5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635CD8E-D892-C64D-81AF-90AD9BFD4E3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B6D807D-DD0C-1041-B535-49E58F761BA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2569DC0-4DEC-194A-99B3-B3698D8837F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BF44A33-6AB0-D847-B40C-9F65825C739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F7DD4D5-A751-6D41-8EBA-0018A6BBB8B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843131-59A9-C44F-A938-8106608F15D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CDB8AA-533B-FD48-A50E-0027AD6D47D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5F67359-CE4C-7845-8468-C280327A082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3783DEA-A84B-1C43-993B-E155FE3FD6B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0157228-E18F-8B44-A37C-05557F24F7A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1E48C06-3D81-054D-B539-5219AD39EE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3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E680BB-4FB1-F845-B782-97C97AAC79A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1E48C06-3D81-054D-B539-5219AD39EE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00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1E48C06-3D81-054D-B539-5219AD39EE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Leader Election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697413" y="1560513"/>
            <a:ext cx="3265488" cy="36607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Ring-Based Election: Example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charset="0"/>
              </a:rPr>
              <a:t>The worst-case scenario occurs when?</a:t>
            </a:r>
          </a:p>
          <a:p>
            <a:pPr lvl="1"/>
            <a:r>
              <a:rPr lang="en-US" dirty="0">
                <a:sym typeface="Wingdings" charset="0"/>
              </a:rPr>
              <a:t>the counter-clockwise neighbor (@ the initiator) has the highest </a:t>
            </a:r>
            <a:r>
              <a:rPr lang="en-US" dirty="0" err="1">
                <a:sym typeface="Wingdings" charset="0"/>
              </a:rPr>
              <a:t>attr</a:t>
            </a:r>
            <a:r>
              <a:rPr lang="en-US" dirty="0">
                <a:sym typeface="Wingdings" charset="0"/>
              </a:rPr>
              <a:t>.</a:t>
            </a:r>
          </a:p>
          <a:p>
            <a:r>
              <a:rPr lang="en-GB" dirty="0"/>
              <a:t>In the example: 	</a:t>
            </a:r>
          </a:p>
          <a:p>
            <a:pPr lvl="1"/>
            <a:r>
              <a:rPr lang="en-GB" dirty="0"/>
              <a:t>The election was started by process 17.</a:t>
            </a:r>
          </a:p>
          <a:p>
            <a:pPr lvl="1"/>
            <a:r>
              <a:rPr lang="en-GB" dirty="0"/>
              <a:t>The highest process identifier encountered so far is 24</a:t>
            </a:r>
          </a:p>
          <a:p>
            <a:pPr lvl="1"/>
            <a:r>
              <a:rPr lang="en-GB" dirty="0"/>
              <a:t>(final leader will be 33)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699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Arc 7"/>
          <p:cNvSpPr>
            <a:spLocks/>
          </p:cNvSpPr>
          <p:nvPr/>
        </p:nvSpPr>
        <p:spPr bwMode="auto">
          <a:xfrm>
            <a:off x="6508750" y="3571876"/>
            <a:ext cx="1420813" cy="1216025"/>
          </a:xfrm>
          <a:custGeom>
            <a:avLst/>
            <a:gdLst>
              <a:gd name="T0" fmla="*/ 2 w 18554"/>
              <a:gd name="T1" fmla="*/ 1 h 15463"/>
              <a:gd name="T2" fmla="*/ 2 w 18554"/>
              <a:gd name="T3" fmla="*/ 2 h 15463"/>
              <a:gd name="T4" fmla="*/ 0 w 18554"/>
              <a:gd name="T5" fmla="*/ 0 h 15463"/>
              <a:gd name="T6" fmla="*/ 0 60000 65536"/>
              <a:gd name="T7" fmla="*/ 0 60000 65536"/>
              <a:gd name="T8" fmla="*/ 0 60000 65536"/>
              <a:gd name="T9" fmla="*/ 0 w 18554"/>
              <a:gd name="T10" fmla="*/ 0 h 15463"/>
              <a:gd name="T11" fmla="*/ 18554 w 18554"/>
              <a:gd name="T12" fmla="*/ 15463 h 154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54" h="15463" fill="none" extrusionOk="0">
                <a:moveTo>
                  <a:pt x="18554" y="11059"/>
                </a:moveTo>
                <a:cubicBezTo>
                  <a:pt x="17592" y="12671"/>
                  <a:pt x="16425" y="14152"/>
                  <a:pt x="15081" y="15462"/>
                </a:cubicBezTo>
              </a:path>
              <a:path w="18554" h="15463" stroke="0" extrusionOk="0">
                <a:moveTo>
                  <a:pt x="18554" y="11059"/>
                </a:moveTo>
                <a:cubicBezTo>
                  <a:pt x="17592" y="12671"/>
                  <a:pt x="16425" y="14152"/>
                  <a:pt x="15081" y="15462"/>
                </a:cubicBez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7718425" y="3751263"/>
            <a:ext cx="355600" cy="411163"/>
          </a:xfrm>
          <a:prstGeom prst="ellipse">
            <a:avLst/>
          </a:prstGeom>
          <a:solidFill>
            <a:srgbClr val="D9AA73"/>
          </a:solidFill>
          <a:ln w="22225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4852988" y="2065338"/>
            <a:ext cx="333375" cy="363538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673975" y="2571751"/>
            <a:ext cx="377825" cy="387350"/>
          </a:xfrm>
          <a:prstGeom prst="ellipse">
            <a:avLst/>
          </a:prstGeom>
          <a:solidFill>
            <a:srgbClr val="D9AA73"/>
          </a:solidFill>
          <a:ln w="22225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4808538" y="4232276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818438" y="4725988"/>
            <a:ext cx="622300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829550" y="4737101"/>
            <a:ext cx="622300" cy="2905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441950" y="4943476"/>
            <a:ext cx="155575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453063" y="4954588"/>
            <a:ext cx="155575" cy="73025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5753100" y="5064126"/>
            <a:ext cx="133350" cy="95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764213" y="5075238"/>
            <a:ext cx="133350" cy="96838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6108700" y="5183188"/>
            <a:ext cx="133350" cy="49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6119813" y="5194301"/>
            <a:ext cx="133350" cy="50800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442075" y="5183188"/>
            <a:ext cx="131763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453188" y="5194301"/>
            <a:ext cx="131763" cy="74613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7596188" y="4775201"/>
            <a:ext cx="66675" cy="71438"/>
          </a:xfrm>
          <a:custGeom>
            <a:avLst/>
            <a:gdLst>
              <a:gd name="T0" fmla="*/ 28 w 42"/>
              <a:gd name="T1" fmla="*/ 15 h 45"/>
              <a:gd name="T2" fmla="*/ 42 w 42"/>
              <a:gd name="T3" fmla="*/ 30 h 45"/>
              <a:gd name="T4" fmla="*/ 0 w 42"/>
              <a:gd name="T5" fmla="*/ 45 h 45"/>
              <a:gd name="T6" fmla="*/ 28 w 42"/>
              <a:gd name="T7" fmla="*/ 0 h 45"/>
              <a:gd name="T8" fmla="*/ 28 w 42"/>
              <a:gd name="T9" fmla="*/ 15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45"/>
              <a:gd name="T17" fmla="*/ 42 w 42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45">
                <a:moveTo>
                  <a:pt x="28" y="15"/>
                </a:moveTo>
                <a:lnTo>
                  <a:pt x="42" y="30"/>
                </a:lnTo>
                <a:lnTo>
                  <a:pt x="0" y="45"/>
                </a:lnTo>
                <a:lnTo>
                  <a:pt x="28" y="0"/>
                </a:lnTo>
                <a:lnTo>
                  <a:pt x="28" y="1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7596188" y="4775201"/>
            <a:ext cx="66675" cy="71438"/>
          </a:xfrm>
          <a:custGeom>
            <a:avLst/>
            <a:gdLst>
              <a:gd name="T0" fmla="*/ 28 w 42"/>
              <a:gd name="T1" fmla="*/ 15 h 45"/>
              <a:gd name="T2" fmla="*/ 42 w 42"/>
              <a:gd name="T3" fmla="*/ 30 h 45"/>
              <a:gd name="T4" fmla="*/ 0 w 42"/>
              <a:gd name="T5" fmla="*/ 45 h 45"/>
              <a:gd name="T6" fmla="*/ 28 w 42"/>
              <a:gd name="T7" fmla="*/ 0 h 45"/>
              <a:gd name="T8" fmla="*/ 28 w 42"/>
              <a:gd name="T9" fmla="*/ 15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45"/>
              <a:gd name="T17" fmla="*/ 42 w 42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45">
                <a:moveTo>
                  <a:pt x="28" y="15"/>
                </a:moveTo>
                <a:lnTo>
                  <a:pt x="42" y="30"/>
                </a:lnTo>
                <a:lnTo>
                  <a:pt x="0" y="45"/>
                </a:lnTo>
                <a:lnTo>
                  <a:pt x="28" y="0"/>
                </a:lnTo>
                <a:lnTo>
                  <a:pt x="28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7662863" y="4775201"/>
            <a:ext cx="22225" cy="238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8040688" y="4775201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24</a:t>
            </a:r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908550" y="4365626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15</a:t>
            </a:r>
            <a:endParaRPr lang="en-US"/>
          </a:p>
        </p:txBody>
      </p:sp>
      <p:sp>
        <p:nvSpPr>
          <p:cNvPr id="29723" name="Oval 28"/>
          <p:cNvSpPr>
            <a:spLocks noChangeArrowheads="1"/>
          </p:cNvSpPr>
          <p:nvPr/>
        </p:nvSpPr>
        <p:spPr bwMode="auto">
          <a:xfrm>
            <a:off x="6929438" y="1549401"/>
            <a:ext cx="422275" cy="481013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Oval 30"/>
          <p:cNvSpPr>
            <a:spLocks noChangeArrowheads="1"/>
          </p:cNvSpPr>
          <p:nvPr/>
        </p:nvSpPr>
        <p:spPr bwMode="auto">
          <a:xfrm>
            <a:off x="4830763" y="2041526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4975225" y="2151063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9727" name="Oval 32"/>
          <p:cNvSpPr>
            <a:spLocks noChangeArrowheads="1"/>
          </p:cNvSpPr>
          <p:nvPr/>
        </p:nvSpPr>
        <p:spPr bwMode="auto">
          <a:xfrm>
            <a:off x="5786438" y="1392238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5913438" y="1501776"/>
            <a:ext cx="2127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33</a:t>
            </a:r>
            <a:endParaRPr lang="en-US"/>
          </a:p>
        </p:txBody>
      </p:sp>
      <p:sp>
        <p:nvSpPr>
          <p:cNvPr id="29729" name="Oval 34"/>
          <p:cNvSpPr>
            <a:spLocks noChangeArrowheads="1"/>
          </p:cNvSpPr>
          <p:nvPr/>
        </p:nvSpPr>
        <p:spPr bwMode="auto">
          <a:xfrm>
            <a:off x="7029450" y="4737101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7129463" y="484663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charset="0"/>
              </a:rPr>
              <a:t>28</a:t>
            </a:r>
            <a:endParaRPr lang="en-US" dirty="0"/>
          </a:p>
        </p:txBody>
      </p:sp>
      <p:sp>
        <p:nvSpPr>
          <p:cNvPr id="29731" name="Rectangle 36"/>
          <p:cNvSpPr>
            <a:spLocks noChangeArrowheads="1"/>
          </p:cNvSpPr>
          <p:nvPr/>
        </p:nvSpPr>
        <p:spPr bwMode="auto">
          <a:xfrm>
            <a:off x="7067550" y="1719263"/>
            <a:ext cx="2127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17</a:t>
            </a:r>
            <a:endParaRPr lang="en-US"/>
          </a:p>
        </p:txBody>
      </p:sp>
      <p:sp>
        <p:nvSpPr>
          <p:cNvPr id="29732" name="Oval 37"/>
          <p:cNvSpPr>
            <a:spLocks noChangeArrowheads="1"/>
          </p:cNvSpPr>
          <p:nvPr/>
        </p:nvSpPr>
        <p:spPr bwMode="auto">
          <a:xfrm>
            <a:off x="7640638" y="2560638"/>
            <a:ext cx="444500" cy="457200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7773988" y="268128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24</a:t>
            </a:r>
            <a:endParaRPr lang="en-US"/>
          </a:p>
        </p:txBody>
      </p:sp>
      <p:sp>
        <p:nvSpPr>
          <p:cNvPr id="29734" name="Oval 39"/>
          <p:cNvSpPr>
            <a:spLocks noChangeArrowheads="1"/>
          </p:cNvSpPr>
          <p:nvPr/>
        </p:nvSpPr>
        <p:spPr bwMode="auto">
          <a:xfrm>
            <a:off x="7662863" y="3716338"/>
            <a:ext cx="444500" cy="481013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Rectangle 40"/>
          <p:cNvSpPr>
            <a:spLocks noChangeArrowheads="1"/>
          </p:cNvSpPr>
          <p:nvPr/>
        </p:nvSpPr>
        <p:spPr bwMode="auto">
          <a:xfrm>
            <a:off x="7862888" y="3860801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4641850" y="3259138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Ring-Based Election: Analysis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charset="0"/>
              </a:rPr>
              <a:t>In a ring of N processes, in the worst case:</a:t>
            </a:r>
          </a:p>
          <a:p>
            <a:pPr lvl="1"/>
            <a:r>
              <a:rPr lang="en-US" dirty="0">
                <a:sym typeface="Wingdings" charset="0"/>
              </a:rPr>
              <a:t>N-1 </a:t>
            </a:r>
            <a:r>
              <a:rPr lang="en-US" i="1" dirty="0">
                <a:solidFill>
                  <a:srgbClr val="0000FF"/>
                </a:solidFill>
                <a:sym typeface="Wingdings" charset="0"/>
              </a:rPr>
              <a:t>election</a:t>
            </a:r>
            <a:r>
              <a:rPr lang="en-US" dirty="0">
                <a:sym typeface="Wingdings" charset="0"/>
              </a:rPr>
              <a:t> messages to reach the new coordinator</a:t>
            </a:r>
          </a:p>
          <a:p>
            <a:pPr lvl="1"/>
            <a:r>
              <a:rPr lang="en-US" dirty="0">
                <a:sym typeface="Wingdings" charset="0"/>
              </a:rPr>
              <a:t>Another N </a:t>
            </a:r>
            <a:r>
              <a:rPr lang="en-US" i="1" dirty="0">
                <a:solidFill>
                  <a:srgbClr val="0000FF"/>
                </a:solidFill>
                <a:sym typeface="Wingdings" charset="0"/>
              </a:rPr>
              <a:t>election</a:t>
            </a:r>
            <a:r>
              <a:rPr lang="en-US" dirty="0">
                <a:sym typeface="Wingdings" charset="0"/>
              </a:rPr>
              <a:t> messages before coordinator decides it’s elected</a:t>
            </a:r>
          </a:p>
          <a:p>
            <a:pPr lvl="1"/>
            <a:r>
              <a:rPr lang="en-US" dirty="0">
                <a:sym typeface="Wingdings" charset="0"/>
              </a:rPr>
              <a:t>Another N </a:t>
            </a:r>
            <a:r>
              <a:rPr lang="en-US" i="1" dirty="0">
                <a:solidFill>
                  <a:srgbClr val="0000FF"/>
                </a:solidFill>
                <a:sym typeface="Wingdings" charset="0"/>
              </a:rPr>
              <a:t>elected</a:t>
            </a:r>
            <a:r>
              <a:rPr lang="en-US" dirty="0">
                <a:solidFill>
                  <a:srgbClr val="6BB76D"/>
                </a:solidFill>
                <a:sym typeface="Wingdings" charset="0"/>
              </a:rPr>
              <a:t> </a:t>
            </a:r>
            <a:r>
              <a:rPr lang="en-US" dirty="0">
                <a:sym typeface="Wingdings" charset="0"/>
              </a:rPr>
              <a:t>messages to announce winner</a:t>
            </a:r>
          </a:p>
          <a:p>
            <a:r>
              <a:rPr lang="en-US" dirty="0">
                <a:sym typeface="Wingdings" charset="0"/>
              </a:rPr>
              <a:t>Total Message Complexity = 3N-1</a:t>
            </a:r>
          </a:p>
          <a:p>
            <a:r>
              <a:rPr lang="en-US" dirty="0">
                <a:sym typeface="Wingdings" charset="0"/>
              </a:rPr>
              <a:t>Turnaround time = 3N-1</a:t>
            </a:r>
          </a:p>
          <a:p>
            <a:pPr lvl="1"/>
            <a:endParaRPr lang="en-US" dirty="0">
              <a:sym typeface="Wingdings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1747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41850" y="1392238"/>
            <a:ext cx="3810000" cy="3876675"/>
            <a:chOff x="2924" y="877"/>
            <a:chExt cx="2400" cy="2442"/>
          </a:xfrm>
        </p:grpSpPr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2959" y="983"/>
              <a:ext cx="2057" cy="230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Arc 7"/>
            <p:cNvSpPr>
              <a:spLocks/>
            </p:cNvSpPr>
            <p:nvPr/>
          </p:nvSpPr>
          <p:spPr bwMode="auto">
            <a:xfrm>
              <a:off x="4100" y="2250"/>
              <a:ext cx="895" cy="766"/>
            </a:xfrm>
            <a:custGeom>
              <a:avLst/>
              <a:gdLst>
                <a:gd name="T0" fmla="*/ 2 w 18554"/>
                <a:gd name="T1" fmla="*/ 1 h 15463"/>
                <a:gd name="T2" fmla="*/ 2 w 18554"/>
                <a:gd name="T3" fmla="*/ 2 h 15463"/>
                <a:gd name="T4" fmla="*/ 0 w 18554"/>
                <a:gd name="T5" fmla="*/ 0 h 15463"/>
                <a:gd name="T6" fmla="*/ 0 60000 65536"/>
                <a:gd name="T7" fmla="*/ 0 60000 65536"/>
                <a:gd name="T8" fmla="*/ 0 60000 65536"/>
                <a:gd name="T9" fmla="*/ 0 w 18554"/>
                <a:gd name="T10" fmla="*/ 0 h 15463"/>
                <a:gd name="T11" fmla="*/ 18554 w 18554"/>
                <a:gd name="T12" fmla="*/ 15463 h 15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54" h="15463" fill="none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</a:path>
                <a:path w="18554" h="15463" stroke="0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4862" y="2363"/>
              <a:ext cx="224" cy="259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057" y="1301"/>
              <a:ext cx="210" cy="22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4834" y="1620"/>
              <a:ext cx="238" cy="244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3029" y="266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4925" y="2977"/>
              <a:ext cx="392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4932" y="2984"/>
              <a:ext cx="392" cy="18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3428" y="3114"/>
              <a:ext cx="98" cy="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3435" y="3121"/>
              <a:ext cx="98" cy="46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24" y="3190"/>
              <a:ext cx="84" cy="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3631" y="3197"/>
              <a:ext cx="84" cy="61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3848" y="3265"/>
              <a:ext cx="84" cy="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855" y="3272"/>
              <a:ext cx="84" cy="32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058" y="3265"/>
              <a:ext cx="83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4065" y="3272"/>
              <a:ext cx="83" cy="47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>
              <a:off x="4827" y="3008"/>
              <a:ext cx="14" cy="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065" y="3008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3092" y="2750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/>
            </a:p>
          </p:txBody>
        </p:sp>
        <p:sp>
          <p:nvSpPr>
            <p:cNvPr id="31771" name="Oval 28"/>
            <p:cNvSpPr>
              <a:spLocks noChangeArrowheads="1"/>
            </p:cNvSpPr>
            <p:nvPr/>
          </p:nvSpPr>
          <p:spPr bwMode="auto">
            <a:xfrm>
              <a:off x="4365" y="976"/>
              <a:ext cx="266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Rectangle 29"/>
            <p:cNvSpPr>
              <a:spLocks noChangeArrowheads="1"/>
            </p:cNvSpPr>
            <p:nvPr/>
          </p:nvSpPr>
          <p:spPr bwMode="auto">
            <a:xfrm>
              <a:off x="2924" y="2053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/>
            </a:p>
          </p:txBody>
        </p:sp>
        <p:sp>
          <p:nvSpPr>
            <p:cNvPr id="31773" name="Oval 30"/>
            <p:cNvSpPr>
              <a:spLocks noChangeArrowheads="1"/>
            </p:cNvSpPr>
            <p:nvPr/>
          </p:nvSpPr>
          <p:spPr bwMode="auto">
            <a:xfrm>
              <a:off x="3043" y="128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Rectangle 31"/>
            <p:cNvSpPr>
              <a:spLocks noChangeArrowheads="1"/>
            </p:cNvSpPr>
            <p:nvPr/>
          </p:nvSpPr>
          <p:spPr bwMode="auto">
            <a:xfrm>
              <a:off x="3134" y="1355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1775" name="Oval 32"/>
            <p:cNvSpPr>
              <a:spLocks noChangeArrowheads="1"/>
            </p:cNvSpPr>
            <p:nvPr/>
          </p:nvSpPr>
          <p:spPr bwMode="auto">
            <a:xfrm>
              <a:off x="3645" y="877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Rectangle 33"/>
            <p:cNvSpPr>
              <a:spLocks noChangeArrowheads="1"/>
            </p:cNvSpPr>
            <p:nvPr/>
          </p:nvSpPr>
          <p:spPr bwMode="auto">
            <a:xfrm>
              <a:off x="3725" y="946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33</a:t>
              </a:r>
              <a:endParaRPr lang="en-US"/>
            </a:p>
          </p:txBody>
        </p:sp>
        <p:sp>
          <p:nvSpPr>
            <p:cNvPr id="31777" name="Oval 34"/>
            <p:cNvSpPr>
              <a:spLocks noChangeArrowheads="1"/>
            </p:cNvSpPr>
            <p:nvPr/>
          </p:nvSpPr>
          <p:spPr bwMode="auto">
            <a:xfrm>
              <a:off x="4428" y="2984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35"/>
            <p:cNvSpPr>
              <a:spLocks noChangeArrowheads="1"/>
            </p:cNvSpPr>
            <p:nvPr/>
          </p:nvSpPr>
          <p:spPr bwMode="auto">
            <a:xfrm>
              <a:off x="4491" y="3053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28</a:t>
              </a:r>
              <a:endParaRPr lang="en-US"/>
            </a:p>
          </p:txBody>
        </p:sp>
        <p:sp>
          <p:nvSpPr>
            <p:cNvPr id="31779" name="Rectangle 36"/>
            <p:cNvSpPr>
              <a:spLocks noChangeArrowheads="1"/>
            </p:cNvSpPr>
            <p:nvPr/>
          </p:nvSpPr>
          <p:spPr bwMode="auto">
            <a:xfrm>
              <a:off x="4452" y="1083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17</a:t>
              </a:r>
              <a:endParaRPr lang="en-US"/>
            </a:p>
          </p:txBody>
        </p:sp>
        <p:sp>
          <p:nvSpPr>
            <p:cNvPr id="31780" name="Oval 37"/>
            <p:cNvSpPr>
              <a:spLocks noChangeArrowheads="1"/>
            </p:cNvSpPr>
            <p:nvPr/>
          </p:nvSpPr>
          <p:spPr bwMode="auto">
            <a:xfrm>
              <a:off x="4813" y="1613"/>
              <a:ext cx="280" cy="288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Rectangle 38"/>
            <p:cNvSpPr>
              <a:spLocks noChangeArrowheads="1"/>
            </p:cNvSpPr>
            <p:nvPr/>
          </p:nvSpPr>
          <p:spPr bwMode="auto">
            <a:xfrm>
              <a:off x="4897" y="1689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31782" name="Oval 39"/>
            <p:cNvSpPr>
              <a:spLocks noChangeArrowheads="1"/>
            </p:cNvSpPr>
            <p:nvPr/>
          </p:nvSpPr>
          <p:spPr bwMode="auto">
            <a:xfrm>
              <a:off x="4827" y="2341"/>
              <a:ext cx="280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Rectangle 40"/>
            <p:cNvSpPr>
              <a:spLocks noChangeArrowheads="1"/>
            </p:cNvSpPr>
            <p:nvPr/>
          </p:nvSpPr>
          <p:spPr bwMode="auto">
            <a:xfrm>
              <a:off x="4953" y="2432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Safety: highest process elected</a:t>
            </a:r>
          </a:p>
          <a:p>
            <a:r>
              <a:rPr lang="en-US" dirty="0"/>
              <a:t>Liveness: complete after 3N-1 messages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Ring Election 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2146300" y="2967037"/>
            <a:ext cx="119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4737100" y="1976437"/>
            <a:ext cx="1104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 rot="2339013">
            <a:off x="419100" y="378073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Election:</a:t>
            </a:r>
            <a:r>
              <a:rPr lang="en-US" b="1" dirty="0"/>
              <a:t> </a:t>
            </a:r>
            <a:r>
              <a:rPr lang="en-US" b="1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58782" name="Text Box 62"/>
          <p:cNvSpPr txBox="1">
            <a:spLocks noChangeArrowheads="1"/>
          </p:cNvSpPr>
          <p:nvPr/>
        </p:nvSpPr>
        <p:spPr bwMode="auto">
          <a:xfrm>
            <a:off x="2095500" y="3779837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8827" name="Text Box 107"/>
          <p:cNvSpPr txBox="1">
            <a:spLocks noChangeArrowheads="1"/>
          </p:cNvSpPr>
          <p:nvPr/>
        </p:nvSpPr>
        <p:spPr bwMode="auto">
          <a:xfrm>
            <a:off x="7416800" y="2979737"/>
            <a:ext cx="1206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838200" y="2014537"/>
            <a:ext cx="2146300" cy="3074988"/>
            <a:chOff x="528" y="568"/>
            <a:chExt cx="1352" cy="1937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568" y="568"/>
              <a:ext cx="1280" cy="1424"/>
              <a:chOff x="568" y="712"/>
              <a:chExt cx="1280" cy="1424"/>
            </a:xfrm>
          </p:grpSpPr>
          <p:sp>
            <p:nvSpPr>
              <p:cNvPr id="158724" name="Oval 4"/>
              <p:cNvSpPr>
                <a:spLocks noChangeArrowheads="1"/>
              </p:cNvSpPr>
              <p:nvPr/>
            </p:nvSpPr>
            <p:spPr bwMode="auto">
              <a:xfrm>
                <a:off x="1008" y="7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5" name="Oval 5"/>
              <p:cNvSpPr>
                <a:spLocks noChangeArrowheads="1"/>
              </p:cNvSpPr>
              <p:nvPr/>
            </p:nvSpPr>
            <p:spPr bwMode="auto">
              <a:xfrm>
                <a:off x="1528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6" name="Oval 6"/>
              <p:cNvSpPr>
                <a:spLocks noChangeArrowheads="1"/>
              </p:cNvSpPr>
              <p:nvPr/>
            </p:nvSpPr>
            <p:spPr bwMode="auto">
              <a:xfrm>
                <a:off x="568" y="10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7" name="Oval 7"/>
              <p:cNvSpPr>
                <a:spLocks noChangeArrowheads="1"/>
              </p:cNvSpPr>
              <p:nvPr/>
            </p:nvSpPr>
            <p:spPr bwMode="auto">
              <a:xfrm>
                <a:off x="1520" y="156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8" name="Oval 8"/>
              <p:cNvSpPr>
                <a:spLocks noChangeArrowheads="1"/>
              </p:cNvSpPr>
              <p:nvPr/>
            </p:nvSpPr>
            <p:spPr bwMode="auto">
              <a:xfrm>
                <a:off x="1088" y="184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907" name="AutoShape 9"/>
              <p:cNvCxnSpPr>
                <a:cxnSpLocks noChangeShapeType="1"/>
                <a:stCxn id="158724" idx="6"/>
                <a:endCxn id="158725" idx="0"/>
              </p:cNvCxnSpPr>
              <p:nvPr/>
            </p:nvCxnSpPr>
            <p:spPr bwMode="auto">
              <a:xfrm>
                <a:off x="1312" y="856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08" name="AutoShape 10"/>
              <p:cNvCxnSpPr>
                <a:cxnSpLocks noChangeShapeType="1"/>
                <a:stCxn id="158727" idx="4"/>
                <a:endCxn id="158728" idx="6"/>
              </p:cNvCxnSpPr>
              <p:nvPr/>
            </p:nvCxnSpPr>
            <p:spPr bwMode="auto">
              <a:xfrm rot="5400000">
                <a:off x="1460" y="1780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09" name="AutoShape 11"/>
              <p:cNvCxnSpPr>
                <a:cxnSpLocks noChangeShapeType="1"/>
                <a:stCxn id="158726" idx="0"/>
                <a:endCxn id="158724" idx="2"/>
              </p:cNvCxnSpPr>
              <p:nvPr/>
            </p:nvCxnSpPr>
            <p:spPr bwMode="auto">
              <a:xfrm rot="-5400000">
                <a:off x="780" y="796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10" name="AutoShape 12"/>
              <p:cNvCxnSpPr>
                <a:cxnSpLocks noChangeShapeType="1"/>
                <a:stCxn id="158725" idx="6"/>
                <a:endCxn id="35914" idx="3"/>
              </p:cNvCxnSpPr>
              <p:nvPr/>
            </p:nvCxnSpPr>
            <p:spPr bwMode="auto">
              <a:xfrm>
                <a:off x="1832" y="1160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11" name="AutoShape 13"/>
              <p:cNvCxnSpPr>
                <a:cxnSpLocks noChangeShapeType="1"/>
                <a:stCxn id="158728" idx="2"/>
                <a:endCxn id="158726" idx="2"/>
              </p:cNvCxnSpPr>
              <p:nvPr/>
            </p:nvCxnSpPr>
            <p:spPr bwMode="auto">
              <a:xfrm rot="10800000">
                <a:off x="568" y="1168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912" name="Text Box 14"/>
              <p:cNvSpPr txBox="1">
                <a:spLocks noChangeArrowheads="1"/>
              </p:cNvSpPr>
              <p:nvPr/>
            </p:nvSpPr>
            <p:spPr bwMode="auto">
              <a:xfrm>
                <a:off x="1040" y="78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5913" name="Text Box 15"/>
              <p:cNvSpPr txBox="1">
                <a:spLocks noChangeArrowheads="1"/>
              </p:cNvSpPr>
              <p:nvPr/>
            </p:nvSpPr>
            <p:spPr bwMode="auto">
              <a:xfrm>
                <a:off x="1552" y="107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5914" name="Text Box 16"/>
              <p:cNvSpPr txBox="1">
                <a:spLocks noChangeArrowheads="1"/>
              </p:cNvSpPr>
              <p:nvPr/>
            </p:nvSpPr>
            <p:spPr bwMode="auto">
              <a:xfrm>
                <a:off x="1544" y="161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591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91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5916" name="Text Box 18"/>
              <p:cNvSpPr txBox="1">
                <a:spLocks noChangeArrowheads="1"/>
              </p:cNvSpPr>
              <p:nvPr/>
            </p:nvSpPr>
            <p:spPr bwMode="auto">
              <a:xfrm>
                <a:off x="584" y="108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58743" name="Oval 23"/>
              <p:cNvSpPr>
                <a:spLocks noChangeArrowheads="1"/>
              </p:cNvSpPr>
              <p:nvPr/>
            </p:nvSpPr>
            <p:spPr bwMode="auto">
              <a:xfrm>
                <a:off x="704" y="14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918" name="Text Box 30"/>
              <p:cNvSpPr txBox="1">
                <a:spLocks noChangeArrowheads="1"/>
              </p:cNvSpPr>
              <p:nvPr/>
            </p:nvSpPr>
            <p:spPr bwMode="auto">
              <a:xfrm>
                <a:off x="712" y="1504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5919" name="Line 34"/>
              <p:cNvSpPr>
                <a:spLocks noChangeShapeType="1"/>
              </p:cNvSpPr>
              <p:nvPr/>
            </p:nvSpPr>
            <p:spPr bwMode="auto">
              <a:xfrm flipH="1">
                <a:off x="728" y="143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920" name="Line 35"/>
              <p:cNvSpPr>
                <a:spLocks noChangeShapeType="1"/>
              </p:cNvSpPr>
              <p:nvPr/>
            </p:nvSpPr>
            <p:spPr bwMode="auto">
              <a:xfrm>
                <a:off x="680" y="144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901" name="Text Box 183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465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 marL="342900" indent="-3429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b="1">
                  <a:solidFill>
                    <a:srgbClr val="0000FF"/>
                  </a:solidFill>
                </a:rPr>
                <a:t>P2 initiates election after old leader P5 failed</a:t>
              </a:r>
            </a:p>
          </p:txBody>
        </p:sp>
      </p:grpSp>
      <p:grpSp>
        <p:nvGrpSpPr>
          <p:cNvPr id="4" name="Group 196"/>
          <p:cNvGrpSpPr>
            <a:grpSpLocks/>
          </p:cNvGrpSpPr>
          <p:nvPr/>
        </p:nvGrpSpPr>
        <p:grpSpPr bwMode="auto">
          <a:xfrm>
            <a:off x="3467100" y="2001837"/>
            <a:ext cx="2476500" cy="2657475"/>
            <a:chOff x="2184" y="560"/>
            <a:chExt cx="1560" cy="1674"/>
          </a:xfrm>
        </p:grpSpPr>
        <p:grpSp>
          <p:nvGrpSpPr>
            <p:cNvPr id="5" name="Group 85"/>
            <p:cNvGrpSpPr>
              <a:grpSpLocks/>
            </p:cNvGrpSpPr>
            <p:nvPr/>
          </p:nvGrpSpPr>
          <p:grpSpPr bwMode="auto">
            <a:xfrm>
              <a:off x="2264" y="560"/>
              <a:ext cx="1280" cy="1256"/>
              <a:chOff x="2360" y="704"/>
              <a:chExt cx="1280" cy="1256"/>
            </a:xfrm>
          </p:grpSpPr>
          <p:sp>
            <p:nvSpPr>
              <p:cNvPr id="158761" name="Oval 41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2" name="Oval 42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3" name="Oval 43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4" name="Oval 44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5" name="Oval 45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885" name="AutoShape 46"/>
              <p:cNvCxnSpPr>
                <a:cxnSpLocks noChangeShapeType="1"/>
                <a:stCxn id="158761" idx="6"/>
                <a:endCxn id="158762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6" name="AutoShape 48"/>
              <p:cNvCxnSpPr>
                <a:cxnSpLocks noChangeShapeType="1"/>
                <a:stCxn id="158763" idx="0"/>
                <a:endCxn id="158761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7" name="AutoShape 49"/>
              <p:cNvCxnSpPr>
                <a:cxnSpLocks noChangeShapeType="1"/>
                <a:stCxn id="158762" idx="6"/>
                <a:endCxn id="35891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8" name="AutoShape 50"/>
              <p:cNvCxnSpPr>
                <a:cxnSpLocks noChangeShapeType="1"/>
                <a:stCxn id="158764" idx="4"/>
                <a:endCxn id="158763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89" name="Text Box 51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5890" name="Text Box 52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5891" name="Text Box 53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5892" name="Text Box 54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5893" name="Text Box 55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58776" name="Oval 56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895" name="Text Box 57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5896" name="Line 58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97" name="Line 59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98" name="Line 60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99" name="Line 61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879" name="Text Box 184"/>
            <p:cNvSpPr txBox="1">
              <a:spLocks noChangeArrowheads="1"/>
            </p:cNvSpPr>
            <p:nvPr/>
          </p:nvSpPr>
          <p:spPr bwMode="auto">
            <a:xfrm>
              <a:off x="2184" y="1904"/>
              <a:ext cx="1560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2. P2 receives </a:t>
              </a:r>
              <a:r>
                <a:rPr lang="en-US" altLang="ja-JP" b="1" dirty="0">
                  <a:solidFill>
                    <a:srgbClr val="0000FF"/>
                  </a:solidFill>
                </a:rPr>
                <a:t>"</a:t>
              </a:r>
              <a:r>
                <a:rPr lang="en-US" b="1" dirty="0">
                  <a:solidFill>
                    <a:srgbClr val="0000FF"/>
                  </a:solidFill>
                </a:rPr>
                <a:t>election</a:t>
              </a:r>
              <a:r>
                <a:rPr lang="en-US" altLang="ja-JP" b="1" dirty="0">
                  <a:solidFill>
                    <a:srgbClr val="0000FF"/>
                  </a:solidFill>
                </a:rPr>
                <a:t>"</a:t>
              </a:r>
              <a:r>
                <a:rPr lang="en-US" b="1" dirty="0">
                  <a:solidFill>
                    <a:srgbClr val="0000FF"/>
                  </a:solidFill>
                </a:rPr>
                <a:t>, 	P4 dies</a:t>
              </a:r>
            </a:p>
          </p:txBody>
        </p:sp>
      </p:grpSp>
      <p:grpSp>
        <p:nvGrpSpPr>
          <p:cNvPr id="6" name="Group 197"/>
          <p:cNvGrpSpPr>
            <a:grpSpLocks/>
          </p:cNvGrpSpPr>
          <p:nvPr/>
        </p:nvGrpSpPr>
        <p:grpSpPr bwMode="auto">
          <a:xfrm>
            <a:off x="6248400" y="2014537"/>
            <a:ext cx="2184400" cy="2733675"/>
            <a:chOff x="3936" y="568"/>
            <a:chExt cx="1376" cy="1722"/>
          </a:xfrm>
        </p:grpSpPr>
        <p:grpSp>
          <p:nvGrpSpPr>
            <p:cNvPr id="7" name="Group 86"/>
            <p:cNvGrpSpPr>
              <a:grpSpLocks/>
            </p:cNvGrpSpPr>
            <p:nvPr/>
          </p:nvGrpSpPr>
          <p:grpSpPr bwMode="auto">
            <a:xfrm>
              <a:off x="3936" y="568"/>
              <a:ext cx="1280" cy="1256"/>
              <a:chOff x="2360" y="704"/>
              <a:chExt cx="1280" cy="1256"/>
            </a:xfrm>
          </p:grpSpPr>
          <p:sp>
            <p:nvSpPr>
              <p:cNvPr id="158807" name="Oval 87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08" name="Oval 88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09" name="Oval 89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10" name="Oval 90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11" name="Oval 91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863" name="AutoShape 92"/>
              <p:cNvCxnSpPr>
                <a:cxnSpLocks noChangeShapeType="1"/>
                <a:stCxn id="158807" idx="6"/>
                <a:endCxn id="158808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4" name="AutoShape 93"/>
              <p:cNvCxnSpPr>
                <a:cxnSpLocks noChangeShapeType="1"/>
                <a:stCxn id="158809" idx="0"/>
                <a:endCxn id="158807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5" name="AutoShape 94"/>
              <p:cNvCxnSpPr>
                <a:cxnSpLocks noChangeShapeType="1"/>
                <a:stCxn id="158808" idx="6"/>
                <a:endCxn id="35869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6" name="AutoShape 95"/>
              <p:cNvCxnSpPr>
                <a:cxnSpLocks noChangeShapeType="1"/>
                <a:stCxn id="158810" idx="4"/>
                <a:endCxn id="158809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67" name="Text Box 96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5868" name="Text Box 97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5869" name="Text Box 98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5870" name="Text Box 99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5871" name="Text Box 100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58821" name="Oval 101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873" name="Text Box 102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5874" name="Line 103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75" name="Line 104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76" name="Line 105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77" name="Line 106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857" name="Text Box 187"/>
            <p:cNvSpPr txBox="1">
              <a:spLocks noChangeArrowheads="1"/>
            </p:cNvSpPr>
            <p:nvPr/>
          </p:nvSpPr>
          <p:spPr bwMode="auto">
            <a:xfrm>
              <a:off x="3968" y="1960"/>
              <a:ext cx="1344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3. Election: 4 is forwarded forever?</a:t>
              </a:r>
            </a:p>
          </p:txBody>
        </p:sp>
      </p:grpSp>
      <p:sp>
        <p:nvSpPr>
          <p:cNvPr id="35855" name="Text Box 201"/>
          <p:cNvSpPr txBox="1">
            <a:spLocks noChangeArrowheads="1"/>
          </p:cNvSpPr>
          <p:nvPr/>
        </p:nvSpPr>
        <p:spPr bwMode="auto">
          <a:xfrm>
            <a:off x="1427163" y="5272087"/>
            <a:ext cx="697201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May not terminate</a:t>
            </a:r>
            <a:r>
              <a:rPr lang="en-US" sz="1800" dirty="0">
                <a:solidFill>
                  <a:schemeClr val="tx1"/>
                </a:solidFill>
              </a:rPr>
              <a:t> when process failure occurs during the election!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Consider above example where </a:t>
            </a:r>
            <a:r>
              <a:rPr lang="en-US" sz="1800" dirty="0" err="1">
                <a:solidFill>
                  <a:schemeClr val="tx1"/>
                </a:solidFill>
              </a:rPr>
              <a:t>attr</a:t>
            </a:r>
            <a:r>
              <a:rPr lang="en-US" sz="1800" dirty="0">
                <a:solidFill>
                  <a:schemeClr val="tx1"/>
                </a:solidFill>
              </a:rPr>
              <a:t>==highest 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7" grpId="0" autoUpdateAnimBg="0"/>
      <p:bldP spid="158758" grpId="0" autoUpdateAnimBg="0"/>
      <p:bldP spid="158759" grpId="0" autoUpdateAnimBg="0"/>
      <p:bldP spid="158782" grpId="0" autoUpdateAnimBg="0"/>
      <p:bldP spid="15882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grading going on</a:t>
            </a:r>
          </a:p>
          <a:p>
            <a:r>
              <a:rPr lang="en-US" dirty="0"/>
              <a:t>PA2B grading also going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8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2: Modified Ring Election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election </a:t>
            </a:r>
            <a:r>
              <a:rPr lang="en-US" dirty="0"/>
              <a:t>message tracks </a:t>
            </a:r>
            <a:r>
              <a:rPr lang="en-US" i="1" dirty="0"/>
              <a:t>all</a:t>
            </a:r>
            <a:r>
              <a:rPr lang="en-US" dirty="0"/>
              <a:t> IDs of nodes that forwarded it, not just the highest</a:t>
            </a:r>
          </a:p>
          <a:p>
            <a:pPr lvl="1"/>
            <a:r>
              <a:rPr lang="en-US" dirty="0"/>
              <a:t>Each node appends its ID to the list</a:t>
            </a:r>
          </a:p>
          <a:p>
            <a:r>
              <a:rPr lang="en-US" dirty="0"/>
              <a:t>Once message goes all the way around a circle, new </a:t>
            </a:r>
            <a:r>
              <a:rPr lang="en-US" i="1" dirty="0">
                <a:solidFill>
                  <a:srgbClr val="0000FF"/>
                </a:solidFill>
              </a:rPr>
              <a:t>coordinator</a:t>
            </a:r>
            <a:r>
              <a:rPr lang="en-US" dirty="0"/>
              <a:t> message is sent out</a:t>
            </a:r>
          </a:p>
          <a:p>
            <a:pPr lvl="1"/>
            <a:r>
              <a:rPr lang="en-US" dirty="0"/>
              <a:t>Coordinator chosen by highest ID in </a:t>
            </a:r>
            <a:r>
              <a:rPr lang="en-US" i="1" dirty="0">
                <a:solidFill>
                  <a:srgbClr val="0000FF"/>
                </a:solidFill>
              </a:rPr>
              <a:t>election</a:t>
            </a:r>
            <a:r>
              <a:rPr lang="en-US" dirty="0">
                <a:solidFill>
                  <a:srgbClr val="6BB76D"/>
                </a:solidFill>
              </a:rPr>
              <a:t> </a:t>
            </a:r>
            <a:r>
              <a:rPr lang="en-US" dirty="0"/>
              <a:t>message</a:t>
            </a:r>
          </a:p>
          <a:p>
            <a:pPr lvl="1"/>
            <a:r>
              <a:rPr lang="en-US" dirty="0"/>
              <a:t>Each node appends its own ID to </a:t>
            </a:r>
            <a:r>
              <a:rPr lang="en-US" i="1" dirty="0">
                <a:solidFill>
                  <a:srgbClr val="0000FF"/>
                </a:solidFill>
              </a:rPr>
              <a:t>coordinator</a:t>
            </a:r>
            <a:r>
              <a:rPr lang="en-US" dirty="0"/>
              <a:t> message</a:t>
            </a:r>
          </a:p>
          <a:p>
            <a:r>
              <a:rPr lang="en-US" dirty="0"/>
              <a:t>When </a:t>
            </a:r>
            <a:r>
              <a:rPr lang="en-US" i="1" dirty="0">
                <a:solidFill>
                  <a:srgbClr val="0000FF"/>
                </a:solidFill>
              </a:rPr>
              <a:t>coordinator</a:t>
            </a:r>
            <a:r>
              <a:rPr lang="en-US" dirty="0"/>
              <a:t> message returns to initiator</a:t>
            </a:r>
          </a:p>
          <a:p>
            <a:pPr lvl="1"/>
            <a:r>
              <a:rPr lang="en-US" dirty="0"/>
              <a:t>Election a success if coordinator among ID list</a:t>
            </a:r>
          </a:p>
          <a:p>
            <a:pPr lvl="1"/>
            <a:r>
              <a:rPr lang="en-US" dirty="0"/>
              <a:t>Otherwise, start election anew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Ring Election 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2146300" y="2159000"/>
            <a:ext cx="119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4737100" y="11684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2, 3,4,0,1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 rot="2339013">
            <a:off x="419100" y="2972693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2,3,4</a:t>
            </a:r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2095500" y="2971800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7416800" y="2171700"/>
            <a:ext cx="1206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Coord(4):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235700" y="3149600"/>
            <a:ext cx="1358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Coord(4):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2159000" y="39497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Coord(4) </a:t>
            </a:r>
            <a:r>
              <a:rPr lang="en-US" b="1" dirty="0">
                <a:solidFill>
                  <a:srgbClr val="FF0000"/>
                </a:solidFill>
              </a:rPr>
              <a:t>2, 3,0,1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4940300" y="5041900"/>
            <a:ext cx="119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</a:t>
            </a:r>
            <a:r>
              <a:rPr lang="en-US" b="1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3378200" y="5994400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3429000" y="41656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Election:   </a:t>
            </a:r>
            <a:r>
              <a:rPr lang="en-US" b="1" dirty="0">
                <a:solidFill>
                  <a:srgbClr val="FF0000"/>
                </a:solidFill>
              </a:rPr>
              <a:t>2,3,0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4940300" y="40005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2, 3,0,1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7391400" y="4965700"/>
            <a:ext cx="1206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6261100" y="6007100"/>
            <a:ext cx="1358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5969000" y="40894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  </a:t>
            </a:r>
            <a:r>
              <a:rPr lang="en-US" b="1" dirty="0">
                <a:solidFill>
                  <a:srgbClr val="FF0000"/>
                </a:solidFill>
              </a:rPr>
              <a:t>2,3,0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7467600" y="39624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</a:t>
            </a:r>
            <a:r>
              <a:rPr lang="en-US" b="1" dirty="0">
                <a:solidFill>
                  <a:srgbClr val="FF0000"/>
                </a:solidFill>
              </a:rPr>
              <a:t>2, 3,0,1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38200" y="1206500"/>
            <a:ext cx="2146300" cy="2644776"/>
            <a:chOff x="528" y="568"/>
            <a:chExt cx="1352" cy="1666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568" y="568"/>
              <a:ext cx="1280" cy="1424"/>
              <a:chOff x="568" y="712"/>
              <a:chExt cx="1280" cy="1424"/>
            </a:xfrm>
          </p:grpSpPr>
          <p:sp>
            <p:nvSpPr>
              <p:cNvPr id="165915" name="Oval 27"/>
              <p:cNvSpPr>
                <a:spLocks noChangeArrowheads="1"/>
              </p:cNvSpPr>
              <p:nvPr/>
            </p:nvSpPr>
            <p:spPr bwMode="auto">
              <a:xfrm>
                <a:off x="1008" y="7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6" name="Oval 28"/>
              <p:cNvSpPr>
                <a:spLocks noChangeArrowheads="1"/>
              </p:cNvSpPr>
              <p:nvPr/>
            </p:nvSpPr>
            <p:spPr bwMode="auto">
              <a:xfrm>
                <a:off x="1528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7" name="Oval 29"/>
              <p:cNvSpPr>
                <a:spLocks noChangeArrowheads="1"/>
              </p:cNvSpPr>
              <p:nvPr/>
            </p:nvSpPr>
            <p:spPr bwMode="auto">
              <a:xfrm>
                <a:off x="568" y="10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8" name="Oval 30"/>
              <p:cNvSpPr>
                <a:spLocks noChangeArrowheads="1"/>
              </p:cNvSpPr>
              <p:nvPr/>
            </p:nvSpPr>
            <p:spPr bwMode="auto">
              <a:xfrm>
                <a:off x="1520" y="156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9" name="Oval 31"/>
              <p:cNvSpPr>
                <a:spLocks noChangeArrowheads="1"/>
              </p:cNvSpPr>
              <p:nvPr/>
            </p:nvSpPr>
            <p:spPr bwMode="auto">
              <a:xfrm>
                <a:off x="1088" y="184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84" name="AutoShape 32"/>
              <p:cNvCxnSpPr>
                <a:cxnSpLocks noChangeShapeType="1"/>
                <a:stCxn id="165915" idx="6"/>
                <a:endCxn id="165916" idx="0"/>
              </p:cNvCxnSpPr>
              <p:nvPr/>
            </p:nvCxnSpPr>
            <p:spPr bwMode="auto">
              <a:xfrm>
                <a:off x="1312" y="856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5" name="AutoShape 33"/>
              <p:cNvCxnSpPr>
                <a:cxnSpLocks noChangeShapeType="1"/>
                <a:stCxn id="165918" idx="4"/>
                <a:endCxn id="165919" idx="6"/>
              </p:cNvCxnSpPr>
              <p:nvPr/>
            </p:nvCxnSpPr>
            <p:spPr bwMode="auto">
              <a:xfrm rot="5400000">
                <a:off x="1460" y="1780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6" name="AutoShape 34"/>
              <p:cNvCxnSpPr>
                <a:cxnSpLocks noChangeShapeType="1"/>
                <a:stCxn id="165917" idx="0"/>
                <a:endCxn id="165915" idx="2"/>
              </p:cNvCxnSpPr>
              <p:nvPr/>
            </p:nvCxnSpPr>
            <p:spPr bwMode="auto">
              <a:xfrm rot="-5400000">
                <a:off x="780" y="796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7" name="AutoShape 35"/>
              <p:cNvCxnSpPr>
                <a:cxnSpLocks noChangeShapeType="1"/>
                <a:stCxn id="165916" idx="6"/>
                <a:endCxn id="40091" idx="3"/>
              </p:cNvCxnSpPr>
              <p:nvPr/>
            </p:nvCxnSpPr>
            <p:spPr bwMode="auto">
              <a:xfrm>
                <a:off x="1832" y="1160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88" name="AutoShape 36"/>
              <p:cNvCxnSpPr>
                <a:cxnSpLocks noChangeShapeType="1"/>
                <a:stCxn id="165919" idx="2"/>
                <a:endCxn id="165917" idx="2"/>
              </p:cNvCxnSpPr>
              <p:nvPr/>
            </p:nvCxnSpPr>
            <p:spPr bwMode="auto">
              <a:xfrm rot="10800000">
                <a:off x="568" y="1168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89" name="Text Box 37"/>
              <p:cNvSpPr txBox="1">
                <a:spLocks noChangeArrowheads="1"/>
              </p:cNvSpPr>
              <p:nvPr/>
            </p:nvSpPr>
            <p:spPr bwMode="auto">
              <a:xfrm>
                <a:off x="1040" y="78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90" name="Text Box 38"/>
              <p:cNvSpPr txBox="1">
                <a:spLocks noChangeArrowheads="1"/>
              </p:cNvSpPr>
              <p:nvPr/>
            </p:nvSpPr>
            <p:spPr bwMode="auto">
              <a:xfrm>
                <a:off x="1552" y="107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91" name="Text Box 39"/>
              <p:cNvSpPr txBox="1">
                <a:spLocks noChangeArrowheads="1"/>
              </p:cNvSpPr>
              <p:nvPr/>
            </p:nvSpPr>
            <p:spPr bwMode="auto">
              <a:xfrm>
                <a:off x="1544" y="161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92" name="Text Box 40"/>
              <p:cNvSpPr txBox="1">
                <a:spLocks noChangeArrowheads="1"/>
              </p:cNvSpPr>
              <p:nvPr/>
            </p:nvSpPr>
            <p:spPr bwMode="auto">
              <a:xfrm>
                <a:off x="1104" y="191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93" name="Text Box 41"/>
              <p:cNvSpPr txBox="1">
                <a:spLocks noChangeArrowheads="1"/>
              </p:cNvSpPr>
              <p:nvPr/>
            </p:nvSpPr>
            <p:spPr bwMode="auto">
              <a:xfrm>
                <a:off x="584" y="108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30" name="Oval 42"/>
              <p:cNvSpPr>
                <a:spLocks noChangeArrowheads="1"/>
              </p:cNvSpPr>
              <p:nvPr/>
            </p:nvSpPr>
            <p:spPr bwMode="auto">
              <a:xfrm>
                <a:off x="704" y="14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95" name="Text Box 43"/>
              <p:cNvSpPr txBox="1">
                <a:spLocks noChangeArrowheads="1"/>
              </p:cNvSpPr>
              <p:nvPr/>
            </p:nvSpPr>
            <p:spPr bwMode="auto">
              <a:xfrm>
                <a:off x="712" y="1504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96" name="Line 44"/>
              <p:cNvSpPr>
                <a:spLocks noChangeShapeType="1"/>
              </p:cNvSpPr>
              <p:nvPr/>
            </p:nvSpPr>
            <p:spPr bwMode="auto">
              <a:xfrm flipH="1">
                <a:off x="728" y="143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97" name="Line 45"/>
              <p:cNvSpPr>
                <a:spLocks noChangeShapeType="1"/>
              </p:cNvSpPr>
              <p:nvPr/>
            </p:nvSpPr>
            <p:spPr bwMode="auto">
              <a:xfrm>
                <a:off x="680" y="144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78" name="Text Box 46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1. P2 initiates election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467100" y="1193800"/>
            <a:ext cx="2476500" cy="2657475"/>
            <a:chOff x="2184" y="560"/>
            <a:chExt cx="1560" cy="1674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264" y="560"/>
              <a:ext cx="1280" cy="1256"/>
              <a:chOff x="2360" y="704"/>
              <a:chExt cx="1280" cy="1256"/>
            </a:xfrm>
          </p:grpSpPr>
          <p:sp>
            <p:nvSpPr>
              <p:cNvPr id="165937" name="Oval 49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38" name="Oval 50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39" name="Oval 51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40" name="Oval 52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41" name="Oval 53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62" name="AutoShape 54"/>
              <p:cNvCxnSpPr>
                <a:cxnSpLocks noChangeShapeType="1"/>
                <a:stCxn id="165937" idx="6"/>
                <a:endCxn id="165938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63" name="AutoShape 55"/>
              <p:cNvCxnSpPr>
                <a:cxnSpLocks noChangeShapeType="1"/>
                <a:stCxn id="165939" idx="0"/>
                <a:endCxn id="165937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64" name="AutoShape 56"/>
              <p:cNvCxnSpPr>
                <a:cxnSpLocks noChangeShapeType="1"/>
                <a:stCxn id="165938" idx="6"/>
                <a:endCxn id="40068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65" name="AutoShape 57"/>
              <p:cNvCxnSpPr>
                <a:cxnSpLocks noChangeShapeType="1"/>
                <a:stCxn id="165940" idx="4"/>
                <a:endCxn id="165939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66" name="Text Box 58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67" name="Text Box 59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68" name="Text Box 60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69" name="Text Box 61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70" name="Text Box 62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51" name="Oval 63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72" name="Text Box 64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73" name="Line 65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74" name="Line 66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75" name="Line 67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76" name="Line 68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56" name="Text Box 69"/>
            <p:cNvSpPr txBox="1">
              <a:spLocks noChangeArrowheads="1"/>
            </p:cNvSpPr>
            <p:nvPr/>
          </p:nvSpPr>
          <p:spPr bwMode="auto">
            <a:xfrm>
              <a:off x="2184" y="1904"/>
              <a:ext cx="1560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2. P2 receives </a:t>
              </a:r>
              <a:r>
                <a:rPr lang="en-US" altLang="ja-JP" b="1" dirty="0">
                  <a:solidFill>
                    <a:srgbClr val="0000FF"/>
                  </a:solidFill>
                </a:rPr>
                <a:t>"</a:t>
              </a:r>
              <a:r>
                <a:rPr lang="en-US" b="1" dirty="0">
                  <a:solidFill>
                    <a:srgbClr val="0000FF"/>
                  </a:solidFill>
                </a:rPr>
                <a:t>election</a:t>
              </a:r>
              <a:r>
                <a:rPr lang="en-US" altLang="ja-JP" b="1" dirty="0">
                  <a:solidFill>
                    <a:srgbClr val="0000FF"/>
                  </a:solidFill>
                </a:rPr>
                <a:t>"</a:t>
              </a:r>
              <a:r>
                <a:rPr lang="en-US" b="1" dirty="0">
                  <a:solidFill>
                    <a:srgbClr val="0000FF"/>
                  </a:solidFill>
                </a:rPr>
                <a:t>, 	P4 dies</a:t>
              </a:r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248400" y="1206500"/>
            <a:ext cx="2184400" cy="2733675"/>
            <a:chOff x="3936" y="568"/>
            <a:chExt cx="1376" cy="1722"/>
          </a:xfrm>
        </p:grpSpPr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3936" y="568"/>
              <a:ext cx="1280" cy="1256"/>
              <a:chOff x="2360" y="704"/>
              <a:chExt cx="1280" cy="1256"/>
            </a:xfrm>
          </p:grpSpPr>
          <p:sp>
            <p:nvSpPr>
              <p:cNvPr id="165960" name="Oval 72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1" name="Oval 73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2" name="Oval 74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3" name="Oval 75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4" name="Oval 76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40" name="AutoShape 77"/>
              <p:cNvCxnSpPr>
                <a:cxnSpLocks noChangeShapeType="1"/>
                <a:stCxn id="165960" idx="6"/>
                <a:endCxn id="165961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41" name="AutoShape 78"/>
              <p:cNvCxnSpPr>
                <a:cxnSpLocks noChangeShapeType="1"/>
                <a:stCxn id="165962" idx="0"/>
                <a:endCxn id="165960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42" name="AutoShape 79"/>
              <p:cNvCxnSpPr>
                <a:cxnSpLocks noChangeShapeType="1"/>
                <a:stCxn id="165961" idx="6"/>
                <a:endCxn id="40046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43" name="AutoShape 80"/>
              <p:cNvCxnSpPr>
                <a:cxnSpLocks noChangeShapeType="1"/>
                <a:stCxn id="165963" idx="4"/>
                <a:endCxn id="165962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44" name="Text Box 81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45" name="Text Box 82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46" name="Text Box 83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47" name="Text Box 84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48" name="Text Box 85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74" name="Oval 86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50" name="Text Box 87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51" name="Line 88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52" name="Line 89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53" name="Line 90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54" name="Line 91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34" name="Text Box 92"/>
            <p:cNvSpPr txBox="1">
              <a:spLocks noChangeArrowheads="1"/>
            </p:cNvSpPr>
            <p:nvPr/>
          </p:nvSpPr>
          <p:spPr bwMode="auto">
            <a:xfrm>
              <a:off x="3968" y="1960"/>
              <a:ext cx="1344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3. P2 selects 4 and announces the result</a:t>
              </a:r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711200" y="4013200"/>
            <a:ext cx="2476500" cy="2581275"/>
            <a:chOff x="448" y="2336"/>
            <a:chExt cx="1560" cy="1626"/>
          </a:xfrm>
        </p:grpSpPr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592" y="2336"/>
              <a:ext cx="1280" cy="1256"/>
              <a:chOff x="2360" y="704"/>
              <a:chExt cx="1280" cy="1256"/>
            </a:xfrm>
          </p:grpSpPr>
          <p:sp>
            <p:nvSpPr>
              <p:cNvPr id="165983" name="Oval 95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4" name="Oval 96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5" name="Oval 97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6" name="Oval 98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7" name="Oval 99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18" name="AutoShape 100"/>
              <p:cNvCxnSpPr>
                <a:cxnSpLocks noChangeShapeType="1"/>
                <a:stCxn id="165983" idx="6"/>
                <a:endCxn id="165984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19" name="AutoShape 101"/>
              <p:cNvCxnSpPr>
                <a:cxnSpLocks noChangeShapeType="1"/>
                <a:stCxn id="165985" idx="0"/>
                <a:endCxn id="165983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20" name="AutoShape 102"/>
              <p:cNvCxnSpPr>
                <a:cxnSpLocks noChangeShapeType="1"/>
                <a:stCxn id="165984" idx="6"/>
                <a:endCxn id="40024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21" name="AutoShape 103"/>
              <p:cNvCxnSpPr>
                <a:cxnSpLocks noChangeShapeType="1"/>
                <a:stCxn id="165986" idx="4"/>
                <a:endCxn id="165985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22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23" name="Text Box 105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24" name="Text Box 106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25" name="Text Box 107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26" name="Text Box 108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97" name="Oval 109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28" name="Text Box 110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29" name="Line 111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30" name="Line 112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31" name="Line 113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32" name="Line 114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12" name="Text Box 115"/>
            <p:cNvSpPr txBox="1">
              <a:spLocks noChangeArrowheads="1"/>
            </p:cNvSpPr>
            <p:nvPr/>
          </p:nvSpPr>
          <p:spPr bwMode="auto">
            <a:xfrm>
              <a:off x="448" y="3632"/>
              <a:ext cx="1560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4. P2 receives </a:t>
              </a:r>
              <a:r>
                <a:rPr lang="en-US" altLang="ja-JP" b="1" dirty="0">
                  <a:solidFill>
                    <a:srgbClr val="0000FF"/>
                  </a:solidFill>
                </a:rPr>
                <a:t>"</a:t>
              </a:r>
              <a:r>
                <a:rPr lang="en-US" b="1" dirty="0" err="1">
                  <a:solidFill>
                    <a:srgbClr val="0000FF"/>
                  </a:solidFill>
                </a:rPr>
                <a:t>Coord</a:t>
              </a:r>
              <a:r>
                <a:rPr lang="en-US" altLang="ja-JP" b="1" dirty="0">
                  <a:solidFill>
                    <a:srgbClr val="0000FF"/>
                  </a:solidFill>
                </a:rPr>
                <a:t>"</a:t>
              </a:r>
              <a:r>
                <a:rPr lang="en-US" b="1" dirty="0">
                  <a:solidFill>
                    <a:srgbClr val="0000FF"/>
                  </a:solidFill>
                </a:rPr>
                <a:t>, but P4 is not included</a:t>
              </a:r>
            </a:p>
          </p:txBody>
        </p:sp>
      </p:grp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3429000" y="4076701"/>
            <a:ext cx="2451100" cy="2466976"/>
            <a:chOff x="2160" y="2376"/>
            <a:chExt cx="1544" cy="1554"/>
          </a:xfrm>
        </p:grpSpPr>
        <p:grpSp>
          <p:nvGrpSpPr>
            <p:cNvPr id="14" name="Group 117"/>
            <p:cNvGrpSpPr>
              <a:grpSpLocks/>
            </p:cNvGrpSpPr>
            <p:nvPr/>
          </p:nvGrpSpPr>
          <p:grpSpPr bwMode="auto">
            <a:xfrm>
              <a:off x="2336" y="2376"/>
              <a:ext cx="1280" cy="1256"/>
              <a:chOff x="2360" y="704"/>
              <a:chExt cx="1280" cy="1256"/>
            </a:xfrm>
          </p:grpSpPr>
          <p:sp>
            <p:nvSpPr>
              <p:cNvPr id="166006" name="Oval 118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7" name="Oval 119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8" name="Oval 120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9" name="Oval 121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10" name="Oval 122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9996" name="AutoShape 123"/>
              <p:cNvCxnSpPr>
                <a:cxnSpLocks noChangeShapeType="1"/>
                <a:stCxn id="166006" idx="6"/>
                <a:endCxn id="166007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7" name="AutoShape 124"/>
              <p:cNvCxnSpPr>
                <a:cxnSpLocks noChangeShapeType="1"/>
                <a:stCxn id="166008" idx="0"/>
                <a:endCxn id="166006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8" name="AutoShape 125"/>
              <p:cNvCxnSpPr>
                <a:cxnSpLocks noChangeShapeType="1"/>
                <a:stCxn id="166007" idx="6"/>
                <a:endCxn id="40002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9" name="AutoShape 126"/>
              <p:cNvCxnSpPr>
                <a:cxnSpLocks noChangeShapeType="1"/>
                <a:stCxn id="166009" idx="4"/>
                <a:endCxn id="166008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00" name="Text Box 127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01" name="Text Box 128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02" name="Text Box 129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03" name="Text Box 130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04" name="Text Box 131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6020" name="Oval 132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06" name="Text Box 133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07" name="Line 134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08" name="Line 135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09" name="Line 136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10" name="Line 137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9990" name="Text Box 138"/>
            <p:cNvSpPr txBox="1">
              <a:spLocks noChangeArrowheads="1"/>
            </p:cNvSpPr>
            <p:nvPr/>
          </p:nvSpPr>
          <p:spPr bwMode="auto">
            <a:xfrm>
              <a:off x="2160" y="3736"/>
              <a:ext cx="1544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5. P2 re-initiates election</a:t>
              </a:r>
            </a:p>
          </p:txBody>
        </p:sp>
      </p:grpSp>
      <p:grpSp>
        <p:nvGrpSpPr>
          <p:cNvPr id="15" name="Group 139"/>
          <p:cNvGrpSpPr>
            <a:grpSpLocks/>
          </p:cNvGrpSpPr>
          <p:nvPr/>
        </p:nvGrpSpPr>
        <p:grpSpPr bwMode="auto">
          <a:xfrm>
            <a:off x="6070600" y="4000501"/>
            <a:ext cx="2451100" cy="2543176"/>
            <a:chOff x="3824" y="2328"/>
            <a:chExt cx="1544" cy="1602"/>
          </a:xfrm>
        </p:grpSpPr>
        <p:grpSp>
          <p:nvGrpSpPr>
            <p:cNvPr id="16" name="Group 140"/>
            <p:cNvGrpSpPr>
              <a:grpSpLocks/>
            </p:cNvGrpSpPr>
            <p:nvPr/>
          </p:nvGrpSpPr>
          <p:grpSpPr bwMode="auto">
            <a:xfrm>
              <a:off x="3936" y="2328"/>
              <a:ext cx="1280" cy="1256"/>
              <a:chOff x="2360" y="704"/>
              <a:chExt cx="1280" cy="1256"/>
            </a:xfrm>
          </p:grpSpPr>
          <p:sp>
            <p:nvSpPr>
              <p:cNvPr id="166029" name="Oval 141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0" name="Oval 142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1" name="Oval 143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2" name="Oval 144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3" name="Oval 145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9974" name="AutoShape 146"/>
              <p:cNvCxnSpPr>
                <a:cxnSpLocks noChangeShapeType="1"/>
                <a:stCxn id="166029" idx="6"/>
                <a:endCxn id="166030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75" name="AutoShape 147"/>
              <p:cNvCxnSpPr>
                <a:cxnSpLocks noChangeShapeType="1"/>
                <a:stCxn id="166031" idx="0"/>
                <a:endCxn id="166029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76" name="AutoShape 148"/>
              <p:cNvCxnSpPr>
                <a:cxnSpLocks noChangeShapeType="1"/>
                <a:stCxn id="166030" idx="6"/>
                <a:endCxn id="39980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77" name="AutoShape 149"/>
              <p:cNvCxnSpPr>
                <a:cxnSpLocks noChangeShapeType="1"/>
                <a:stCxn id="166032" idx="4"/>
                <a:endCxn id="166031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78" name="Text Box 150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9979" name="Text Box 151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9980" name="Text Box 152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9981" name="Text Box 153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9982" name="Text Box 154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6043" name="Oval 155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9984" name="Text Box 156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9985" name="Line 157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986" name="Line 158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987" name="Line 159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988" name="Line 160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9968" name="Text Box 161"/>
            <p:cNvSpPr txBox="1">
              <a:spLocks noChangeArrowheads="1"/>
            </p:cNvSpPr>
            <p:nvPr/>
          </p:nvSpPr>
          <p:spPr bwMode="auto">
            <a:xfrm>
              <a:off x="3824" y="3736"/>
              <a:ext cx="1544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6. P3 is finally elected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srgbClr val="0000FF"/>
                </a:solidFill>
              </a:rPr>
              <a:pPr/>
              <a:t>16</a:t>
            </a:fld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3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 autoUpdateAnimBg="0"/>
      <p:bldP spid="165899" grpId="0" autoUpdateAnimBg="0"/>
      <p:bldP spid="165900" grpId="0" autoUpdateAnimBg="0"/>
      <p:bldP spid="165901" grpId="0" autoUpdateAnimBg="0"/>
      <p:bldP spid="165902" grpId="0" autoUpdateAnimBg="0"/>
      <p:bldP spid="165903" grpId="0" autoUpdateAnimBg="0"/>
      <p:bldP spid="165904" grpId="0" autoUpdateAnimBg="0"/>
      <p:bldP spid="165905" grpId="0" autoUpdateAnimBg="0"/>
      <p:bldP spid="165906" grpId="0" autoUpdateAnimBg="0"/>
      <p:bldP spid="165907" grpId="0" autoUpdateAnimBg="0"/>
      <p:bldP spid="165908" grpId="0" autoUpdateAnimBg="0"/>
      <p:bldP spid="165909" grpId="0" autoUpdateAnimBg="0"/>
      <p:bldP spid="165910" grpId="0" autoUpdateAnimBg="0"/>
      <p:bldP spid="165911" grpId="0" autoUpdateAnimBg="0"/>
      <p:bldP spid="1659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Ring Election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messages?</a:t>
            </a:r>
          </a:p>
          <a:p>
            <a:pPr lvl="1"/>
            <a:r>
              <a:rPr lang="en-US" dirty="0"/>
              <a:t>2N</a:t>
            </a:r>
          </a:p>
          <a:p>
            <a:r>
              <a:rPr lang="en-US" dirty="0"/>
              <a:t>Is this better than original ring protocol?</a:t>
            </a:r>
          </a:p>
          <a:p>
            <a:pPr lvl="1"/>
            <a:r>
              <a:rPr lang="en-US" dirty="0"/>
              <a:t>Messages are larger</a:t>
            </a:r>
          </a:p>
          <a:p>
            <a:r>
              <a:rPr lang="en-US" dirty="0"/>
              <a:t>What if initiator fails?</a:t>
            </a:r>
          </a:p>
          <a:p>
            <a:pPr lvl="1"/>
            <a:r>
              <a:rPr lang="en-US" dirty="0"/>
              <a:t>Successor notices a message that went all the way around (how?)</a:t>
            </a:r>
          </a:p>
          <a:p>
            <a:pPr lvl="1"/>
            <a:r>
              <a:rPr lang="en-US" dirty="0"/>
              <a:t>Starts new election</a:t>
            </a:r>
          </a:p>
          <a:p>
            <a:r>
              <a:rPr lang="en-US" dirty="0"/>
              <a:t>What if two people initiate at once</a:t>
            </a:r>
          </a:p>
          <a:p>
            <a:pPr lvl="1"/>
            <a:r>
              <a:rPr lang="en-US" dirty="0"/>
              <a:t>Discard initiators with lower IDs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9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that Impossibility?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have a </a:t>
            </a:r>
            <a:r>
              <a:rPr lang="en-US" dirty="0">
                <a:solidFill>
                  <a:srgbClr val="FF0000"/>
                </a:solidFill>
              </a:rPr>
              <a:t>totally correct </a:t>
            </a:r>
            <a:r>
              <a:rPr lang="en-US" dirty="0"/>
              <a:t>election algorithm in a fully asynchronous system (</a:t>
            </a:r>
            <a:r>
              <a:rPr lang="en-US" dirty="0">
                <a:solidFill>
                  <a:srgbClr val="FF0000"/>
                </a:solidFill>
              </a:rPr>
              <a:t>no bounds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No! Election can solve consensus</a:t>
            </a:r>
          </a:p>
          <a:p>
            <a:r>
              <a:rPr lang="en-US" dirty="0"/>
              <a:t>Where might you run into problems with the modified ring algorithm?</a:t>
            </a:r>
          </a:p>
          <a:p>
            <a:pPr lvl="1"/>
            <a:r>
              <a:rPr lang="en-US" dirty="0"/>
              <a:t>Detect leader failures</a:t>
            </a:r>
          </a:p>
          <a:p>
            <a:pPr lvl="1"/>
            <a:r>
              <a:rPr lang="en-US" dirty="0"/>
              <a:t>Ring reorganization (member failures)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3: Bully Algorithm 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Assumptions: </a:t>
            </a:r>
          </a:p>
          <a:p>
            <a:pPr lvl="1"/>
            <a:r>
              <a:rPr lang="en-US" dirty="0"/>
              <a:t> Synchronous system</a:t>
            </a:r>
          </a:p>
          <a:p>
            <a:pPr lvl="1"/>
            <a:r>
              <a:rPr lang="en-US" dirty="0" err="1"/>
              <a:t>attr</a:t>
            </a:r>
            <a:r>
              <a:rPr lang="en-US" dirty="0"/>
              <a:t>=id</a:t>
            </a:r>
          </a:p>
          <a:p>
            <a:pPr lvl="1"/>
            <a:r>
              <a:rPr lang="en-US" dirty="0"/>
              <a:t>Each process knows all the other processes in the system (and thus their id</a:t>
            </a:r>
            <a:r>
              <a:rPr lang="fr-FR" altLang="ja-JP" dirty="0"/>
              <a:t>'</a:t>
            </a:r>
            <a:r>
              <a:rPr lang="en-US" dirty="0"/>
              <a:t>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</a:t>
            </a:r>
          </a:p>
          <a:p>
            <a:r>
              <a:rPr lang="en-US" dirty="0"/>
              <a:t>Ring-based</a:t>
            </a:r>
          </a:p>
          <a:p>
            <a:r>
              <a:rPr lang="en-US" dirty="0" err="1"/>
              <a:t>Ricart</a:t>
            </a:r>
            <a:r>
              <a:rPr lang="en-US" dirty="0"/>
              <a:t> and </a:t>
            </a:r>
            <a:r>
              <a:rPr lang="en-US" dirty="0" err="1"/>
              <a:t>Agrawala’s</a:t>
            </a:r>
            <a:endParaRPr lang="en-US" dirty="0"/>
          </a:p>
          <a:p>
            <a:r>
              <a:rPr lang="en-US" dirty="0" err="1"/>
              <a:t>Maekawa’s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8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3: Bully Algorithm 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message types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election</a:t>
            </a:r>
            <a:r>
              <a:rPr lang="en-US" dirty="0"/>
              <a:t> – starts an election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answer</a:t>
            </a:r>
            <a:r>
              <a:rPr lang="en-US" dirty="0"/>
              <a:t> – acknowledges a message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coordinator</a:t>
            </a:r>
            <a:r>
              <a:rPr lang="en-US" dirty="0"/>
              <a:t> – declares a winner</a:t>
            </a:r>
          </a:p>
          <a:p>
            <a:r>
              <a:rPr lang="en-US" dirty="0"/>
              <a:t>Start an election</a:t>
            </a:r>
          </a:p>
          <a:p>
            <a:pPr lvl="1"/>
            <a:r>
              <a:rPr lang="en-US" dirty="0"/>
              <a:t>Send </a:t>
            </a:r>
            <a:r>
              <a:rPr lang="en-US" i="1" dirty="0">
                <a:solidFill>
                  <a:srgbClr val="0000FF"/>
                </a:solidFill>
              </a:rPr>
              <a:t>election</a:t>
            </a:r>
            <a:r>
              <a:rPr lang="en-US" dirty="0"/>
              <a:t> messages </a:t>
            </a:r>
            <a:r>
              <a:rPr lang="en-US" i="1" dirty="0"/>
              <a:t>only</a:t>
            </a:r>
            <a:r>
              <a:rPr lang="en-US" dirty="0"/>
              <a:t> to processes with higher IDs than self</a:t>
            </a:r>
          </a:p>
          <a:p>
            <a:pPr lvl="1"/>
            <a:r>
              <a:rPr lang="en-US" dirty="0"/>
              <a:t>If no one replies after timeout: declare self winner</a:t>
            </a:r>
          </a:p>
          <a:p>
            <a:pPr lvl="1"/>
            <a:r>
              <a:rPr lang="en-US" dirty="0"/>
              <a:t>If someone replies, wait for </a:t>
            </a:r>
            <a:r>
              <a:rPr lang="en-US" i="1" dirty="0">
                <a:solidFill>
                  <a:srgbClr val="0000FF"/>
                </a:solidFill>
              </a:rPr>
              <a:t>coordinator</a:t>
            </a:r>
            <a:r>
              <a:rPr lang="en-US" dirty="0"/>
              <a:t> message</a:t>
            </a:r>
          </a:p>
          <a:p>
            <a:pPr lvl="2"/>
            <a:r>
              <a:rPr lang="en-US" dirty="0"/>
              <a:t>Restart election after timeout</a:t>
            </a:r>
          </a:p>
          <a:p>
            <a:r>
              <a:rPr lang="en-US" dirty="0"/>
              <a:t>When receiving </a:t>
            </a:r>
            <a:r>
              <a:rPr lang="en-US" i="1" dirty="0">
                <a:solidFill>
                  <a:srgbClr val="0000FF"/>
                </a:solidFill>
              </a:rPr>
              <a:t>election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Send </a:t>
            </a:r>
            <a:r>
              <a:rPr lang="en-US" i="1" dirty="0">
                <a:solidFill>
                  <a:srgbClr val="0000FF"/>
                </a:solidFill>
              </a:rPr>
              <a:t>answer</a:t>
            </a:r>
          </a:p>
          <a:p>
            <a:pPr lvl="1"/>
            <a:r>
              <a:rPr lang="en-US" dirty="0"/>
              <a:t>Start an election yourself</a:t>
            </a:r>
          </a:p>
          <a:p>
            <a:pPr lvl="2"/>
            <a:r>
              <a:rPr lang="en-US" dirty="0"/>
              <a:t>If not already running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81000"/>
            <a:ext cx="8229600" cy="1252538"/>
          </a:xfrm>
        </p:spPr>
        <p:txBody>
          <a:bodyPr/>
          <a:lstStyle/>
          <a:p>
            <a:r>
              <a:rPr lang="en-US" dirty="0"/>
              <a:t>Example: Bully Election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33900" y="1638300"/>
            <a:ext cx="1016000" cy="1092200"/>
            <a:chOff x="2856" y="1032"/>
            <a:chExt cx="640" cy="688"/>
          </a:xfrm>
        </p:grpSpPr>
        <p:sp>
          <p:nvSpPr>
            <p:cNvPr id="52388" name="Line 11"/>
            <p:cNvSpPr>
              <a:spLocks noChangeShapeType="1"/>
            </p:cNvSpPr>
            <p:nvPr/>
          </p:nvSpPr>
          <p:spPr bwMode="auto">
            <a:xfrm flipV="1">
              <a:off x="3424" y="1176"/>
              <a:ext cx="0" cy="25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389" name="AutoShape 12"/>
            <p:cNvCxnSpPr>
              <a:cxnSpLocks noChangeShapeType="1"/>
            </p:cNvCxnSpPr>
            <p:nvPr/>
          </p:nvCxnSpPr>
          <p:spPr bwMode="auto">
            <a:xfrm rot="-5400000">
              <a:off x="2784" y="1232"/>
              <a:ext cx="688" cy="288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90" name="Text Box 13"/>
            <p:cNvSpPr txBox="1">
              <a:spLocks noChangeArrowheads="1"/>
            </p:cNvSpPr>
            <p:nvPr/>
          </p:nvSpPr>
          <p:spPr bwMode="auto">
            <a:xfrm>
              <a:off x="3160" y="1256"/>
              <a:ext cx="3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  <p:sp>
          <p:nvSpPr>
            <p:cNvPr id="52391" name="Text Box 14"/>
            <p:cNvSpPr txBox="1">
              <a:spLocks noChangeArrowheads="1"/>
            </p:cNvSpPr>
            <p:nvPr/>
          </p:nvSpPr>
          <p:spPr bwMode="auto">
            <a:xfrm>
              <a:off x="2856" y="1160"/>
              <a:ext cx="3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23900" y="901700"/>
            <a:ext cx="2260600" cy="2644776"/>
            <a:chOff x="456" y="568"/>
            <a:chExt cx="1424" cy="1666"/>
          </a:xfrm>
        </p:grpSpPr>
        <p:sp>
          <p:nvSpPr>
            <p:cNvPr id="185360" name="Oval 16"/>
            <p:cNvSpPr>
              <a:spLocks noChangeArrowheads="1"/>
            </p:cNvSpPr>
            <p:nvPr/>
          </p:nvSpPr>
          <p:spPr bwMode="auto">
            <a:xfrm>
              <a:off x="1008" y="56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1528" y="87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2" name="Oval 18"/>
            <p:cNvSpPr>
              <a:spLocks noChangeArrowheads="1"/>
            </p:cNvSpPr>
            <p:nvPr/>
          </p:nvSpPr>
          <p:spPr bwMode="auto">
            <a:xfrm>
              <a:off x="568" y="88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3" name="Oval 19"/>
            <p:cNvSpPr>
              <a:spLocks noChangeArrowheads="1"/>
            </p:cNvSpPr>
            <p:nvPr/>
          </p:nvSpPr>
          <p:spPr bwMode="auto">
            <a:xfrm>
              <a:off x="1520" y="141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4" name="Oval 20"/>
            <p:cNvSpPr>
              <a:spLocks noChangeArrowheads="1"/>
            </p:cNvSpPr>
            <p:nvPr/>
          </p:nvSpPr>
          <p:spPr bwMode="auto">
            <a:xfrm>
              <a:off x="1088" y="170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73" name="AutoShape 21"/>
            <p:cNvCxnSpPr>
              <a:cxnSpLocks noChangeShapeType="1"/>
              <a:stCxn id="185360" idx="6"/>
              <a:endCxn id="185361" idx="0"/>
            </p:cNvCxnSpPr>
            <p:nvPr/>
          </p:nvCxnSpPr>
          <p:spPr bwMode="auto">
            <a:xfrm>
              <a:off x="1312" y="712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4" name="AutoShape 22"/>
            <p:cNvCxnSpPr>
              <a:cxnSpLocks noChangeShapeType="1"/>
              <a:stCxn id="185363" idx="4"/>
              <a:endCxn id="185364" idx="6"/>
            </p:cNvCxnSpPr>
            <p:nvPr/>
          </p:nvCxnSpPr>
          <p:spPr bwMode="auto">
            <a:xfrm rot="5400000">
              <a:off x="1460" y="1636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5" name="AutoShape 23"/>
            <p:cNvCxnSpPr>
              <a:cxnSpLocks noChangeShapeType="1"/>
              <a:stCxn id="185362" idx="0"/>
              <a:endCxn id="185360" idx="2"/>
            </p:cNvCxnSpPr>
            <p:nvPr/>
          </p:nvCxnSpPr>
          <p:spPr bwMode="auto">
            <a:xfrm rot="-5400000">
              <a:off x="780" y="652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6" name="AutoShape 24"/>
            <p:cNvCxnSpPr>
              <a:cxnSpLocks noChangeShapeType="1"/>
              <a:stCxn id="185361" idx="6"/>
              <a:endCxn id="52380" idx="3"/>
            </p:cNvCxnSpPr>
            <p:nvPr/>
          </p:nvCxnSpPr>
          <p:spPr bwMode="auto">
            <a:xfrm>
              <a:off x="1832" y="1016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77" name="AutoShape 25"/>
            <p:cNvCxnSpPr>
              <a:cxnSpLocks noChangeShapeType="1"/>
              <a:stCxn id="185364" idx="2"/>
              <a:endCxn id="185362" idx="2"/>
            </p:cNvCxnSpPr>
            <p:nvPr/>
          </p:nvCxnSpPr>
          <p:spPr bwMode="auto">
            <a:xfrm rot="10800000">
              <a:off x="568" y="1024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78" name="Text Box 26"/>
            <p:cNvSpPr txBox="1">
              <a:spLocks noChangeArrowheads="1"/>
            </p:cNvSpPr>
            <p:nvPr/>
          </p:nvSpPr>
          <p:spPr bwMode="auto">
            <a:xfrm>
              <a:off x="1040" y="64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P1</a:t>
              </a:r>
            </a:p>
          </p:txBody>
        </p:sp>
        <p:sp>
          <p:nvSpPr>
            <p:cNvPr id="52379" name="Text Box 27"/>
            <p:cNvSpPr txBox="1">
              <a:spLocks noChangeArrowheads="1"/>
            </p:cNvSpPr>
            <p:nvPr/>
          </p:nvSpPr>
          <p:spPr bwMode="auto">
            <a:xfrm>
              <a:off x="1552" y="92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P2</a:t>
              </a:r>
            </a:p>
          </p:txBody>
        </p:sp>
        <p:sp>
          <p:nvSpPr>
            <p:cNvPr id="52380" name="Text Box 28"/>
            <p:cNvSpPr txBox="1">
              <a:spLocks noChangeArrowheads="1"/>
            </p:cNvSpPr>
            <p:nvPr/>
          </p:nvSpPr>
          <p:spPr bwMode="auto">
            <a:xfrm>
              <a:off x="1544" y="1472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P3</a:t>
              </a:r>
            </a:p>
          </p:txBody>
        </p:sp>
        <p:sp>
          <p:nvSpPr>
            <p:cNvPr id="52381" name="Text Box 29"/>
            <p:cNvSpPr txBox="1">
              <a:spLocks noChangeArrowheads="1"/>
            </p:cNvSpPr>
            <p:nvPr/>
          </p:nvSpPr>
          <p:spPr bwMode="auto">
            <a:xfrm>
              <a:off x="1104" y="176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P4</a:t>
              </a:r>
            </a:p>
          </p:txBody>
        </p:sp>
        <p:sp>
          <p:nvSpPr>
            <p:cNvPr id="52382" name="Text Box 30"/>
            <p:cNvSpPr txBox="1">
              <a:spLocks noChangeArrowheads="1"/>
            </p:cNvSpPr>
            <p:nvPr/>
          </p:nvSpPr>
          <p:spPr bwMode="auto">
            <a:xfrm>
              <a:off x="584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P0</a:t>
              </a:r>
            </a:p>
          </p:txBody>
        </p:sp>
        <p:sp>
          <p:nvSpPr>
            <p:cNvPr id="185375" name="Oval 31"/>
            <p:cNvSpPr>
              <a:spLocks noChangeArrowheads="1"/>
            </p:cNvSpPr>
            <p:nvPr/>
          </p:nvSpPr>
          <p:spPr bwMode="auto">
            <a:xfrm>
              <a:off x="480" y="139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84" name="Text Box 32"/>
            <p:cNvSpPr txBox="1">
              <a:spLocks noChangeArrowheads="1"/>
            </p:cNvSpPr>
            <p:nvPr/>
          </p:nvSpPr>
          <p:spPr bwMode="auto">
            <a:xfrm>
              <a:off x="480" y="1440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P5</a:t>
              </a:r>
            </a:p>
          </p:txBody>
        </p:sp>
        <p:sp>
          <p:nvSpPr>
            <p:cNvPr id="52385" name="Line 33"/>
            <p:cNvSpPr>
              <a:spLocks noChangeShapeType="1"/>
            </p:cNvSpPr>
            <p:nvPr/>
          </p:nvSpPr>
          <p:spPr bwMode="auto">
            <a:xfrm flipH="1">
              <a:off x="504" y="1360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86" name="Line 34"/>
            <p:cNvSpPr>
              <a:spLocks noChangeShapeType="1"/>
            </p:cNvSpPr>
            <p:nvPr/>
          </p:nvSpPr>
          <p:spPr bwMode="auto">
            <a:xfrm>
              <a:off x="456" y="1376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87" name="Text Box 35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1. P2 initiates election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479800" y="927100"/>
            <a:ext cx="2489200" cy="2593976"/>
            <a:chOff x="2192" y="584"/>
            <a:chExt cx="1568" cy="1634"/>
          </a:xfrm>
        </p:grpSpPr>
        <p:sp>
          <p:nvSpPr>
            <p:cNvPr id="52348" name="Text Box 37"/>
            <p:cNvSpPr txBox="1">
              <a:spLocks noChangeArrowheads="1"/>
            </p:cNvSpPr>
            <p:nvPr/>
          </p:nvSpPr>
          <p:spPr bwMode="auto">
            <a:xfrm>
              <a:off x="2200" y="2024"/>
              <a:ext cx="1560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2. P2 receives replies</a:t>
              </a:r>
            </a:p>
          </p:txBody>
        </p:sp>
        <p:sp>
          <p:nvSpPr>
            <p:cNvPr id="185382" name="Oval 38"/>
            <p:cNvSpPr>
              <a:spLocks noChangeArrowheads="1"/>
            </p:cNvSpPr>
            <p:nvPr/>
          </p:nvSpPr>
          <p:spPr bwMode="auto">
            <a:xfrm>
              <a:off x="2744" y="58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3" name="Oval 39"/>
            <p:cNvSpPr>
              <a:spLocks noChangeArrowheads="1"/>
            </p:cNvSpPr>
            <p:nvPr/>
          </p:nvSpPr>
          <p:spPr bwMode="auto">
            <a:xfrm>
              <a:off x="3264" y="88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4" name="Oval 40"/>
            <p:cNvSpPr>
              <a:spLocks noChangeArrowheads="1"/>
            </p:cNvSpPr>
            <p:nvPr/>
          </p:nvSpPr>
          <p:spPr bwMode="auto">
            <a:xfrm>
              <a:off x="2304" y="89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5" name="Oval 41"/>
            <p:cNvSpPr>
              <a:spLocks noChangeArrowheads="1"/>
            </p:cNvSpPr>
            <p:nvPr/>
          </p:nvSpPr>
          <p:spPr bwMode="auto">
            <a:xfrm>
              <a:off x="3256" y="143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2824" y="172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54" name="AutoShape 43"/>
            <p:cNvCxnSpPr>
              <a:cxnSpLocks noChangeShapeType="1"/>
              <a:stCxn id="185382" idx="6"/>
              <a:endCxn id="185383" idx="0"/>
            </p:cNvCxnSpPr>
            <p:nvPr/>
          </p:nvCxnSpPr>
          <p:spPr bwMode="auto">
            <a:xfrm>
              <a:off x="3048" y="728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5" name="AutoShape 44"/>
            <p:cNvCxnSpPr>
              <a:cxnSpLocks noChangeShapeType="1"/>
              <a:stCxn id="185385" idx="4"/>
              <a:endCxn id="185386" idx="6"/>
            </p:cNvCxnSpPr>
            <p:nvPr/>
          </p:nvCxnSpPr>
          <p:spPr bwMode="auto">
            <a:xfrm rot="5400000">
              <a:off x="3196" y="1652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6" name="AutoShape 45"/>
            <p:cNvCxnSpPr>
              <a:cxnSpLocks noChangeShapeType="1"/>
              <a:stCxn id="185384" idx="0"/>
              <a:endCxn id="185382" idx="2"/>
            </p:cNvCxnSpPr>
            <p:nvPr/>
          </p:nvCxnSpPr>
          <p:spPr bwMode="auto">
            <a:xfrm rot="-5400000">
              <a:off x="2516" y="668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7" name="AutoShape 46"/>
            <p:cNvCxnSpPr>
              <a:cxnSpLocks noChangeShapeType="1"/>
              <a:stCxn id="185383" idx="6"/>
              <a:endCxn id="52361" idx="3"/>
            </p:cNvCxnSpPr>
            <p:nvPr/>
          </p:nvCxnSpPr>
          <p:spPr bwMode="auto">
            <a:xfrm>
              <a:off x="3568" y="1032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8" name="AutoShape 47"/>
            <p:cNvCxnSpPr>
              <a:cxnSpLocks noChangeShapeType="1"/>
              <a:stCxn id="185386" idx="2"/>
              <a:endCxn id="185384" idx="2"/>
            </p:cNvCxnSpPr>
            <p:nvPr/>
          </p:nvCxnSpPr>
          <p:spPr bwMode="auto">
            <a:xfrm rot="10800000">
              <a:off x="2304" y="1040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59" name="Text Box 48"/>
            <p:cNvSpPr txBox="1">
              <a:spLocks noChangeArrowheads="1"/>
            </p:cNvSpPr>
            <p:nvPr/>
          </p:nvSpPr>
          <p:spPr bwMode="auto">
            <a:xfrm>
              <a:off x="2776" y="656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P1</a:t>
              </a:r>
            </a:p>
          </p:txBody>
        </p:sp>
        <p:sp>
          <p:nvSpPr>
            <p:cNvPr id="52360" name="Text Box 49"/>
            <p:cNvSpPr txBox="1">
              <a:spLocks noChangeArrowheads="1"/>
            </p:cNvSpPr>
            <p:nvPr/>
          </p:nvSpPr>
          <p:spPr bwMode="auto">
            <a:xfrm>
              <a:off x="3288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P2</a:t>
              </a:r>
            </a:p>
          </p:txBody>
        </p:sp>
        <p:sp>
          <p:nvSpPr>
            <p:cNvPr id="52361" name="Text Box 50"/>
            <p:cNvSpPr txBox="1">
              <a:spLocks noChangeArrowheads="1"/>
            </p:cNvSpPr>
            <p:nvPr/>
          </p:nvSpPr>
          <p:spPr bwMode="auto">
            <a:xfrm>
              <a:off x="3280" y="148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P3</a:t>
              </a:r>
            </a:p>
          </p:txBody>
        </p:sp>
        <p:sp>
          <p:nvSpPr>
            <p:cNvPr id="52362" name="Text Box 51"/>
            <p:cNvSpPr txBox="1">
              <a:spLocks noChangeArrowheads="1"/>
            </p:cNvSpPr>
            <p:nvPr/>
          </p:nvSpPr>
          <p:spPr bwMode="auto">
            <a:xfrm>
              <a:off x="2840" y="178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P4</a:t>
              </a:r>
            </a:p>
          </p:txBody>
        </p:sp>
        <p:sp>
          <p:nvSpPr>
            <p:cNvPr id="52363" name="Text Box 52"/>
            <p:cNvSpPr txBox="1">
              <a:spLocks noChangeArrowheads="1"/>
            </p:cNvSpPr>
            <p:nvPr/>
          </p:nvSpPr>
          <p:spPr bwMode="auto">
            <a:xfrm>
              <a:off x="2320" y="96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P0</a:t>
              </a:r>
            </a:p>
          </p:txBody>
        </p:sp>
        <p:sp>
          <p:nvSpPr>
            <p:cNvPr id="185397" name="Oval 53"/>
            <p:cNvSpPr>
              <a:spLocks noChangeArrowheads="1"/>
            </p:cNvSpPr>
            <p:nvPr/>
          </p:nvSpPr>
          <p:spPr bwMode="auto">
            <a:xfrm>
              <a:off x="2216" y="140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65" name="Text Box 54"/>
            <p:cNvSpPr txBox="1">
              <a:spLocks noChangeArrowheads="1"/>
            </p:cNvSpPr>
            <p:nvPr/>
          </p:nvSpPr>
          <p:spPr bwMode="auto">
            <a:xfrm>
              <a:off x="2216" y="1456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P5</a:t>
              </a:r>
            </a:p>
          </p:txBody>
        </p:sp>
        <p:sp>
          <p:nvSpPr>
            <p:cNvPr id="52366" name="Line 55"/>
            <p:cNvSpPr>
              <a:spLocks noChangeShapeType="1"/>
            </p:cNvSpPr>
            <p:nvPr/>
          </p:nvSpPr>
          <p:spPr bwMode="auto">
            <a:xfrm flipH="1">
              <a:off x="2240" y="1376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67" name="Line 56"/>
            <p:cNvSpPr>
              <a:spLocks noChangeShapeType="1"/>
            </p:cNvSpPr>
            <p:nvPr/>
          </p:nvSpPr>
          <p:spPr bwMode="auto">
            <a:xfrm>
              <a:off x="2192" y="1392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6083300" y="927100"/>
            <a:ext cx="2476500" cy="2581276"/>
            <a:chOff x="3832" y="584"/>
            <a:chExt cx="1560" cy="1626"/>
          </a:xfrm>
        </p:grpSpPr>
        <p:sp>
          <p:nvSpPr>
            <p:cNvPr id="52328" name="Text Box 58"/>
            <p:cNvSpPr txBox="1">
              <a:spLocks noChangeArrowheads="1"/>
            </p:cNvSpPr>
            <p:nvPr/>
          </p:nvSpPr>
          <p:spPr bwMode="auto">
            <a:xfrm>
              <a:off x="3840" y="2016"/>
              <a:ext cx="15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3. P3 &amp; P4 initiate election</a:t>
              </a:r>
            </a:p>
          </p:txBody>
        </p:sp>
        <p:sp>
          <p:nvSpPr>
            <p:cNvPr id="185403" name="Oval 59"/>
            <p:cNvSpPr>
              <a:spLocks noChangeArrowheads="1"/>
            </p:cNvSpPr>
            <p:nvPr/>
          </p:nvSpPr>
          <p:spPr bwMode="auto">
            <a:xfrm>
              <a:off x="4384" y="58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4" name="Oval 60"/>
            <p:cNvSpPr>
              <a:spLocks noChangeArrowheads="1"/>
            </p:cNvSpPr>
            <p:nvPr/>
          </p:nvSpPr>
          <p:spPr bwMode="auto">
            <a:xfrm>
              <a:off x="4904" y="88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5" name="Oval 61"/>
            <p:cNvSpPr>
              <a:spLocks noChangeArrowheads="1"/>
            </p:cNvSpPr>
            <p:nvPr/>
          </p:nvSpPr>
          <p:spPr bwMode="auto">
            <a:xfrm>
              <a:off x="3944" y="89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6" name="Oval 62"/>
            <p:cNvSpPr>
              <a:spLocks noChangeArrowheads="1"/>
            </p:cNvSpPr>
            <p:nvPr/>
          </p:nvSpPr>
          <p:spPr bwMode="auto">
            <a:xfrm>
              <a:off x="4896" y="143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7" name="Oval 63"/>
            <p:cNvSpPr>
              <a:spLocks noChangeArrowheads="1"/>
            </p:cNvSpPr>
            <p:nvPr/>
          </p:nvSpPr>
          <p:spPr bwMode="auto">
            <a:xfrm>
              <a:off x="4464" y="172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34" name="AutoShape 64"/>
            <p:cNvCxnSpPr>
              <a:cxnSpLocks noChangeShapeType="1"/>
              <a:stCxn id="185403" idx="6"/>
              <a:endCxn id="185404" idx="0"/>
            </p:cNvCxnSpPr>
            <p:nvPr/>
          </p:nvCxnSpPr>
          <p:spPr bwMode="auto">
            <a:xfrm>
              <a:off x="4688" y="728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5" name="AutoShape 65"/>
            <p:cNvCxnSpPr>
              <a:cxnSpLocks noChangeShapeType="1"/>
              <a:stCxn id="185406" idx="4"/>
              <a:endCxn id="185407" idx="6"/>
            </p:cNvCxnSpPr>
            <p:nvPr/>
          </p:nvCxnSpPr>
          <p:spPr bwMode="auto">
            <a:xfrm rot="5400000">
              <a:off x="4836" y="1652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6" name="AutoShape 66"/>
            <p:cNvCxnSpPr>
              <a:cxnSpLocks noChangeShapeType="1"/>
              <a:stCxn id="185405" idx="0"/>
              <a:endCxn id="185403" idx="2"/>
            </p:cNvCxnSpPr>
            <p:nvPr/>
          </p:nvCxnSpPr>
          <p:spPr bwMode="auto">
            <a:xfrm rot="-5400000">
              <a:off x="4156" y="668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7" name="AutoShape 67"/>
            <p:cNvCxnSpPr>
              <a:cxnSpLocks noChangeShapeType="1"/>
              <a:stCxn id="185404" idx="6"/>
              <a:endCxn id="52341" idx="3"/>
            </p:cNvCxnSpPr>
            <p:nvPr/>
          </p:nvCxnSpPr>
          <p:spPr bwMode="auto">
            <a:xfrm>
              <a:off x="5208" y="1032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8" name="AutoShape 68"/>
            <p:cNvCxnSpPr>
              <a:cxnSpLocks noChangeShapeType="1"/>
              <a:stCxn id="185407" idx="2"/>
              <a:endCxn id="185405" idx="2"/>
            </p:cNvCxnSpPr>
            <p:nvPr/>
          </p:nvCxnSpPr>
          <p:spPr bwMode="auto">
            <a:xfrm rot="10800000">
              <a:off x="3944" y="1040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39" name="Text Box 69"/>
            <p:cNvSpPr txBox="1">
              <a:spLocks noChangeArrowheads="1"/>
            </p:cNvSpPr>
            <p:nvPr/>
          </p:nvSpPr>
          <p:spPr bwMode="auto">
            <a:xfrm>
              <a:off x="4416" y="656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P1</a:t>
              </a:r>
            </a:p>
          </p:txBody>
        </p:sp>
        <p:sp>
          <p:nvSpPr>
            <p:cNvPr id="52340" name="Text Box 70"/>
            <p:cNvSpPr txBox="1">
              <a:spLocks noChangeArrowheads="1"/>
            </p:cNvSpPr>
            <p:nvPr/>
          </p:nvSpPr>
          <p:spPr bwMode="auto">
            <a:xfrm>
              <a:off x="4928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P2</a:t>
              </a:r>
            </a:p>
          </p:txBody>
        </p:sp>
        <p:sp>
          <p:nvSpPr>
            <p:cNvPr id="52341" name="Text Box 71"/>
            <p:cNvSpPr txBox="1">
              <a:spLocks noChangeArrowheads="1"/>
            </p:cNvSpPr>
            <p:nvPr/>
          </p:nvSpPr>
          <p:spPr bwMode="auto">
            <a:xfrm>
              <a:off x="4920" y="148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P3</a:t>
              </a:r>
            </a:p>
          </p:txBody>
        </p:sp>
        <p:sp>
          <p:nvSpPr>
            <p:cNvPr id="52342" name="Text Box 72"/>
            <p:cNvSpPr txBox="1">
              <a:spLocks noChangeArrowheads="1"/>
            </p:cNvSpPr>
            <p:nvPr/>
          </p:nvSpPr>
          <p:spPr bwMode="auto">
            <a:xfrm>
              <a:off x="4480" y="178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P4</a:t>
              </a:r>
            </a:p>
          </p:txBody>
        </p:sp>
        <p:sp>
          <p:nvSpPr>
            <p:cNvPr id="52343" name="Text Box 73"/>
            <p:cNvSpPr txBox="1">
              <a:spLocks noChangeArrowheads="1"/>
            </p:cNvSpPr>
            <p:nvPr/>
          </p:nvSpPr>
          <p:spPr bwMode="auto">
            <a:xfrm>
              <a:off x="3960" y="96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P0</a:t>
              </a:r>
            </a:p>
          </p:txBody>
        </p:sp>
        <p:sp>
          <p:nvSpPr>
            <p:cNvPr id="185418" name="Oval 74"/>
            <p:cNvSpPr>
              <a:spLocks noChangeArrowheads="1"/>
            </p:cNvSpPr>
            <p:nvPr/>
          </p:nvSpPr>
          <p:spPr bwMode="auto">
            <a:xfrm>
              <a:off x="3856" y="140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45" name="Text Box 75"/>
            <p:cNvSpPr txBox="1">
              <a:spLocks noChangeArrowheads="1"/>
            </p:cNvSpPr>
            <p:nvPr/>
          </p:nvSpPr>
          <p:spPr bwMode="auto">
            <a:xfrm>
              <a:off x="3856" y="1456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P5</a:t>
              </a:r>
            </a:p>
          </p:txBody>
        </p:sp>
        <p:sp>
          <p:nvSpPr>
            <p:cNvPr id="52346" name="Line 76"/>
            <p:cNvSpPr>
              <a:spLocks noChangeShapeType="1"/>
            </p:cNvSpPr>
            <p:nvPr/>
          </p:nvSpPr>
          <p:spPr bwMode="auto">
            <a:xfrm flipH="1">
              <a:off x="3880" y="1376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47" name="Line 77"/>
            <p:cNvSpPr>
              <a:spLocks noChangeShapeType="1"/>
            </p:cNvSpPr>
            <p:nvPr/>
          </p:nvSpPr>
          <p:spPr bwMode="auto">
            <a:xfrm>
              <a:off x="3832" y="1392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736600" y="3644901"/>
            <a:ext cx="2247900" cy="2568576"/>
            <a:chOff x="464" y="2296"/>
            <a:chExt cx="1416" cy="1618"/>
          </a:xfrm>
        </p:grpSpPr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464" y="2296"/>
              <a:ext cx="1392" cy="1424"/>
              <a:chOff x="464" y="2320"/>
              <a:chExt cx="1392" cy="1424"/>
            </a:xfrm>
          </p:grpSpPr>
          <p:sp>
            <p:nvSpPr>
              <p:cNvPr id="185424" name="Oval 80"/>
              <p:cNvSpPr>
                <a:spLocks noChangeArrowheads="1"/>
              </p:cNvSpPr>
              <p:nvPr/>
            </p:nvSpPr>
            <p:spPr bwMode="auto">
              <a:xfrm>
                <a:off x="1016" y="232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5" name="Oval 81"/>
              <p:cNvSpPr>
                <a:spLocks noChangeArrowheads="1"/>
              </p:cNvSpPr>
              <p:nvPr/>
            </p:nvSpPr>
            <p:spPr bwMode="auto">
              <a:xfrm>
                <a:off x="1536" y="26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6" name="Oval 82"/>
              <p:cNvSpPr>
                <a:spLocks noChangeArrowheads="1"/>
              </p:cNvSpPr>
              <p:nvPr/>
            </p:nvSpPr>
            <p:spPr bwMode="auto">
              <a:xfrm>
                <a:off x="576" y="263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7" name="Oval 83"/>
              <p:cNvSpPr>
                <a:spLocks noChangeArrowheads="1"/>
              </p:cNvSpPr>
              <p:nvPr/>
            </p:nvSpPr>
            <p:spPr bwMode="auto">
              <a:xfrm>
                <a:off x="1528" y="31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8" name="Oval 84"/>
              <p:cNvSpPr>
                <a:spLocks noChangeArrowheads="1"/>
              </p:cNvSpPr>
              <p:nvPr/>
            </p:nvSpPr>
            <p:spPr bwMode="auto">
              <a:xfrm>
                <a:off x="1096" y="3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314" name="AutoShape 85"/>
              <p:cNvCxnSpPr>
                <a:cxnSpLocks noChangeShapeType="1"/>
                <a:stCxn id="185424" idx="6"/>
                <a:endCxn id="185425" idx="0"/>
              </p:cNvCxnSpPr>
              <p:nvPr/>
            </p:nvCxnSpPr>
            <p:spPr bwMode="auto">
              <a:xfrm>
                <a:off x="1320" y="2464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5" name="AutoShape 86"/>
              <p:cNvCxnSpPr>
                <a:cxnSpLocks noChangeShapeType="1"/>
                <a:stCxn id="185427" idx="4"/>
                <a:endCxn id="185428" idx="6"/>
              </p:cNvCxnSpPr>
              <p:nvPr/>
            </p:nvCxnSpPr>
            <p:spPr bwMode="auto">
              <a:xfrm rot="5400000">
                <a:off x="1468" y="3388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6" name="AutoShape 87"/>
              <p:cNvCxnSpPr>
                <a:cxnSpLocks noChangeShapeType="1"/>
                <a:stCxn id="185426" idx="0"/>
                <a:endCxn id="185424" idx="2"/>
              </p:cNvCxnSpPr>
              <p:nvPr/>
            </p:nvCxnSpPr>
            <p:spPr bwMode="auto">
              <a:xfrm rot="-5400000">
                <a:off x="788" y="2404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7" name="AutoShape 88"/>
              <p:cNvCxnSpPr>
                <a:cxnSpLocks noChangeShapeType="1"/>
                <a:stCxn id="185425" idx="6"/>
                <a:endCxn id="52321" idx="3"/>
              </p:cNvCxnSpPr>
              <p:nvPr/>
            </p:nvCxnSpPr>
            <p:spPr bwMode="auto">
              <a:xfrm>
                <a:off x="1840" y="2768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18" name="AutoShape 89"/>
              <p:cNvCxnSpPr>
                <a:cxnSpLocks noChangeShapeType="1"/>
                <a:stCxn id="185428" idx="2"/>
                <a:endCxn id="185426" idx="2"/>
              </p:cNvCxnSpPr>
              <p:nvPr/>
            </p:nvCxnSpPr>
            <p:spPr bwMode="auto">
              <a:xfrm rot="10800000">
                <a:off x="576" y="2776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319" name="Text Box 90"/>
              <p:cNvSpPr txBox="1">
                <a:spLocks noChangeArrowheads="1"/>
              </p:cNvSpPr>
              <p:nvPr/>
            </p:nvSpPr>
            <p:spPr bwMode="auto">
              <a:xfrm>
                <a:off x="1048" y="23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52320" name="Text Box 91"/>
              <p:cNvSpPr txBox="1">
                <a:spLocks noChangeArrowheads="1"/>
              </p:cNvSpPr>
              <p:nvPr/>
            </p:nvSpPr>
            <p:spPr bwMode="auto">
              <a:xfrm>
                <a:off x="1560" y="26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52321" name="Text Box 92"/>
              <p:cNvSpPr txBox="1">
                <a:spLocks noChangeArrowheads="1"/>
              </p:cNvSpPr>
              <p:nvPr/>
            </p:nvSpPr>
            <p:spPr bwMode="auto">
              <a:xfrm>
                <a:off x="1552" y="32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52322" name="Text Box 93"/>
              <p:cNvSpPr txBox="1">
                <a:spLocks noChangeArrowheads="1"/>
              </p:cNvSpPr>
              <p:nvPr/>
            </p:nvSpPr>
            <p:spPr bwMode="auto">
              <a:xfrm>
                <a:off x="1112" y="35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52323" name="Text Box 94"/>
              <p:cNvSpPr txBox="1">
                <a:spLocks noChangeArrowheads="1"/>
              </p:cNvSpPr>
              <p:nvPr/>
            </p:nvSpPr>
            <p:spPr bwMode="auto">
              <a:xfrm>
                <a:off x="592" y="269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85439" name="Oval 95"/>
              <p:cNvSpPr>
                <a:spLocks noChangeArrowheads="1"/>
              </p:cNvSpPr>
              <p:nvPr/>
            </p:nvSpPr>
            <p:spPr bwMode="auto">
              <a:xfrm>
                <a:off x="488" y="314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325" name="Text Box 96"/>
              <p:cNvSpPr txBox="1">
                <a:spLocks noChangeArrowheads="1"/>
              </p:cNvSpPr>
              <p:nvPr/>
            </p:nvSpPr>
            <p:spPr bwMode="auto">
              <a:xfrm>
                <a:off x="488" y="3192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52326" name="Line 97"/>
              <p:cNvSpPr>
                <a:spLocks noChangeShapeType="1"/>
              </p:cNvSpPr>
              <p:nvPr/>
            </p:nvSpPr>
            <p:spPr bwMode="auto">
              <a:xfrm flipH="1">
                <a:off x="512" y="311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327" name="Line 98"/>
              <p:cNvSpPr>
                <a:spLocks noChangeShapeType="1"/>
              </p:cNvSpPr>
              <p:nvPr/>
            </p:nvSpPr>
            <p:spPr bwMode="auto">
              <a:xfrm>
                <a:off x="464" y="312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2308" name="Text Box 99"/>
            <p:cNvSpPr txBox="1">
              <a:spLocks noChangeArrowheads="1"/>
            </p:cNvSpPr>
            <p:nvPr/>
          </p:nvSpPr>
          <p:spPr bwMode="auto">
            <a:xfrm>
              <a:off x="528" y="3720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4. P3 receives reply</a:t>
              </a:r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1816100" y="5118100"/>
            <a:ext cx="647700" cy="330200"/>
            <a:chOff x="1144" y="3224"/>
            <a:chExt cx="408" cy="208"/>
          </a:xfrm>
        </p:grpSpPr>
        <p:cxnSp>
          <p:nvCxnSpPr>
            <p:cNvPr id="52305" name="AutoShape 101"/>
            <p:cNvCxnSpPr>
              <a:cxnSpLocks noChangeShapeType="1"/>
              <a:stCxn id="185428" idx="0"/>
              <a:endCxn id="52321" idx="1"/>
            </p:cNvCxnSpPr>
            <p:nvPr/>
          </p:nvCxnSpPr>
          <p:spPr bwMode="auto">
            <a:xfrm rot="-5400000">
              <a:off x="1333" y="3214"/>
              <a:ext cx="133" cy="304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6" name="Text Box 102"/>
            <p:cNvSpPr txBox="1">
              <a:spLocks noChangeArrowheads="1"/>
            </p:cNvSpPr>
            <p:nvPr/>
          </p:nvSpPr>
          <p:spPr bwMode="auto">
            <a:xfrm>
              <a:off x="1144" y="3224"/>
              <a:ext cx="3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</p:grp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1244600" y="1562100"/>
            <a:ext cx="2133600" cy="1143000"/>
            <a:chOff x="784" y="984"/>
            <a:chExt cx="1344" cy="720"/>
          </a:xfrm>
        </p:grpSpPr>
        <p:sp>
          <p:nvSpPr>
            <p:cNvPr id="52299" name="Text Box 104"/>
            <p:cNvSpPr txBox="1">
              <a:spLocks noChangeArrowheads="1"/>
            </p:cNvSpPr>
            <p:nvPr/>
          </p:nvSpPr>
          <p:spPr bwMode="auto">
            <a:xfrm>
              <a:off x="1496" y="1168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300" name="AutoShape 105"/>
            <p:cNvCxnSpPr>
              <a:cxnSpLocks noChangeShapeType="1"/>
            </p:cNvCxnSpPr>
            <p:nvPr/>
          </p:nvCxnSpPr>
          <p:spPr bwMode="auto">
            <a:xfrm rot="10800000" flipV="1">
              <a:off x="1240" y="1027"/>
              <a:ext cx="312" cy="677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1" name="Text Box 106"/>
            <p:cNvSpPr txBox="1">
              <a:spLocks noChangeArrowheads="1"/>
            </p:cNvSpPr>
            <p:nvPr/>
          </p:nvSpPr>
          <p:spPr bwMode="auto">
            <a:xfrm>
              <a:off x="1000" y="1216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302" name="AutoShape 107"/>
            <p:cNvCxnSpPr>
              <a:cxnSpLocks noChangeShapeType="1"/>
            </p:cNvCxnSpPr>
            <p:nvPr/>
          </p:nvCxnSpPr>
          <p:spPr bwMode="auto">
            <a:xfrm rot="10800000" flipV="1">
              <a:off x="784" y="1027"/>
              <a:ext cx="768" cy="324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3" name="Text Box 108"/>
            <p:cNvSpPr txBox="1">
              <a:spLocks noChangeArrowheads="1"/>
            </p:cNvSpPr>
            <p:nvPr/>
          </p:nvSpPr>
          <p:spPr bwMode="auto">
            <a:xfrm>
              <a:off x="880" y="984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304" name="Line 109"/>
            <p:cNvSpPr>
              <a:spLocks noChangeShapeType="1"/>
            </p:cNvSpPr>
            <p:nvPr/>
          </p:nvSpPr>
          <p:spPr bwMode="auto">
            <a:xfrm flipH="1">
              <a:off x="1712" y="1152"/>
              <a:ext cx="40" cy="2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0"/>
          <p:cNvGrpSpPr>
            <a:grpSpLocks/>
          </p:cNvGrpSpPr>
          <p:nvPr/>
        </p:nvGrpSpPr>
        <p:grpSpPr bwMode="auto">
          <a:xfrm>
            <a:off x="6569075" y="1930400"/>
            <a:ext cx="1927225" cy="1020763"/>
            <a:chOff x="4138" y="1216"/>
            <a:chExt cx="1214" cy="643"/>
          </a:xfrm>
        </p:grpSpPr>
        <p:sp>
          <p:nvSpPr>
            <p:cNvPr id="52293" name="Text Box 111"/>
            <p:cNvSpPr txBox="1">
              <a:spLocks noChangeArrowheads="1"/>
            </p:cNvSpPr>
            <p:nvPr/>
          </p:nvSpPr>
          <p:spPr bwMode="auto">
            <a:xfrm>
              <a:off x="4760" y="1680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294" name="Line 112"/>
            <p:cNvSpPr>
              <a:spLocks noChangeShapeType="1"/>
            </p:cNvSpPr>
            <p:nvPr/>
          </p:nvSpPr>
          <p:spPr bwMode="auto">
            <a:xfrm flipH="1" flipV="1">
              <a:off x="4138" y="1568"/>
              <a:ext cx="358" cy="20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5" name="Text Box 113"/>
            <p:cNvSpPr txBox="1">
              <a:spLocks noChangeArrowheads="1"/>
            </p:cNvSpPr>
            <p:nvPr/>
          </p:nvSpPr>
          <p:spPr bwMode="auto">
            <a:xfrm>
              <a:off x="4208" y="1504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296" name="AutoShape 114"/>
            <p:cNvCxnSpPr>
              <a:cxnSpLocks noChangeShapeType="1"/>
            </p:cNvCxnSpPr>
            <p:nvPr/>
          </p:nvCxnSpPr>
          <p:spPr bwMode="auto">
            <a:xfrm rot="5400000" flipH="1">
              <a:off x="4571" y="956"/>
              <a:ext cx="65" cy="888"/>
            </a:xfrm>
            <a:prstGeom prst="curvedConnector3">
              <a:avLst>
                <a:gd name="adj1" fmla="val 307694"/>
              </a:avLst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97" name="Text Box 115"/>
            <p:cNvSpPr txBox="1">
              <a:spLocks noChangeArrowheads="1"/>
            </p:cNvSpPr>
            <p:nvPr/>
          </p:nvSpPr>
          <p:spPr bwMode="auto">
            <a:xfrm>
              <a:off x="4288" y="1216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298" name="Line 116"/>
            <p:cNvSpPr>
              <a:spLocks noChangeShapeType="1"/>
            </p:cNvSpPr>
            <p:nvPr/>
          </p:nvSpPr>
          <p:spPr bwMode="auto">
            <a:xfrm flipH="1">
              <a:off x="4720" y="1624"/>
              <a:ext cx="192" cy="13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454400" y="3594101"/>
            <a:ext cx="2260600" cy="2593976"/>
            <a:chOff x="2176" y="2264"/>
            <a:chExt cx="1424" cy="1634"/>
          </a:xfrm>
        </p:grpSpPr>
        <p:grpSp>
          <p:nvGrpSpPr>
            <p:cNvPr id="12" name="Group 118"/>
            <p:cNvGrpSpPr>
              <a:grpSpLocks/>
            </p:cNvGrpSpPr>
            <p:nvPr/>
          </p:nvGrpSpPr>
          <p:grpSpPr bwMode="auto">
            <a:xfrm>
              <a:off x="2176" y="2264"/>
              <a:ext cx="1392" cy="1424"/>
              <a:chOff x="2176" y="2264"/>
              <a:chExt cx="1392" cy="1424"/>
            </a:xfrm>
          </p:grpSpPr>
          <p:sp>
            <p:nvSpPr>
              <p:cNvPr id="185463" name="Oval 119"/>
              <p:cNvSpPr>
                <a:spLocks noChangeArrowheads="1"/>
              </p:cNvSpPr>
              <p:nvPr/>
            </p:nvSpPr>
            <p:spPr bwMode="auto">
              <a:xfrm>
                <a:off x="2728" y="22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4" name="Oval 120"/>
              <p:cNvSpPr>
                <a:spLocks noChangeArrowheads="1"/>
              </p:cNvSpPr>
              <p:nvPr/>
            </p:nvSpPr>
            <p:spPr bwMode="auto">
              <a:xfrm>
                <a:off x="3248" y="25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5" name="Oval 121"/>
              <p:cNvSpPr>
                <a:spLocks noChangeArrowheads="1"/>
              </p:cNvSpPr>
              <p:nvPr/>
            </p:nvSpPr>
            <p:spPr bwMode="auto">
              <a:xfrm>
                <a:off x="2288" y="257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6" name="Oval 122"/>
              <p:cNvSpPr>
                <a:spLocks noChangeArrowheads="1"/>
              </p:cNvSpPr>
              <p:nvPr/>
            </p:nvSpPr>
            <p:spPr bwMode="auto">
              <a:xfrm>
                <a:off x="3240" y="31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7" name="Oval 123"/>
              <p:cNvSpPr>
                <a:spLocks noChangeArrowheads="1"/>
              </p:cNvSpPr>
              <p:nvPr/>
            </p:nvSpPr>
            <p:spPr bwMode="auto">
              <a:xfrm>
                <a:off x="2808" y="340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279" name="AutoShape 124"/>
              <p:cNvCxnSpPr>
                <a:cxnSpLocks noChangeShapeType="1"/>
                <a:stCxn id="185463" idx="6"/>
                <a:endCxn id="185464" idx="0"/>
              </p:cNvCxnSpPr>
              <p:nvPr/>
            </p:nvCxnSpPr>
            <p:spPr bwMode="auto">
              <a:xfrm>
                <a:off x="3032" y="240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0" name="AutoShape 125"/>
              <p:cNvCxnSpPr>
                <a:cxnSpLocks noChangeShapeType="1"/>
                <a:stCxn id="185466" idx="4"/>
                <a:endCxn id="185467" idx="6"/>
              </p:cNvCxnSpPr>
              <p:nvPr/>
            </p:nvCxnSpPr>
            <p:spPr bwMode="auto">
              <a:xfrm rot="5400000">
                <a:off x="3180" y="3332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1" name="AutoShape 126"/>
              <p:cNvCxnSpPr>
                <a:cxnSpLocks noChangeShapeType="1"/>
                <a:stCxn id="185465" idx="0"/>
                <a:endCxn id="185463" idx="2"/>
              </p:cNvCxnSpPr>
              <p:nvPr/>
            </p:nvCxnSpPr>
            <p:spPr bwMode="auto">
              <a:xfrm rot="-5400000">
                <a:off x="2500" y="234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2" name="AutoShape 127"/>
              <p:cNvCxnSpPr>
                <a:cxnSpLocks noChangeShapeType="1"/>
                <a:stCxn id="185464" idx="6"/>
                <a:endCxn id="52286" idx="3"/>
              </p:cNvCxnSpPr>
              <p:nvPr/>
            </p:nvCxnSpPr>
            <p:spPr bwMode="auto">
              <a:xfrm>
                <a:off x="3552" y="2712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3" name="AutoShape 128"/>
              <p:cNvCxnSpPr>
                <a:cxnSpLocks noChangeShapeType="1"/>
                <a:stCxn id="185467" idx="2"/>
                <a:endCxn id="185465" idx="2"/>
              </p:cNvCxnSpPr>
              <p:nvPr/>
            </p:nvCxnSpPr>
            <p:spPr bwMode="auto">
              <a:xfrm rot="10800000">
                <a:off x="2288" y="2720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284" name="Text Box 129"/>
              <p:cNvSpPr txBox="1">
                <a:spLocks noChangeArrowheads="1"/>
              </p:cNvSpPr>
              <p:nvPr/>
            </p:nvSpPr>
            <p:spPr bwMode="auto">
              <a:xfrm>
                <a:off x="2760" y="233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52285" name="Text Box 130"/>
              <p:cNvSpPr txBox="1">
                <a:spLocks noChangeArrowheads="1"/>
              </p:cNvSpPr>
              <p:nvPr/>
            </p:nvSpPr>
            <p:spPr bwMode="auto">
              <a:xfrm>
                <a:off x="3272" y="26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52286" name="Text Box 131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52287" name="Text Box 132"/>
              <p:cNvSpPr txBox="1">
                <a:spLocks noChangeArrowheads="1"/>
              </p:cNvSpPr>
              <p:nvPr/>
            </p:nvSpPr>
            <p:spPr bwMode="auto">
              <a:xfrm>
                <a:off x="2824" y="34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52288" name="Text Box 133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85478" name="Oval 134"/>
              <p:cNvSpPr>
                <a:spLocks noChangeArrowheads="1"/>
              </p:cNvSpPr>
              <p:nvPr/>
            </p:nvSpPr>
            <p:spPr bwMode="auto">
              <a:xfrm>
                <a:off x="2200" y="308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290" name="Text Box 135"/>
              <p:cNvSpPr txBox="1">
                <a:spLocks noChangeArrowheads="1"/>
              </p:cNvSpPr>
              <p:nvPr/>
            </p:nvSpPr>
            <p:spPr bwMode="auto">
              <a:xfrm>
                <a:off x="2200" y="313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52291" name="Line 136"/>
              <p:cNvSpPr>
                <a:spLocks noChangeShapeType="1"/>
              </p:cNvSpPr>
              <p:nvPr/>
            </p:nvSpPr>
            <p:spPr bwMode="auto">
              <a:xfrm flipH="1">
                <a:off x="2224" y="3056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292" name="Line 137"/>
              <p:cNvSpPr>
                <a:spLocks noChangeShapeType="1"/>
              </p:cNvSpPr>
              <p:nvPr/>
            </p:nvSpPr>
            <p:spPr bwMode="auto">
              <a:xfrm>
                <a:off x="2176" y="3072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2273" name="Text Box 138"/>
            <p:cNvSpPr txBox="1">
              <a:spLocks noChangeArrowheads="1"/>
            </p:cNvSpPr>
            <p:nvPr/>
          </p:nvSpPr>
          <p:spPr bwMode="auto">
            <a:xfrm>
              <a:off x="2248" y="3704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5. P4 receives no reply</a:t>
              </a:r>
            </a:p>
          </p:txBody>
        </p:sp>
      </p:grpSp>
      <p:grpSp>
        <p:nvGrpSpPr>
          <p:cNvPr id="13" name="Group 139"/>
          <p:cNvGrpSpPr>
            <a:grpSpLocks/>
          </p:cNvGrpSpPr>
          <p:nvPr/>
        </p:nvGrpSpPr>
        <p:grpSpPr bwMode="auto">
          <a:xfrm>
            <a:off x="6083300" y="3606801"/>
            <a:ext cx="2260600" cy="2593976"/>
            <a:chOff x="2176" y="2264"/>
            <a:chExt cx="1424" cy="1634"/>
          </a:xfrm>
        </p:grpSpPr>
        <p:grpSp>
          <p:nvGrpSpPr>
            <p:cNvPr id="15" name="Group 140"/>
            <p:cNvGrpSpPr>
              <a:grpSpLocks/>
            </p:cNvGrpSpPr>
            <p:nvPr/>
          </p:nvGrpSpPr>
          <p:grpSpPr bwMode="auto">
            <a:xfrm>
              <a:off x="2176" y="2264"/>
              <a:ext cx="1392" cy="1424"/>
              <a:chOff x="2176" y="2264"/>
              <a:chExt cx="1392" cy="1424"/>
            </a:xfrm>
          </p:grpSpPr>
          <p:sp>
            <p:nvSpPr>
              <p:cNvPr id="185485" name="Oval 141"/>
              <p:cNvSpPr>
                <a:spLocks noChangeArrowheads="1"/>
              </p:cNvSpPr>
              <p:nvPr/>
            </p:nvSpPr>
            <p:spPr bwMode="auto">
              <a:xfrm>
                <a:off x="2728" y="22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6" name="Oval 142"/>
              <p:cNvSpPr>
                <a:spLocks noChangeArrowheads="1"/>
              </p:cNvSpPr>
              <p:nvPr/>
            </p:nvSpPr>
            <p:spPr bwMode="auto">
              <a:xfrm>
                <a:off x="3248" y="25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7" name="Oval 143"/>
              <p:cNvSpPr>
                <a:spLocks noChangeArrowheads="1"/>
              </p:cNvSpPr>
              <p:nvPr/>
            </p:nvSpPr>
            <p:spPr bwMode="auto">
              <a:xfrm>
                <a:off x="2288" y="257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8" name="Oval 144"/>
              <p:cNvSpPr>
                <a:spLocks noChangeArrowheads="1"/>
              </p:cNvSpPr>
              <p:nvPr/>
            </p:nvSpPr>
            <p:spPr bwMode="auto">
              <a:xfrm>
                <a:off x="3240" y="31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9" name="Oval 145"/>
              <p:cNvSpPr>
                <a:spLocks noChangeArrowheads="1"/>
              </p:cNvSpPr>
              <p:nvPr/>
            </p:nvSpPr>
            <p:spPr bwMode="auto">
              <a:xfrm>
                <a:off x="2808" y="340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258" name="AutoShape 146"/>
              <p:cNvCxnSpPr>
                <a:cxnSpLocks noChangeShapeType="1"/>
                <a:stCxn id="185485" idx="6"/>
                <a:endCxn id="185486" idx="0"/>
              </p:cNvCxnSpPr>
              <p:nvPr/>
            </p:nvCxnSpPr>
            <p:spPr bwMode="auto">
              <a:xfrm>
                <a:off x="3032" y="240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59" name="AutoShape 147"/>
              <p:cNvCxnSpPr>
                <a:cxnSpLocks noChangeShapeType="1"/>
                <a:stCxn id="185488" idx="4"/>
                <a:endCxn id="185489" idx="6"/>
              </p:cNvCxnSpPr>
              <p:nvPr/>
            </p:nvCxnSpPr>
            <p:spPr bwMode="auto">
              <a:xfrm rot="5400000">
                <a:off x="3180" y="3332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60" name="AutoShape 148"/>
              <p:cNvCxnSpPr>
                <a:cxnSpLocks noChangeShapeType="1"/>
                <a:stCxn id="185487" idx="0"/>
                <a:endCxn id="185485" idx="2"/>
              </p:cNvCxnSpPr>
              <p:nvPr/>
            </p:nvCxnSpPr>
            <p:spPr bwMode="auto">
              <a:xfrm rot="-5400000">
                <a:off x="2500" y="234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61" name="AutoShape 149"/>
              <p:cNvCxnSpPr>
                <a:cxnSpLocks noChangeShapeType="1"/>
                <a:stCxn id="185486" idx="6"/>
                <a:endCxn id="52265" idx="3"/>
              </p:cNvCxnSpPr>
              <p:nvPr/>
            </p:nvCxnSpPr>
            <p:spPr bwMode="auto">
              <a:xfrm>
                <a:off x="3552" y="2712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62" name="AutoShape 150"/>
              <p:cNvCxnSpPr>
                <a:cxnSpLocks noChangeShapeType="1"/>
                <a:stCxn id="185489" idx="2"/>
                <a:endCxn id="185487" idx="2"/>
              </p:cNvCxnSpPr>
              <p:nvPr/>
            </p:nvCxnSpPr>
            <p:spPr bwMode="auto">
              <a:xfrm rot="10800000">
                <a:off x="2288" y="2720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263" name="Text Box 151"/>
              <p:cNvSpPr txBox="1">
                <a:spLocks noChangeArrowheads="1"/>
              </p:cNvSpPr>
              <p:nvPr/>
            </p:nvSpPr>
            <p:spPr bwMode="auto">
              <a:xfrm>
                <a:off x="2760" y="233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52264" name="Text Box 152"/>
              <p:cNvSpPr txBox="1">
                <a:spLocks noChangeArrowheads="1"/>
              </p:cNvSpPr>
              <p:nvPr/>
            </p:nvSpPr>
            <p:spPr bwMode="auto">
              <a:xfrm>
                <a:off x="3272" y="26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52265" name="Text Box 153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52266" name="Text Box 154"/>
              <p:cNvSpPr txBox="1">
                <a:spLocks noChangeArrowheads="1"/>
              </p:cNvSpPr>
              <p:nvPr/>
            </p:nvSpPr>
            <p:spPr bwMode="auto">
              <a:xfrm>
                <a:off x="2824" y="34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52267" name="Text Box 155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85500" name="Oval 156"/>
              <p:cNvSpPr>
                <a:spLocks noChangeArrowheads="1"/>
              </p:cNvSpPr>
              <p:nvPr/>
            </p:nvSpPr>
            <p:spPr bwMode="auto">
              <a:xfrm>
                <a:off x="2200" y="308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269" name="Text Box 157"/>
              <p:cNvSpPr txBox="1">
                <a:spLocks noChangeArrowheads="1"/>
              </p:cNvSpPr>
              <p:nvPr/>
            </p:nvSpPr>
            <p:spPr bwMode="auto">
              <a:xfrm>
                <a:off x="2200" y="313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52270" name="Line 158"/>
              <p:cNvSpPr>
                <a:spLocks noChangeShapeType="1"/>
              </p:cNvSpPr>
              <p:nvPr/>
            </p:nvSpPr>
            <p:spPr bwMode="auto">
              <a:xfrm flipH="1">
                <a:off x="2224" y="3056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271" name="Line 159"/>
              <p:cNvSpPr>
                <a:spLocks noChangeShapeType="1"/>
              </p:cNvSpPr>
              <p:nvPr/>
            </p:nvSpPr>
            <p:spPr bwMode="auto">
              <a:xfrm>
                <a:off x="2176" y="3072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2252" name="Text Box 160"/>
            <p:cNvSpPr txBox="1">
              <a:spLocks noChangeArrowheads="1"/>
            </p:cNvSpPr>
            <p:nvPr/>
          </p:nvSpPr>
          <p:spPr bwMode="auto">
            <a:xfrm>
              <a:off x="2248" y="3704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5. P4 announces itself </a:t>
              </a:r>
            </a:p>
          </p:txBody>
        </p:sp>
      </p:grpSp>
      <p:grpSp>
        <p:nvGrpSpPr>
          <p:cNvPr id="18" name="Group 161"/>
          <p:cNvGrpSpPr>
            <a:grpSpLocks/>
          </p:cNvGrpSpPr>
          <p:nvPr/>
        </p:nvGrpSpPr>
        <p:grpSpPr bwMode="auto">
          <a:xfrm>
            <a:off x="6521450" y="4051300"/>
            <a:ext cx="1301750" cy="1425575"/>
            <a:chOff x="4108" y="2552"/>
            <a:chExt cx="820" cy="898"/>
          </a:xfrm>
        </p:grpSpPr>
        <p:cxnSp>
          <p:nvCxnSpPr>
            <p:cNvPr id="52246" name="AutoShape 162"/>
            <p:cNvCxnSpPr>
              <a:cxnSpLocks noChangeShapeType="1"/>
              <a:stCxn id="185489" idx="0"/>
              <a:endCxn id="52264" idx="1"/>
            </p:cNvCxnSpPr>
            <p:nvPr/>
          </p:nvCxnSpPr>
          <p:spPr bwMode="auto">
            <a:xfrm rot="-5400000">
              <a:off x="4433" y="2914"/>
              <a:ext cx="677" cy="312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7" name="AutoShape 163"/>
            <p:cNvCxnSpPr>
              <a:cxnSpLocks noChangeShapeType="1"/>
              <a:stCxn id="185489" idx="7"/>
              <a:endCxn id="185488" idx="2"/>
            </p:cNvCxnSpPr>
            <p:nvPr/>
          </p:nvCxnSpPr>
          <p:spPr bwMode="auto">
            <a:xfrm rot="-5400000">
              <a:off x="4717" y="3270"/>
              <a:ext cx="186" cy="173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8" name="AutoShape 164"/>
            <p:cNvCxnSpPr>
              <a:cxnSpLocks noChangeShapeType="1"/>
              <a:stCxn id="185489" idx="1"/>
              <a:endCxn id="52267" idx="2"/>
            </p:cNvCxnSpPr>
            <p:nvPr/>
          </p:nvCxnSpPr>
          <p:spPr bwMode="auto">
            <a:xfrm rot="5400000" flipH="1">
              <a:off x="4006" y="2947"/>
              <a:ext cx="605" cy="401"/>
            </a:xfrm>
            <a:prstGeom prst="curvedConnector3">
              <a:avLst>
                <a:gd name="adj1" fmla="val 53389"/>
              </a:avLst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9" name="Line 165"/>
            <p:cNvSpPr>
              <a:spLocks noChangeShapeType="1"/>
            </p:cNvSpPr>
            <p:nvPr/>
          </p:nvSpPr>
          <p:spPr bwMode="auto">
            <a:xfrm flipH="1" flipV="1">
              <a:off x="4528" y="2552"/>
              <a:ext cx="40" cy="86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Text Box 166"/>
            <p:cNvSpPr txBox="1">
              <a:spLocks noChangeArrowheads="1"/>
            </p:cNvSpPr>
            <p:nvPr/>
          </p:nvSpPr>
          <p:spPr bwMode="auto">
            <a:xfrm>
              <a:off x="4288" y="310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coordinator</a:t>
              </a:r>
            </a:p>
          </p:txBody>
        </p:sp>
      </p:grpSp>
      <p:sp>
        <p:nvSpPr>
          <p:cNvPr id="52245" name="Text Box 167"/>
          <p:cNvSpPr txBox="1">
            <a:spLocks noChangeArrowheads="1"/>
          </p:cNvSpPr>
          <p:nvPr/>
        </p:nvSpPr>
        <p:spPr bwMode="auto">
          <a:xfrm>
            <a:off x="5434013" y="414338"/>
            <a:ext cx="1127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answer=OK</a:t>
            </a:r>
          </a:p>
        </p:txBody>
      </p:sp>
    </p:spTree>
    <p:extLst>
      <p:ext uri="{BB962C8B-B14F-4D97-AF65-F5344CB8AC3E}">
        <p14:creationId xmlns:p14="http://schemas.microsoft.com/office/powerpoint/2010/main" val="33805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Bully Algorithm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0" y="2070100"/>
            <a:ext cx="41306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chemeClr val="tx1"/>
                </a:solidFill>
                <a:latin typeface="Arial" charset="0"/>
              </a:rPr>
              <a:t>The coordinator 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 fails and 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1 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detects this </a:t>
            </a: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r>
              <a:rPr lang="en-GB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 fails</a:t>
            </a:r>
            <a:endParaRPr lang="en-GB" baseline="-250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3738563" y="873125"/>
            <a:ext cx="4486275" cy="5364163"/>
            <a:chOff x="2355" y="550"/>
            <a:chExt cx="2826" cy="3379"/>
          </a:xfrm>
        </p:grpSpPr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4977" y="2714"/>
              <a:ext cx="148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920" y="214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2970" y="218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611" y="216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3655" y="2267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4313" y="216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4370" y="2281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5028" y="2174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5072" y="2294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920" y="2895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2965" y="3015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611" y="2908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3655" y="302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4313" y="292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4370" y="302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5028" y="292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5072" y="304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294" name="Oval 22"/>
            <p:cNvSpPr>
              <a:spLocks noChangeArrowheads="1"/>
            </p:cNvSpPr>
            <p:nvPr/>
          </p:nvSpPr>
          <p:spPr bwMode="auto">
            <a:xfrm>
              <a:off x="4965" y="1151"/>
              <a:ext cx="160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2962" y="3483"/>
              <a:ext cx="641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3643" y="3403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297" name="Rectangle 25"/>
            <p:cNvSpPr>
              <a:spLocks noChangeArrowheads="1"/>
            </p:cNvSpPr>
            <p:nvPr/>
          </p:nvSpPr>
          <p:spPr bwMode="auto">
            <a:xfrm>
              <a:off x="3086" y="3283"/>
              <a:ext cx="47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coordinator</a:t>
              </a:r>
              <a:endParaRPr lang="en-US"/>
            </a:p>
          </p:txBody>
        </p: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2365" y="3563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4</a:t>
              </a:r>
              <a:endParaRPr lang="en-US"/>
            </a:p>
          </p:txBody>
        </p:sp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3677" y="2054"/>
              <a:ext cx="592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Rectangle 28"/>
            <p:cNvSpPr>
              <a:spLocks noChangeArrowheads="1"/>
            </p:cNvSpPr>
            <p:nvPr/>
          </p:nvSpPr>
          <p:spPr bwMode="auto">
            <a:xfrm>
              <a:off x="5035" y="1854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4209" y="1680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02" name="Rectangle 30"/>
            <p:cNvSpPr>
              <a:spLocks noChangeArrowheads="1"/>
            </p:cNvSpPr>
            <p:nvPr/>
          </p:nvSpPr>
          <p:spPr bwMode="auto">
            <a:xfrm>
              <a:off x="3851" y="1894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2365" y="2014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2</a:t>
              </a:r>
              <a:endParaRPr lang="en-US"/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2920" y="1319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2965" y="143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306" name="Rectangle 34"/>
            <p:cNvSpPr>
              <a:spLocks noChangeArrowheads="1"/>
            </p:cNvSpPr>
            <p:nvPr/>
          </p:nvSpPr>
          <p:spPr bwMode="auto">
            <a:xfrm>
              <a:off x="3611" y="133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3655" y="145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308" name="Rectangle 36"/>
            <p:cNvSpPr>
              <a:spLocks noChangeArrowheads="1"/>
            </p:cNvSpPr>
            <p:nvPr/>
          </p:nvSpPr>
          <p:spPr bwMode="auto">
            <a:xfrm>
              <a:off x="4313" y="134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4370" y="145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310" name="Rectangle 38"/>
            <p:cNvSpPr>
              <a:spLocks noChangeArrowheads="1"/>
            </p:cNvSpPr>
            <p:nvPr/>
          </p:nvSpPr>
          <p:spPr bwMode="auto">
            <a:xfrm>
              <a:off x="5028" y="134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11" name="Rectangle 39"/>
            <p:cNvSpPr>
              <a:spLocks noChangeArrowheads="1"/>
            </p:cNvSpPr>
            <p:nvPr/>
          </p:nvSpPr>
          <p:spPr bwMode="auto">
            <a:xfrm>
              <a:off x="5072" y="1466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312" name="Rectangle 40"/>
            <p:cNvSpPr>
              <a:spLocks noChangeArrowheads="1"/>
            </p:cNvSpPr>
            <p:nvPr/>
          </p:nvSpPr>
          <p:spPr bwMode="auto">
            <a:xfrm>
              <a:off x="5035" y="1039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313" name="Rectangle 41"/>
            <p:cNvSpPr>
              <a:spLocks noChangeArrowheads="1"/>
            </p:cNvSpPr>
            <p:nvPr/>
          </p:nvSpPr>
          <p:spPr bwMode="auto">
            <a:xfrm>
              <a:off x="2950" y="1105"/>
              <a:ext cx="628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Rectangle 42"/>
            <p:cNvSpPr>
              <a:spLocks noChangeArrowheads="1"/>
            </p:cNvSpPr>
            <p:nvPr/>
          </p:nvSpPr>
          <p:spPr bwMode="auto">
            <a:xfrm>
              <a:off x="3518" y="865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15" name="Rectangle 43"/>
            <p:cNvSpPr>
              <a:spLocks noChangeArrowheads="1"/>
            </p:cNvSpPr>
            <p:nvPr/>
          </p:nvSpPr>
          <p:spPr bwMode="auto">
            <a:xfrm>
              <a:off x="3142" y="1293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16" name="Rectangle 44"/>
            <p:cNvSpPr>
              <a:spLocks noChangeArrowheads="1"/>
            </p:cNvSpPr>
            <p:nvPr/>
          </p:nvSpPr>
          <p:spPr bwMode="auto">
            <a:xfrm>
              <a:off x="3511" y="1586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17" name="Rectangle 45"/>
            <p:cNvSpPr>
              <a:spLocks noChangeArrowheads="1"/>
            </p:cNvSpPr>
            <p:nvPr/>
          </p:nvSpPr>
          <p:spPr bwMode="auto">
            <a:xfrm>
              <a:off x="3136" y="1092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18" name="Rectangle 46"/>
            <p:cNvSpPr>
              <a:spLocks noChangeArrowheads="1"/>
            </p:cNvSpPr>
            <p:nvPr/>
          </p:nvSpPr>
          <p:spPr bwMode="auto">
            <a:xfrm>
              <a:off x="2365" y="1199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1</a:t>
              </a:r>
              <a:endParaRPr lang="en-US"/>
            </a:p>
          </p:txBody>
        </p:sp>
        <p:sp>
          <p:nvSpPr>
            <p:cNvPr id="54319" name="Rectangle 47"/>
            <p:cNvSpPr>
              <a:spLocks noChangeArrowheads="1"/>
            </p:cNvSpPr>
            <p:nvPr/>
          </p:nvSpPr>
          <p:spPr bwMode="auto">
            <a:xfrm>
              <a:off x="2822" y="2575"/>
              <a:ext cx="31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timeout</a:t>
              </a:r>
              <a:endParaRPr lang="en-US"/>
            </a:p>
          </p:txBody>
        </p:sp>
        <p:sp>
          <p:nvSpPr>
            <p:cNvPr id="54320" name="Rectangle 48"/>
            <p:cNvSpPr>
              <a:spLocks noChangeArrowheads="1"/>
            </p:cNvSpPr>
            <p:nvPr/>
          </p:nvSpPr>
          <p:spPr bwMode="auto">
            <a:xfrm>
              <a:off x="2365" y="2748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3</a:t>
              </a:r>
              <a:endParaRPr lang="en-US"/>
            </a:p>
          </p:txBody>
        </p:sp>
        <p:sp>
          <p:nvSpPr>
            <p:cNvPr id="54321" name="Rectangle 49"/>
            <p:cNvSpPr>
              <a:spLocks noChangeArrowheads="1"/>
            </p:cNvSpPr>
            <p:nvPr/>
          </p:nvSpPr>
          <p:spPr bwMode="auto">
            <a:xfrm>
              <a:off x="2355" y="3203"/>
              <a:ext cx="57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Eventually.....</a:t>
              </a:r>
              <a:endParaRPr lang="en-US"/>
            </a:p>
          </p:txBody>
        </p:sp>
        <p:sp>
          <p:nvSpPr>
            <p:cNvPr id="54322" name="Oval 50"/>
            <p:cNvSpPr>
              <a:spLocks noChangeArrowheads="1"/>
            </p:cNvSpPr>
            <p:nvPr/>
          </p:nvSpPr>
          <p:spPr bwMode="auto">
            <a:xfrm>
              <a:off x="2857" y="1151"/>
              <a:ext cx="161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Oval 51"/>
            <p:cNvSpPr>
              <a:spLocks noChangeArrowheads="1"/>
            </p:cNvSpPr>
            <p:nvPr/>
          </p:nvSpPr>
          <p:spPr bwMode="auto">
            <a:xfrm>
              <a:off x="3560" y="1151"/>
              <a:ext cx="160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Oval 52"/>
            <p:cNvSpPr>
              <a:spLocks noChangeArrowheads="1"/>
            </p:cNvSpPr>
            <p:nvPr/>
          </p:nvSpPr>
          <p:spPr bwMode="auto">
            <a:xfrm>
              <a:off x="4262" y="1151"/>
              <a:ext cx="173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Rectangle 53"/>
            <p:cNvSpPr>
              <a:spLocks noChangeArrowheads="1"/>
            </p:cNvSpPr>
            <p:nvPr/>
          </p:nvSpPr>
          <p:spPr bwMode="auto">
            <a:xfrm>
              <a:off x="2920" y="369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26" name="Rectangle 54"/>
            <p:cNvSpPr>
              <a:spLocks noChangeArrowheads="1"/>
            </p:cNvSpPr>
            <p:nvPr/>
          </p:nvSpPr>
          <p:spPr bwMode="auto">
            <a:xfrm>
              <a:off x="2965" y="3817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327" name="Rectangle 55"/>
            <p:cNvSpPr>
              <a:spLocks noChangeArrowheads="1"/>
            </p:cNvSpPr>
            <p:nvPr/>
          </p:nvSpPr>
          <p:spPr bwMode="auto">
            <a:xfrm>
              <a:off x="3611" y="371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28" name="Rectangle 56"/>
            <p:cNvSpPr>
              <a:spLocks noChangeArrowheads="1"/>
            </p:cNvSpPr>
            <p:nvPr/>
          </p:nvSpPr>
          <p:spPr bwMode="auto">
            <a:xfrm>
              <a:off x="3655" y="3830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329" name="Rectangle 57"/>
            <p:cNvSpPr>
              <a:spLocks noChangeArrowheads="1"/>
            </p:cNvSpPr>
            <p:nvPr/>
          </p:nvSpPr>
          <p:spPr bwMode="auto">
            <a:xfrm>
              <a:off x="4313" y="3723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30" name="Rectangle 58"/>
            <p:cNvSpPr>
              <a:spLocks noChangeArrowheads="1"/>
            </p:cNvSpPr>
            <p:nvPr/>
          </p:nvSpPr>
          <p:spPr bwMode="auto">
            <a:xfrm>
              <a:off x="4370" y="3830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331" name="Rectangle 59"/>
            <p:cNvSpPr>
              <a:spLocks noChangeArrowheads="1"/>
            </p:cNvSpPr>
            <p:nvPr/>
          </p:nvSpPr>
          <p:spPr bwMode="auto">
            <a:xfrm>
              <a:off x="5028" y="373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32" name="Rectangle 60"/>
            <p:cNvSpPr>
              <a:spLocks noChangeArrowheads="1"/>
            </p:cNvSpPr>
            <p:nvPr/>
          </p:nvSpPr>
          <p:spPr bwMode="auto">
            <a:xfrm>
              <a:off x="5072" y="3843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333" name="Arc 61"/>
            <p:cNvSpPr>
              <a:spLocks/>
            </p:cNvSpPr>
            <p:nvPr/>
          </p:nvSpPr>
          <p:spPr bwMode="auto">
            <a:xfrm>
              <a:off x="3628" y="991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Arc 62"/>
            <p:cNvSpPr>
              <a:spLocks/>
            </p:cNvSpPr>
            <p:nvPr/>
          </p:nvSpPr>
          <p:spPr bwMode="auto">
            <a:xfrm>
              <a:off x="2994" y="991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1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</a:path>
                <a:path w="21593" h="21600" stroke="0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Arc 63"/>
            <p:cNvSpPr>
              <a:spLocks/>
            </p:cNvSpPr>
            <p:nvPr/>
          </p:nvSpPr>
          <p:spPr bwMode="auto">
            <a:xfrm>
              <a:off x="3270" y="1045"/>
              <a:ext cx="302" cy="81"/>
            </a:xfrm>
            <a:custGeom>
              <a:avLst/>
              <a:gdLst>
                <a:gd name="T0" fmla="*/ 0 w 21595"/>
                <a:gd name="T1" fmla="*/ 0 h 21600"/>
                <a:gd name="T2" fmla="*/ 0 w 21595"/>
                <a:gd name="T3" fmla="*/ 0 h 21600"/>
                <a:gd name="T4" fmla="*/ 0 w 2159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600"/>
                <a:gd name="T11" fmla="*/ 21595 w 215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600" fill="none" extrusionOk="0">
                  <a:moveTo>
                    <a:pt x="0" y="-1"/>
                  </a:moveTo>
                  <a:cubicBezTo>
                    <a:pt x="11748" y="-1"/>
                    <a:pt x="21342" y="9389"/>
                    <a:pt x="21594" y="21135"/>
                  </a:cubicBezTo>
                </a:path>
                <a:path w="21595" h="21600" stroke="0" extrusionOk="0">
                  <a:moveTo>
                    <a:pt x="0" y="-1"/>
                  </a:moveTo>
                  <a:cubicBezTo>
                    <a:pt x="11748" y="-1"/>
                    <a:pt x="21342" y="9389"/>
                    <a:pt x="21594" y="211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Arc 64"/>
            <p:cNvSpPr>
              <a:spLocks/>
            </p:cNvSpPr>
            <p:nvPr/>
          </p:nvSpPr>
          <p:spPr bwMode="auto">
            <a:xfrm>
              <a:off x="2993" y="1045"/>
              <a:ext cx="296" cy="81"/>
            </a:xfrm>
            <a:custGeom>
              <a:avLst/>
              <a:gdLst>
                <a:gd name="T0" fmla="*/ 0 w 21595"/>
                <a:gd name="T1" fmla="*/ 0 h 21600"/>
                <a:gd name="T2" fmla="*/ 0 w 21595"/>
                <a:gd name="T3" fmla="*/ 0 h 21600"/>
                <a:gd name="T4" fmla="*/ 0 w 2159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600"/>
                <a:gd name="T11" fmla="*/ 21595 w 215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600" fill="none" extrusionOk="0">
                  <a:moveTo>
                    <a:pt x="-1" y="21146"/>
                  </a:moveTo>
                  <a:cubicBezTo>
                    <a:pt x="245" y="9441"/>
                    <a:pt x="9771" y="63"/>
                    <a:pt x="21479" y="0"/>
                  </a:cubicBezTo>
                </a:path>
                <a:path w="21595" h="21600" stroke="0" extrusionOk="0">
                  <a:moveTo>
                    <a:pt x="-1" y="21146"/>
                  </a:moveTo>
                  <a:cubicBezTo>
                    <a:pt x="245" y="9441"/>
                    <a:pt x="9771" y="63"/>
                    <a:pt x="21479" y="0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Arc 65"/>
            <p:cNvSpPr>
              <a:spLocks/>
            </p:cNvSpPr>
            <p:nvPr/>
          </p:nvSpPr>
          <p:spPr bwMode="auto">
            <a:xfrm>
              <a:off x="3287" y="1351"/>
              <a:ext cx="298" cy="82"/>
            </a:xfrm>
            <a:custGeom>
              <a:avLst/>
              <a:gdLst>
                <a:gd name="T0" fmla="*/ 0 w 21721"/>
                <a:gd name="T1" fmla="*/ 0 h 22058"/>
                <a:gd name="T2" fmla="*/ 0 w 21721"/>
                <a:gd name="T3" fmla="*/ 0 h 22058"/>
                <a:gd name="T4" fmla="*/ 0 w 21721"/>
                <a:gd name="T5" fmla="*/ 0 h 22058"/>
                <a:gd name="T6" fmla="*/ 0 60000 65536"/>
                <a:gd name="T7" fmla="*/ 0 60000 65536"/>
                <a:gd name="T8" fmla="*/ 0 60000 65536"/>
                <a:gd name="T9" fmla="*/ 0 w 21721"/>
                <a:gd name="T10" fmla="*/ 0 h 22058"/>
                <a:gd name="T11" fmla="*/ 21721 w 21721"/>
                <a:gd name="T12" fmla="*/ 22058 h 22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1" h="22058" fill="none" extrusionOk="0">
                  <a:moveTo>
                    <a:pt x="21716" y="-1"/>
                  </a:moveTo>
                  <a:cubicBezTo>
                    <a:pt x="21719" y="152"/>
                    <a:pt x="21721" y="305"/>
                    <a:pt x="21721" y="458"/>
                  </a:cubicBezTo>
                  <a:cubicBezTo>
                    <a:pt x="21721" y="12387"/>
                    <a:pt x="12050" y="22058"/>
                    <a:pt x="121" y="22058"/>
                  </a:cubicBezTo>
                  <a:cubicBezTo>
                    <a:pt x="80" y="22057"/>
                    <a:pt x="40" y="22057"/>
                    <a:pt x="0" y="22057"/>
                  </a:cubicBezTo>
                </a:path>
                <a:path w="21721" h="22058" stroke="0" extrusionOk="0">
                  <a:moveTo>
                    <a:pt x="21716" y="-1"/>
                  </a:moveTo>
                  <a:cubicBezTo>
                    <a:pt x="21719" y="152"/>
                    <a:pt x="21721" y="305"/>
                    <a:pt x="21721" y="458"/>
                  </a:cubicBezTo>
                  <a:cubicBezTo>
                    <a:pt x="21721" y="12387"/>
                    <a:pt x="12050" y="22058"/>
                    <a:pt x="121" y="22058"/>
                  </a:cubicBezTo>
                  <a:cubicBezTo>
                    <a:pt x="80" y="22057"/>
                    <a:pt x="40" y="22057"/>
                    <a:pt x="0" y="22057"/>
                  </a:cubicBezTo>
                  <a:lnTo>
                    <a:pt x="121" y="45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Arc 66"/>
            <p:cNvSpPr>
              <a:spLocks/>
            </p:cNvSpPr>
            <p:nvPr/>
          </p:nvSpPr>
          <p:spPr bwMode="auto">
            <a:xfrm>
              <a:off x="3017" y="1351"/>
              <a:ext cx="296" cy="82"/>
            </a:xfrm>
            <a:custGeom>
              <a:avLst/>
              <a:gdLst>
                <a:gd name="T0" fmla="*/ 0 w 21600"/>
                <a:gd name="T1" fmla="*/ 0 h 22053"/>
                <a:gd name="T2" fmla="*/ 0 w 21600"/>
                <a:gd name="T3" fmla="*/ 0 h 22053"/>
                <a:gd name="T4" fmla="*/ 0 w 21600"/>
                <a:gd name="T5" fmla="*/ 0 h 22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053"/>
                <a:gd name="T11" fmla="*/ 21600 w 21600"/>
                <a:gd name="T12" fmla="*/ 22053 h 22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053" fill="none" extrusionOk="0">
                  <a:moveTo>
                    <a:pt x="21496" y="22052"/>
                  </a:moveTo>
                  <a:cubicBezTo>
                    <a:pt x="9607" y="21995"/>
                    <a:pt x="0" y="12341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</a:path>
                <a:path w="21600" h="22053" stroke="0" extrusionOk="0">
                  <a:moveTo>
                    <a:pt x="21496" y="22052"/>
                  </a:moveTo>
                  <a:cubicBezTo>
                    <a:pt x="9607" y="21995"/>
                    <a:pt x="0" y="12341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  <a:lnTo>
                    <a:pt x="21600" y="4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Freeform 67"/>
            <p:cNvSpPr>
              <a:spLocks/>
            </p:cNvSpPr>
            <p:nvPr/>
          </p:nvSpPr>
          <p:spPr bwMode="auto">
            <a:xfrm>
              <a:off x="3554" y="1105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12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Freeform 68"/>
            <p:cNvSpPr>
              <a:spLocks/>
            </p:cNvSpPr>
            <p:nvPr/>
          </p:nvSpPr>
          <p:spPr bwMode="auto">
            <a:xfrm>
              <a:off x="3554" y="1105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12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Line 69"/>
            <p:cNvSpPr>
              <a:spLocks noChangeShapeType="1"/>
            </p:cNvSpPr>
            <p:nvPr/>
          </p:nvSpPr>
          <p:spPr bwMode="auto">
            <a:xfrm>
              <a:off x="3554" y="1092"/>
              <a:ext cx="1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Freeform 70"/>
            <p:cNvSpPr>
              <a:spLocks/>
            </p:cNvSpPr>
            <p:nvPr/>
          </p:nvSpPr>
          <p:spPr bwMode="auto">
            <a:xfrm>
              <a:off x="4269" y="1105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Freeform 71"/>
            <p:cNvSpPr>
              <a:spLocks/>
            </p:cNvSpPr>
            <p:nvPr/>
          </p:nvSpPr>
          <p:spPr bwMode="auto">
            <a:xfrm>
              <a:off x="4269" y="1105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Line 72"/>
            <p:cNvSpPr>
              <a:spLocks noChangeShapeType="1"/>
            </p:cNvSpPr>
            <p:nvPr/>
          </p:nvSpPr>
          <p:spPr bwMode="auto">
            <a:xfrm>
              <a:off x="4269" y="1105"/>
              <a:ext cx="12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Arc 73"/>
            <p:cNvSpPr>
              <a:spLocks/>
            </p:cNvSpPr>
            <p:nvPr/>
          </p:nvSpPr>
          <p:spPr bwMode="auto">
            <a:xfrm>
              <a:off x="3643" y="1362"/>
              <a:ext cx="657" cy="192"/>
            </a:xfrm>
            <a:custGeom>
              <a:avLst/>
              <a:gdLst>
                <a:gd name="T0" fmla="*/ 1 w 21728"/>
                <a:gd name="T1" fmla="*/ 0 h 22033"/>
                <a:gd name="T2" fmla="*/ 0 w 21728"/>
                <a:gd name="T3" fmla="*/ 0 h 22033"/>
                <a:gd name="T4" fmla="*/ 0 w 21728"/>
                <a:gd name="T5" fmla="*/ 0 h 22033"/>
                <a:gd name="T6" fmla="*/ 0 60000 65536"/>
                <a:gd name="T7" fmla="*/ 0 60000 65536"/>
                <a:gd name="T8" fmla="*/ 0 60000 65536"/>
                <a:gd name="T9" fmla="*/ 0 w 21728"/>
                <a:gd name="T10" fmla="*/ 0 h 22033"/>
                <a:gd name="T11" fmla="*/ 21728 w 21728"/>
                <a:gd name="T12" fmla="*/ 22033 h 22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8" h="22033" fill="none" extrusionOk="0">
                  <a:moveTo>
                    <a:pt x="21723" y="0"/>
                  </a:moveTo>
                  <a:cubicBezTo>
                    <a:pt x="21726" y="144"/>
                    <a:pt x="21728" y="288"/>
                    <a:pt x="21728" y="433"/>
                  </a:cubicBezTo>
                  <a:cubicBezTo>
                    <a:pt x="21728" y="12362"/>
                    <a:pt x="12057" y="22033"/>
                    <a:pt x="128" y="22033"/>
                  </a:cubicBezTo>
                  <a:cubicBezTo>
                    <a:pt x="85" y="22032"/>
                    <a:pt x="42" y="22032"/>
                    <a:pt x="0" y="22032"/>
                  </a:cubicBezTo>
                </a:path>
                <a:path w="21728" h="22033" stroke="0" extrusionOk="0">
                  <a:moveTo>
                    <a:pt x="21723" y="0"/>
                  </a:moveTo>
                  <a:cubicBezTo>
                    <a:pt x="21726" y="144"/>
                    <a:pt x="21728" y="288"/>
                    <a:pt x="21728" y="433"/>
                  </a:cubicBezTo>
                  <a:cubicBezTo>
                    <a:pt x="21728" y="12362"/>
                    <a:pt x="12057" y="22033"/>
                    <a:pt x="128" y="22033"/>
                  </a:cubicBezTo>
                  <a:cubicBezTo>
                    <a:pt x="85" y="22032"/>
                    <a:pt x="42" y="22032"/>
                    <a:pt x="0" y="22032"/>
                  </a:cubicBezTo>
                  <a:lnTo>
                    <a:pt x="128" y="43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6" name="Arc 74"/>
            <p:cNvSpPr>
              <a:spLocks/>
            </p:cNvSpPr>
            <p:nvPr/>
          </p:nvSpPr>
          <p:spPr bwMode="auto">
            <a:xfrm>
              <a:off x="3030" y="1402"/>
              <a:ext cx="641" cy="152"/>
            </a:xfrm>
            <a:custGeom>
              <a:avLst/>
              <a:gdLst>
                <a:gd name="T0" fmla="*/ 1 w 21600"/>
                <a:gd name="T1" fmla="*/ 0 h 22134"/>
                <a:gd name="T2" fmla="*/ 0 w 21600"/>
                <a:gd name="T3" fmla="*/ 0 h 22134"/>
                <a:gd name="T4" fmla="*/ 1 w 21600"/>
                <a:gd name="T5" fmla="*/ 0 h 221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34"/>
                <a:gd name="T11" fmla="*/ 21600 w 21600"/>
                <a:gd name="T12" fmla="*/ 22134 h 22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34" fill="none" extrusionOk="0">
                  <a:moveTo>
                    <a:pt x="21491" y="22133"/>
                  </a:moveTo>
                  <a:cubicBezTo>
                    <a:pt x="9604" y="22073"/>
                    <a:pt x="0" y="12420"/>
                    <a:pt x="0" y="534"/>
                  </a:cubicBezTo>
                  <a:cubicBezTo>
                    <a:pt x="0" y="355"/>
                    <a:pt x="2" y="177"/>
                    <a:pt x="6" y="-1"/>
                  </a:cubicBezTo>
                </a:path>
                <a:path w="21600" h="22134" stroke="0" extrusionOk="0">
                  <a:moveTo>
                    <a:pt x="21491" y="22133"/>
                  </a:moveTo>
                  <a:cubicBezTo>
                    <a:pt x="9604" y="22073"/>
                    <a:pt x="0" y="12420"/>
                    <a:pt x="0" y="534"/>
                  </a:cubicBezTo>
                  <a:cubicBezTo>
                    <a:pt x="0" y="355"/>
                    <a:pt x="2" y="177"/>
                    <a:pt x="6" y="-1"/>
                  </a:cubicBezTo>
                  <a:lnTo>
                    <a:pt x="21600" y="53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7" name="Freeform 75"/>
            <p:cNvSpPr>
              <a:spLocks/>
            </p:cNvSpPr>
            <p:nvPr/>
          </p:nvSpPr>
          <p:spPr bwMode="auto">
            <a:xfrm>
              <a:off x="2987" y="1346"/>
              <a:ext cx="24" cy="27"/>
            </a:xfrm>
            <a:custGeom>
              <a:avLst/>
              <a:gdLst>
                <a:gd name="T0" fmla="*/ 12 w 24"/>
                <a:gd name="T1" fmla="*/ 13 h 27"/>
                <a:gd name="T2" fmla="*/ 12 w 24"/>
                <a:gd name="T3" fmla="*/ 27 h 27"/>
                <a:gd name="T4" fmla="*/ 0 w 24"/>
                <a:gd name="T5" fmla="*/ 0 h 27"/>
                <a:gd name="T6" fmla="*/ 24 w 24"/>
                <a:gd name="T7" fmla="*/ 13 h 27"/>
                <a:gd name="T8" fmla="*/ 12 w 24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8" name="Freeform 76"/>
            <p:cNvSpPr>
              <a:spLocks/>
            </p:cNvSpPr>
            <p:nvPr/>
          </p:nvSpPr>
          <p:spPr bwMode="auto">
            <a:xfrm>
              <a:off x="2987" y="1346"/>
              <a:ext cx="24" cy="27"/>
            </a:xfrm>
            <a:custGeom>
              <a:avLst/>
              <a:gdLst>
                <a:gd name="T0" fmla="*/ 12 w 24"/>
                <a:gd name="T1" fmla="*/ 13 h 27"/>
                <a:gd name="T2" fmla="*/ 12 w 24"/>
                <a:gd name="T3" fmla="*/ 27 h 27"/>
                <a:gd name="T4" fmla="*/ 0 w 24"/>
                <a:gd name="T5" fmla="*/ 0 h 27"/>
                <a:gd name="T6" fmla="*/ 24 w 24"/>
                <a:gd name="T7" fmla="*/ 13 h 27"/>
                <a:gd name="T8" fmla="*/ 12 w 24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Line 77"/>
            <p:cNvSpPr>
              <a:spLocks noChangeShapeType="1"/>
            </p:cNvSpPr>
            <p:nvPr/>
          </p:nvSpPr>
          <p:spPr bwMode="auto">
            <a:xfrm>
              <a:off x="3011" y="1373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Freeform 78"/>
            <p:cNvSpPr>
              <a:spLocks/>
            </p:cNvSpPr>
            <p:nvPr/>
          </p:nvSpPr>
          <p:spPr bwMode="auto">
            <a:xfrm>
              <a:off x="3024" y="1413"/>
              <a:ext cx="12" cy="26"/>
            </a:xfrm>
            <a:custGeom>
              <a:avLst/>
              <a:gdLst>
                <a:gd name="T0" fmla="*/ 12 w 12"/>
                <a:gd name="T1" fmla="*/ 13 h 26"/>
                <a:gd name="T2" fmla="*/ 0 w 12"/>
                <a:gd name="T3" fmla="*/ 26 h 26"/>
                <a:gd name="T4" fmla="*/ 0 w 12"/>
                <a:gd name="T5" fmla="*/ 0 h 26"/>
                <a:gd name="T6" fmla="*/ 12 w 12"/>
                <a:gd name="T7" fmla="*/ 13 h 26"/>
                <a:gd name="T8" fmla="*/ 12 w 12"/>
                <a:gd name="T9" fmla="*/ 13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6"/>
                <a:gd name="T17" fmla="*/ 12 w 12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6">
                  <a:moveTo>
                    <a:pt x="12" y="13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Freeform 79"/>
            <p:cNvSpPr>
              <a:spLocks/>
            </p:cNvSpPr>
            <p:nvPr/>
          </p:nvSpPr>
          <p:spPr bwMode="auto">
            <a:xfrm>
              <a:off x="3024" y="1413"/>
              <a:ext cx="12" cy="26"/>
            </a:xfrm>
            <a:custGeom>
              <a:avLst/>
              <a:gdLst>
                <a:gd name="T0" fmla="*/ 12 w 12"/>
                <a:gd name="T1" fmla="*/ 13 h 26"/>
                <a:gd name="T2" fmla="*/ 0 w 12"/>
                <a:gd name="T3" fmla="*/ 26 h 26"/>
                <a:gd name="T4" fmla="*/ 0 w 12"/>
                <a:gd name="T5" fmla="*/ 0 h 26"/>
                <a:gd name="T6" fmla="*/ 12 w 12"/>
                <a:gd name="T7" fmla="*/ 13 h 26"/>
                <a:gd name="T8" fmla="*/ 12 w 12"/>
                <a:gd name="T9" fmla="*/ 13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6"/>
                <a:gd name="T17" fmla="*/ 12 w 12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6">
                  <a:moveTo>
                    <a:pt x="12" y="13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Line 80"/>
            <p:cNvSpPr>
              <a:spLocks noChangeShapeType="1"/>
            </p:cNvSpPr>
            <p:nvPr/>
          </p:nvSpPr>
          <p:spPr bwMode="auto">
            <a:xfrm>
              <a:off x="3036" y="1439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Line 81"/>
            <p:cNvSpPr>
              <a:spLocks noChangeShapeType="1"/>
            </p:cNvSpPr>
            <p:nvPr/>
          </p:nvSpPr>
          <p:spPr bwMode="auto">
            <a:xfrm flipV="1">
              <a:off x="4934" y="1145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Line 82"/>
            <p:cNvSpPr>
              <a:spLocks noChangeShapeType="1"/>
            </p:cNvSpPr>
            <p:nvPr/>
          </p:nvSpPr>
          <p:spPr bwMode="auto">
            <a:xfrm>
              <a:off x="4934" y="1145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Oval 83"/>
            <p:cNvSpPr>
              <a:spLocks noChangeArrowheads="1"/>
            </p:cNvSpPr>
            <p:nvPr/>
          </p:nvSpPr>
          <p:spPr bwMode="auto">
            <a:xfrm>
              <a:off x="4965" y="1966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Oval 84"/>
            <p:cNvSpPr>
              <a:spLocks noChangeArrowheads="1"/>
            </p:cNvSpPr>
            <p:nvPr/>
          </p:nvSpPr>
          <p:spPr bwMode="auto">
            <a:xfrm>
              <a:off x="2857" y="1966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Oval 85"/>
            <p:cNvSpPr>
              <a:spLocks noChangeArrowheads="1"/>
            </p:cNvSpPr>
            <p:nvPr/>
          </p:nvSpPr>
          <p:spPr bwMode="auto">
            <a:xfrm>
              <a:off x="3560" y="1966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Oval 86"/>
            <p:cNvSpPr>
              <a:spLocks noChangeArrowheads="1"/>
            </p:cNvSpPr>
            <p:nvPr/>
          </p:nvSpPr>
          <p:spPr bwMode="auto">
            <a:xfrm>
              <a:off x="4262" y="1966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Line 87"/>
            <p:cNvSpPr>
              <a:spLocks noChangeShapeType="1"/>
            </p:cNvSpPr>
            <p:nvPr/>
          </p:nvSpPr>
          <p:spPr bwMode="auto">
            <a:xfrm flipV="1">
              <a:off x="4934" y="1960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4934" y="1960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Oval 89"/>
            <p:cNvSpPr>
              <a:spLocks noChangeArrowheads="1"/>
            </p:cNvSpPr>
            <p:nvPr/>
          </p:nvSpPr>
          <p:spPr bwMode="auto">
            <a:xfrm>
              <a:off x="2851" y="2708"/>
              <a:ext cx="173" cy="187"/>
            </a:xfrm>
            <a:prstGeom prst="ellipse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Oval 90"/>
            <p:cNvSpPr>
              <a:spLocks noChangeArrowheads="1"/>
            </p:cNvSpPr>
            <p:nvPr/>
          </p:nvSpPr>
          <p:spPr bwMode="auto">
            <a:xfrm>
              <a:off x="2857" y="2714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Oval 91"/>
            <p:cNvSpPr>
              <a:spLocks noChangeArrowheads="1"/>
            </p:cNvSpPr>
            <p:nvPr/>
          </p:nvSpPr>
          <p:spPr bwMode="auto">
            <a:xfrm>
              <a:off x="3560" y="2714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Oval 92"/>
            <p:cNvSpPr>
              <a:spLocks noChangeArrowheads="1"/>
            </p:cNvSpPr>
            <p:nvPr/>
          </p:nvSpPr>
          <p:spPr bwMode="auto">
            <a:xfrm>
              <a:off x="4275" y="2714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Line 93"/>
            <p:cNvSpPr>
              <a:spLocks noChangeShapeType="1"/>
            </p:cNvSpPr>
            <p:nvPr/>
          </p:nvSpPr>
          <p:spPr bwMode="auto">
            <a:xfrm flipV="1">
              <a:off x="4934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Line 94"/>
            <p:cNvSpPr>
              <a:spLocks noChangeShapeType="1"/>
            </p:cNvSpPr>
            <p:nvPr/>
          </p:nvSpPr>
          <p:spPr bwMode="auto">
            <a:xfrm>
              <a:off x="4934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Oval 95"/>
            <p:cNvSpPr>
              <a:spLocks noChangeArrowheads="1"/>
            </p:cNvSpPr>
            <p:nvPr/>
          </p:nvSpPr>
          <p:spPr bwMode="auto">
            <a:xfrm>
              <a:off x="4977" y="3529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Oval 96"/>
            <p:cNvSpPr>
              <a:spLocks noChangeArrowheads="1"/>
            </p:cNvSpPr>
            <p:nvPr/>
          </p:nvSpPr>
          <p:spPr bwMode="auto">
            <a:xfrm>
              <a:off x="2857" y="3529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Oval 97"/>
            <p:cNvSpPr>
              <a:spLocks noChangeArrowheads="1"/>
            </p:cNvSpPr>
            <p:nvPr/>
          </p:nvSpPr>
          <p:spPr bwMode="auto">
            <a:xfrm>
              <a:off x="3572" y="3529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Oval 98"/>
            <p:cNvSpPr>
              <a:spLocks noChangeArrowheads="1"/>
            </p:cNvSpPr>
            <p:nvPr/>
          </p:nvSpPr>
          <p:spPr bwMode="auto">
            <a:xfrm>
              <a:off x="4275" y="3529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Line 99"/>
            <p:cNvSpPr>
              <a:spLocks noChangeShapeType="1"/>
            </p:cNvSpPr>
            <p:nvPr/>
          </p:nvSpPr>
          <p:spPr bwMode="auto">
            <a:xfrm flipV="1">
              <a:off x="4946" y="3510"/>
              <a:ext cx="235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Line 100"/>
            <p:cNvSpPr>
              <a:spLocks noChangeShapeType="1"/>
            </p:cNvSpPr>
            <p:nvPr/>
          </p:nvSpPr>
          <p:spPr bwMode="auto">
            <a:xfrm>
              <a:off x="4946" y="3510"/>
              <a:ext cx="235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Line 101"/>
            <p:cNvSpPr>
              <a:spLocks noChangeShapeType="1"/>
            </p:cNvSpPr>
            <p:nvPr/>
          </p:nvSpPr>
          <p:spPr bwMode="auto">
            <a:xfrm flipV="1">
              <a:off x="4232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Line 102"/>
            <p:cNvSpPr>
              <a:spLocks noChangeShapeType="1"/>
            </p:cNvSpPr>
            <p:nvPr/>
          </p:nvSpPr>
          <p:spPr bwMode="auto">
            <a:xfrm>
              <a:off x="4232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Line 103"/>
            <p:cNvSpPr>
              <a:spLocks noChangeShapeType="1"/>
            </p:cNvSpPr>
            <p:nvPr/>
          </p:nvSpPr>
          <p:spPr bwMode="auto">
            <a:xfrm flipV="1">
              <a:off x="4244" y="3510"/>
              <a:ext cx="234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104"/>
            <p:cNvSpPr>
              <a:spLocks noChangeShapeType="1"/>
            </p:cNvSpPr>
            <p:nvPr/>
          </p:nvSpPr>
          <p:spPr bwMode="auto">
            <a:xfrm>
              <a:off x="4244" y="3510"/>
              <a:ext cx="234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Arc 105"/>
            <p:cNvSpPr>
              <a:spLocks/>
            </p:cNvSpPr>
            <p:nvPr/>
          </p:nvSpPr>
          <p:spPr bwMode="auto">
            <a:xfrm>
              <a:off x="3965" y="1859"/>
              <a:ext cx="298" cy="81"/>
            </a:xfrm>
            <a:custGeom>
              <a:avLst/>
              <a:gdLst>
                <a:gd name="T0" fmla="*/ 0 w 21713"/>
                <a:gd name="T1" fmla="*/ 0 h 21600"/>
                <a:gd name="T2" fmla="*/ 0 w 21713"/>
                <a:gd name="T3" fmla="*/ 0 h 21600"/>
                <a:gd name="T4" fmla="*/ 0 w 2171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3"/>
                <a:gd name="T10" fmla="*/ 0 h 21600"/>
                <a:gd name="T11" fmla="*/ 21713 w 217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3" h="21600" fill="none" extrusionOk="0">
                  <a:moveTo>
                    <a:pt x="0" y="0"/>
                  </a:moveTo>
                  <a:cubicBezTo>
                    <a:pt x="39" y="0"/>
                    <a:pt x="78" y="-1"/>
                    <a:pt x="117" y="-1"/>
                  </a:cubicBezTo>
                  <a:cubicBezTo>
                    <a:pt x="11894" y="-1"/>
                    <a:pt x="21500" y="9434"/>
                    <a:pt x="21713" y="21209"/>
                  </a:cubicBezTo>
                </a:path>
                <a:path w="21713" h="21600" stroke="0" extrusionOk="0">
                  <a:moveTo>
                    <a:pt x="0" y="0"/>
                  </a:moveTo>
                  <a:cubicBezTo>
                    <a:pt x="39" y="0"/>
                    <a:pt x="78" y="-1"/>
                    <a:pt x="117" y="-1"/>
                  </a:cubicBezTo>
                  <a:cubicBezTo>
                    <a:pt x="11894" y="-1"/>
                    <a:pt x="21500" y="9434"/>
                    <a:pt x="21713" y="21209"/>
                  </a:cubicBezTo>
                  <a:lnTo>
                    <a:pt x="1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Arc 106"/>
            <p:cNvSpPr>
              <a:spLocks/>
            </p:cNvSpPr>
            <p:nvPr/>
          </p:nvSpPr>
          <p:spPr bwMode="auto">
            <a:xfrm>
              <a:off x="3695" y="1859"/>
              <a:ext cx="296" cy="81"/>
            </a:xfrm>
            <a:custGeom>
              <a:avLst/>
              <a:gdLst>
                <a:gd name="T0" fmla="*/ 0 w 21597"/>
                <a:gd name="T1" fmla="*/ 0 h 21600"/>
                <a:gd name="T2" fmla="*/ 0 w 21597"/>
                <a:gd name="T3" fmla="*/ 0 h 21600"/>
                <a:gd name="T4" fmla="*/ 0 w 2159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0" y="21214"/>
                  </a:moveTo>
                  <a:cubicBezTo>
                    <a:pt x="210" y="9475"/>
                    <a:pt x="9757" y="54"/>
                    <a:pt x="21497" y="0"/>
                  </a:cubicBezTo>
                </a:path>
                <a:path w="21597" h="21600" stroke="0" extrusionOk="0">
                  <a:moveTo>
                    <a:pt x="0" y="21214"/>
                  </a:moveTo>
                  <a:cubicBezTo>
                    <a:pt x="210" y="9475"/>
                    <a:pt x="9757" y="54"/>
                    <a:pt x="21497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Freeform 107"/>
            <p:cNvSpPr>
              <a:spLocks/>
            </p:cNvSpPr>
            <p:nvPr/>
          </p:nvSpPr>
          <p:spPr bwMode="auto">
            <a:xfrm>
              <a:off x="4244" y="1907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25 w 25"/>
                <a:gd name="T3" fmla="*/ 0 h 27"/>
                <a:gd name="T4" fmla="*/ 25 w 25"/>
                <a:gd name="T5" fmla="*/ 27 h 27"/>
                <a:gd name="T6" fmla="*/ 0 w 25"/>
                <a:gd name="T7" fmla="*/ 27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25" y="0"/>
                  </a:lnTo>
                  <a:lnTo>
                    <a:pt x="25" y="27"/>
                  </a:lnTo>
                  <a:lnTo>
                    <a:pt x="0" y="27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Freeform 108"/>
            <p:cNvSpPr>
              <a:spLocks/>
            </p:cNvSpPr>
            <p:nvPr/>
          </p:nvSpPr>
          <p:spPr bwMode="auto">
            <a:xfrm>
              <a:off x="4244" y="1907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25 w 25"/>
                <a:gd name="T3" fmla="*/ 0 h 27"/>
                <a:gd name="T4" fmla="*/ 25 w 25"/>
                <a:gd name="T5" fmla="*/ 27 h 27"/>
                <a:gd name="T6" fmla="*/ 0 w 25"/>
                <a:gd name="T7" fmla="*/ 27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25" y="0"/>
                  </a:lnTo>
                  <a:lnTo>
                    <a:pt x="25" y="27"/>
                  </a:lnTo>
                  <a:lnTo>
                    <a:pt x="0" y="27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Line 109"/>
            <p:cNvSpPr>
              <a:spLocks noChangeShapeType="1"/>
            </p:cNvSpPr>
            <p:nvPr/>
          </p:nvSpPr>
          <p:spPr bwMode="auto">
            <a:xfrm>
              <a:off x="4244" y="1907"/>
              <a:ext cx="12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Arc 110"/>
            <p:cNvSpPr>
              <a:spLocks/>
            </p:cNvSpPr>
            <p:nvPr/>
          </p:nvSpPr>
          <p:spPr bwMode="auto">
            <a:xfrm>
              <a:off x="4318" y="1793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Arc 111"/>
            <p:cNvSpPr>
              <a:spLocks/>
            </p:cNvSpPr>
            <p:nvPr/>
          </p:nvSpPr>
          <p:spPr bwMode="auto">
            <a:xfrm>
              <a:off x="3696" y="1793"/>
              <a:ext cx="653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1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-1" y="21053"/>
                  </a:moveTo>
                  <a:cubicBezTo>
                    <a:pt x="295" y="9380"/>
                    <a:pt x="9814" y="55"/>
                    <a:pt x="21491" y="0"/>
                  </a:cubicBezTo>
                </a:path>
                <a:path w="21593" h="21600" stroke="0" extrusionOk="0">
                  <a:moveTo>
                    <a:pt x="-1" y="21053"/>
                  </a:moveTo>
                  <a:cubicBezTo>
                    <a:pt x="295" y="9380"/>
                    <a:pt x="9814" y="55"/>
                    <a:pt x="21491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Freeform 112"/>
            <p:cNvSpPr>
              <a:spLocks/>
            </p:cNvSpPr>
            <p:nvPr/>
          </p:nvSpPr>
          <p:spPr bwMode="auto">
            <a:xfrm>
              <a:off x="4959" y="1920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24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Freeform 113"/>
            <p:cNvSpPr>
              <a:spLocks/>
            </p:cNvSpPr>
            <p:nvPr/>
          </p:nvSpPr>
          <p:spPr bwMode="auto">
            <a:xfrm>
              <a:off x="4959" y="1920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24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Line 114"/>
            <p:cNvSpPr>
              <a:spLocks noChangeShapeType="1"/>
            </p:cNvSpPr>
            <p:nvPr/>
          </p:nvSpPr>
          <p:spPr bwMode="auto">
            <a:xfrm>
              <a:off x="4959" y="1907"/>
              <a:ext cx="12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Rectangle 115"/>
            <p:cNvSpPr>
              <a:spLocks noChangeArrowheads="1"/>
            </p:cNvSpPr>
            <p:nvPr/>
          </p:nvSpPr>
          <p:spPr bwMode="auto">
            <a:xfrm>
              <a:off x="4541" y="1894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88" name="Arc 116"/>
            <p:cNvSpPr>
              <a:spLocks/>
            </p:cNvSpPr>
            <p:nvPr/>
          </p:nvSpPr>
          <p:spPr bwMode="auto">
            <a:xfrm>
              <a:off x="4639" y="1859"/>
              <a:ext cx="278" cy="81"/>
            </a:xfrm>
            <a:custGeom>
              <a:avLst/>
              <a:gdLst>
                <a:gd name="T0" fmla="*/ 0 w 21614"/>
                <a:gd name="T1" fmla="*/ 0 h 21600"/>
                <a:gd name="T2" fmla="*/ 0 w 21614"/>
                <a:gd name="T3" fmla="*/ 0 h 21600"/>
                <a:gd name="T4" fmla="*/ 0 w 2161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4"/>
                <a:gd name="T10" fmla="*/ 0 h 21600"/>
                <a:gd name="T11" fmla="*/ 21614 w 216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4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-1"/>
                  </a:cubicBezTo>
                  <a:cubicBezTo>
                    <a:pt x="11804" y="-1"/>
                    <a:pt x="21415" y="9450"/>
                    <a:pt x="21613" y="21236"/>
                  </a:cubicBezTo>
                </a:path>
                <a:path w="21614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-1"/>
                  </a:cubicBezTo>
                  <a:cubicBezTo>
                    <a:pt x="11804" y="-1"/>
                    <a:pt x="21415" y="9450"/>
                    <a:pt x="21613" y="21236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Arc 117"/>
            <p:cNvSpPr>
              <a:spLocks/>
            </p:cNvSpPr>
            <p:nvPr/>
          </p:nvSpPr>
          <p:spPr bwMode="auto">
            <a:xfrm>
              <a:off x="4374" y="1859"/>
              <a:ext cx="283" cy="81"/>
            </a:xfrm>
            <a:custGeom>
              <a:avLst/>
              <a:gdLst>
                <a:gd name="T0" fmla="*/ 0 w 21597"/>
                <a:gd name="T1" fmla="*/ 0 h 21600"/>
                <a:gd name="T2" fmla="*/ 0 w 21597"/>
                <a:gd name="T3" fmla="*/ 0 h 21600"/>
                <a:gd name="T4" fmla="*/ 0 w 2159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0" y="21230"/>
                  </a:moveTo>
                  <a:cubicBezTo>
                    <a:pt x="201" y="9485"/>
                    <a:pt x="9750" y="55"/>
                    <a:pt x="21496" y="0"/>
                  </a:cubicBezTo>
                </a:path>
                <a:path w="21597" h="21600" stroke="0" extrusionOk="0">
                  <a:moveTo>
                    <a:pt x="0" y="21230"/>
                  </a:moveTo>
                  <a:cubicBezTo>
                    <a:pt x="201" y="9485"/>
                    <a:pt x="9750" y="55"/>
                    <a:pt x="21496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0" name="Freeform 118"/>
            <p:cNvSpPr>
              <a:spLocks/>
            </p:cNvSpPr>
            <p:nvPr/>
          </p:nvSpPr>
          <p:spPr bwMode="auto">
            <a:xfrm>
              <a:off x="4910" y="1907"/>
              <a:ext cx="12" cy="27"/>
            </a:xfrm>
            <a:custGeom>
              <a:avLst/>
              <a:gdLst>
                <a:gd name="T0" fmla="*/ 0 w 12"/>
                <a:gd name="T1" fmla="*/ 13 h 27"/>
                <a:gd name="T2" fmla="*/ 12 w 12"/>
                <a:gd name="T3" fmla="*/ 0 h 27"/>
                <a:gd name="T4" fmla="*/ 12 w 12"/>
                <a:gd name="T5" fmla="*/ 27 h 27"/>
                <a:gd name="T6" fmla="*/ 0 w 12"/>
                <a:gd name="T7" fmla="*/ 27 h 27"/>
                <a:gd name="T8" fmla="*/ 0 w 12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7"/>
                <a:gd name="T17" fmla="*/ 12 w 12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7">
                  <a:moveTo>
                    <a:pt x="0" y="13"/>
                  </a:moveTo>
                  <a:lnTo>
                    <a:pt x="12" y="0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1" name="Freeform 119"/>
            <p:cNvSpPr>
              <a:spLocks/>
            </p:cNvSpPr>
            <p:nvPr/>
          </p:nvSpPr>
          <p:spPr bwMode="auto">
            <a:xfrm>
              <a:off x="4910" y="1907"/>
              <a:ext cx="12" cy="27"/>
            </a:xfrm>
            <a:custGeom>
              <a:avLst/>
              <a:gdLst>
                <a:gd name="T0" fmla="*/ 0 w 12"/>
                <a:gd name="T1" fmla="*/ 13 h 27"/>
                <a:gd name="T2" fmla="*/ 12 w 12"/>
                <a:gd name="T3" fmla="*/ 0 h 27"/>
                <a:gd name="T4" fmla="*/ 12 w 12"/>
                <a:gd name="T5" fmla="*/ 27 h 27"/>
                <a:gd name="T6" fmla="*/ 0 w 12"/>
                <a:gd name="T7" fmla="*/ 27 h 27"/>
                <a:gd name="T8" fmla="*/ 0 w 12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7"/>
                <a:gd name="T17" fmla="*/ 12 w 12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7">
                  <a:moveTo>
                    <a:pt x="0" y="13"/>
                  </a:moveTo>
                  <a:lnTo>
                    <a:pt x="12" y="0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2" name="Line 120"/>
            <p:cNvSpPr>
              <a:spLocks noChangeShapeType="1"/>
            </p:cNvSpPr>
            <p:nvPr/>
          </p:nvSpPr>
          <p:spPr bwMode="auto">
            <a:xfrm>
              <a:off x="4910" y="1907"/>
              <a:ext cx="1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3" name="Rectangle 121"/>
            <p:cNvSpPr>
              <a:spLocks noChangeArrowheads="1"/>
            </p:cNvSpPr>
            <p:nvPr/>
          </p:nvSpPr>
          <p:spPr bwMode="auto">
            <a:xfrm>
              <a:off x="3844" y="2107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94" name="Arc 122"/>
            <p:cNvSpPr>
              <a:spLocks/>
            </p:cNvSpPr>
            <p:nvPr/>
          </p:nvSpPr>
          <p:spPr bwMode="auto">
            <a:xfrm>
              <a:off x="3978" y="2179"/>
              <a:ext cx="297" cy="82"/>
            </a:xfrm>
            <a:custGeom>
              <a:avLst/>
              <a:gdLst>
                <a:gd name="T0" fmla="*/ 0 w 21704"/>
                <a:gd name="T1" fmla="*/ 0 h 22058"/>
                <a:gd name="T2" fmla="*/ 0 w 21704"/>
                <a:gd name="T3" fmla="*/ 0 h 22058"/>
                <a:gd name="T4" fmla="*/ 0 w 21704"/>
                <a:gd name="T5" fmla="*/ 0 h 22058"/>
                <a:gd name="T6" fmla="*/ 0 60000 65536"/>
                <a:gd name="T7" fmla="*/ 0 60000 65536"/>
                <a:gd name="T8" fmla="*/ 0 60000 65536"/>
                <a:gd name="T9" fmla="*/ 0 w 21704"/>
                <a:gd name="T10" fmla="*/ 0 h 22058"/>
                <a:gd name="T11" fmla="*/ 21704 w 21704"/>
                <a:gd name="T12" fmla="*/ 22058 h 22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2058" fill="none" extrusionOk="0">
                  <a:moveTo>
                    <a:pt x="21699" y="-1"/>
                  </a:moveTo>
                  <a:cubicBezTo>
                    <a:pt x="21702" y="152"/>
                    <a:pt x="21704" y="305"/>
                    <a:pt x="21704" y="458"/>
                  </a:cubicBezTo>
                  <a:cubicBezTo>
                    <a:pt x="21704" y="12387"/>
                    <a:pt x="12033" y="22058"/>
                    <a:pt x="104" y="22058"/>
                  </a:cubicBezTo>
                  <a:cubicBezTo>
                    <a:pt x="69" y="22057"/>
                    <a:pt x="34" y="22057"/>
                    <a:pt x="0" y="22057"/>
                  </a:cubicBezTo>
                </a:path>
                <a:path w="21704" h="22058" stroke="0" extrusionOk="0">
                  <a:moveTo>
                    <a:pt x="21699" y="-1"/>
                  </a:moveTo>
                  <a:cubicBezTo>
                    <a:pt x="21702" y="152"/>
                    <a:pt x="21704" y="305"/>
                    <a:pt x="21704" y="458"/>
                  </a:cubicBezTo>
                  <a:cubicBezTo>
                    <a:pt x="21704" y="12387"/>
                    <a:pt x="12033" y="22058"/>
                    <a:pt x="104" y="22058"/>
                  </a:cubicBezTo>
                  <a:cubicBezTo>
                    <a:pt x="69" y="22057"/>
                    <a:pt x="34" y="22057"/>
                    <a:pt x="0" y="22057"/>
                  </a:cubicBezTo>
                  <a:lnTo>
                    <a:pt x="104" y="45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5" name="Arc 123"/>
            <p:cNvSpPr>
              <a:spLocks/>
            </p:cNvSpPr>
            <p:nvPr/>
          </p:nvSpPr>
          <p:spPr bwMode="auto">
            <a:xfrm>
              <a:off x="3708" y="2179"/>
              <a:ext cx="296" cy="82"/>
            </a:xfrm>
            <a:custGeom>
              <a:avLst/>
              <a:gdLst>
                <a:gd name="T0" fmla="*/ 0 w 21600"/>
                <a:gd name="T1" fmla="*/ 0 h 22053"/>
                <a:gd name="T2" fmla="*/ 0 w 21600"/>
                <a:gd name="T3" fmla="*/ 0 h 22053"/>
                <a:gd name="T4" fmla="*/ 0 w 21600"/>
                <a:gd name="T5" fmla="*/ 0 h 22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053"/>
                <a:gd name="T11" fmla="*/ 21600 w 21600"/>
                <a:gd name="T12" fmla="*/ 22053 h 22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053" fill="none" extrusionOk="0">
                  <a:moveTo>
                    <a:pt x="21479" y="22052"/>
                  </a:moveTo>
                  <a:cubicBezTo>
                    <a:pt x="9597" y="21986"/>
                    <a:pt x="0" y="12335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</a:path>
                <a:path w="21600" h="22053" stroke="0" extrusionOk="0">
                  <a:moveTo>
                    <a:pt x="21479" y="22052"/>
                  </a:moveTo>
                  <a:cubicBezTo>
                    <a:pt x="9597" y="21986"/>
                    <a:pt x="0" y="12335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  <a:lnTo>
                    <a:pt x="21600" y="4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6" name="Freeform 124"/>
            <p:cNvSpPr>
              <a:spLocks/>
            </p:cNvSpPr>
            <p:nvPr/>
          </p:nvSpPr>
          <p:spPr bwMode="auto">
            <a:xfrm>
              <a:off x="3677" y="2174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12 w 25"/>
                <a:gd name="T3" fmla="*/ 27 h 27"/>
                <a:gd name="T4" fmla="*/ 0 w 25"/>
                <a:gd name="T5" fmla="*/ 0 h 27"/>
                <a:gd name="T6" fmla="*/ 25 w 25"/>
                <a:gd name="T7" fmla="*/ 0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7" name="Freeform 125"/>
            <p:cNvSpPr>
              <a:spLocks/>
            </p:cNvSpPr>
            <p:nvPr/>
          </p:nvSpPr>
          <p:spPr bwMode="auto">
            <a:xfrm>
              <a:off x="3677" y="2174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12 w 25"/>
                <a:gd name="T3" fmla="*/ 27 h 27"/>
                <a:gd name="T4" fmla="*/ 0 w 25"/>
                <a:gd name="T5" fmla="*/ 0 h 27"/>
                <a:gd name="T6" fmla="*/ 25 w 25"/>
                <a:gd name="T7" fmla="*/ 0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8" name="Line 126"/>
            <p:cNvSpPr>
              <a:spLocks noChangeShapeType="1"/>
            </p:cNvSpPr>
            <p:nvPr/>
          </p:nvSpPr>
          <p:spPr bwMode="auto">
            <a:xfrm flipV="1">
              <a:off x="3702" y="2187"/>
              <a:ext cx="1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9" name="Arc 127"/>
            <p:cNvSpPr>
              <a:spLocks/>
            </p:cNvSpPr>
            <p:nvPr/>
          </p:nvSpPr>
          <p:spPr bwMode="auto">
            <a:xfrm>
              <a:off x="2993" y="3422"/>
              <a:ext cx="302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0" name="Arc 128"/>
            <p:cNvSpPr>
              <a:spLocks/>
            </p:cNvSpPr>
            <p:nvPr/>
          </p:nvSpPr>
          <p:spPr bwMode="auto">
            <a:xfrm>
              <a:off x="3275" y="3422"/>
              <a:ext cx="297" cy="88"/>
            </a:xfrm>
            <a:custGeom>
              <a:avLst/>
              <a:gdLst>
                <a:gd name="T0" fmla="*/ 0 w 21702"/>
                <a:gd name="T1" fmla="*/ 0 h 21600"/>
                <a:gd name="T2" fmla="*/ 0 w 21702"/>
                <a:gd name="T3" fmla="*/ 0 h 21600"/>
                <a:gd name="T4" fmla="*/ 0 w 2170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2"/>
                <a:gd name="T10" fmla="*/ 0 h 21600"/>
                <a:gd name="T11" fmla="*/ 21702 w 217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2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2" y="-1"/>
                  </a:cubicBezTo>
                  <a:cubicBezTo>
                    <a:pt x="12031" y="-1"/>
                    <a:pt x="21702" y="9670"/>
                    <a:pt x="21702" y="21600"/>
                  </a:cubicBezTo>
                </a:path>
                <a:path w="21702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2" y="-1"/>
                  </a:cubicBezTo>
                  <a:cubicBezTo>
                    <a:pt x="12031" y="-1"/>
                    <a:pt x="21702" y="9670"/>
                    <a:pt x="21702" y="21600"/>
                  </a:cubicBezTo>
                  <a:lnTo>
                    <a:pt x="102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1" name="Freeform 129"/>
            <p:cNvSpPr>
              <a:spLocks/>
            </p:cNvSpPr>
            <p:nvPr/>
          </p:nvSpPr>
          <p:spPr bwMode="auto">
            <a:xfrm>
              <a:off x="2987" y="3483"/>
              <a:ext cx="24" cy="27"/>
            </a:xfrm>
            <a:custGeom>
              <a:avLst/>
              <a:gdLst>
                <a:gd name="T0" fmla="*/ 12 w 24"/>
                <a:gd name="T1" fmla="*/ 0 h 27"/>
                <a:gd name="T2" fmla="*/ 24 w 24"/>
                <a:gd name="T3" fmla="*/ 13 h 27"/>
                <a:gd name="T4" fmla="*/ 0 w 24"/>
                <a:gd name="T5" fmla="*/ 27 h 27"/>
                <a:gd name="T6" fmla="*/ 12 w 24"/>
                <a:gd name="T7" fmla="*/ 0 h 27"/>
                <a:gd name="T8" fmla="*/ 12 w 24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0"/>
                  </a:moveTo>
                  <a:lnTo>
                    <a:pt x="24" y="13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2" name="Freeform 130"/>
            <p:cNvSpPr>
              <a:spLocks/>
            </p:cNvSpPr>
            <p:nvPr/>
          </p:nvSpPr>
          <p:spPr bwMode="auto">
            <a:xfrm>
              <a:off x="2987" y="3483"/>
              <a:ext cx="24" cy="27"/>
            </a:xfrm>
            <a:custGeom>
              <a:avLst/>
              <a:gdLst>
                <a:gd name="T0" fmla="*/ 12 w 24"/>
                <a:gd name="T1" fmla="*/ 0 h 27"/>
                <a:gd name="T2" fmla="*/ 24 w 24"/>
                <a:gd name="T3" fmla="*/ 13 h 27"/>
                <a:gd name="T4" fmla="*/ 0 w 24"/>
                <a:gd name="T5" fmla="*/ 27 h 27"/>
                <a:gd name="T6" fmla="*/ 12 w 24"/>
                <a:gd name="T7" fmla="*/ 0 h 27"/>
                <a:gd name="T8" fmla="*/ 12 w 24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0"/>
                  </a:moveTo>
                  <a:lnTo>
                    <a:pt x="24" y="13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3" name="Line 131"/>
            <p:cNvSpPr>
              <a:spLocks noChangeShapeType="1"/>
            </p:cNvSpPr>
            <p:nvPr/>
          </p:nvSpPr>
          <p:spPr bwMode="auto">
            <a:xfrm>
              <a:off x="3011" y="3483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4" name="Arc 132"/>
            <p:cNvSpPr>
              <a:spLocks/>
            </p:cNvSpPr>
            <p:nvPr/>
          </p:nvSpPr>
          <p:spPr bwMode="auto">
            <a:xfrm>
              <a:off x="3970" y="676"/>
              <a:ext cx="943" cy="431"/>
            </a:xfrm>
            <a:custGeom>
              <a:avLst/>
              <a:gdLst>
                <a:gd name="T0" fmla="*/ 0 w 21593"/>
                <a:gd name="T1" fmla="*/ 0 h 21600"/>
                <a:gd name="T2" fmla="*/ 2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5" name="Arc 133"/>
            <p:cNvSpPr>
              <a:spLocks/>
            </p:cNvSpPr>
            <p:nvPr/>
          </p:nvSpPr>
          <p:spPr bwMode="auto">
            <a:xfrm>
              <a:off x="2952" y="666"/>
              <a:ext cx="1034" cy="450"/>
            </a:xfrm>
            <a:custGeom>
              <a:avLst/>
              <a:gdLst>
                <a:gd name="T0" fmla="*/ 0 w 21593"/>
                <a:gd name="T1" fmla="*/ 0 h 21600"/>
                <a:gd name="T2" fmla="*/ 2 w 21593"/>
                <a:gd name="T3" fmla="*/ 0 h 21600"/>
                <a:gd name="T4" fmla="*/ 2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</a:path>
                <a:path w="21593" h="21600" stroke="0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6" name="Rectangle 134"/>
            <p:cNvSpPr>
              <a:spLocks noChangeArrowheads="1"/>
            </p:cNvSpPr>
            <p:nvPr/>
          </p:nvSpPr>
          <p:spPr bwMode="auto">
            <a:xfrm>
              <a:off x="3870" y="550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407" name="Freeform 136"/>
            <p:cNvSpPr>
              <a:spLocks/>
            </p:cNvSpPr>
            <p:nvPr/>
          </p:nvSpPr>
          <p:spPr bwMode="auto">
            <a:xfrm>
              <a:off x="4914" y="1083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Bully Algorithm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scenario?</a:t>
            </a:r>
          </a:p>
          <a:p>
            <a:r>
              <a:rPr lang="en-US" dirty="0"/>
              <a:t>The process with the second highest id notices the failure of the coordinator and elects itself.</a:t>
            </a:r>
          </a:p>
          <a:p>
            <a:pPr lvl="1"/>
            <a:r>
              <a:rPr lang="en-US" dirty="0"/>
              <a:t>N-2 </a:t>
            </a:r>
            <a:r>
              <a:rPr lang="en-US" i="1" dirty="0">
                <a:solidFill>
                  <a:srgbClr val="0000FF"/>
                </a:solidFill>
              </a:rPr>
              <a:t>coordinator</a:t>
            </a:r>
            <a:r>
              <a:rPr lang="en-US" dirty="0"/>
              <a:t> messages are sent.</a:t>
            </a:r>
          </a:p>
          <a:p>
            <a:pPr lvl="1"/>
            <a:r>
              <a:rPr lang="en-US" dirty="0"/>
              <a:t>Turnaround time is one message transmission time.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Bully Algorithm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scenario?</a:t>
            </a:r>
          </a:p>
          <a:p>
            <a:r>
              <a:rPr lang="en-US" dirty="0"/>
              <a:t>When the process with the lowest id in the system detects the failure.</a:t>
            </a:r>
          </a:p>
          <a:p>
            <a:pPr lvl="1"/>
            <a:r>
              <a:rPr lang="en-US" dirty="0"/>
              <a:t>N-1 processes altogether begin elections, each sending messages to processes with higher ids.</a:t>
            </a:r>
          </a:p>
          <a:p>
            <a:pPr lvl="1"/>
            <a:r>
              <a:rPr lang="en-US" dirty="0"/>
              <a:t>The message overhead is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Turnaround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T: Message bound---all messages arrive within T units of time (synchronous)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process</a:t>
            </a:r>
            <a:r>
              <a:rPr lang="en-US" dirty="0"/>
              <a:t>: Processing bound---bound on the processing time at each process</a:t>
            </a:r>
          </a:p>
          <a:p>
            <a:r>
              <a:rPr lang="en-US" dirty="0"/>
              <a:t>Turnaround time: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election</a:t>
            </a:r>
            <a:r>
              <a:rPr lang="en-US" dirty="0">
                <a:solidFill>
                  <a:srgbClr val="6BB76D"/>
                </a:solidFill>
              </a:rPr>
              <a:t> </a:t>
            </a:r>
            <a:r>
              <a:rPr lang="en-US" dirty="0"/>
              <a:t>message from lowest process (T)</a:t>
            </a:r>
          </a:p>
          <a:p>
            <a:pPr lvl="1"/>
            <a:r>
              <a:rPr lang="en-US" dirty="0"/>
              <a:t>Timeout at 2</a:t>
            </a:r>
            <a:r>
              <a:rPr lang="en-US" baseline="30000" dirty="0"/>
              <a:t>nd</a:t>
            </a:r>
            <a:r>
              <a:rPr lang="en-US" dirty="0"/>
              <a:t> highest process (X)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coordinator</a:t>
            </a:r>
            <a:r>
              <a:rPr lang="en-US" dirty="0"/>
              <a:t> message from 2</a:t>
            </a:r>
            <a:r>
              <a:rPr lang="en-US" baseline="30000" dirty="0"/>
              <a:t>nd</a:t>
            </a:r>
            <a:r>
              <a:rPr lang="en-US" dirty="0"/>
              <a:t> highest process (T)</a:t>
            </a:r>
          </a:p>
          <a:p>
            <a:r>
              <a:rPr lang="en-US" dirty="0"/>
              <a:t>How long should the timeout be?</a:t>
            </a:r>
          </a:p>
          <a:p>
            <a:pPr lvl="1"/>
            <a:r>
              <a:rPr lang="en-US" dirty="0"/>
              <a:t>X = 2T + </a:t>
            </a:r>
            <a:r>
              <a:rPr lang="en-US" dirty="0" err="1"/>
              <a:t>T</a:t>
            </a:r>
            <a:r>
              <a:rPr lang="en-US" baseline="-25000" dirty="0" err="1"/>
              <a:t>process</a:t>
            </a:r>
            <a:endParaRPr lang="en-US" baseline="-25000" dirty="0"/>
          </a:p>
          <a:p>
            <a:pPr lvl="1"/>
            <a:r>
              <a:rPr lang="en-US" dirty="0"/>
              <a:t>Total turnaround time: 4T + 3T</a:t>
            </a:r>
            <a:r>
              <a:rPr lang="en-US" baseline="-25000" dirty="0"/>
              <a:t>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Coordination in distributed systems sometimes requires a leader process</a:t>
            </a:r>
          </a:p>
          <a:p>
            <a:r>
              <a:rPr lang="en-US" dirty="0"/>
              <a:t>Leader process might fail</a:t>
            </a:r>
          </a:p>
          <a:p>
            <a:r>
              <a:rPr lang="en-US" dirty="0"/>
              <a:t>Need to (re-) elect leader process</a:t>
            </a:r>
          </a:p>
          <a:p>
            <a:r>
              <a:rPr lang="en-US" dirty="0"/>
              <a:t>Three Algorithms</a:t>
            </a:r>
          </a:p>
          <a:p>
            <a:pPr lvl="1"/>
            <a:r>
              <a:rPr lang="en-US" dirty="0"/>
              <a:t>Ring algorithm</a:t>
            </a:r>
          </a:p>
          <a:p>
            <a:pPr lvl="1"/>
            <a:r>
              <a:rPr lang="en-US" dirty="0"/>
              <a:t>Modified Ring algorithm</a:t>
            </a:r>
          </a:p>
          <a:p>
            <a:pPr lvl="1"/>
            <a:r>
              <a:rPr lang="en-US" dirty="0"/>
              <a:t>Bully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4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Election?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sequencer for TO multicast</a:t>
            </a:r>
          </a:p>
          <a:p>
            <a:r>
              <a:rPr lang="en-US" dirty="0"/>
              <a:t>Example 2: leader for mutual exclusion</a:t>
            </a:r>
          </a:p>
          <a:p>
            <a:r>
              <a:rPr lang="en-US" dirty="0"/>
              <a:t>Example 3: group of NTP servers: who is the root server?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Election?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group of processes, elect a </a:t>
            </a:r>
            <a:r>
              <a:rPr lang="en-US" i="1" dirty="0">
                <a:solidFill>
                  <a:srgbClr val="FF0000"/>
                </a:solidFill>
              </a:rPr>
              <a:t>leader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to undertake special tasks. </a:t>
            </a:r>
          </a:p>
          <a:p>
            <a:r>
              <a:rPr lang="en-US" dirty="0"/>
              <a:t>What happens when a leader fails (crashes)</a:t>
            </a:r>
          </a:p>
          <a:p>
            <a:pPr lvl="1"/>
            <a:r>
              <a:rPr lang="en-US" dirty="0"/>
              <a:t>Some process detects this (how?)</a:t>
            </a:r>
          </a:p>
          <a:p>
            <a:pPr lvl="1"/>
            <a:r>
              <a:rPr lang="en-US" dirty="0"/>
              <a:t>Then what?</a:t>
            </a:r>
          </a:p>
          <a:p>
            <a:r>
              <a:rPr lang="en-US" dirty="0"/>
              <a:t>Focus of this lecture: </a:t>
            </a:r>
            <a:r>
              <a:rPr lang="en-US" dirty="0">
                <a:solidFill>
                  <a:srgbClr val="0000FF"/>
                </a:solidFill>
              </a:rPr>
              <a:t>election algorithms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dirty="0"/>
              <a:t>1. Elect one leader only among the non-faulty processes</a:t>
            </a:r>
          </a:p>
          <a:p>
            <a:pPr lvl="1"/>
            <a:r>
              <a:rPr lang="en-US" dirty="0"/>
              <a:t>2. All non-faulty processes agree on who is the leader</a:t>
            </a:r>
          </a:p>
          <a:p>
            <a:r>
              <a:rPr lang="en-US" dirty="0"/>
              <a:t>We’ll look at 3 algorithms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process can </a:t>
            </a:r>
            <a:r>
              <a:rPr lang="en-US" dirty="0">
                <a:solidFill>
                  <a:srgbClr val="0000FF"/>
                </a:solidFill>
              </a:rPr>
              <a:t>call</a:t>
            </a:r>
            <a:r>
              <a:rPr lang="en-US" dirty="0"/>
              <a:t> for an </a:t>
            </a:r>
            <a:r>
              <a:rPr lang="en-US" dirty="0">
                <a:solidFill>
                  <a:srgbClr val="0000FF"/>
                </a:solidFill>
              </a:rPr>
              <a:t>election</a:t>
            </a:r>
            <a:r>
              <a:rPr lang="en-US" dirty="0"/>
              <a:t>.</a:t>
            </a:r>
          </a:p>
          <a:p>
            <a:r>
              <a:rPr lang="en-US" dirty="0"/>
              <a:t>A process can call for </a:t>
            </a:r>
            <a:r>
              <a:rPr lang="en-US" dirty="0">
                <a:solidFill>
                  <a:srgbClr val="0000FF"/>
                </a:solidFill>
              </a:rPr>
              <a:t>at most one </a:t>
            </a:r>
            <a:r>
              <a:rPr lang="en-US" dirty="0"/>
              <a:t>election at a time.</a:t>
            </a:r>
          </a:p>
          <a:p>
            <a:r>
              <a:rPr lang="en-US" dirty="0"/>
              <a:t>Multiple processes can call an election </a:t>
            </a:r>
            <a:r>
              <a:rPr lang="en-US" dirty="0">
                <a:solidFill>
                  <a:srgbClr val="0000FF"/>
                </a:solidFill>
              </a:rPr>
              <a:t>simultaneously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All of them together must yield a </a:t>
            </a:r>
            <a:r>
              <a:rPr lang="en-US" i="1" dirty="0">
                <a:solidFill>
                  <a:srgbClr val="0000FF"/>
                </a:solidFill>
              </a:rPr>
              <a:t>single leader </a:t>
            </a:r>
            <a:r>
              <a:rPr lang="en-US" i="1" dirty="0"/>
              <a:t>only</a:t>
            </a:r>
          </a:p>
          <a:p>
            <a:pPr lvl="1"/>
            <a:r>
              <a:rPr lang="en-US" i="1" dirty="0"/>
              <a:t>The result of an election should not depend on which process calls for it.</a:t>
            </a:r>
          </a:p>
          <a:p>
            <a:r>
              <a:rPr lang="en-US" dirty="0"/>
              <a:t>Messages are </a:t>
            </a:r>
            <a:r>
              <a:rPr lang="en-US" dirty="0">
                <a:solidFill>
                  <a:srgbClr val="0000FF"/>
                </a:solidFill>
              </a:rPr>
              <a:t>eventually</a:t>
            </a:r>
            <a:r>
              <a:rPr lang="en-US" dirty="0"/>
              <a:t> delivered.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the election protocol, the non-faulty process with the </a:t>
            </a:r>
            <a:r>
              <a:rPr lang="en-US" dirty="0">
                <a:solidFill>
                  <a:srgbClr val="0000FF"/>
                </a:solidFill>
              </a:rPr>
              <a:t>best (highest) </a:t>
            </a:r>
            <a:r>
              <a:rPr lang="en-US" dirty="0"/>
              <a:t>election attribute value is elected. </a:t>
            </a:r>
          </a:p>
          <a:p>
            <a:pPr lvl="1"/>
            <a:r>
              <a:rPr lang="en-US" dirty="0"/>
              <a:t>Attribute examples: CPU speed, load, disk space, ID</a:t>
            </a:r>
          </a:p>
          <a:p>
            <a:pPr lvl="1"/>
            <a:r>
              <a:rPr lang="en-US" dirty="0"/>
              <a:t>Must be </a:t>
            </a:r>
            <a:r>
              <a:rPr lang="en-US" dirty="0">
                <a:solidFill>
                  <a:srgbClr val="0000FF"/>
                </a:solidFill>
              </a:rPr>
              <a:t>unique</a:t>
            </a:r>
          </a:p>
          <a:p>
            <a:r>
              <a:rPr lang="en-US" dirty="0"/>
              <a:t>Each process has a variable </a:t>
            </a:r>
            <a:r>
              <a:rPr lang="en-US" i="1" dirty="0">
                <a:solidFill>
                  <a:srgbClr val="FF0000"/>
                </a:solidFill>
              </a:rPr>
              <a:t>elected</a:t>
            </a:r>
            <a:r>
              <a:rPr lang="en-US" dirty="0"/>
              <a:t>.</a:t>
            </a:r>
          </a:p>
          <a:p>
            <a:r>
              <a:rPr lang="en-US" dirty="0"/>
              <a:t> A run (execution) of the election algorithm should </a:t>
            </a:r>
            <a:r>
              <a:rPr lang="en-US"/>
              <a:t>ideally guarantee </a:t>
            </a:r>
            <a:r>
              <a:rPr lang="en-US" dirty="0"/>
              <a:t>at the end: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Safety</a:t>
            </a:r>
            <a:r>
              <a:rPr lang="en-US" dirty="0"/>
              <a:t>:  </a:t>
            </a:r>
            <a:r>
              <a:rPr lang="en-US" dirty="0">
                <a:sym typeface="Symbol" charset="0"/>
              </a:rPr>
              <a:t> non-faulty p: (p</a:t>
            </a:r>
            <a:r>
              <a:rPr lang="fr-FR" altLang="ja-JP" dirty="0">
                <a:sym typeface="Symbol" charset="0"/>
              </a:rPr>
              <a:t>'</a:t>
            </a:r>
            <a:r>
              <a:rPr lang="en-US" dirty="0">
                <a:sym typeface="Symbol" charset="0"/>
              </a:rPr>
              <a:t>s </a:t>
            </a:r>
            <a:r>
              <a:rPr lang="en-US" i="1" dirty="0">
                <a:sym typeface="Symbol" charset="0"/>
              </a:rPr>
              <a:t>elected</a:t>
            </a:r>
            <a:r>
              <a:rPr lang="en-US" dirty="0">
                <a:sym typeface="Symbol" charset="0"/>
              </a:rPr>
              <a:t> = (q: a particular non-faulty process with the best attribute value) or )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Liveness</a:t>
            </a:r>
            <a:r>
              <a:rPr lang="en-US" dirty="0"/>
              <a:t>: </a:t>
            </a:r>
            <a:r>
              <a:rPr lang="en-US" dirty="0">
                <a:sym typeface="Symbol" charset="0"/>
              </a:rPr>
              <a:t> election: (election terminates) &amp;  p: non-faulty process, p</a:t>
            </a:r>
            <a:r>
              <a:rPr lang="fr-FR" dirty="0">
                <a:sym typeface="Symbol" charset="0"/>
              </a:rPr>
              <a:t>’s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elected</a:t>
            </a:r>
            <a:r>
              <a:rPr lang="en-US" dirty="0">
                <a:sym typeface="Symbol" charset="0"/>
              </a:rPr>
              <a:t> is eventually not 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697413" y="1560513"/>
            <a:ext cx="3265488" cy="36607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Ring-Based Election: Example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An election message is sent &amp; contains the highest ID encountered so far.</a:t>
            </a:r>
          </a:p>
          <a:p>
            <a:r>
              <a:rPr lang="en-GB" dirty="0"/>
              <a:t>Scenario</a:t>
            </a:r>
          </a:p>
          <a:p>
            <a:pPr lvl="1"/>
            <a:r>
              <a:rPr lang="en-GB" dirty="0"/>
              <a:t>The election was started by process 17.</a:t>
            </a:r>
          </a:p>
          <a:p>
            <a:pPr lvl="1"/>
            <a:r>
              <a:rPr lang="en-GB" dirty="0"/>
              <a:t>The highest process identifier encountered so far is 24</a:t>
            </a:r>
          </a:p>
          <a:p>
            <a:pPr lvl="1"/>
            <a:r>
              <a:rPr lang="en-GB" dirty="0"/>
              <a:t>(final leader will be 33)</a:t>
            </a:r>
          </a:p>
          <a:p>
            <a:r>
              <a:rPr lang="en-GB" dirty="0"/>
              <a:t>Q: when do we stop?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699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Arc 7"/>
          <p:cNvSpPr>
            <a:spLocks/>
          </p:cNvSpPr>
          <p:nvPr/>
        </p:nvSpPr>
        <p:spPr bwMode="auto">
          <a:xfrm>
            <a:off x="6508750" y="3571876"/>
            <a:ext cx="1420813" cy="1216025"/>
          </a:xfrm>
          <a:custGeom>
            <a:avLst/>
            <a:gdLst>
              <a:gd name="T0" fmla="*/ 2 w 18554"/>
              <a:gd name="T1" fmla="*/ 1 h 15463"/>
              <a:gd name="T2" fmla="*/ 2 w 18554"/>
              <a:gd name="T3" fmla="*/ 2 h 15463"/>
              <a:gd name="T4" fmla="*/ 0 w 18554"/>
              <a:gd name="T5" fmla="*/ 0 h 15463"/>
              <a:gd name="T6" fmla="*/ 0 60000 65536"/>
              <a:gd name="T7" fmla="*/ 0 60000 65536"/>
              <a:gd name="T8" fmla="*/ 0 60000 65536"/>
              <a:gd name="T9" fmla="*/ 0 w 18554"/>
              <a:gd name="T10" fmla="*/ 0 h 15463"/>
              <a:gd name="T11" fmla="*/ 18554 w 18554"/>
              <a:gd name="T12" fmla="*/ 15463 h 154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54" h="15463" fill="none" extrusionOk="0">
                <a:moveTo>
                  <a:pt x="18554" y="11059"/>
                </a:moveTo>
                <a:cubicBezTo>
                  <a:pt x="17592" y="12671"/>
                  <a:pt x="16425" y="14152"/>
                  <a:pt x="15081" y="15462"/>
                </a:cubicBezTo>
              </a:path>
              <a:path w="18554" h="15463" stroke="0" extrusionOk="0">
                <a:moveTo>
                  <a:pt x="18554" y="11059"/>
                </a:moveTo>
                <a:cubicBezTo>
                  <a:pt x="17592" y="12671"/>
                  <a:pt x="16425" y="14152"/>
                  <a:pt x="15081" y="15462"/>
                </a:cubicBez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7718425" y="3751263"/>
            <a:ext cx="355600" cy="411163"/>
          </a:xfrm>
          <a:prstGeom prst="ellipse">
            <a:avLst/>
          </a:prstGeom>
          <a:solidFill>
            <a:srgbClr val="D9AA73"/>
          </a:solidFill>
          <a:ln w="22225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4852988" y="2065338"/>
            <a:ext cx="333375" cy="363538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673975" y="2571751"/>
            <a:ext cx="377825" cy="387350"/>
          </a:xfrm>
          <a:prstGeom prst="ellipse">
            <a:avLst/>
          </a:prstGeom>
          <a:solidFill>
            <a:srgbClr val="D9AA73"/>
          </a:solidFill>
          <a:ln w="22225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4808538" y="4232276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818438" y="4725988"/>
            <a:ext cx="622300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829550" y="4737101"/>
            <a:ext cx="622300" cy="2905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441950" y="4943476"/>
            <a:ext cx="155575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453063" y="4954588"/>
            <a:ext cx="155575" cy="73025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5753100" y="5064126"/>
            <a:ext cx="133350" cy="95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764213" y="5075238"/>
            <a:ext cx="133350" cy="96838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6108700" y="5183188"/>
            <a:ext cx="133350" cy="49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6119813" y="5194301"/>
            <a:ext cx="133350" cy="50800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442075" y="5183188"/>
            <a:ext cx="131763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453188" y="5194301"/>
            <a:ext cx="131763" cy="74613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7596188" y="4775201"/>
            <a:ext cx="66675" cy="71438"/>
          </a:xfrm>
          <a:custGeom>
            <a:avLst/>
            <a:gdLst>
              <a:gd name="T0" fmla="*/ 28 w 42"/>
              <a:gd name="T1" fmla="*/ 15 h 45"/>
              <a:gd name="T2" fmla="*/ 42 w 42"/>
              <a:gd name="T3" fmla="*/ 30 h 45"/>
              <a:gd name="T4" fmla="*/ 0 w 42"/>
              <a:gd name="T5" fmla="*/ 45 h 45"/>
              <a:gd name="T6" fmla="*/ 28 w 42"/>
              <a:gd name="T7" fmla="*/ 0 h 45"/>
              <a:gd name="T8" fmla="*/ 28 w 42"/>
              <a:gd name="T9" fmla="*/ 15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45"/>
              <a:gd name="T17" fmla="*/ 42 w 42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45">
                <a:moveTo>
                  <a:pt x="28" y="15"/>
                </a:moveTo>
                <a:lnTo>
                  <a:pt x="42" y="30"/>
                </a:lnTo>
                <a:lnTo>
                  <a:pt x="0" y="45"/>
                </a:lnTo>
                <a:lnTo>
                  <a:pt x="28" y="0"/>
                </a:lnTo>
                <a:lnTo>
                  <a:pt x="28" y="1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7596188" y="4775201"/>
            <a:ext cx="66675" cy="71438"/>
          </a:xfrm>
          <a:custGeom>
            <a:avLst/>
            <a:gdLst>
              <a:gd name="T0" fmla="*/ 28 w 42"/>
              <a:gd name="T1" fmla="*/ 15 h 45"/>
              <a:gd name="T2" fmla="*/ 42 w 42"/>
              <a:gd name="T3" fmla="*/ 30 h 45"/>
              <a:gd name="T4" fmla="*/ 0 w 42"/>
              <a:gd name="T5" fmla="*/ 45 h 45"/>
              <a:gd name="T6" fmla="*/ 28 w 42"/>
              <a:gd name="T7" fmla="*/ 0 h 45"/>
              <a:gd name="T8" fmla="*/ 28 w 42"/>
              <a:gd name="T9" fmla="*/ 15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45"/>
              <a:gd name="T17" fmla="*/ 42 w 42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45">
                <a:moveTo>
                  <a:pt x="28" y="15"/>
                </a:moveTo>
                <a:lnTo>
                  <a:pt x="42" y="30"/>
                </a:lnTo>
                <a:lnTo>
                  <a:pt x="0" y="45"/>
                </a:lnTo>
                <a:lnTo>
                  <a:pt x="28" y="0"/>
                </a:lnTo>
                <a:lnTo>
                  <a:pt x="28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7662863" y="4775201"/>
            <a:ext cx="22225" cy="238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8040688" y="4775201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24</a:t>
            </a:r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908550" y="4365626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15</a:t>
            </a:r>
            <a:endParaRPr lang="en-US"/>
          </a:p>
        </p:txBody>
      </p:sp>
      <p:sp>
        <p:nvSpPr>
          <p:cNvPr id="29723" name="Oval 28"/>
          <p:cNvSpPr>
            <a:spLocks noChangeArrowheads="1"/>
          </p:cNvSpPr>
          <p:nvPr/>
        </p:nvSpPr>
        <p:spPr bwMode="auto">
          <a:xfrm>
            <a:off x="6929438" y="1549401"/>
            <a:ext cx="422275" cy="481013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Oval 30"/>
          <p:cNvSpPr>
            <a:spLocks noChangeArrowheads="1"/>
          </p:cNvSpPr>
          <p:nvPr/>
        </p:nvSpPr>
        <p:spPr bwMode="auto">
          <a:xfrm>
            <a:off x="4830763" y="2041526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4975225" y="2151063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9727" name="Oval 32"/>
          <p:cNvSpPr>
            <a:spLocks noChangeArrowheads="1"/>
          </p:cNvSpPr>
          <p:nvPr/>
        </p:nvSpPr>
        <p:spPr bwMode="auto">
          <a:xfrm>
            <a:off x="5786438" y="1392238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5913438" y="1501776"/>
            <a:ext cx="2127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33</a:t>
            </a:r>
            <a:endParaRPr lang="en-US"/>
          </a:p>
        </p:txBody>
      </p:sp>
      <p:sp>
        <p:nvSpPr>
          <p:cNvPr id="29729" name="Oval 34"/>
          <p:cNvSpPr>
            <a:spLocks noChangeArrowheads="1"/>
          </p:cNvSpPr>
          <p:nvPr/>
        </p:nvSpPr>
        <p:spPr bwMode="auto">
          <a:xfrm>
            <a:off x="7029450" y="4737101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7129463" y="484663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charset="0"/>
              </a:rPr>
              <a:t>28</a:t>
            </a:r>
            <a:endParaRPr lang="en-US" dirty="0"/>
          </a:p>
        </p:txBody>
      </p:sp>
      <p:sp>
        <p:nvSpPr>
          <p:cNvPr id="29731" name="Rectangle 36"/>
          <p:cNvSpPr>
            <a:spLocks noChangeArrowheads="1"/>
          </p:cNvSpPr>
          <p:nvPr/>
        </p:nvSpPr>
        <p:spPr bwMode="auto">
          <a:xfrm>
            <a:off x="7067550" y="1719263"/>
            <a:ext cx="2127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17</a:t>
            </a:r>
            <a:endParaRPr lang="en-US"/>
          </a:p>
        </p:txBody>
      </p:sp>
      <p:sp>
        <p:nvSpPr>
          <p:cNvPr id="29732" name="Oval 37"/>
          <p:cNvSpPr>
            <a:spLocks noChangeArrowheads="1"/>
          </p:cNvSpPr>
          <p:nvPr/>
        </p:nvSpPr>
        <p:spPr bwMode="auto">
          <a:xfrm>
            <a:off x="7640638" y="2560638"/>
            <a:ext cx="444500" cy="457200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7773988" y="268128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24</a:t>
            </a:r>
            <a:endParaRPr lang="en-US"/>
          </a:p>
        </p:txBody>
      </p:sp>
      <p:sp>
        <p:nvSpPr>
          <p:cNvPr id="29734" name="Oval 39"/>
          <p:cNvSpPr>
            <a:spLocks noChangeArrowheads="1"/>
          </p:cNvSpPr>
          <p:nvPr/>
        </p:nvSpPr>
        <p:spPr bwMode="auto">
          <a:xfrm>
            <a:off x="7662863" y="3716338"/>
            <a:ext cx="444500" cy="481013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Rectangle 40"/>
          <p:cNvSpPr>
            <a:spLocks noChangeArrowheads="1"/>
          </p:cNvSpPr>
          <p:nvPr/>
        </p:nvSpPr>
        <p:spPr bwMode="auto">
          <a:xfrm>
            <a:off x="7862888" y="3860801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4641850" y="3259138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78A5A85-719C-6F49-804C-C585F8DA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2012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4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1: Ring Election</a:t>
            </a:r>
            <a:br>
              <a:rPr lang="en-US" dirty="0"/>
            </a:br>
            <a:r>
              <a:rPr lang="en-US" dirty="0"/>
              <a:t>[Chang &amp; Roberts’79]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 Processes are organized in a logical ring</a:t>
            </a:r>
          </a:p>
          <a:p>
            <a:pPr lvl="1"/>
            <a:r>
              <a:rPr lang="en-US" dirty="0"/>
              <a:t> p</a:t>
            </a:r>
            <a:r>
              <a:rPr lang="en-US" baseline="-25000" dirty="0"/>
              <a:t>i</a:t>
            </a:r>
            <a:r>
              <a:rPr lang="en-US" dirty="0"/>
              <a:t> has a communication channel to p</a:t>
            </a:r>
            <a:r>
              <a:rPr lang="en-US" baseline="-25000" dirty="0"/>
              <a:t>i+1 mod 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All messages are sent clockwise around the ring.</a:t>
            </a:r>
          </a:p>
          <a:p>
            <a:r>
              <a:rPr lang="en-US" dirty="0"/>
              <a:t>To start election</a:t>
            </a:r>
          </a:p>
          <a:p>
            <a:pPr lvl="1"/>
            <a:r>
              <a:rPr lang="en-US" dirty="0"/>
              <a:t>Send </a:t>
            </a:r>
            <a:r>
              <a:rPr lang="en-US" i="1" dirty="0">
                <a:solidFill>
                  <a:srgbClr val="0000FF"/>
                </a:solidFill>
              </a:rPr>
              <a:t>election</a:t>
            </a:r>
            <a:r>
              <a:rPr lang="en-US" dirty="0"/>
              <a:t> message with my ID</a:t>
            </a:r>
          </a:p>
          <a:p>
            <a:r>
              <a:rPr lang="en-US" dirty="0"/>
              <a:t>When receiving message (</a:t>
            </a:r>
            <a:r>
              <a:rPr lang="en-US" i="1" dirty="0">
                <a:solidFill>
                  <a:srgbClr val="0000FF"/>
                </a:solidFill>
              </a:rPr>
              <a:t>election</a:t>
            </a:r>
            <a:r>
              <a:rPr lang="en-US" dirty="0"/>
              <a:t>, id)</a:t>
            </a:r>
          </a:p>
          <a:p>
            <a:pPr lvl="1"/>
            <a:r>
              <a:rPr lang="en-US" dirty="0"/>
              <a:t>If id &gt; my ID: forward message</a:t>
            </a:r>
          </a:p>
          <a:p>
            <a:pPr lvl="2"/>
            <a:r>
              <a:rPr lang="en-US" dirty="0"/>
              <a:t>Set state to </a:t>
            </a:r>
            <a:r>
              <a:rPr lang="en-US" i="1" dirty="0">
                <a:solidFill>
                  <a:srgbClr val="0000FF"/>
                </a:solidFill>
              </a:rPr>
              <a:t>participating</a:t>
            </a:r>
          </a:p>
          <a:p>
            <a:pPr lvl="1"/>
            <a:r>
              <a:rPr lang="en-US" dirty="0"/>
              <a:t>If id &lt; my ID: send (</a:t>
            </a:r>
            <a:r>
              <a:rPr lang="en-US" i="1" dirty="0">
                <a:solidFill>
                  <a:srgbClr val="0000FF"/>
                </a:solidFill>
              </a:rPr>
              <a:t>election</a:t>
            </a:r>
            <a:r>
              <a:rPr lang="en-US" dirty="0"/>
              <a:t>, my ID)</a:t>
            </a:r>
          </a:p>
          <a:p>
            <a:pPr lvl="2"/>
            <a:r>
              <a:rPr lang="en-US" dirty="0"/>
              <a:t>Skip if already </a:t>
            </a:r>
            <a:r>
              <a:rPr lang="en-US" i="1" dirty="0">
                <a:solidFill>
                  <a:srgbClr val="0000FF"/>
                </a:solidFill>
              </a:rPr>
              <a:t>participating</a:t>
            </a:r>
          </a:p>
          <a:p>
            <a:pPr lvl="2"/>
            <a:r>
              <a:rPr lang="en-US" dirty="0"/>
              <a:t>Set state to </a:t>
            </a:r>
            <a:r>
              <a:rPr lang="en-US" i="1" dirty="0">
                <a:solidFill>
                  <a:srgbClr val="0000FF"/>
                </a:solidFill>
              </a:rPr>
              <a:t>participating</a:t>
            </a:r>
          </a:p>
          <a:p>
            <a:pPr lvl="1"/>
            <a:r>
              <a:rPr lang="en-US" dirty="0"/>
              <a:t>If id = my ID: I am elected (why?) send </a:t>
            </a:r>
            <a:r>
              <a:rPr lang="en-US" i="1" dirty="0">
                <a:solidFill>
                  <a:srgbClr val="0000FF"/>
                </a:solidFill>
              </a:rPr>
              <a:t>elected</a:t>
            </a:r>
            <a:r>
              <a:rPr lang="en-US" dirty="0"/>
              <a:t> message</a:t>
            </a:r>
          </a:p>
          <a:p>
            <a:pPr lvl="2"/>
            <a:r>
              <a:rPr lang="en-US" i="1" dirty="0">
                <a:solidFill>
                  <a:srgbClr val="0000FF"/>
                </a:solidFill>
                <a:sym typeface="Wingdings" charset="0"/>
              </a:rPr>
              <a:t>elected</a:t>
            </a:r>
            <a:r>
              <a:rPr lang="en-US" dirty="0">
                <a:sym typeface="Wingdings" charset="0"/>
              </a:rPr>
              <a:t> message forwarded until it reaches leader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697413" y="1560513"/>
            <a:ext cx="3265488" cy="36607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Ring-Based Election: Example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election was started by process 17.</a:t>
            </a:r>
          </a:p>
          <a:p>
            <a:r>
              <a:rPr lang="en-GB" dirty="0"/>
              <a:t>The highest process identifier encountered so far is 24</a:t>
            </a:r>
          </a:p>
          <a:p>
            <a:r>
              <a:rPr lang="en-GB" dirty="0"/>
              <a:t>(final leader will be 33)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Arc 7"/>
          <p:cNvSpPr>
            <a:spLocks/>
          </p:cNvSpPr>
          <p:nvPr/>
        </p:nvSpPr>
        <p:spPr bwMode="auto">
          <a:xfrm>
            <a:off x="6508750" y="3571876"/>
            <a:ext cx="1420813" cy="1216025"/>
          </a:xfrm>
          <a:custGeom>
            <a:avLst/>
            <a:gdLst>
              <a:gd name="T0" fmla="*/ 2 w 18554"/>
              <a:gd name="T1" fmla="*/ 1 h 15463"/>
              <a:gd name="T2" fmla="*/ 2 w 18554"/>
              <a:gd name="T3" fmla="*/ 2 h 15463"/>
              <a:gd name="T4" fmla="*/ 0 w 18554"/>
              <a:gd name="T5" fmla="*/ 0 h 15463"/>
              <a:gd name="T6" fmla="*/ 0 60000 65536"/>
              <a:gd name="T7" fmla="*/ 0 60000 65536"/>
              <a:gd name="T8" fmla="*/ 0 60000 65536"/>
              <a:gd name="T9" fmla="*/ 0 w 18554"/>
              <a:gd name="T10" fmla="*/ 0 h 15463"/>
              <a:gd name="T11" fmla="*/ 18554 w 18554"/>
              <a:gd name="T12" fmla="*/ 15463 h 154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54" h="15463" fill="none" extrusionOk="0">
                <a:moveTo>
                  <a:pt x="18554" y="11059"/>
                </a:moveTo>
                <a:cubicBezTo>
                  <a:pt x="17592" y="12671"/>
                  <a:pt x="16425" y="14152"/>
                  <a:pt x="15081" y="15462"/>
                </a:cubicBezTo>
              </a:path>
              <a:path w="18554" h="15463" stroke="0" extrusionOk="0">
                <a:moveTo>
                  <a:pt x="18554" y="11059"/>
                </a:moveTo>
                <a:cubicBezTo>
                  <a:pt x="17592" y="12671"/>
                  <a:pt x="16425" y="14152"/>
                  <a:pt x="15081" y="15462"/>
                </a:cubicBez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7718425" y="3751263"/>
            <a:ext cx="355600" cy="411163"/>
          </a:xfrm>
          <a:prstGeom prst="ellipse">
            <a:avLst/>
          </a:prstGeom>
          <a:solidFill>
            <a:srgbClr val="D9AA73"/>
          </a:solidFill>
          <a:ln w="22225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4852988" y="2065338"/>
            <a:ext cx="333375" cy="363538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673975" y="2571751"/>
            <a:ext cx="377825" cy="387350"/>
          </a:xfrm>
          <a:prstGeom prst="ellipse">
            <a:avLst/>
          </a:prstGeom>
          <a:solidFill>
            <a:srgbClr val="D9AA73"/>
          </a:solidFill>
          <a:ln w="22225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4808538" y="4232276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818438" y="4725988"/>
            <a:ext cx="622300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829550" y="4737101"/>
            <a:ext cx="622300" cy="2905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441950" y="4943476"/>
            <a:ext cx="155575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453063" y="4954588"/>
            <a:ext cx="155575" cy="73025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5753100" y="5064126"/>
            <a:ext cx="133350" cy="95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764213" y="5075238"/>
            <a:ext cx="133350" cy="96838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6108700" y="5183188"/>
            <a:ext cx="133350" cy="49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6119813" y="5194301"/>
            <a:ext cx="133350" cy="50800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442075" y="5183188"/>
            <a:ext cx="131763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453188" y="5194301"/>
            <a:ext cx="131763" cy="74613"/>
          </a:xfrm>
          <a:prstGeom prst="rect">
            <a:avLst/>
          </a:prstGeom>
          <a:noFill/>
          <a:ln w="222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7596188" y="4775201"/>
            <a:ext cx="66675" cy="71438"/>
          </a:xfrm>
          <a:custGeom>
            <a:avLst/>
            <a:gdLst>
              <a:gd name="T0" fmla="*/ 28 w 42"/>
              <a:gd name="T1" fmla="*/ 15 h 45"/>
              <a:gd name="T2" fmla="*/ 42 w 42"/>
              <a:gd name="T3" fmla="*/ 30 h 45"/>
              <a:gd name="T4" fmla="*/ 0 w 42"/>
              <a:gd name="T5" fmla="*/ 45 h 45"/>
              <a:gd name="T6" fmla="*/ 28 w 42"/>
              <a:gd name="T7" fmla="*/ 0 h 45"/>
              <a:gd name="T8" fmla="*/ 28 w 42"/>
              <a:gd name="T9" fmla="*/ 15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45"/>
              <a:gd name="T17" fmla="*/ 42 w 42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45">
                <a:moveTo>
                  <a:pt x="28" y="15"/>
                </a:moveTo>
                <a:lnTo>
                  <a:pt x="42" y="30"/>
                </a:lnTo>
                <a:lnTo>
                  <a:pt x="0" y="45"/>
                </a:lnTo>
                <a:lnTo>
                  <a:pt x="28" y="0"/>
                </a:lnTo>
                <a:lnTo>
                  <a:pt x="28" y="1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7596188" y="4775201"/>
            <a:ext cx="66675" cy="71438"/>
          </a:xfrm>
          <a:custGeom>
            <a:avLst/>
            <a:gdLst>
              <a:gd name="T0" fmla="*/ 28 w 42"/>
              <a:gd name="T1" fmla="*/ 15 h 45"/>
              <a:gd name="T2" fmla="*/ 42 w 42"/>
              <a:gd name="T3" fmla="*/ 30 h 45"/>
              <a:gd name="T4" fmla="*/ 0 w 42"/>
              <a:gd name="T5" fmla="*/ 45 h 45"/>
              <a:gd name="T6" fmla="*/ 28 w 42"/>
              <a:gd name="T7" fmla="*/ 0 h 45"/>
              <a:gd name="T8" fmla="*/ 28 w 42"/>
              <a:gd name="T9" fmla="*/ 15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45"/>
              <a:gd name="T17" fmla="*/ 42 w 42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45">
                <a:moveTo>
                  <a:pt x="28" y="15"/>
                </a:moveTo>
                <a:lnTo>
                  <a:pt x="42" y="30"/>
                </a:lnTo>
                <a:lnTo>
                  <a:pt x="0" y="45"/>
                </a:lnTo>
                <a:lnTo>
                  <a:pt x="28" y="0"/>
                </a:lnTo>
                <a:lnTo>
                  <a:pt x="28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7662863" y="4775201"/>
            <a:ext cx="22225" cy="238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8040688" y="4775201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24</a:t>
            </a:r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908550" y="4365626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15</a:t>
            </a:r>
            <a:endParaRPr lang="en-US"/>
          </a:p>
        </p:txBody>
      </p:sp>
      <p:sp>
        <p:nvSpPr>
          <p:cNvPr id="29723" name="Oval 28"/>
          <p:cNvSpPr>
            <a:spLocks noChangeArrowheads="1"/>
          </p:cNvSpPr>
          <p:nvPr/>
        </p:nvSpPr>
        <p:spPr bwMode="auto">
          <a:xfrm>
            <a:off x="6929438" y="1549401"/>
            <a:ext cx="422275" cy="481013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Oval 30"/>
          <p:cNvSpPr>
            <a:spLocks noChangeArrowheads="1"/>
          </p:cNvSpPr>
          <p:nvPr/>
        </p:nvSpPr>
        <p:spPr bwMode="auto">
          <a:xfrm>
            <a:off x="4830763" y="2041526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4975225" y="2151063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9727" name="Oval 32"/>
          <p:cNvSpPr>
            <a:spLocks noChangeArrowheads="1"/>
          </p:cNvSpPr>
          <p:nvPr/>
        </p:nvSpPr>
        <p:spPr bwMode="auto">
          <a:xfrm>
            <a:off x="5786438" y="1392238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5913438" y="1501776"/>
            <a:ext cx="2127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33</a:t>
            </a:r>
            <a:endParaRPr lang="en-US"/>
          </a:p>
        </p:txBody>
      </p:sp>
      <p:sp>
        <p:nvSpPr>
          <p:cNvPr id="29729" name="Oval 34"/>
          <p:cNvSpPr>
            <a:spLocks noChangeArrowheads="1"/>
          </p:cNvSpPr>
          <p:nvPr/>
        </p:nvSpPr>
        <p:spPr bwMode="auto">
          <a:xfrm>
            <a:off x="7029450" y="4737101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7129463" y="484663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charset="0"/>
              </a:rPr>
              <a:t>28</a:t>
            </a:r>
            <a:endParaRPr lang="en-US" dirty="0"/>
          </a:p>
        </p:txBody>
      </p:sp>
      <p:sp>
        <p:nvSpPr>
          <p:cNvPr id="29731" name="Rectangle 36"/>
          <p:cNvSpPr>
            <a:spLocks noChangeArrowheads="1"/>
          </p:cNvSpPr>
          <p:nvPr/>
        </p:nvSpPr>
        <p:spPr bwMode="auto">
          <a:xfrm>
            <a:off x="7067550" y="1719263"/>
            <a:ext cx="2127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17</a:t>
            </a:r>
            <a:endParaRPr lang="en-US"/>
          </a:p>
        </p:txBody>
      </p:sp>
      <p:sp>
        <p:nvSpPr>
          <p:cNvPr id="29732" name="Oval 37"/>
          <p:cNvSpPr>
            <a:spLocks noChangeArrowheads="1"/>
          </p:cNvSpPr>
          <p:nvPr/>
        </p:nvSpPr>
        <p:spPr bwMode="auto">
          <a:xfrm>
            <a:off x="7640638" y="2560638"/>
            <a:ext cx="444500" cy="457200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7773988" y="268128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24</a:t>
            </a:r>
            <a:endParaRPr lang="en-US"/>
          </a:p>
        </p:txBody>
      </p:sp>
      <p:sp>
        <p:nvSpPr>
          <p:cNvPr id="29734" name="Oval 39"/>
          <p:cNvSpPr>
            <a:spLocks noChangeArrowheads="1"/>
          </p:cNvSpPr>
          <p:nvPr/>
        </p:nvSpPr>
        <p:spPr bwMode="auto">
          <a:xfrm>
            <a:off x="7662863" y="3716338"/>
            <a:ext cx="444500" cy="481013"/>
          </a:xfrm>
          <a:prstGeom prst="ellipse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Rectangle 40"/>
          <p:cNvSpPr>
            <a:spLocks noChangeArrowheads="1"/>
          </p:cNvSpPr>
          <p:nvPr/>
        </p:nvSpPr>
        <p:spPr bwMode="auto">
          <a:xfrm>
            <a:off x="7862888" y="3860801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4641850" y="3259138"/>
            <a:ext cx="177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04614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25938</TotalTime>
  <Pages>12</Pages>
  <Words>1561</Words>
  <Application>Microsoft Macintosh PowerPoint</Application>
  <PresentationFormat>Letter Paper (8.5x11 in)</PresentationFormat>
  <Paragraphs>448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Helvetica</vt:lpstr>
      <vt:lpstr>Symbol</vt:lpstr>
      <vt:lpstr>Times New Roman</vt:lpstr>
      <vt:lpstr>Wingdings</vt:lpstr>
      <vt:lpstr>CS252-template</vt:lpstr>
      <vt:lpstr>Office Theme</vt:lpstr>
      <vt:lpstr>CSE 486/586 Distributed Systems Leader Election</vt:lpstr>
      <vt:lpstr>Recap: Mutual Exclusion</vt:lpstr>
      <vt:lpstr>Why Election?</vt:lpstr>
      <vt:lpstr>What is Election?</vt:lpstr>
      <vt:lpstr>Assumptions</vt:lpstr>
      <vt:lpstr>Problem Specification</vt:lpstr>
      <vt:lpstr>Ring-Based Election: Example</vt:lpstr>
      <vt:lpstr>Algorithm 1: Ring Election [Chang &amp; Roberts’79] </vt:lpstr>
      <vt:lpstr>Ring-Based Election: Example</vt:lpstr>
      <vt:lpstr>Ring-Based Election: Example</vt:lpstr>
      <vt:lpstr>Ring-Based Election: Analysis</vt:lpstr>
      <vt:lpstr>Correctness?</vt:lpstr>
      <vt:lpstr>Example: Ring Election </vt:lpstr>
      <vt:lpstr>CSE 486/586 Administrivia</vt:lpstr>
      <vt:lpstr>Algorithm 2: Modified Ring Election </vt:lpstr>
      <vt:lpstr>Example: Ring Election </vt:lpstr>
      <vt:lpstr>Modified Ring Election</vt:lpstr>
      <vt:lpstr>What about that Impossibility?</vt:lpstr>
      <vt:lpstr>Algorithm 3: Bully Algorithm </vt:lpstr>
      <vt:lpstr>Algorithm 3: Bully Algorithm </vt:lpstr>
      <vt:lpstr>Example: Bully Election </vt:lpstr>
      <vt:lpstr>The Bully Algorithm</vt:lpstr>
      <vt:lpstr>Analysis of The Bully Algorithm</vt:lpstr>
      <vt:lpstr>Analysis of The Bully Algorithm</vt:lpstr>
      <vt:lpstr>Turnaround time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920</cp:revision>
  <cp:lastPrinted>2014-03-05T16:34:41Z</cp:lastPrinted>
  <dcterms:created xsi:type="dcterms:W3CDTF">2012-02-27T16:04:57Z</dcterms:created>
  <dcterms:modified xsi:type="dcterms:W3CDTF">2019-03-27T16:09:11Z</dcterms:modified>
  <cp:category/>
</cp:coreProperties>
</file>