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82" r:id="rId2"/>
  </p:sldMasterIdLst>
  <p:notesMasterIdLst>
    <p:notesMasterId r:id="rId33"/>
  </p:notesMasterIdLst>
  <p:handoutMasterIdLst>
    <p:handoutMasterId r:id="rId34"/>
  </p:handoutMasterIdLst>
  <p:sldIdLst>
    <p:sldId id="322" r:id="rId3"/>
    <p:sldId id="798" r:id="rId4"/>
    <p:sldId id="799" r:id="rId5"/>
    <p:sldId id="800" r:id="rId6"/>
    <p:sldId id="801" r:id="rId7"/>
    <p:sldId id="802" r:id="rId8"/>
    <p:sldId id="803" r:id="rId9"/>
    <p:sldId id="818" r:id="rId10"/>
    <p:sldId id="804" r:id="rId11"/>
    <p:sldId id="805" r:id="rId12"/>
    <p:sldId id="806" r:id="rId13"/>
    <p:sldId id="820" r:id="rId14"/>
    <p:sldId id="807" r:id="rId15"/>
    <p:sldId id="808" r:id="rId16"/>
    <p:sldId id="809" r:id="rId17"/>
    <p:sldId id="810" r:id="rId18"/>
    <p:sldId id="816" r:id="rId19"/>
    <p:sldId id="819" r:id="rId20"/>
    <p:sldId id="811" r:id="rId21"/>
    <p:sldId id="812" r:id="rId22"/>
    <p:sldId id="824" r:id="rId23"/>
    <p:sldId id="825" r:id="rId24"/>
    <p:sldId id="813" r:id="rId25"/>
    <p:sldId id="821" r:id="rId26"/>
    <p:sldId id="822" r:id="rId27"/>
    <p:sldId id="823" r:id="rId28"/>
    <p:sldId id="814" r:id="rId29"/>
    <p:sldId id="815" r:id="rId30"/>
    <p:sldId id="777" r:id="rId31"/>
    <p:sldId id="584" r:id="rId32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4FFB"/>
    <a:srgbClr val="0066FF"/>
    <a:srgbClr val="55FC02"/>
    <a:srgbClr val="FBBA03"/>
    <a:srgbClr val="0332B7"/>
    <a:srgbClr val="000000"/>
    <a:srgbClr val="7B00E4"/>
    <a:srgbClr val="EFFB03"/>
    <a:srgbClr val="F90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61" autoAdjust="0"/>
    <p:restoredTop sz="80180" autoAdjust="0"/>
  </p:normalViewPr>
  <p:slideViewPr>
    <p:cSldViewPr>
      <p:cViewPr varScale="1">
        <p:scale>
          <a:sx n="75" d="100"/>
          <a:sy n="75" d="100"/>
        </p:scale>
        <p:origin x="1440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3904" y="-10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F668F6-92AF-F14F-959F-F8E6BDC55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27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C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3442F8-CACF-AA42-83D4-E0A09A06F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ACFFB53C-1439-6C41-A2C3-1FF6E096BBD2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16346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5CA2DB-8A6E-354A-84FE-C390361DC98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50E79-2683-6848-A4D7-CDA40719EAAA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F458F-5213-914F-94F8-6B10C77F9790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4F620-2FEB-0043-9943-F8C545420FE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543C2CE-5AF7-8143-8A0A-0153F98C0316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CSE 486/586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uffalo.edu/inclusion/campus-culture-survey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189865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/>
              <a:t>CSE 486/586 Distributed Systems</a:t>
            </a:r>
            <a:br>
              <a:rPr lang="en-US" dirty="0"/>
            </a:br>
            <a:r>
              <a:rPr lang="en-US" dirty="0" err="1"/>
              <a:t>Paxos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/>
              <a:t>Steve Ko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Computer Sciences and Engineering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University at Buffalo</a:t>
            </a:r>
          </a:p>
          <a:p>
            <a:pPr>
              <a:lnSpc>
                <a:spcPct val="70000"/>
              </a:lnSpc>
            </a:pPr>
            <a:endParaRPr lang="en-US" sz="2000" dirty="0"/>
          </a:p>
          <a:p>
            <a:pPr>
              <a:lnSpc>
                <a:spcPct val="70000"/>
              </a:lnSpc>
            </a:pPr>
            <a:endParaRPr lang="en-US" sz="2000" dirty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Desired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Safety</a:t>
            </a:r>
          </a:p>
          <a:p>
            <a:pPr lvl="1"/>
            <a:r>
              <a:rPr lang="en-US" dirty="0"/>
              <a:t>Only a value that has been proposed can be chosen</a:t>
            </a:r>
          </a:p>
          <a:p>
            <a:pPr lvl="1"/>
            <a:r>
              <a:rPr lang="en-US" dirty="0"/>
              <a:t>Only a single value is chosen</a:t>
            </a:r>
          </a:p>
          <a:p>
            <a:pPr lvl="1"/>
            <a:r>
              <a:rPr lang="en-US" dirty="0"/>
              <a:t>A process never learns that a value has been chosen unless it has been</a:t>
            </a:r>
          </a:p>
          <a:p>
            <a:r>
              <a:rPr lang="en-US" dirty="0" err="1"/>
              <a:t>Liveness</a:t>
            </a:r>
            <a:endParaRPr lang="en-US" dirty="0"/>
          </a:p>
          <a:p>
            <a:pPr lvl="1"/>
            <a:r>
              <a:rPr lang="en-US" dirty="0"/>
              <a:t>Some proposed value is eventually chosen</a:t>
            </a:r>
          </a:p>
          <a:p>
            <a:pPr lvl="1"/>
            <a:r>
              <a:rPr lang="en-US" dirty="0"/>
              <a:t>If a value is chosen, a process eventually learns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10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394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of a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roles</a:t>
            </a:r>
          </a:p>
          <a:p>
            <a:r>
              <a:rPr lang="en-US" dirty="0">
                <a:solidFill>
                  <a:srgbClr val="FF0000"/>
                </a:solidFill>
              </a:rPr>
              <a:t>Proposers</a:t>
            </a:r>
            <a:r>
              <a:rPr lang="en-US" dirty="0"/>
              <a:t>: processes that propose values</a:t>
            </a:r>
          </a:p>
          <a:p>
            <a:r>
              <a:rPr lang="en-US" dirty="0">
                <a:solidFill>
                  <a:srgbClr val="FF0000"/>
                </a:solidFill>
              </a:rPr>
              <a:t>Acceptors</a:t>
            </a:r>
            <a:r>
              <a:rPr lang="en-US" dirty="0"/>
              <a:t>: processes that accept (i.e., consider) values</a:t>
            </a:r>
          </a:p>
          <a:p>
            <a:pPr lvl="1"/>
            <a:r>
              <a:rPr lang="en-US" dirty="0"/>
              <a:t>“Considering a value”: the value is a candidate for consensus.</a:t>
            </a:r>
          </a:p>
          <a:p>
            <a:pPr lvl="1"/>
            <a:r>
              <a:rPr lang="en-US" dirty="0"/>
              <a:t>Majority acceptance </a:t>
            </a:r>
            <a:r>
              <a:rPr lang="en-US" dirty="0">
                <a:sym typeface="Wingdings"/>
              </a:rPr>
              <a:t> choosing the value</a:t>
            </a:r>
          </a:p>
          <a:p>
            <a:r>
              <a:rPr lang="en-US" dirty="0">
                <a:solidFill>
                  <a:srgbClr val="FF0000"/>
                </a:solidFill>
                <a:sym typeface="Wingdings"/>
              </a:rPr>
              <a:t>Learners</a:t>
            </a:r>
            <a:r>
              <a:rPr lang="en-US" dirty="0">
                <a:sym typeface="Wingdings"/>
              </a:rPr>
              <a:t>: processes that learn the outcome (i.e., chosen value)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11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63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of a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/>
              </a:rPr>
              <a:t>In reality, a process can be any one, two, or all three.</a:t>
            </a:r>
          </a:p>
          <a:p>
            <a:r>
              <a:rPr lang="en-US" dirty="0">
                <a:sym typeface="Wingdings"/>
              </a:rPr>
              <a:t>Important requirements</a:t>
            </a:r>
          </a:p>
          <a:p>
            <a:pPr lvl="1"/>
            <a:r>
              <a:rPr lang="en-US" dirty="0"/>
              <a:t>The protocol should work under process failures and with delayed and lost messages.</a:t>
            </a:r>
          </a:p>
          <a:p>
            <a:pPr lvl="1"/>
            <a:r>
              <a:rPr lang="en-US" dirty="0"/>
              <a:t>The consensus is reached via a majority (&gt; ½).</a:t>
            </a:r>
          </a:p>
          <a:p>
            <a:r>
              <a:rPr lang="en-US" dirty="0"/>
              <a:t>Example: a replicated state machine</a:t>
            </a:r>
          </a:p>
          <a:p>
            <a:pPr lvl="1"/>
            <a:r>
              <a:rPr lang="en-US" dirty="0"/>
              <a:t>All replicas agree on the order of execution for concurrent transactions</a:t>
            </a:r>
          </a:p>
          <a:p>
            <a:pPr lvl="1"/>
            <a:r>
              <a:rPr lang="en-US" dirty="0"/>
              <a:t>All replica assume all roles, i.e., they can each propose, accept, and learn.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12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Attempt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just have one acceptor, choose the first one that arrives, &amp; tell the proposers about the outcome.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What’s wrong?</a:t>
            </a:r>
          </a:p>
          <a:p>
            <a:pPr lvl="1"/>
            <a:r>
              <a:rPr lang="en-US" dirty="0"/>
              <a:t>Single point of failure!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13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676400" y="1905000"/>
            <a:ext cx="685800" cy="6858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P0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1676400" y="3352800"/>
            <a:ext cx="685800" cy="6858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P1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1676400" y="4876800"/>
            <a:ext cx="685800" cy="6858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P2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5867400" y="3352800"/>
            <a:ext cx="685800" cy="6858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A0</a:t>
            </a:r>
          </a:p>
        </p:txBody>
      </p:sp>
      <p:cxnSp>
        <p:nvCxnSpPr>
          <p:cNvPr id="10" name="Straight Arrow Connector 9"/>
          <p:cNvCxnSpPr>
            <a:stCxn id="5" idx="6"/>
            <a:endCxn id="8" idx="1"/>
          </p:cNvCxnSpPr>
          <p:nvPr/>
        </p:nvCxnSpPr>
        <p:spPr bwMode="auto">
          <a:xfrm>
            <a:off x="2362200" y="2247900"/>
            <a:ext cx="3605633" cy="1205333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stCxn id="6" idx="6"/>
          </p:cNvCxnSpPr>
          <p:nvPr/>
        </p:nvCxnSpPr>
        <p:spPr bwMode="auto">
          <a:xfrm flipV="1">
            <a:off x="2362200" y="3657600"/>
            <a:ext cx="990600" cy="381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>
            <a:stCxn id="7" idx="6"/>
          </p:cNvCxnSpPr>
          <p:nvPr/>
        </p:nvCxnSpPr>
        <p:spPr bwMode="auto">
          <a:xfrm flipV="1">
            <a:off x="2362200" y="4876800"/>
            <a:ext cx="838200" cy="3429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1447800" y="266700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V: 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47800" y="403860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V: 10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47800" y="556260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V: 3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5810827"/>
            <a:ext cx="519176" cy="589973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 bwMode="auto">
          <a:xfrm>
            <a:off x="1524000" y="2667000"/>
            <a:ext cx="914400" cy="3810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15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Attempt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have multiple acceptors; each accepts the first one; then all choose the majority and tell the proposers about the outcome.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What’s wrong? (next slide)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14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172200"/>
            <a:ext cx="519176" cy="58997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 bwMode="auto">
          <a:xfrm>
            <a:off x="1676400" y="2286000"/>
            <a:ext cx="685800" cy="6858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P0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1676400" y="3733800"/>
            <a:ext cx="685800" cy="6858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P1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1676400" y="5257800"/>
            <a:ext cx="685800" cy="6858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P2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5867400" y="3733800"/>
            <a:ext cx="685800" cy="6858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A1</a:t>
            </a:r>
          </a:p>
        </p:txBody>
      </p:sp>
      <p:cxnSp>
        <p:nvCxnSpPr>
          <p:cNvPr id="10" name="Straight Arrow Connector 9"/>
          <p:cNvCxnSpPr>
            <a:stCxn id="6" idx="6"/>
            <a:endCxn id="9" idx="1"/>
          </p:cNvCxnSpPr>
          <p:nvPr/>
        </p:nvCxnSpPr>
        <p:spPr bwMode="auto">
          <a:xfrm>
            <a:off x="2362200" y="2628900"/>
            <a:ext cx="3605633" cy="1205333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stCxn id="7" idx="6"/>
          </p:cNvCxnSpPr>
          <p:nvPr/>
        </p:nvCxnSpPr>
        <p:spPr bwMode="auto">
          <a:xfrm>
            <a:off x="2362200" y="4076700"/>
            <a:ext cx="1371600" cy="381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stCxn id="8" idx="6"/>
          </p:cNvCxnSpPr>
          <p:nvPr/>
        </p:nvCxnSpPr>
        <p:spPr bwMode="auto">
          <a:xfrm flipV="1">
            <a:off x="2362200" y="5029200"/>
            <a:ext cx="1524000" cy="5715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Oval 16"/>
          <p:cNvSpPr/>
          <p:nvPr/>
        </p:nvSpPr>
        <p:spPr bwMode="auto">
          <a:xfrm>
            <a:off x="5867400" y="2286000"/>
            <a:ext cx="685800" cy="6858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A0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5867400" y="5257800"/>
            <a:ext cx="685800" cy="6858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A2</a:t>
            </a:r>
          </a:p>
        </p:txBody>
      </p:sp>
      <p:cxnSp>
        <p:nvCxnSpPr>
          <p:cNvPr id="19" name="Straight Arrow Connector 18"/>
          <p:cNvCxnSpPr>
            <a:stCxn id="6" idx="6"/>
            <a:endCxn id="18" idx="2"/>
          </p:cNvCxnSpPr>
          <p:nvPr/>
        </p:nvCxnSpPr>
        <p:spPr bwMode="auto">
          <a:xfrm>
            <a:off x="2362200" y="2628900"/>
            <a:ext cx="3505200" cy="29718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endCxn id="17" idx="2"/>
          </p:cNvCxnSpPr>
          <p:nvPr/>
        </p:nvCxnSpPr>
        <p:spPr bwMode="auto">
          <a:xfrm flipV="1">
            <a:off x="2362200" y="2628900"/>
            <a:ext cx="3505200" cy="14097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1447800" y="302889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V: 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447800" y="440049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V: 10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47800" y="592449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V: 3</a:t>
            </a:r>
          </a:p>
        </p:txBody>
      </p:sp>
      <p:cxnSp>
        <p:nvCxnSpPr>
          <p:cNvPr id="29" name="Straight Arrow Connector 28"/>
          <p:cNvCxnSpPr/>
          <p:nvPr/>
        </p:nvCxnSpPr>
        <p:spPr bwMode="auto">
          <a:xfrm>
            <a:off x="2362200" y="2667000"/>
            <a:ext cx="2057400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7" idx="6"/>
          </p:cNvCxnSpPr>
          <p:nvPr/>
        </p:nvCxnSpPr>
        <p:spPr bwMode="auto">
          <a:xfrm>
            <a:off x="2362200" y="4076700"/>
            <a:ext cx="1295400" cy="5715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>
            <a:stCxn id="8" idx="6"/>
          </p:cNvCxnSpPr>
          <p:nvPr/>
        </p:nvCxnSpPr>
        <p:spPr bwMode="auto">
          <a:xfrm flipV="1">
            <a:off x="2362200" y="5562600"/>
            <a:ext cx="1371600" cy="381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>
            <a:stCxn id="8" idx="6"/>
          </p:cNvCxnSpPr>
          <p:nvPr/>
        </p:nvCxnSpPr>
        <p:spPr bwMode="auto">
          <a:xfrm flipV="1">
            <a:off x="2362200" y="4876800"/>
            <a:ext cx="914400" cy="7239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Rectangle 44"/>
          <p:cNvSpPr/>
          <p:nvPr/>
        </p:nvSpPr>
        <p:spPr bwMode="auto">
          <a:xfrm>
            <a:off x="1524000" y="3048000"/>
            <a:ext cx="914400" cy="3810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30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Attempt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example, but many other possibilities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15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676400" y="1905000"/>
            <a:ext cx="685800" cy="6858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P0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1676400" y="3352800"/>
            <a:ext cx="685800" cy="6858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P1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1676400" y="4876800"/>
            <a:ext cx="685800" cy="6858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P2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5867400" y="3352800"/>
            <a:ext cx="685800" cy="6858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A1</a:t>
            </a:r>
          </a:p>
        </p:txBody>
      </p:sp>
      <p:cxnSp>
        <p:nvCxnSpPr>
          <p:cNvPr id="9" name="Straight Arrow Connector 8"/>
          <p:cNvCxnSpPr>
            <a:stCxn id="5" idx="6"/>
          </p:cNvCxnSpPr>
          <p:nvPr/>
        </p:nvCxnSpPr>
        <p:spPr bwMode="auto">
          <a:xfrm>
            <a:off x="2362200" y="2247900"/>
            <a:ext cx="1447800" cy="4953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>
            <a:stCxn id="6" idx="6"/>
            <a:endCxn id="8" idx="2"/>
          </p:cNvCxnSpPr>
          <p:nvPr/>
        </p:nvCxnSpPr>
        <p:spPr bwMode="auto">
          <a:xfrm>
            <a:off x="2362200" y="3695700"/>
            <a:ext cx="3505200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stCxn id="7" idx="6"/>
          </p:cNvCxnSpPr>
          <p:nvPr/>
        </p:nvCxnSpPr>
        <p:spPr bwMode="auto">
          <a:xfrm flipV="1">
            <a:off x="2362200" y="4648200"/>
            <a:ext cx="1524000" cy="5715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Oval 11"/>
          <p:cNvSpPr/>
          <p:nvPr/>
        </p:nvSpPr>
        <p:spPr bwMode="auto">
          <a:xfrm>
            <a:off x="5867400" y="1905000"/>
            <a:ext cx="685800" cy="6858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A0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5867400" y="4876800"/>
            <a:ext cx="685800" cy="6858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A2</a:t>
            </a:r>
          </a:p>
        </p:txBody>
      </p:sp>
      <p:cxnSp>
        <p:nvCxnSpPr>
          <p:cNvPr id="14" name="Straight Arrow Connector 13"/>
          <p:cNvCxnSpPr>
            <a:stCxn id="5" idx="6"/>
          </p:cNvCxnSpPr>
          <p:nvPr/>
        </p:nvCxnSpPr>
        <p:spPr bwMode="auto">
          <a:xfrm>
            <a:off x="2362200" y="2247900"/>
            <a:ext cx="838200" cy="7239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2362200" y="3276600"/>
            <a:ext cx="990600" cy="3810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1447800" y="264789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V: 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47800" y="401949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V: 10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47800" y="554349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V: 3</a:t>
            </a:r>
          </a:p>
        </p:txBody>
      </p:sp>
      <p:cxnSp>
        <p:nvCxnSpPr>
          <p:cNvPr id="19" name="Straight Arrow Connector 18"/>
          <p:cNvCxnSpPr>
            <a:endCxn id="12" idx="2"/>
          </p:cNvCxnSpPr>
          <p:nvPr/>
        </p:nvCxnSpPr>
        <p:spPr bwMode="auto">
          <a:xfrm flipV="1">
            <a:off x="2362200" y="2247900"/>
            <a:ext cx="3505200" cy="381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6" idx="6"/>
          </p:cNvCxnSpPr>
          <p:nvPr/>
        </p:nvCxnSpPr>
        <p:spPr bwMode="auto">
          <a:xfrm>
            <a:off x="2362200" y="3695700"/>
            <a:ext cx="1295400" cy="5715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7" idx="6"/>
            <a:endCxn id="13" idx="2"/>
          </p:cNvCxnSpPr>
          <p:nvPr/>
        </p:nvCxnSpPr>
        <p:spPr bwMode="auto">
          <a:xfrm>
            <a:off x="2362200" y="5219700"/>
            <a:ext cx="3505200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7" idx="6"/>
          </p:cNvCxnSpPr>
          <p:nvPr/>
        </p:nvCxnSpPr>
        <p:spPr bwMode="auto">
          <a:xfrm flipV="1">
            <a:off x="2362200" y="4495800"/>
            <a:ext cx="914400" cy="7239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189153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Paxos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have multiple acceptors each accept (i.e., consider) </a:t>
            </a:r>
            <a:r>
              <a:rPr lang="en-US" i="1" dirty="0">
                <a:solidFill>
                  <a:srgbClr val="FF0000"/>
                </a:solidFill>
              </a:rPr>
              <a:t>multiple proposals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An acceptor accepting a proposal doesn’t mean it will be chosen. A majority should accept it.</a:t>
            </a:r>
          </a:p>
          <a:p>
            <a:pPr lvl="1"/>
            <a:r>
              <a:rPr lang="en-US" dirty="0"/>
              <a:t>Make sure one of the multiple accepted proposals will have a vote from a majority (will get back to this later)</a:t>
            </a:r>
          </a:p>
          <a:p>
            <a:r>
              <a:rPr lang="en-US" dirty="0" err="1"/>
              <a:t>Paxos</a:t>
            </a:r>
            <a:r>
              <a:rPr lang="en-US" dirty="0"/>
              <a:t>: how do we select one value when there are multiple acceptors accepting multiple proposals?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16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64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Paxos</a:t>
            </a:r>
            <a:r>
              <a:rPr lang="en-US" dirty="0"/>
              <a:t> Protocol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proposal should have an ID (since there’s multiple).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(proposal #, value) == (N, V)</a:t>
            </a:r>
          </a:p>
          <a:p>
            <a:pPr lvl="1"/>
            <a:r>
              <a:rPr lang="en-US" dirty="0"/>
              <a:t>The proposal # strictly increasing and globally unique across all proposers, i.e., there should be no tie.</a:t>
            </a:r>
          </a:p>
          <a:p>
            <a:pPr lvl="1"/>
            <a:r>
              <a:rPr lang="en-US" dirty="0"/>
              <a:t>E.g., (per-process number).(process id) == 3.1, 3.2, 4.1, etc.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This proposal number determines the ordering of all proposals.</a:t>
            </a:r>
          </a:p>
          <a:p>
            <a:r>
              <a:rPr lang="en-US" dirty="0"/>
              <a:t>Three phases</a:t>
            </a:r>
          </a:p>
          <a:p>
            <a:pPr lvl="1"/>
            <a:r>
              <a:rPr lang="en-US" dirty="0"/>
              <a:t>Prepare phase: a proposer learns previously-accepted proposals from the acceptors.</a:t>
            </a:r>
          </a:p>
          <a:p>
            <a:pPr lvl="1"/>
            <a:r>
              <a:rPr lang="en-US" dirty="0"/>
              <a:t>Propose phase: a proposer sends out a proposal.</a:t>
            </a:r>
          </a:p>
          <a:p>
            <a:pPr lvl="1"/>
            <a:r>
              <a:rPr lang="en-US" dirty="0"/>
              <a:t>Learn phase: learners learn the outcome.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17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434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Paxos</a:t>
            </a:r>
            <a:r>
              <a:rPr lang="en-US" dirty="0"/>
              <a:t> Protocol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1193800"/>
            <a:ext cx="7683500" cy="53721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Rough description of the </a:t>
            </a:r>
            <a:r>
              <a:rPr lang="en-US" dirty="0">
                <a:solidFill>
                  <a:srgbClr val="0000FF"/>
                </a:solidFill>
              </a:rPr>
              <a:t>proposers</a:t>
            </a:r>
          </a:p>
          <a:p>
            <a:pPr lvl="1"/>
            <a:r>
              <a:rPr lang="en-US" dirty="0"/>
              <a:t>Before a proposer proposes a value, it will ask acceptors if there is any value proposed before already.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“before”:  according to the proposal ordering, not time</a:t>
            </a:r>
          </a:p>
          <a:p>
            <a:pPr lvl="1"/>
            <a:r>
              <a:rPr lang="en-US" dirty="0"/>
              <a:t>If there is, the proposer will propose the same value, rather than proposing another value.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Even with multiple proposals, the value will be the same.</a:t>
            </a:r>
          </a:p>
          <a:p>
            <a:pPr lvl="1"/>
            <a:r>
              <a:rPr lang="en-US" dirty="0"/>
              <a:t>The behavior is </a:t>
            </a:r>
            <a:r>
              <a:rPr lang="en-US" dirty="0">
                <a:solidFill>
                  <a:srgbClr val="FF0000"/>
                </a:solidFill>
              </a:rPr>
              <a:t>altruistic</a:t>
            </a:r>
            <a:r>
              <a:rPr lang="en-US" dirty="0"/>
              <a:t>: the goal is to reach a consensus, rather than making sure that “my value” is chosen.</a:t>
            </a:r>
          </a:p>
          <a:p>
            <a:r>
              <a:rPr lang="en-US" dirty="0"/>
              <a:t>Rough description of the </a:t>
            </a:r>
            <a:r>
              <a:rPr lang="en-US" dirty="0">
                <a:solidFill>
                  <a:srgbClr val="0000FF"/>
                </a:solidFill>
              </a:rPr>
              <a:t>acceptors</a:t>
            </a:r>
          </a:p>
          <a:p>
            <a:pPr lvl="1"/>
            <a:r>
              <a:rPr lang="en-US" dirty="0"/>
              <a:t>The goal for acceptors is to accept the highest-numbered proposal coming from all proposers.</a:t>
            </a:r>
          </a:p>
          <a:p>
            <a:pPr lvl="1"/>
            <a:r>
              <a:rPr lang="en-US" dirty="0"/>
              <a:t>An acceptor tries to accept a value V with the highest proposal number N.</a:t>
            </a:r>
          </a:p>
          <a:p>
            <a:r>
              <a:rPr lang="en-US" dirty="0"/>
              <a:t>Rough description of the </a:t>
            </a:r>
            <a:r>
              <a:rPr lang="en-US" dirty="0">
                <a:solidFill>
                  <a:srgbClr val="0000FF"/>
                </a:solidFill>
              </a:rPr>
              <a:t>learners</a:t>
            </a:r>
          </a:p>
          <a:p>
            <a:pPr lvl="1"/>
            <a:r>
              <a:rPr lang="en-US" dirty="0"/>
              <a:t>All learners are passive and wait for the outcome.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18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0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Paxos</a:t>
            </a:r>
            <a:r>
              <a:rPr lang="en-US" dirty="0"/>
              <a:t> Phase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1193800"/>
            <a:ext cx="7683500" cy="3613210"/>
          </a:xfrm>
        </p:spPr>
        <p:txBody>
          <a:bodyPr/>
          <a:lstStyle/>
          <a:p>
            <a:r>
              <a:rPr lang="en-US" dirty="0"/>
              <a:t>A proposer chooses its proposal number N and sends a </a:t>
            </a:r>
            <a:r>
              <a:rPr lang="en-US" i="1" dirty="0">
                <a:solidFill>
                  <a:srgbClr val="FF0000"/>
                </a:solidFill>
              </a:rPr>
              <a:t>prepare request</a:t>
            </a:r>
            <a:r>
              <a:rPr lang="en-US" dirty="0"/>
              <a:t> to acceptors.</a:t>
            </a:r>
          </a:p>
          <a:p>
            <a:pPr lvl="1"/>
            <a:r>
              <a:rPr lang="en-US" dirty="0"/>
              <a:t>“Hey, have you accepted any proposal </a:t>
            </a:r>
            <a:r>
              <a:rPr lang="en-US" dirty="0">
                <a:solidFill>
                  <a:srgbClr val="114FFB"/>
                </a:solidFill>
              </a:rPr>
              <a:t>before</a:t>
            </a:r>
            <a:r>
              <a:rPr lang="en-US" dirty="0"/>
              <a:t>?”</a:t>
            </a:r>
          </a:p>
          <a:p>
            <a:r>
              <a:rPr lang="en-US" dirty="0"/>
              <a:t>Note: Acceptors keep the history of proposals.</a:t>
            </a:r>
          </a:p>
          <a:p>
            <a:r>
              <a:rPr lang="en-US" dirty="0"/>
              <a:t>An acceptor needs to reply: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If it accepted anything before N</a:t>
            </a:r>
            <a:r>
              <a:rPr lang="en-US" dirty="0"/>
              <a:t>, the accepted proposal and its value (i.e., </a:t>
            </a:r>
            <a:r>
              <a:rPr lang="en-US" dirty="0">
                <a:solidFill>
                  <a:srgbClr val="FF0000"/>
                </a:solidFill>
              </a:rPr>
              <a:t>the highest proposal number less than 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Extra action: The acceptor stops accepting any proposal numbered </a:t>
            </a:r>
            <a:r>
              <a:rPr lang="en-US" dirty="0">
                <a:solidFill>
                  <a:srgbClr val="FF0000"/>
                </a:solidFill>
              </a:rPr>
              <a:t>less than N </a:t>
            </a:r>
            <a:r>
              <a:rPr lang="en-US" dirty="0"/>
              <a:t>any more (</a:t>
            </a:r>
            <a:r>
              <a:rPr lang="en-US" dirty="0">
                <a:solidFill>
                  <a:srgbClr val="FF0000"/>
                </a:solidFill>
              </a:rPr>
              <a:t>to make sure that it doesn’t alter the result of the reply</a:t>
            </a:r>
            <a:r>
              <a:rPr lang="en-US" dirty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19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57200" y="4876800"/>
            <a:ext cx="2819400" cy="1752600"/>
            <a:chOff x="457200" y="4572000"/>
            <a:chExt cx="2819400" cy="1752600"/>
          </a:xfrm>
        </p:grpSpPr>
        <p:sp>
          <p:nvSpPr>
            <p:cNvPr id="5" name="Oval 4"/>
            <p:cNvSpPr/>
            <p:nvPr/>
          </p:nvSpPr>
          <p:spPr bwMode="auto">
            <a:xfrm>
              <a:off x="457200" y="5067300"/>
              <a:ext cx="685800" cy="685800"/>
            </a:xfrm>
            <a:prstGeom prst="ellipse">
              <a:avLst/>
            </a:prstGeom>
            <a:solidFill>
              <a:schemeClr val="accent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Arial" charset="0"/>
                </a:rPr>
                <a:t>P0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95400" y="5791200"/>
              <a:ext cx="106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0000"/>
                  </a:solidFill>
                </a:rPr>
                <a:t>N: 4</a:t>
              </a:r>
            </a:p>
          </p:txBody>
        </p:sp>
        <p:cxnSp>
          <p:nvCxnSpPr>
            <p:cNvPr id="10" name="Straight Arrow Connector 9"/>
            <p:cNvCxnSpPr>
              <a:stCxn id="5" idx="6"/>
              <a:endCxn id="11" idx="2"/>
            </p:cNvCxnSpPr>
            <p:nvPr/>
          </p:nvCxnSpPr>
          <p:spPr bwMode="auto">
            <a:xfrm flipV="1">
              <a:off x="1143000" y="4914900"/>
              <a:ext cx="1447800" cy="49530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1" name="Oval 10"/>
            <p:cNvSpPr/>
            <p:nvPr/>
          </p:nvSpPr>
          <p:spPr bwMode="auto">
            <a:xfrm>
              <a:off x="2590800" y="4572000"/>
              <a:ext cx="685800" cy="685800"/>
            </a:xfrm>
            <a:prstGeom prst="ellipse">
              <a:avLst/>
            </a:prstGeom>
            <a:solidFill>
              <a:schemeClr val="accent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2"/>
                  </a:solidFill>
                </a:rPr>
                <a:t>A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Arial" charset="0"/>
                </a:rPr>
                <a:t>0</a:t>
              </a: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2590800" y="5638800"/>
              <a:ext cx="685800" cy="685800"/>
            </a:xfrm>
            <a:prstGeom prst="ellipse">
              <a:avLst/>
            </a:prstGeom>
            <a:solidFill>
              <a:schemeClr val="accent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2"/>
                  </a:solidFill>
                </a:rPr>
                <a:t>A1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cxnSp>
          <p:nvCxnSpPr>
            <p:cNvPr id="15" name="Straight Arrow Connector 14"/>
            <p:cNvCxnSpPr>
              <a:stCxn id="5" idx="6"/>
              <a:endCxn id="12" idx="2"/>
            </p:cNvCxnSpPr>
            <p:nvPr/>
          </p:nvCxnSpPr>
          <p:spPr bwMode="auto">
            <a:xfrm>
              <a:off x="1143000" y="5410200"/>
              <a:ext cx="1447800" cy="57150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1295400" y="4648200"/>
              <a:ext cx="106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0000"/>
                  </a:solidFill>
                </a:rPr>
                <a:t>N: 4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334000" y="4876800"/>
            <a:ext cx="2819400" cy="1752600"/>
            <a:chOff x="457200" y="4572000"/>
            <a:chExt cx="2819400" cy="1752600"/>
          </a:xfrm>
        </p:grpSpPr>
        <p:sp>
          <p:nvSpPr>
            <p:cNvPr id="22" name="Oval 21"/>
            <p:cNvSpPr/>
            <p:nvPr/>
          </p:nvSpPr>
          <p:spPr bwMode="auto">
            <a:xfrm>
              <a:off x="457200" y="5067300"/>
              <a:ext cx="685800" cy="685800"/>
            </a:xfrm>
            <a:prstGeom prst="ellipse">
              <a:avLst/>
            </a:prstGeom>
            <a:solidFill>
              <a:schemeClr val="accent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Arial" charset="0"/>
                </a:rPr>
                <a:t>P0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9600" y="5791200"/>
              <a:ext cx="1752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0000"/>
                  </a:solidFill>
                </a:rPr>
                <a:t>(N, V): (2, 20)</a:t>
              </a:r>
            </a:p>
          </p:txBody>
        </p:sp>
        <p:cxnSp>
          <p:nvCxnSpPr>
            <p:cNvPr id="24" name="Straight Arrow Connector 23"/>
            <p:cNvCxnSpPr>
              <a:stCxn id="22" idx="6"/>
              <a:endCxn id="25" idx="2"/>
            </p:cNvCxnSpPr>
            <p:nvPr/>
          </p:nvCxnSpPr>
          <p:spPr bwMode="auto">
            <a:xfrm flipV="1">
              <a:off x="1143000" y="4914900"/>
              <a:ext cx="1447800" cy="49530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25" name="Oval 24"/>
            <p:cNvSpPr/>
            <p:nvPr/>
          </p:nvSpPr>
          <p:spPr bwMode="auto">
            <a:xfrm>
              <a:off x="2590800" y="4572000"/>
              <a:ext cx="685800" cy="685800"/>
            </a:xfrm>
            <a:prstGeom prst="ellipse">
              <a:avLst/>
            </a:prstGeom>
            <a:solidFill>
              <a:schemeClr val="accent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2"/>
                  </a:solidFill>
                </a:rPr>
                <a:t>A0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2590800" y="5638800"/>
              <a:ext cx="685800" cy="685800"/>
            </a:xfrm>
            <a:prstGeom prst="ellipse">
              <a:avLst/>
            </a:prstGeom>
            <a:solidFill>
              <a:schemeClr val="accent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2"/>
                  </a:solidFill>
                </a:rPr>
                <a:t>A1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cxnSp>
          <p:nvCxnSpPr>
            <p:cNvPr id="27" name="Straight Arrow Connector 26"/>
            <p:cNvCxnSpPr>
              <a:stCxn id="22" idx="6"/>
              <a:endCxn id="26" idx="2"/>
            </p:cNvCxnSpPr>
            <p:nvPr/>
          </p:nvCxnSpPr>
          <p:spPr bwMode="auto">
            <a:xfrm>
              <a:off x="1143000" y="5410200"/>
              <a:ext cx="1447800" cy="57150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609600" y="4648200"/>
              <a:ext cx="1752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0000"/>
                  </a:solidFill>
                </a:rPr>
                <a:t>(N, V): (3, 10)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815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Paxos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consensus algorithm</a:t>
            </a:r>
          </a:p>
          <a:p>
            <a:pPr lvl="1"/>
            <a:r>
              <a:rPr lang="en-US" dirty="0"/>
              <a:t>Known as one of the most efficient &amp; elegant consensus algorithms</a:t>
            </a:r>
          </a:p>
          <a:p>
            <a:pPr lvl="1"/>
            <a:r>
              <a:rPr lang="en-US" dirty="0"/>
              <a:t>If you stay close to the field of distributed systems, you’ll hear about this algorithm over and over.</a:t>
            </a:r>
          </a:p>
          <a:p>
            <a:r>
              <a:rPr lang="en-US" dirty="0"/>
              <a:t>What? Consensus? What about FLP (the impossibility of consensus)?</a:t>
            </a:r>
          </a:p>
          <a:p>
            <a:pPr lvl="1"/>
            <a:r>
              <a:rPr lang="en-US" dirty="0"/>
              <a:t>Obviously, it doesn’t solve FLP.</a:t>
            </a:r>
          </a:p>
          <a:p>
            <a:pPr lvl="1"/>
            <a:r>
              <a:rPr lang="en-US" dirty="0"/>
              <a:t>It relies on failure detectors to get around it.</a:t>
            </a:r>
          </a:p>
          <a:p>
            <a:r>
              <a:rPr lang="en-US" dirty="0"/>
              <a:t>Plan</a:t>
            </a:r>
          </a:p>
          <a:p>
            <a:pPr lvl="1"/>
            <a:r>
              <a:rPr lang="en-US" dirty="0"/>
              <a:t>Brief history (with a lot of quotes)</a:t>
            </a:r>
          </a:p>
          <a:p>
            <a:pPr lvl="1"/>
            <a:r>
              <a:rPr lang="en-US" dirty="0"/>
              <a:t>The protocol itself </a:t>
            </a:r>
          </a:p>
          <a:p>
            <a:pPr lvl="1"/>
            <a:r>
              <a:rPr lang="en-US" strike="sngStrike" dirty="0"/>
              <a:t>How to “discover” the protocol</a:t>
            </a:r>
            <a:r>
              <a:rPr lang="en-US" dirty="0"/>
              <a:t> (this is now optional in the schedule).</a:t>
            </a:r>
            <a:endParaRPr lang="en-US" strike="sngStri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49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Paxos</a:t>
            </a:r>
            <a:r>
              <a:rPr lang="en-US" dirty="0"/>
              <a:t> Phase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proposer receives a reply from </a:t>
            </a:r>
            <a:r>
              <a:rPr lang="en-US" dirty="0">
                <a:solidFill>
                  <a:srgbClr val="0000FF"/>
                </a:solidFill>
              </a:rPr>
              <a:t>a majority</a:t>
            </a:r>
            <a:r>
              <a:rPr lang="en-US" dirty="0"/>
              <a:t>, it sends an </a:t>
            </a:r>
            <a:r>
              <a:rPr lang="en-US" i="1" dirty="0">
                <a:solidFill>
                  <a:srgbClr val="FF0000"/>
                </a:solidFill>
              </a:rPr>
              <a:t>accept request</a:t>
            </a:r>
            <a:r>
              <a:rPr lang="en-US" dirty="0"/>
              <a:t> with the proposal (N, V).</a:t>
            </a:r>
          </a:p>
          <a:p>
            <a:pPr lvl="1"/>
            <a:r>
              <a:rPr lang="en-US" dirty="0"/>
              <a:t>V: the value from </a:t>
            </a:r>
            <a:r>
              <a:rPr lang="en-US" dirty="0">
                <a:solidFill>
                  <a:srgbClr val="FF0000"/>
                </a:solidFill>
              </a:rPr>
              <a:t>the highest proposal number N </a:t>
            </a:r>
            <a:r>
              <a:rPr lang="en-US" dirty="0"/>
              <a:t>from the replies (i.e., the accepted proposals returned from acceptors in phase 1)</a:t>
            </a:r>
          </a:p>
          <a:p>
            <a:pPr lvl="1"/>
            <a:r>
              <a:rPr lang="en-US" dirty="0"/>
              <a:t>Or, </a:t>
            </a:r>
            <a:r>
              <a:rPr lang="en-US" dirty="0">
                <a:solidFill>
                  <a:srgbClr val="FF0000"/>
                </a:solidFill>
              </a:rPr>
              <a:t>if no accepted proposal was returned in phase 1</a:t>
            </a:r>
            <a:r>
              <a:rPr lang="en-US" dirty="0"/>
              <a:t>, a new value to propose.</a:t>
            </a:r>
          </a:p>
          <a:p>
            <a:r>
              <a:rPr lang="en-US" dirty="0"/>
              <a:t>Upon receiving (N, V), acceptors either: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Accept</a:t>
            </a:r>
            <a:r>
              <a:rPr lang="en-US" dirty="0"/>
              <a:t> it</a:t>
            </a:r>
          </a:p>
          <a:p>
            <a:pPr lvl="1"/>
            <a:r>
              <a:rPr lang="en-US" dirty="0"/>
              <a:t>Or, </a:t>
            </a:r>
            <a:r>
              <a:rPr lang="en-US" dirty="0">
                <a:solidFill>
                  <a:srgbClr val="0000FF"/>
                </a:solidFill>
              </a:rPr>
              <a:t>reject</a:t>
            </a:r>
            <a:r>
              <a:rPr lang="en-US" dirty="0"/>
              <a:t> it if there was another prepare request with N’ higher than N, and it replied to it (</a:t>
            </a:r>
            <a:r>
              <a:rPr lang="en-US" dirty="0">
                <a:solidFill>
                  <a:srgbClr val="FF0000"/>
                </a:solidFill>
              </a:rPr>
              <a:t>due to the extra action in phase 1</a:t>
            </a:r>
            <a:r>
              <a:rPr lang="en-US" dirty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20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334000" y="5029200"/>
            <a:ext cx="2819400" cy="1752600"/>
            <a:chOff x="457200" y="4572000"/>
            <a:chExt cx="2819400" cy="1752600"/>
          </a:xfrm>
        </p:grpSpPr>
        <p:sp>
          <p:nvSpPr>
            <p:cNvPr id="6" name="Oval 5"/>
            <p:cNvSpPr/>
            <p:nvPr/>
          </p:nvSpPr>
          <p:spPr bwMode="auto">
            <a:xfrm>
              <a:off x="457200" y="5067300"/>
              <a:ext cx="685800" cy="685800"/>
            </a:xfrm>
            <a:prstGeom prst="ellipse">
              <a:avLst/>
            </a:prstGeom>
            <a:solidFill>
              <a:schemeClr val="accent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Arial" charset="0"/>
                </a:rPr>
                <a:t>P0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9600" y="5791200"/>
              <a:ext cx="1752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0000"/>
                  </a:solidFill>
                </a:rPr>
                <a:t>(N, V): (4, 10)</a:t>
              </a:r>
            </a:p>
          </p:txBody>
        </p:sp>
        <p:cxnSp>
          <p:nvCxnSpPr>
            <p:cNvPr id="8" name="Straight Arrow Connector 7"/>
            <p:cNvCxnSpPr>
              <a:stCxn id="6" idx="6"/>
              <a:endCxn id="9" idx="2"/>
            </p:cNvCxnSpPr>
            <p:nvPr/>
          </p:nvCxnSpPr>
          <p:spPr bwMode="auto">
            <a:xfrm flipV="1">
              <a:off x="1143000" y="4914900"/>
              <a:ext cx="1447800" cy="49530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Oval 8"/>
            <p:cNvSpPr/>
            <p:nvPr/>
          </p:nvSpPr>
          <p:spPr bwMode="auto">
            <a:xfrm>
              <a:off x="2590800" y="4572000"/>
              <a:ext cx="685800" cy="685800"/>
            </a:xfrm>
            <a:prstGeom prst="ellipse">
              <a:avLst/>
            </a:prstGeom>
            <a:solidFill>
              <a:schemeClr val="accent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2"/>
                  </a:solidFill>
                </a:rPr>
                <a:t>A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Arial" charset="0"/>
                </a:rPr>
                <a:t>0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2590800" y="5638800"/>
              <a:ext cx="685800" cy="685800"/>
            </a:xfrm>
            <a:prstGeom prst="ellipse">
              <a:avLst/>
            </a:prstGeom>
            <a:solidFill>
              <a:schemeClr val="accent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2"/>
                  </a:solidFill>
                </a:rPr>
                <a:t>A1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cxnSp>
          <p:nvCxnSpPr>
            <p:cNvPr id="11" name="Straight Arrow Connector 10"/>
            <p:cNvCxnSpPr>
              <a:stCxn id="6" idx="6"/>
              <a:endCxn id="10" idx="2"/>
            </p:cNvCxnSpPr>
            <p:nvPr/>
          </p:nvCxnSpPr>
          <p:spPr bwMode="auto">
            <a:xfrm>
              <a:off x="1143000" y="5410200"/>
              <a:ext cx="1447800" cy="57150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>
              <a:off x="609600" y="4648200"/>
              <a:ext cx="1752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0000"/>
                  </a:solidFill>
                </a:rPr>
                <a:t>(N, V): (4, 10)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33400" y="5029200"/>
            <a:ext cx="2819400" cy="1752600"/>
            <a:chOff x="457200" y="4572000"/>
            <a:chExt cx="2819400" cy="1752600"/>
          </a:xfrm>
        </p:grpSpPr>
        <p:sp>
          <p:nvSpPr>
            <p:cNvPr id="22" name="Oval 21"/>
            <p:cNvSpPr/>
            <p:nvPr/>
          </p:nvSpPr>
          <p:spPr bwMode="auto">
            <a:xfrm>
              <a:off x="457200" y="5067300"/>
              <a:ext cx="685800" cy="685800"/>
            </a:xfrm>
            <a:prstGeom prst="ellipse">
              <a:avLst/>
            </a:prstGeom>
            <a:solidFill>
              <a:schemeClr val="accent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Arial" charset="0"/>
                </a:rPr>
                <a:t>P0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9600" y="5791200"/>
              <a:ext cx="1752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0000"/>
                  </a:solidFill>
                </a:rPr>
                <a:t>(N, V): (2, 20)</a:t>
              </a:r>
            </a:p>
          </p:txBody>
        </p:sp>
        <p:cxnSp>
          <p:nvCxnSpPr>
            <p:cNvPr id="24" name="Straight Arrow Connector 23"/>
            <p:cNvCxnSpPr>
              <a:stCxn id="22" idx="6"/>
              <a:endCxn id="25" idx="2"/>
            </p:cNvCxnSpPr>
            <p:nvPr/>
          </p:nvCxnSpPr>
          <p:spPr bwMode="auto">
            <a:xfrm flipV="1">
              <a:off x="1143000" y="4914900"/>
              <a:ext cx="1447800" cy="49530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25" name="Oval 24"/>
            <p:cNvSpPr/>
            <p:nvPr/>
          </p:nvSpPr>
          <p:spPr bwMode="auto">
            <a:xfrm>
              <a:off x="2590800" y="4572000"/>
              <a:ext cx="685800" cy="685800"/>
            </a:xfrm>
            <a:prstGeom prst="ellipse">
              <a:avLst/>
            </a:prstGeom>
            <a:solidFill>
              <a:schemeClr val="accent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2"/>
                  </a:solidFill>
                </a:rPr>
                <a:t>A0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2590800" y="5638800"/>
              <a:ext cx="685800" cy="685800"/>
            </a:xfrm>
            <a:prstGeom prst="ellipse">
              <a:avLst/>
            </a:prstGeom>
            <a:solidFill>
              <a:schemeClr val="accent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2"/>
                  </a:solidFill>
                </a:rPr>
                <a:t>A1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cxnSp>
          <p:nvCxnSpPr>
            <p:cNvPr id="27" name="Straight Arrow Connector 26"/>
            <p:cNvCxnSpPr>
              <a:stCxn id="22" idx="6"/>
              <a:endCxn id="26" idx="2"/>
            </p:cNvCxnSpPr>
            <p:nvPr/>
          </p:nvCxnSpPr>
          <p:spPr bwMode="auto">
            <a:xfrm>
              <a:off x="1143000" y="5410200"/>
              <a:ext cx="1447800" cy="57150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609600" y="4648200"/>
              <a:ext cx="1752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0000"/>
                  </a:solidFill>
                </a:rPr>
                <a:t>(N, V): (3, 10)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112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Parallel Proposers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21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838200" y="1828800"/>
            <a:ext cx="2819400" cy="1828800"/>
            <a:chOff x="838200" y="1828800"/>
            <a:chExt cx="2819400" cy="1828800"/>
          </a:xfrm>
        </p:grpSpPr>
        <p:sp>
          <p:nvSpPr>
            <p:cNvPr id="6" name="Oval 5"/>
            <p:cNvSpPr/>
            <p:nvPr/>
          </p:nvSpPr>
          <p:spPr bwMode="auto">
            <a:xfrm>
              <a:off x="838200" y="1905000"/>
              <a:ext cx="685800" cy="685800"/>
            </a:xfrm>
            <a:prstGeom prst="ellipse">
              <a:avLst/>
            </a:prstGeom>
            <a:solidFill>
              <a:schemeClr val="accent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Arial" charset="0"/>
                </a:rPr>
                <a:t>P0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76400" y="2895600"/>
              <a:ext cx="106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0000"/>
                  </a:solidFill>
                </a:rPr>
                <a:t>N: 4</a:t>
              </a:r>
            </a:p>
          </p:txBody>
        </p:sp>
        <p:cxnSp>
          <p:nvCxnSpPr>
            <p:cNvPr id="8" name="Straight Arrow Connector 7"/>
            <p:cNvCxnSpPr>
              <a:stCxn id="6" idx="6"/>
              <a:endCxn id="9" idx="2"/>
            </p:cNvCxnSpPr>
            <p:nvPr/>
          </p:nvCxnSpPr>
          <p:spPr bwMode="auto">
            <a:xfrm>
              <a:off x="1524000" y="2247900"/>
              <a:ext cx="1447800" cy="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Oval 8"/>
            <p:cNvSpPr/>
            <p:nvPr/>
          </p:nvSpPr>
          <p:spPr bwMode="auto">
            <a:xfrm>
              <a:off x="2971800" y="1905000"/>
              <a:ext cx="685800" cy="685800"/>
            </a:xfrm>
            <a:prstGeom prst="ellipse">
              <a:avLst/>
            </a:prstGeom>
            <a:solidFill>
              <a:schemeClr val="accent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2"/>
                  </a:solidFill>
                </a:rPr>
                <a:t>A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Arial" charset="0"/>
                </a:rPr>
                <a:t>0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2971800" y="2971800"/>
              <a:ext cx="685800" cy="685800"/>
            </a:xfrm>
            <a:prstGeom prst="ellipse">
              <a:avLst/>
            </a:prstGeom>
            <a:solidFill>
              <a:schemeClr val="accent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2"/>
                  </a:solidFill>
                </a:rPr>
                <a:t>A1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cxnSp>
          <p:nvCxnSpPr>
            <p:cNvPr id="11" name="Straight Arrow Connector 10"/>
            <p:cNvCxnSpPr>
              <a:stCxn id="6" idx="6"/>
              <a:endCxn id="10" idx="2"/>
            </p:cNvCxnSpPr>
            <p:nvPr/>
          </p:nvCxnSpPr>
          <p:spPr bwMode="auto">
            <a:xfrm>
              <a:off x="1524000" y="2247900"/>
              <a:ext cx="1447800" cy="106680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>
              <a:off x="1676400" y="1828800"/>
              <a:ext cx="106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0000"/>
                  </a:solidFill>
                </a:rPr>
                <a:t>N: 4</a:t>
              </a: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838200" y="2971800"/>
              <a:ext cx="685800" cy="685800"/>
            </a:xfrm>
            <a:prstGeom prst="ellipse">
              <a:avLst/>
            </a:prstGeom>
            <a:solidFill>
              <a:schemeClr val="accent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Arial" charset="0"/>
                </a:rPr>
                <a:t>P1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105400" y="1828800"/>
            <a:ext cx="2819400" cy="1828800"/>
            <a:chOff x="5105400" y="1828800"/>
            <a:chExt cx="2819400" cy="1828800"/>
          </a:xfrm>
        </p:grpSpPr>
        <p:sp>
          <p:nvSpPr>
            <p:cNvPr id="14" name="Oval 13"/>
            <p:cNvSpPr/>
            <p:nvPr/>
          </p:nvSpPr>
          <p:spPr bwMode="auto">
            <a:xfrm>
              <a:off x="5105400" y="1905000"/>
              <a:ext cx="685800" cy="685800"/>
            </a:xfrm>
            <a:prstGeom prst="ellipse">
              <a:avLst/>
            </a:prstGeom>
            <a:solidFill>
              <a:schemeClr val="accent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Arial" charset="0"/>
                </a:rPr>
                <a:t>P0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38800" y="2590800"/>
              <a:ext cx="1752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0000"/>
                  </a:solidFill>
                </a:rPr>
                <a:t>(N, V): (2, 20)</a:t>
              </a:r>
            </a:p>
          </p:txBody>
        </p:sp>
        <p:cxnSp>
          <p:nvCxnSpPr>
            <p:cNvPr id="16" name="Straight Arrow Connector 15"/>
            <p:cNvCxnSpPr>
              <a:stCxn id="14" idx="6"/>
              <a:endCxn id="17" idx="2"/>
            </p:cNvCxnSpPr>
            <p:nvPr/>
          </p:nvCxnSpPr>
          <p:spPr bwMode="auto">
            <a:xfrm>
              <a:off x="5791200" y="2247900"/>
              <a:ext cx="1447800" cy="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17" name="Oval 16"/>
            <p:cNvSpPr/>
            <p:nvPr/>
          </p:nvSpPr>
          <p:spPr bwMode="auto">
            <a:xfrm>
              <a:off x="7239000" y="1905000"/>
              <a:ext cx="685800" cy="685800"/>
            </a:xfrm>
            <a:prstGeom prst="ellipse">
              <a:avLst/>
            </a:prstGeom>
            <a:solidFill>
              <a:schemeClr val="accent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2"/>
                  </a:solidFill>
                </a:rPr>
                <a:t>A0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7239000" y="2971800"/>
              <a:ext cx="685800" cy="685800"/>
            </a:xfrm>
            <a:prstGeom prst="ellipse">
              <a:avLst/>
            </a:prstGeom>
            <a:solidFill>
              <a:schemeClr val="accent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2"/>
                  </a:solidFill>
                </a:rPr>
                <a:t>A1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cxnSp>
          <p:nvCxnSpPr>
            <p:cNvPr id="19" name="Straight Arrow Connector 18"/>
            <p:cNvCxnSpPr>
              <a:stCxn id="14" idx="6"/>
              <a:endCxn id="18" idx="2"/>
            </p:cNvCxnSpPr>
            <p:nvPr/>
          </p:nvCxnSpPr>
          <p:spPr bwMode="auto">
            <a:xfrm>
              <a:off x="5791200" y="2247900"/>
              <a:ext cx="1447800" cy="106680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5638800" y="1828800"/>
              <a:ext cx="1752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0000"/>
                  </a:solidFill>
                </a:rPr>
                <a:t>(N, V): (3, 10)</a:t>
              </a: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5105400" y="2971800"/>
              <a:ext cx="685800" cy="685800"/>
            </a:xfrm>
            <a:prstGeom prst="ellipse">
              <a:avLst/>
            </a:prstGeom>
            <a:solidFill>
              <a:schemeClr val="accent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Arial" charset="0"/>
                </a:rPr>
                <a:t>P1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838200" y="4267200"/>
            <a:ext cx="2819400" cy="1828800"/>
            <a:chOff x="838200" y="4267200"/>
            <a:chExt cx="2819400" cy="1828800"/>
          </a:xfrm>
        </p:grpSpPr>
        <p:sp>
          <p:nvSpPr>
            <p:cNvPr id="31" name="Oval 30"/>
            <p:cNvSpPr/>
            <p:nvPr/>
          </p:nvSpPr>
          <p:spPr bwMode="auto">
            <a:xfrm>
              <a:off x="838200" y="4267200"/>
              <a:ext cx="685800" cy="685800"/>
            </a:xfrm>
            <a:prstGeom prst="ellipse">
              <a:avLst/>
            </a:prstGeom>
            <a:solidFill>
              <a:schemeClr val="accent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Arial" charset="0"/>
                </a:rPr>
                <a:t>P0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76400" y="5695890"/>
              <a:ext cx="106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0000"/>
                  </a:solidFill>
                </a:rPr>
                <a:t>N: 5</a:t>
              </a:r>
            </a:p>
          </p:txBody>
        </p:sp>
        <p:cxnSp>
          <p:nvCxnSpPr>
            <p:cNvPr id="33" name="Straight Arrow Connector 32"/>
            <p:cNvCxnSpPr>
              <a:stCxn id="38" idx="6"/>
              <a:endCxn id="34" idx="2"/>
            </p:cNvCxnSpPr>
            <p:nvPr/>
          </p:nvCxnSpPr>
          <p:spPr bwMode="auto">
            <a:xfrm flipV="1">
              <a:off x="1524000" y="4610100"/>
              <a:ext cx="1447800" cy="106680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4" name="Oval 33"/>
            <p:cNvSpPr/>
            <p:nvPr/>
          </p:nvSpPr>
          <p:spPr bwMode="auto">
            <a:xfrm>
              <a:off x="2971800" y="4267200"/>
              <a:ext cx="685800" cy="685800"/>
            </a:xfrm>
            <a:prstGeom prst="ellipse">
              <a:avLst/>
            </a:prstGeom>
            <a:solidFill>
              <a:schemeClr val="accent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2"/>
                  </a:solidFill>
                </a:rPr>
                <a:t>A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Arial" charset="0"/>
                </a:rPr>
                <a:t>0</a:t>
              </a: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2971800" y="5334000"/>
              <a:ext cx="685800" cy="685800"/>
            </a:xfrm>
            <a:prstGeom prst="ellipse">
              <a:avLst/>
            </a:prstGeom>
            <a:solidFill>
              <a:schemeClr val="accent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2"/>
                  </a:solidFill>
                </a:rPr>
                <a:t>A1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cxnSp>
          <p:nvCxnSpPr>
            <p:cNvPr id="36" name="Straight Arrow Connector 35"/>
            <p:cNvCxnSpPr>
              <a:stCxn id="38" idx="6"/>
              <a:endCxn id="35" idx="2"/>
            </p:cNvCxnSpPr>
            <p:nvPr/>
          </p:nvCxnSpPr>
          <p:spPr bwMode="auto">
            <a:xfrm>
              <a:off x="1524000" y="5676900"/>
              <a:ext cx="1447800" cy="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7" name="TextBox 36"/>
            <p:cNvSpPr txBox="1"/>
            <p:nvPr/>
          </p:nvSpPr>
          <p:spPr>
            <a:xfrm>
              <a:off x="1676400" y="4705290"/>
              <a:ext cx="106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0000"/>
                  </a:solidFill>
                </a:rPr>
                <a:t>N: 5</a:t>
              </a:r>
            </a:p>
          </p:txBody>
        </p:sp>
        <p:sp>
          <p:nvSpPr>
            <p:cNvPr id="38" name="Oval 37"/>
            <p:cNvSpPr/>
            <p:nvPr/>
          </p:nvSpPr>
          <p:spPr bwMode="auto">
            <a:xfrm>
              <a:off x="838200" y="5334000"/>
              <a:ext cx="685800" cy="685800"/>
            </a:xfrm>
            <a:prstGeom prst="ellipse">
              <a:avLst/>
            </a:prstGeom>
            <a:solidFill>
              <a:schemeClr val="accent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Arial" charset="0"/>
                </a:rPr>
                <a:t>P1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105400" y="4267200"/>
            <a:ext cx="2819400" cy="1828800"/>
            <a:chOff x="5105400" y="4267200"/>
            <a:chExt cx="2819400" cy="1828800"/>
          </a:xfrm>
        </p:grpSpPr>
        <p:sp>
          <p:nvSpPr>
            <p:cNvPr id="41" name="Oval 40"/>
            <p:cNvSpPr/>
            <p:nvPr/>
          </p:nvSpPr>
          <p:spPr bwMode="auto">
            <a:xfrm>
              <a:off x="5105400" y="4267200"/>
              <a:ext cx="685800" cy="685800"/>
            </a:xfrm>
            <a:prstGeom prst="ellipse">
              <a:avLst/>
            </a:prstGeom>
            <a:solidFill>
              <a:schemeClr val="accent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Arial" charset="0"/>
                </a:rPr>
                <a:t>P0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638800" y="5695890"/>
              <a:ext cx="1752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0000"/>
                  </a:solidFill>
                </a:rPr>
                <a:t>(N, V): (2, 20)</a:t>
              </a:r>
            </a:p>
          </p:txBody>
        </p:sp>
        <p:cxnSp>
          <p:nvCxnSpPr>
            <p:cNvPr id="43" name="Straight Arrow Connector 42"/>
            <p:cNvCxnSpPr>
              <a:stCxn id="48" idx="6"/>
              <a:endCxn id="44" idx="2"/>
            </p:cNvCxnSpPr>
            <p:nvPr/>
          </p:nvCxnSpPr>
          <p:spPr bwMode="auto">
            <a:xfrm flipV="1">
              <a:off x="5791200" y="4610100"/>
              <a:ext cx="1447800" cy="106680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44" name="Oval 43"/>
            <p:cNvSpPr/>
            <p:nvPr/>
          </p:nvSpPr>
          <p:spPr bwMode="auto">
            <a:xfrm>
              <a:off x="7239000" y="4267200"/>
              <a:ext cx="685800" cy="685800"/>
            </a:xfrm>
            <a:prstGeom prst="ellipse">
              <a:avLst/>
            </a:prstGeom>
            <a:solidFill>
              <a:schemeClr val="accent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2"/>
                  </a:solidFill>
                </a:rPr>
                <a:t>A0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Oval 44"/>
            <p:cNvSpPr/>
            <p:nvPr/>
          </p:nvSpPr>
          <p:spPr bwMode="auto">
            <a:xfrm>
              <a:off x="7239000" y="5334000"/>
              <a:ext cx="685800" cy="685800"/>
            </a:xfrm>
            <a:prstGeom prst="ellipse">
              <a:avLst/>
            </a:prstGeom>
            <a:solidFill>
              <a:schemeClr val="accent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2"/>
                  </a:solidFill>
                </a:rPr>
                <a:t>A1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cxnSp>
          <p:nvCxnSpPr>
            <p:cNvPr id="46" name="Straight Arrow Connector 45"/>
            <p:cNvCxnSpPr>
              <a:stCxn id="48" idx="6"/>
              <a:endCxn id="45" idx="2"/>
            </p:cNvCxnSpPr>
            <p:nvPr/>
          </p:nvCxnSpPr>
          <p:spPr bwMode="auto">
            <a:xfrm>
              <a:off x="5791200" y="5676900"/>
              <a:ext cx="1447800" cy="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47" name="TextBox 46"/>
            <p:cNvSpPr txBox="1"/>
            <p:nvPr/>
          </p:nvSpPr>
          <p:spPr>
            <a:xfrm>
              <a:off x="5638800" y="4933890"/>
              <a:ext cx="1752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0000"/>
                  </a:solidFill>
                </a:rPr>
                <a:t>(N, V): (3, 10)</a:t>
              </a: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5105400" y="5334000"/>
              <a:ext cx="685800" cy="685800"/>
            </a:xfrm>
            <a:prstGeom prst="ellipse">
              <a:avLst/>
            </a:prstGeom>
            <a:solidFill>
              <a:schemeClr val="accent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Arial" charset="0"/>
                </a:rPr>
                <a:t>P1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234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Parallel Proposers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22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38200" y="1828800"/>
            <a:ext cx="2819400" cy="1828800"/>
            <a:chOff x="838200" y="1828800"/>
            <a:chExt cx="2819400" cy="1828800"/>
          </a:xfrm>
        </p:grpSpPr>
        <p:sp>
          <p:nvSpPr>
            <p:cNvPr id="6" name="Oval 5"/>
            <p:cNvSpPr/>
            <p:nvPr/>
          </p:nvSpPr>
          <p:spPr bwMode="auto">
            <a:xfrm>
              <a:off x="838200" y="1905000"/>
              <a:ext cx="685800" cy="685800"/>
            </a:xfrm>
            <a:prstGeom prst="ellipse">
              <a:avLst/>
            </a:prstGeom>
            <a:solidFill>
              <a:schemeClr val="accent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Arial" charset="0"/>
                </a:rPr>
                <a:t>P0</a:t>
              </a:r>
            </a:p>
          </p:txBody>
        </p:sp>
        <p:cxnSp>
          <p:nvCxnSpPr>
            <p:cNvPr id="8" name="Straight Arrow Connector 7"/>
            <p:cNvCxnSpPr>
              <a:stCxn id="6" idx="6"/>
              <a:endCxn id="9" idx="2"/>
            </p:cNvCxnSpPr>
            <p:nvPr/>
          </p:nvCxnSpPr>
          <p:spPr bwMode="auto">
            <a:xfrm>
              <a:off x="1524000" y="2247900"/>
              <a:ext cx="1447800" cy="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Oval 8"/>
            <p:cNvSpPr/>
            <p:nvPr/>
          </p:nvSpPr>
          <p:spPr bwMode="auto">
            <a:xfrm>
              <a:off x="2971800" y="1905000"/>
              <a:ext cx="685800" cy="685800"/>
            </a:xfrm>
            <a:prstGeom prst="ellipse">
              <a:avLst/>
            </a:prstGeom>
            <a:solidFill>
              <a:schemeClr val="accent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2"/>
                  </a:solidFill>
                </a:rPr>
                <a:t>A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Arial" charset="0"/>
                </a:rPr>
                <a:t>0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2971800" y="2971800"/>
              <a:ext cx="685800" cy="685800"/>
            </a:xfrm>
            <a:prstGeom prst="ellipse">
              <a:avLst/>
            </a:prstGeom>
            <a:solidFill>
              <a:schemeClr val="accent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2"/>
                  </a:solidFill>
                </a:rPr>
                <a:t>A1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cxnSp>
          <p:nvCxnSpPr>
            <p:cNvPr id="11" name="Straight Arrow Connector 10"/>
            <p:cNvCxnSpPr>
              <a:stCxn id="6" idx="6"/>
              <a:endCxn id="10" idx="2"/>
            </p:cNvCxnSpPr>
            <p:nvPr/>
          </p:nvCxnSpPr>
          <p:spPr bwMode="auto">
            <a:xfrm>
              <a:off x="1524000" y="2247900"/>
              <a:ext cx="1447800" cy="106680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9" name="Oval 28"/>
            <p:cNvSpPr/>
            <p:nvPr/>
          </p:nvSpPr>
          <p:spPr bwMode="auto">
            <a:xfrm>
              <a:off x="838200" y="2971800"/>
              <a:ext cx="685800" cy="685800"/>
            </a:xfrm>
            <a:prstGeom prst="ellipse">
              <a:avLst/>
            </a:prstGeom>
            <a:solidFill>
              <a:schemeClr val="accent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Arial" charset="0"/>
                </a:rPr>
                <a:t>P1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371600" y="1828800"/>
              <a:ext cx="1752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0000"/>
                  </a:solidFill>
                </a:rPr>
                <a:t>(N, V): (4, 10)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371600" y="2514600"/>
              <a:ext cx="1752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0000"/>
                  </a:solidFill>
                </a:rPr>
                <a:t>(N, V): (4, 10)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542DA5B-11FB-B248-8664-4606511829CC}"/>
              </a:ext>
            </a:extLst>
          </p:cNvPr>
          <p:cNvGrpSpPr/>
          <p:nvPr/>
        </p:nvGrpSpPr>
        <p:grpSpPr>
          <a:xfrm>
            <a:off x="5159375" y="1866900"/>
            <a:ext cx="2819400" cy="1828800"/>
            <a:chOff x="838200" y="4191000"/>
            <a:chExt cx="2819400" cy="182880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08BD4B0-5FDE-3645-85EE-8B3731C53EB3}"/>
                </a:ext>
              </a:extLst>
            </p:cNvPr>
            <p:cNvSpPr/>
            <p:nvPr/>
          </p:nvSpPr>
          <p:spPr bwMode="auto">
            <a:xfrm>
              <a:off x="838200" y="4267200"/>
              <a:ext cx="685800" cy="685800"/>
            </a:xfrm>
            <a:prstGeom prst="ellipse">
              <a:avLst/>
            </a:prstGeom>
            <a:solidFill>
              <a:schemeClr val="accent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Arial" charset="0"/>
                </a:rPr>
                <a:t>P0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CFD2314-B8F2-AE4D-BB97-363B5BB5C0D9}"/>
                </a:ext>
              </a:extLst>
            </p:cNvPr>
            <p:cNvSpPr txBox="1"/>
            <p:nvPr/>
          </p:nvSpPr>
          <p:spPr>
            <a:xfrm>
              <a:off x="1409700" y="5292695"/>
              <a:ext cx="1752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0000"/>
                  </a:solidFill>
                </a:rPr>
                <a:t>reject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DBA6050-C183-E049-89C4-5FA4EEC5335B}"/>
                </a:ext>
              </a:extLst>
            </p:cNvPr>
            <p:cNvCxnSpPr>
              <a:stCxn id="42" idx="6"/>
              <a:endCxn id="45" idx="2"/>
            </p:cNvCxnSpPr>
            <p:nvPr/>
          </p:nvCxnSpPr>
          <p:spPr bwMode="auto">
            <a:xfrm>
              <a:off x="1524000" y="4610100"/>
              <a:ext cx="1447800" cy="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D6E8EB9-3978-A542-A1E4-9FBDDFD8F534}"/>
                </a:ext>
              </a:extLst>
            </p:cNvPr>
            <p:cNvSpPr/>
            <p:nvPr/>
          </p:nvSpPr>
          <p:spPr bwMode="auto">
            <a:xfrm>
              <a:off x="2971800" y="4267200"/>
              <a:ext cx="685800" cy="685800"/>
            </a:xfrm>
            <a:prstGeom prst="ellipse">
              <a:avLst/>
            </a:prstGeom>
            <a:solidFill>
              <a:schemeClr val="accent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2"/>
                  </a:solidFill>
                </a:rPr>
                <a:t>A0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2097128-826C-4141-952D-AA1CFB730DD6}"/>
                </a:ext>
              </a:extLst>
            </p:cNvPr>
            <p:cNvSpPr/>
            <p:nvPr/>
          </p:nvSpPr>
          <p:spPr bwMode="auto">
            <a:xfrm>
              <a:off x="2971800" y="5334000"/>
              <a:ext cx="685800" cy="685800"/>
            </a:xfrm>
            <a:prstGeom prst="ellipse">
              <a:avLst/>
            </a:prstGeom>
            <a:solidFill>
              <a:schemeClr val="accent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2"/>
                  </a:solidFill>
                </a:rPr>
                <a:t>A1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A1875AE-AAF0-774F-9F02-D9AC166E8647}"/>
                </a:ext>
              </a:extLst>
            </p:cNvPr>
            <p:cNvCxnSpPr>
              <a:stCxn id="42" idx="6"/>
              <a:endCxn id="46" idx="2"/>
            </p:cNvCxnSpPr>
            <p:nvPr/>
          </p:nvCxnSpPr>
          <p:spPr bwMode="auto">
            <a:xfrm>
              <a:off x="1524000" y="4610100"/>
              <a:ext cx="1447800" cy="106680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A67C712-8C58-8044-B2D3-4A51CB2F3E86}"/>
                </a:ext>
              </a:extLst>
            </p:cNvPr>
            <p:cNvSpPr txBox="1"/>
            <p:nvPr/>
          </p:nvSpPr>
          <p:spPr>
            <a:xfrm>
              <a:off x="1371600" y="4191000"/>
              <a:ext cx="1752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0000"/>
                  </a:solidFill>
                </a:rPr>
                <a:t>reject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1679A9DE-84C0-E046-A8F6-BC2BC29834A5}"/>
                </a:ext>
              </a:extLst>
            </p:cNvPr>
            <p:cNvSpPr/>
            <p:nvPr/>
          </p:nvSpPr>
          <p:spPr bwMode="auto">
            <a:xfrm>
              <a:off x="838200" y="5334000"/>
              <a:ext cx="685800" cy="685800"/>
            </a:xfrm>
            <a:prstGeom prst="ellipse">
              <a:avLst/>
            </a:prstGeom>
            <a:solidFill>
              <a:schemeClr val="accent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Arial" charset="0"/>
                </a:rPr>
                <a:t>P1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558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Paxos</a:t>
            </a:r>
            <a:r>
              <a:rPr lang="en-US" dirty="0"/>
              <a:t> Phase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Learners need to know which value has been chosen.</a:t>
            </a:r>
          </a:p>
          <a:p>
            <a:r>
              <a:rPr lang="en-US" dirty="0"/>
              <a:t>Many possibilities</a:t>
            </a:r>
          </a:p>
          <a:p>
            <a:r>
              <a:rPr lang="en-US" dirty="0"/>
              <a:t>One way: have each acceptor respond to all learners, whenever it accepts a proposal.</a:t>
            </a:r>
          </a:p>
          <a:p>
            <a:pPr lvl="1"/>
            <a:r>
              <a:rPr lang="en-US" dirty="0"/>
              <a:t>Learners will know if a majority has accepted a proposal.</a:t>
            </a:r>
          </a:p>
          <a:p>
            <a:pPr lvl="1"/>
            <a:r>
              <a:rPr lang="en-US" dirty="0"/>
              <a:t>Might be effective, but expensive</a:t>
            </a:r>
          </a:p>
          <a:p>
            <a:r>
              <a:rPr lang="en-US" dirty="0"/>
              <a:t>Another way: elect a “distinguished learner”</a:t>
            </a:r>
          </a:p>
          <a:p>
            <a:pPr lvl="1"/>
            <a:r>
              <a:rPr lang="en-US" dirty="0"/>
              <a:t>Acceptors respond with their acceptances to this process</a:t>
            </a:r>
          </a:p>
          <a:p>
            <a:pPr lvl="1"/>
            <a:r>
              <a:rPr lang="en-US" dirty="0"/>
              <a:t>This distinguished learner informs other learners.</a:t>
            </a:r>
          </a:p>
          <a:p>
            <a:pPr lvl="1"/>
            <a:r>
              <a:rPr lang="en-US" dirty="0"/>
              <a:t>Failure-prone</a:t>
            </a:r>
          </a:p>
          <a:p>
            <a:r>
              <a:rPr lang="en-US" dirty="0"/>
              <a:t>Mixing the two: a set of distinguished learners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23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54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Progress (</a:t>
            </a:r>
            <a:r>
              <a:rPr lang="en-US" dirty="0" err="1"/>
              <a:t>Liveness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 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24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38200" y="1905000"/>
            <a:ext cx="2819400" cy="1752600"/>
            <a:chOff x="457200" y="4572000"/>
            <a:chExt cx="2819400" cy="1752600"/>
          </a:xfrm>
        </p:grpSpPr>
        <p:sp>
          <p:nvSpPr>
            <p:cNvPr id="6" name="Oval 5"/>
            <p:cNvSpPr/>
            <p:nvPr/>
          </p:nvSpPr>
          <p:spPr bwMode="auto">
            <a:xfrm>
              <a:off x="457200" y="5067300"/>
              <a:ext cx="685800" cy="685800"/>
            </a:xfrm>
            <a:prstGeom prst="ellipse">
              <a:avLst/>
            </a:prstGeom>
            <a:solidFill>
              <a:schemeClr val="accent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Arial" charset="0"/>
                </a:rPr>
                <a:t>P0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95400" y="5791200"/>
              <a:ext cx="106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0000"/>
                  </a:solidFill>
                </a:rPr>
                <a:t>N: 4</a:t>
              </a:r>
            </a:p>
          </p:txBody>
        </p:sp>
        <p:cxnSp>
          <p:nvCxnSpPr>
            <p:cNvPr id="8" name="Straight Arrow Connector 7"/>
            <p:cNvCxnSpPr>
              <a:stCxn id="6" idx="6"/>
              <a:endCxn id="9" idx="2"/>
            </p:cNvCxnSpPr>
            <p:nvPr/>
          </p:nvCxnSpPr>
          <p:spPr bwMode="auto">
            <a:xfrm flipV="1">
              <a:off x="1143000" y="4914900"/>
              <a:ext cx="1447800" cy="49530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Oval 8"/>
            <p:cNvSpPr/>
            <p:nvPr/>
          </p:nvSpPr>
          <p:spPr bwMode="auto">
            <a:xfrm>
              <a:off x="2590800" y="4572000"/>
              <a:ext cx="685800" cy="685800"/>
            </a:xfrm>
            <a:prstGeom prst="ellipse">
              <a:avLst/>
            </a:prstGeom>
            <a:solidFill>
              <a:schemeClr val="accent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2"/>
                  </a:solidFill>
                </a:rPr>
                <a:t>A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Arial" charset="0"/>
                </a:rPr>
                <a:t>0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2590800" y="5638800"/>
              <a:ext cx="685800" cy="685800"/>
            </a:xfrm>
            <a:prstGeom prst="ellipse">
              <a:avLst/>
            </a:prstGeom>
            <a:solidFill>
              <a:schemeClr val="accent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2"/>
                  </a:solidFill>
                </a:rPr>
                <a:t>A1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cxnSp>
          <p:nvCxnSpPr>
            <p:cNvPr id="11" name="Straight Arrow Connector 10"/>
            <p:cNvCxnSpPr>
              <a:stCxn id="6" idx="6"/>
              <a:endCxn id="10" idx="2"/>
            </p:cNvCxnSpPr>
            <p:nvPr/>
          </p:nvCxnSpPr>
          <p:spPr bwMode="auto">
            <a:xfrm>
              <a:off x="1143000" y="5410200"/>
              <a:ext cx="1447800" cy="57150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>
              <a:off x="1295400" y="4648200"/>
              <a:ext cx="106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0000"/>
                  </a:solidFill>
                </a:rPr>
                <a:t>N: 4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05400" y="1905000"/>
            <a:ext cx="2819400" cy="1752600"/>
            <a:chOff x="457200" y="4572000"/>
            <a:chExt cx="2819400" cy="1752600"/>
          </a:xfrm>
        </p:grpSpPr>
        <p:sp>
          <p:nvSpPr>
            <p:cNvPr id="14" name="Oval 13"/>
            <p:cNvSpPr/>
            <p:nvPr/>
          </p:nvSpPr>
          <p:spPr bwMode="auto">
            <a:xfrm>
              <a:off x="457200" y="5067300"/>
              <a:ext cx="685800" cy="685800"/>
            </a:xfrm>
            <a:prstGeom prst="ellipse">
              <a:avLst/>
            </a:prstGeom>
            <a:solidFill>
              <a:schemeClr val="accent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Arial" charset="0"/>
                </a:rPr>
                <a:t>P0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9600" y="5791200"/>
              <a:ext cx="1752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0000"/>
                  </a:solidFill>
                </a:rPr>
                <a:t>(N, V): (2, 20)</a:t>
              </a:r>
            </a:p>
          </p:txBody>
        </p:sp>
        <p:cxnSp>
          <p:nvCxnSpPr>
            <p:cNvPr id="16" name="Straight Arrow Connector 15"/>
            <p:cNvCxnSpPr>
              <a:stCxn id="14" idx="6"/>
              <a:endCxn id="17" idx="2"/>
            </p:cNvCxnSpPr>
            <p:nvPr/>
          </p:nvCxnSpPr>
          <p:spPr bwMode="auto">
            <a:xfrm flipV="1">
              <a:off x="1143000" y="4914900"/>
              <a:ext cx="1447800" cy="49530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17" name="Oval 16"/>
            <p:cNvSpPr/>
            <p:nvPr/>
          </p:nvSpPr>
          <p:spPr bwMode="auto">
            <a:xfrm>
              <a:off x="2590800" y="4572000"/>
              <a:ext cx="685800" cy="685800"/>
            </a:xfrm>
            <a:prstGeom prst="ellipse">
              <a:avLst/>
            </a:prstGeom>
            <a:solidFill>
              <a:schemeClr val="accent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2"/>
                  </a:solidFill>
                </a:rPr>
                <a:t>A0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2590800" y="5638800"/>
              <a:ext cx="685800" cy="685800"/>
            </a:xfrm>
            <a:prstGeom prst="ellipse">
              <a:avLst/>
            </a:prstGeom>
            <a:solidFill>
              <a:schemeClr val="accent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2"/>
                  </a:solidFill>
                </a:rPr>
                <a:t>A1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cxnSp>
          <p:nvCxnSpPr>
            <p:cNvPr id="19" name="Straight Arrow Connector 18"/>
            <p:cNvCxnSpPr>
              <a:stCxn id="14" idx="6"/>
              <a:endCxn id="18" idx="2"/>
            </p:cNvCxnSpPr>
            <p:nvPr/>
          </p:nvCxnSpPr>
          <p:spPr bwMode="auto">
            <a:xfrm>
              <a:off x="1143000" y="5410200"/>
              <a:ext cx="1447800" cy="57150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609600" y="4648200"/>
              <a:ext cx="1752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0000"/>
                  </a:solidFill>
                </a:rPr>
                <a:t>(N, V): (3, 10)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38200" y="3962400"/>
            <a:ext cx="2819400" cy="1752600"/>
            <a:chOff x="457200" y="4572000"/>
            <a:chExt cx="2819400" cy="1752600"/>
          </a:xfrm>
        </p:grpSpPr>
        <p:sp>
          <p:nvSpPr>
            <p:cNvPr id="22" name="Oval 21"/>
            <p:cNvSpPr/>
            <p:nvPr/>
          </p:nvSpPr>
          <p:spPr bwMode="auto">
            <a:xfrm>
              <a:off x="457200" y="5067300"/>
              <a:ext cx="685800" cy="685800"/>
            </a:xfrm>
            <a:prstGeom prst="ellipse">
              <a:avLst/>
            </a:prstGeom>
            <a:solidFill>
              <a:schemeClr val="accent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Arial" charset="0"/>
                </a:rPr>
                <a:t>P0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9600" y="5791200"/>
              <a:ext cx="1752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0000"/>
                  </a:solidFill>
                </a:rPr>
                <a:t>(N, V): (4, 10)</a:t>
              </a:r>
            </a:p>
          </p:txBody>
        </p:sp>
        <p:cxnSp>
          <p:nvCxnSpPr>
            <p:cNvPr id="24" name="Straight Arrow Connector 23"/>
            <p:cNvCxnSpPr>
              <a:stCxn id="22" idx="6"/>
              <a:endCxn id="25" idx="2"/>
            </p:cNvCxnSpPr>
            <p:nvPr/>
          </p:nvCxnSpPr>
          <p:spPr bwMode="auto">
            <a:xfrm flipV="1">
              <a:off x="1143000" y="4914900"/>
              <a:ext cx="1447800" cy="49530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5" name="Oval 24"/>
            <p:cNvSpPr/>
            <p:nvPr/>
          </p:nvSpPr>
          <p:spPr bwMode="auto">
            <a:xfrm>
              <a:off x="2590800" y="4572000"/>
              <a:ext cx="685800" cy="685800"/>
            </a:xfrm>
            <a:prstGeom prst="ellipse">
              <a:avLst/>
            </a:prstGeom>
            <a:solidFill>
              <a:schemeClr val="accent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2"/>
                  </a:solidFill>
                </a:rPr>
                <a:t>A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Arial" charset="0"/>
                </a:rPr>
                <a:t>0</a:t>
              </a: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2590800" y="5638800"/>
              <a:ext cx="685800" cy="685800"/>
            </a:xfrm>
            <a:prstGeom prst="ellipse">
              <a:avLst/>
            </a:prstGeom>
            <a:solidFill>
              <a:schemeClr val="accent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2"/>
                  </a:solidFill>
                </a:rPr>
                <a:t>A1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cxnSp>
          <p:nvCxnSpPr>
            <p:cNvPr id="27" name="Straight Arrow Connector 26"/>
            <p:cNvCxnSpPr>
              <a:stCxn id="22" idx="6"/>
              <a:endCxn id="26" idx="2"/>
            </p:cNvCxnSpPr>
            <p:nvPr/>
          </p:nvCxnSpPr>
          <p:spPr bwMode="auto">
            <a:xfrm>
              <a:off x="1143000" y="5410200"/>
              <a:ext cx="1447800" cy="57150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609600" y="4648200"/>
              <a:ext cx="1752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0000"/>
                  </a:solidFill>
                </a:rPr>
                <a:t>(N, V): (4, 10)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4126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Progress (</a:t>
            </a:r>
            <a:r>
              <a:rPr lang="en-US" dirty="0" err="1"/>
              <a:t>Liveness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problematic 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25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838200" y="1828800"/>
            <a:ext cx="2819400" cy="1828800"/>
            <a:chOff x="838200" y="1828800"/>
            <a:chExt cx="2819400" cy="1828800"/>
          </a:xfrm>
        </p:grpSpPr>
        <p:sp>
          <p:nvSpPr>
            <p:cNvPr id="6" name="Oval 5"/>
            <p:cNvSpPr/>
            <p:nvPr/>
          </p:nvSpPr>
          <p:spPr bwMode="auto">
            <a:xfrm>
              <a:off x="838200" y="1905000"/>
              <a:ext cx="685800" cy="685800"/>
            </a:xfrm>
            <a:prstGeom prst="ellipse">
              <a:avLst/>
            </a:prstGeom>
            <a:solidFill>
              <a:schemeClr val="accent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Arial" charset="0"/>
                </a:rPr>
                <a:t>P0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76400" y="2895600"/>
              <a:ext cx="106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0000"/>
                  </a:solidFill>
                </a:rPr>
                <a:t>N: 4</a:t>
              </a:r>
            </a:p>
          </p:txBody>
        </p:sp>
        <p:cxnSp>
          <p:nvCxnSpPr>
            <p:cNvPr id="8" name="Straight Arrow Connector 7"/>
            <p:cNvCxnSpPr>
              <a:stCxn id="6" idx="6"/>
              <a:endCxn id="9" idx="2"/>
            </p:cNvCxnSpPr>
            <p:nvPr/>
          </p:nvCxnSpPr>
          <p:spPr bwMode="auto">
            <a:xfrm>
              <a:off x="1524000" y="2247900"/>
              <a:ext cx="1447800" cy="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Oval 8"/>
            <p:cNvSpPr/>
            <p:nvPr/>
          </p:nvSpPr>
          <p:spPr bwMode="auto">
            <a:xfrm>
              <a:off x="2971800" y="1905000"/>
              <a:ext cx="685800" cy="685800"/>
            </a:xfrm>
            <a:prstGeom prst="ellipse">
              <a:avLst/>
            </a:prstGeom>
            <a:solidFill>
              <a:schemeClr val="accent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2"/>
                  </a:solidFill>
                </a:rPr>
                <a:t>A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Arial" charset="0"/>
                </a:rPr>
                <a:t>0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2971800" y="2971800"/>
              <a:ext cx="685800" cy="685800"/>
            </a:xfrm>
            <a:prstGeom prst="ellipse">
              <a:avLst/>
            </a:prstGeom>
            <a:solidFill>
              <a:schemeClr val="accent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2"/>
                  </a:solidFill>
                </a:rPr>
                <a:t>A1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cxnSp>
          <p:nvCxnSpPr>
            <p:cNvPr id="11" name="Straight Arrow Connector 10"/>
            <p:cNvCxnSpPr>
              <a:stCxn id="6" idx="6"/>
              <a:endCxn id="10" idx="2"/>
            </p:cNvCxnSpPr>
            <p:nvPr/>
          </p:nvCxnSpPr>
          <p:spPr bwMode="auto">
            <a:xfrm>
              <a:off x="1524000" y="2247900"/>
              <a:ext cx="1447800" cy="106680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>
              <a:off x="1676400" y="1828800"/>
              <a:ext cx="106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0000"/>
                  </a:solidFill>
                </a:rPr>
                <a:t>N: 4</a:t>
              </a: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838200" y="2971800"/>
              <a:ext cx="685800" cy="685800"/>
            </a:xfrm>
            <a:prstGeom prst="ellipse">
              <a:avLst/>
            </a:prstGeom>
            <a:solidFill>
              <a:schemeClr val="accent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Arial" charset="0"/>
                </a:rPr>
                <a:t>P1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105400" y="1828800"/>
            <a:ext cx="2819400" cy="1828800"/>
            <a:chOff x="5105400" y="1828800"/>
            <a:chExt cx="2819400" cy="1828800"/>
          </a:xfrm>
        </p:grpSpPr>
        <p:sp>
          <p:nvSpPr>
            <p:cNvPr id="14" name="Oval 13"/>
            <p:cNvSpPr/>
            <p:nvPr/>
          </p:nvSpPr>
          <p:spPr bwMode="auto">
            <a:xfrm>
              <a:off x="5105400" y="1905000"/>
              <a:ext cx="685800" cy="685800"/>
            </a:xfrm>
            <a:prstGeom prst="ellipse">
              <a:avLst/>
            </a:prstGeom>
            <a:solidFill>
              <a:schemeClr val="accent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Arial" charset="0"/>
                </a:rPr>
                <a:t>P0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38800" y="2590800"/>
              <a:ext cx="1752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0000"/>
                  </a:solidFill>
                </a:rPr>
                <a:t>(N, V): (2, 20)</a:t>
              </a:r>
            </a:p>
          </p:txBody>
        </p:sp>
        <p:cxnSp>
          <p:nvCxnSpPr>
            <p:cNvPr id="16" name="Straight Arrow Connector 15"/>
            <p:cNvCxnSpPr>
              <a:stCxn id="14" idx="6"/>
              <a:endCxn id="17" idx="2"/>
            </p:cNvCxnSpPr>
            <p:nvPr/>
          </p:nvCxnSpPr>
          <p:spPr bwMode="auto">
            <a:xfrm>
              <a:off x="5791200" y="2247900"/>
              <a:ext cx="1447800" cy="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17" name="Oval 16"/>
            <p:cNvSpPr/>
            <p:nvPr/>
          </p:nvSpPr>
          <p:spPr bwMode="auto">
            <a:xfrm>
              <a:off x="7239000" y="1905000"/>
              <a:ext cx="685800" cy="685800"/>
            </a:xfrm>
            <a:prstGeom prst="ellipse">
              <a:avLst/>
            </a:prstGeom>
            <a:solidFill>
              <a:schemeClr val="accent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2"/>
                  </a:solidFill>
                </a:rPr>
                <a:t>A0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7239000" y="2971800"/>
              <a:ext cx="685800" cy="685800"/>
            </a:xfrm>
            <a:prstGeom prst="ellipse">
              <a:avLst/>
            </a:prstGeom>
            <a:solidFill>
              <a:schemeClr val="accent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2"/>
                  </a:solidFill>
                </a:rPr>
                <a:t>A1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cxnSp>
          <p:nvCxnSpPr>
            <p:cNvPr id="19" name="Straight Arrow Connector 18"/>
            <p:cNvCxnSpPr>
              <a:stCxn id="14" idx="6"/>
              <a:endCxn id="18" idx="2"/>
            </p:cNvCxnSpPr>
            <p:nvPr/>
          </p:nvCxnSpPr>
          <p:spPr bwMode="auto">
            <a:xfrm>
              <a:off x="5791200" y="2247900"/>
              <a:ext cx="1447800" cy="106680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5638800" y="1828800"/>
              <a:ext cx="1752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0000"/>
                  </a:solidFill>
                </a:rPr>
                <a:t>(N, V): (3, 10)</a:t>
              </a: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5105400" y="2971800"/>
              <a:ext cx="685800" cy="685800"/>
            </a:xfrm>
            <a:prstGeom prst="ellipse">
              <a:avLst/>
            </a:prstGeom>
            <a:solidFill>
              <a:schemeClr val="accent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Arial" charset="0"/>
                </a:rPr>
                <a:t>P1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838200" y="4267200"/>
            <a:ext cx="2819400" cy="1828800"/>
            <a:chOff x="838200" y="4267200"/>
            <a:chExt cx="2819400" cy="1828800"/>
          </a:xfrm>
        </p:grpSpPr>
        <p:sp>
          <p:nvSpPr>
            <p:cNvPr id="31" name="Oval 30"/>
            <p:cNvSpPr/>
            <p:nvPr/>
          </p:nvSpPr>
          <p:spPr bwMode="auto">
            <a:xfrm>
              <a:off x="838200" y="4267200"/>
              <a:ext cx="685800" cy="685800"/>
            </a:xfrm>
            <a:prstGeom prst="ellipse">
              <a:avLst/>
            </a:prstGeom>
            <a:solidFill>
              <a:schemeClr val="accent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Arial" charset="0"/>
                </a:rPr>
                <a:t>P0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76400" y="5695890"/>
              <a:ext cx="106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0000"/>
                  </a:solidFill>
                </a:rPr>
                <a:t>N: 5</a:t>
              </a:r>
            </a:p>
          </p:txBody>
        </p:sp>
        <p:cxnSp>
          <p:nvCxnSpPr>
            <p:cNvPr id="33" name="Straight Arrow Connector 32"/>
            <p:cNvCxnSpPr>
              <a:stCxn id="38" idx="6"/>
              <a:endCxn id="34" idx="2"/>
            </p:cNvCxnSpPr>
            <p:nvPr/>
          </p:nvCxnSpPr>
          <p:spPr bwMode="auto">
            <a:xfrm flipV="1">
              <a:off x="1524000" y="4610100"/>
              <a:ext cx="1447800" cy="106680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4" name="Oval 33"/>
            <p:cNvSpPr/>
            <p:nvPr/>
          </p:nvSpPr>
          <p:spPr bwMode="auto">
            <a:xfrm>
              <a:off x="2971800" y="4267200"/>
              <a:ext cx="685800" cy="685800"/>
            </a:xfrm>
            <a:prstGeom prst="ellipse">
              <a:avLst/>
            </a:prstGeom>
            <a:solidFill>
              <a:schemeClr val="accent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2"/>
                  </a:solidFill>
                </a:rPr>
                <a:t>A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Arial" charset="0"/>
                </a:rPr>
                <a:t>0</a:t>
              </a: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2971800" y="5334000"/>
              <a:ext cx="685800" cy="685800"/>
            </a:xfrm>
            <a:prstGeom prst="ellipse">
              <a:avLst/>
            </a:prstGeom>
            <a:solidFill>
              <a:schemeClr val="accent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2"/>
                  </a:solidFill>
                </a:rPr>
                <a:t>A1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cxnSp>
          <p:nvCxnSpPr>
            <p:cNvPr id="36" name="Straight Arrow Connector 35"/>
            <p:cNvCxnSpPr>
              <a:stCxn id="38" idx="6"/>
              <a:endCxn id="35" idx="2"/>
            </p:cNvCxnSpPr>
            <p:nvPr/>
          </p:nvCxnSpPr>
          <p:spPr bwMode="auto">
            <a:xfrm>
              <a:off x="1524000" y="5676900"/>
              <a:ext cx="1447800" cy="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7" name="TextBox 36"/>
            <p:cNvSpPr txBox="1"/>
            <p:nvPr/>
          </p:nvSpPr>
          <p:spPr>
            <a:xfrm>
              <a:off x="1676400" y="4705290"/>
              <a:ext cx="106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0000"/>
                  </a:solidFill>
                </a:rPr>
                <a:t>N: 5</a:t>
              </a:r>
            </a:p>
          </p:txBody>
        </p:sp>
        <p:sp>
          <p:nvSpPr>
            <p:cNvPr id="38" name="Oval 37"/>
            <p:cNvSpPr/>
            <p:nvPr/>
          </p:nvSpPr>
          <p:spPr bwMode="auto">
            <a:xfrm>
              <a:off x="838200" y="5334000"/>
              <a:ext cx="685800" cy="685800"/>
            </a:xfrm>
            <a:prstGeom prst="ellipse">
              <a:avLst/>
            </a:prstGeom>
            <a:solidFill>
              <a:schemeClr val="accent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Arial" charset="0"/>
                </a:rPr>
                <a:t>P1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105400" y="4267200"/>
            <a:ext cx="2819400" cy="1828800"/>
            <a:chOff x="5105400" y="4267200"/>
            <a:chExt cx="2819400" cy="1828800"/>
          </a:xfrm>
        </p:grpSpPr>
        <p:sp>
          <p:nvSpPr>
            <p:cNvPr id="41" name="Oval 40"/>
            <p:cNvSpPr/>
            <p:nvPr/>
          </p:nvSpPr>
          <p:spPr bwMode="auto">
            <a:xfrm>
              <a:off x="5105400" y="4267200"/>
              <a:ext cx="685800" cy="685800"/>
            </a:xfrm>
            <a:prstGeom prst="ellipse">
              <a:avLst/>
            </a:prstGeom>
            <a:solidFill>
              <a:schemeClr val="accent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Arial" charset="0"/>
                </a:rPr>
                <a:t>P0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638800" y="5695890"/>
              <a:ext cx="1752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0000"/>
                  </a:solidFill>
                </a:rPr>
                <a:t>(N, V): (2, 20)</a:t>
              </a:r>
            </a:p>
          </p:txBody>
        </p:sp>
        <p:cxnSp>
          <p:nvCxnSpPr>
            <p:cNvPr id="43" name="Straight Arrow Connector 42"/>
            <p:cNvCxnSpPr>
              <a:stCxn id="48" idx="6"/>
              <a:endCxn id="44" idx="2"/>
            </p:cNvCxnSpPr>
            <p:nvPr/>
          </p:nvCxnSpPr>
          <p:spPr bwMode="auto">
            <a:xfrm flipV="1">
              <a:off x="5791200" y="4610100"/>
              <a:ext cx="1447800" cy="106680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44" name="Oval 43"/>
            <p:cNvSpPr/>
            <p:nvPr/>
          </p:nvSpPr>
          <p:spPr bwMode="auto">
            <a:xfrm>
              <a:off x="7239000" y="4267200"/>
              <a:ext cx="685800" cy="685800"/>
            </a:xfrm>
            <a:prstGeom prst="ellipse">
              <a:avLst/>
            </a:prstGeom>
            <a:solidFill>
              <a:schemeClr val="accent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2"/>
                  </a:solidFill>
                </a:rPr>
                <a:t>A0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Oval 44"/>
            <p:cNvSpPr/>
            <p:nvPr/>
          </p:nvSpPr>
          <p:spPr bwMode="auto">
            <a:xfrm>
              <a:off x="7239000" y="5334000"/>
              <a:ext cx="685800" cy="685800"/>
            </a:xfrm>
            <a:prstGeom prst="ellipse">
              <a:avLst/>
            </a:prstGeom>
            <a:solidFill>
              <a:schemeClr val="accent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2"/>
                  </a:solidFill>
                </a:rPr>
                <a:t>A1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cxnSp>
          <p:nvCxnSpPr>
            <p:cNvPr id="46" name="Straight Arrow Connector 45"/>
            <p:cNvCxnSpPr>
              <a:stCxn id="48" idx="6"/>
              <a:endCxn id="45" idx="2"/>
            </p:cNvCxnSpPr>
            <p:nvPr/>
          </p:nvCxnSpPr>
          <p:spPr bwMode="auto">
            <a:xfrm>
              <a:off x="5791200" y="5676900"/>
              <a:ext cx="1447800" cy="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47" name="TextBox 46"/>
            <p:cNvSpPr txBox="1"/>
            <p:nvPr/>
          </p:nvSpPr>
          <p:spPr>
            <a:xfrm>
              <a:off x="5638800" y="4933890"/>
              <a:ext cx="1752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0000"/>
                  </a:solidFill>
                </a:rPr>
                <a:t>(N, V): (3, 10)</a:t>
              </a: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5105400" y="5334000"/>
              <a:ext cx="685800" cy="685800"/>
            </a:xfrm>
            <a:prstGeom prst="ellipse">
              <a:avLst/>
            </a:prstGeom>
            <a:solidFill>
              <a:schemeClr val="accent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Arial" charset="0"/>
                </a:rPr>
                <a:t>P1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705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Progress (</a:t>
            </a:r>
            <a:r>
              <a:rPr lang="en-US" dirty="0" err="1"/>
              <a:t>Liveness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problematic run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26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38200" y="1828800"/>
            <a:ext cx="2819400" cy="1828800"/>
            <a:chOff x="838200" y="1828800"/>
            <a:chExt cx="2819400" cy="1828800"/>
          </a:xfrm>
        </p:grpSpPr>
        <p:sp>
          <p:nvSpPr>
            <p:cNvPr id="6" name="Oval 5"/>
            <p:cNvSpPr/>
            <p:nvPr/>
          </p:nvSpPr>
          <p:spPr bwMode="auto">
            <a:xfrm>
              <a:off x="838200" y="1905000"/>
              <a:ext cx="685800" cy="685800"/>
            </a:xfrm>
            <a:prstGeom prst="ellipse">
              <a:avLst/>
            </a:prstGeom>
            <a:solidFill>
              <a:schemeClr val="accent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Arial" charset="0"/>
                </a:rPr>
                <a:t>P0</a:t>
              </a:r>
            </a:p>
          </p:txBody>
        </p:sp>
        <p:cxnSp>
          <p:nvCxnSpPr>
            <p:cNvPr id="8" name="Straight Arrow Connector 7"/>
            <p:cNvCxnSpPr>
              <a:stCxn id="6" idx="6"/>
              <a:endCxn id="9" idx="2"/>
            </p:cNvCxnSpPr>
            <p:nvPr/>
          </p:nvCxnSpPr>
          <p:spPr bwMode="auto">
            <a:xfrm>
              <a:off x="1524000" y="2247900"/>
              <a:ext cx="1447800" cy="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Oval 8"/>
            <p:cNvSpPr/>
            <p:nvPr/>
          </p:nvSpPr>
          <p:spPr bwMode="auto">
            <a:xfrm>
              <a:off x="2971800" y="1905000"/>
              <a:ext cx="685800" cy="685800"/>
            </a:xfrm>
            <a:prstGeom prst="ellipse">
              <a:avLst/>
            </a:prstGeom>
            <a:solidFill>
              <a:schemeClr val="accent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2"/>
                  </a:solidFill>
                </a:rPr>
                <a:t>A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Arial" charset="0"/>
                </a:rPr>
                <a:t>0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2971800" y="2971800"/>
              <a:ext cx="685800" cy="685800"/>
            </a:xfrm>
            <a:prstGeom prst="ellipse">
              <a:avLst/>
            </a:prstGeom>
            <a:solidFill>
              <a:schemeClr val="accent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2"/>
                  </a:solidFill>
                </a:rPr>
                <a:t>A1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cxnSp>
          <p:nvCxnSpPr>
            <p:cNvPr id="11" name="Straight Arrow Connector 10"/>
            <p:cNvCxnSpPr>
              <a:stCxn id="6" idx="6"/>
              <a:endCxn id="10" idx="2"/>
            </p:cNvCxnSpPr>
            <p:nvPr/>
          </p:nvCxnSpPr>
          <p:spPr bwMode="auto">
            <a:xfrm>
              <a:off x="1524000" y="2247900"/>
              <a:ext cx="1447800" cy="106680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9" name="Oval 28"/>
            <p:cNvSpPr/>
            <p:nvPr/>
          </p:nvSpPr>
          <p:spPr bwMode="auto">
            <a:xfrm>
              <a:off x="838200" y="2971800"/>
              <a:ext cx="685800" cy="685800"/>
            </a:xfrm>
            <a:prstGeom prst="ellipse">
              <a:avLst/>
            </a:prstGeom>
            <a:solidFill>
              <a:schemeClr val="accent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Arial" charset="0"/>
                </a:rPr>
                <a:t>P1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371600" y="1828800"/>
              <a:ext cx="1752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0000"/>
                  </a:solidFill>
                </a:rPr>
                <a:t>(N, V): (4, 10)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371600" y="2514600"/>
              <a:ext cx="1752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0000"/>
                  </a:solidFill>
                </a:rPr>
                <a:t>(N, V): (4, 10)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05400" y="1828800"/>
            <a:ext cx="2819400" cy="1828800"/>
            <a:chOff x="5105400" y="1828800"/>
            <a:chExt cx="2819400" cy="1828800"/>
          </a:xfrm>
        </p:grpSpPr>
        <p:sp>
          <p:nvSpPr>
            <p:cNvPr id="49" name="Oval 48"/>
            <p:cNvSpPr/>
            <p:nvPr/>
          </p:nvSpPr>
          <p:spPr bwMode="auto">
            <a:xfrm>
              <a:off x="5105400" y="1905000"/>
              <a:ext cx="685800" cy="685800"/>
            </a:xfrm>
            <a:prstGeom prst="ellipse">
              <a:avLst/>
            </a:prstGeom>
            <a:solidFill>
              <a:schemeClr val="accent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Arial" charset="0"/>
                </a:rPr>
                <a:t>P0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943600" y="2895600"/>
              <a:ext cx="106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0000"/>
                  </a:solidFill>
                </a:rPr>
                <a:t>N: 6</a:t>
              </a:r>
            </a:p>
          </p:txBody>
        </p:sp>
        <p:cxnSp>
          <p:nvCxnSpPr>
            <p:cNvPr id="51" name="Straight Arrow Connector 50"/>
            <p:cNvCxnSpPr>
              <a:stCxn id="49" idx="6"/>
              <a:endCxn id="52" idx="2"/>
            </p:cNvCxnSpPr>
            <p:nvPr/>
          </p:nvCxnSpPr>
          <p:spPr bwMode="auto">
            <a:xfrm>
              <a:off x="5791200" y="2247900"/>
              <a:ext cx="1447800" cy="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2" name="Oval 51"/>
            <p:cNvSpPr/>
            <p:nvPr/>
          </p:nvSpPr>
          <p:spPr bwMode="auto">
            <a:xfrm>
              <a:off x="7239000" y="1905000"/>
              <a:ext cx="685800" cy="685800"/>
            </a:xfrm>
            <a:prstGeom prst="ellipse">
              <a:avLst/>
            </a:prstGeom>
            <a:solidFill>
              <a:schemeClr val="accent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2"/>
                  </a:solidFill>
                </a:rPr>
                <a:t>A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Arial" charset="0"/>
                </a:rPr>
                <a:t>0</a:t>
              </a: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7239000" y="2971800"/>
              <a:ext cx="685800" cy="685800"/>
            </a:xfrm>
            <a:prstGeom prst="ellipse">
              <a:avLst/>
            </a:prstGeom>
            <a:solidFill>
              <a:schemeClr val="accent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2"/>
                  </a:solidFill>
                </a:rPr>
                <a:t>A1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cxnSp>
          <p:nvCxnSpPr>
            <p:cNvPr id="54" name="Straight Arrow Connector 53"/>
            <p:cNvCxnSpPr>
              <a:stCxn id="49" idx="6"/>
              <a:endCxn id="53" idx="2"/>
            </p:cNvCxnSpPr>
            <p:nvPr/>
          </p:nvCxnSpPr>
          <p:spPr bwMode="auto">
            <a:xfrm>
              <a:off x="5791200" y="2247900"/>
              <a:ext cx="1447800" cy="106680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5" name="TextBox 54"/>
            <p:cNvSpPr txBox="1"/>
            <p:nvPr/>
          </p:nvSpPr>
          <p:spPr>
            <a:xfrm>
              <a:off x="5943600" y="1828800"/>
              <a:ext cx="106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0000"/>
                  </a:solidFill>
                </a:rPr>
                <a:t>N: 6</a:t>
              </a: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5105400" y="2971800"/>
              <a:ext cx="685800" cy="685800"/>
            </a:xfrm>
            <a:prstGeom prst="ellipse">
              <a:avLst/>
            </a:prstGeom>
            <a:solidFill>
              <a:schemeClr val="accent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Arial" charset="0"/>
                </a:rPr>
                <a:t>P1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38200" y="4191000"/>
            <a:ext cx="2819400" cy="1828800"/>
            <a:chOff x="838200" y="4191000"/>
            <a:chExt cx="2819400" cy="1828800"/>
          </a:xfrm>
        </p:grpSpPr>
        <p:sp>
          <p:nvSpPr>
            <p:cNvPr id="57" name="Oval 56"/>
            <p:cNvSpPr/>
            <p:nvPr/>
          </p:nvSpPr>
          <p:spPr bwMode="auto">
            <a:xfrm>
              <a:off x="838200" y="4267200"/>
              <a:ext cx="685800" cy="685800"/>
            </a:xfrm>
            <a:prstGeom prst="ellipse">
              <a:avLst/>
            </a:prstGeom>
            <a:solidFill>
              <a:schemeClr val="accent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Arial" charset="0"/>
                </a:rPr>
                <a:t>P0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371600" y="4953000"/>
              <a:ext cx="1752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0000"/>
                  </a:solidFill>
                </a:rPr>
                <a:t>(N, V): (2, 20)</a:t>
              </a:r>
            </a:p>
          </p:txBody>
        </p:sp>
        <p:cxnSp>
          <p:nvCxnSpPr>
            <p:cNvPr id="59" name="Straight Arrow Connector 58"/>
            <p:cNvCxnSpPr>
              <a:stCxn id="57" idx="6"/>
              <a:endCxn id="60" idx="2"/>
            </p:cNvCxnSpPr>
            <p:nvPr/>
          </p:nvCxnSpPr>
          <p:spPr bwMode="auto">
            <a:xfrm>
              <a:off x="1524000" y="4610100"/>
              <a:ext cx="1447800" cy="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60" name="Oval 59"/>
            <p:cNvSpPr/>
            <p:nvPr/>
          </p:nvSpPr>
          <p:spPr bwMode="auto">
            <a:xfrm>
              <a:off x="2971800" y="4267200"/>
              <a:ext cx="685800" cy="685800"/>
            </a:xfrm>
            <a:prstGeom prst="ellipse">
              <a:avLst/>
            </a:prstGeom>
            <a:solidFill>
              <a:schemeClr val="accent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2"/>
                  </a:solidFill>
                </a:rPr>
                <a:t>A0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2971800" y="5334000"/>
              <a:ext cx="685800" cy="685800"/>
            </a:xfrm>
            <a:prstGeom prst="ellipse">
              <a:avLst/>
            </a:prstGeom>
            <a:solidFill>
              <a:schemeClr val="accent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2"/>
                  </a:solidFill>
                </a:rPr>
                <a:t>A1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Straight Arrow Connector 61"/>
            <p:cNvCxnSpPr>
              <a:stCxn id="57" idx="6"/>
              <a:endCxn id="61" idx="2"/>
            </p:cNvCxnSpPr>
            <p:nvPr/>
          </p:nvCxnSpPr>
          <p:spPr bwMode="auto">
            <a:xfrm>
              <a:off x="1524000" y="4610100"/>
              <a:ext cx="1447800" cy="106680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63" name="TextBox 62"/>
            <p:cNvSpPr txBox="1"/>
            <p:nvPr/>
          </p:nvSpPr>
          <p:spPr>
            <a:xfrm>
              <a:off x="1371600" y="4191000"/>
              <a:ext cx="1752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0000"/>
                  </a:solidFill>
                </a:rPr>
                <a:t>(N, V): (3, 10)</a:t>
              </a: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838200" y="5334000"/>
              <a:ext cx="685800" cy="685800"/>
            </a:xfrm>
            <a:prstGeom prst="ellipse">
              <a:avLst/>
            </a:prstGeom>
            <a:solidFill>
              <a:schemeClr val="accent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Arial" charset="0"/>
                </a:rPr>
                <a:t>P1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05400" y="4267200"/>
            <a:ext cx="2819400" cy="1828800"/>
            <a:chOff x="5105400" y="4267200"/>
            <a:chExt cx="2819400" cy="1828800"/>
          </a:xfrm>
        </p:grpSpPr>
        <p:sp>
          <p:nvSpPr>
            <p:cNvPr id="65" name="Oval 64"/>
            <p:cNvSpPr/>
            <p:nvPr/>
          </p:nvSpPr>
          <p:spPr bwMode="auto">
            <a:xfrm>
              <a:off x="5105400" y="4267200"/>
              <a:ext cx="685800" cy="685800"/>
            </a:xfrm>
            <a:prstGeom prst="ellipse">
              <a:avLst/>
            </a:prstGeom>
            <a:solidFill>
              <a:schemeClr val="accent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Arial" charset="0"/>
                </a:rPr>
                <a:t>P0</a:t>
              </a:r>
            </a:p>
          </p:txBody>
        </p:sp>
        <p:cxnSp>
          <p:nvCxnSpPr>
            <p:cNvPr id="67" name="Straight Arrow Connector 66"/>
            <p:cNvCxnSpPr>
              <a:stCxn id="72" idx="6"/>
              <a:endCxn id="68" idx="2"/>
            </p:cNvCxnSpPr>
            <p:nvPr/>
          </p:nvCxnSpPr>
          <p:spPr bwMode="auto">
            <a:xfrm flipV="1">
              <a:off x="5791200" y="4610100"/>
              <a:ext cx="1447800" cy="106680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8" name="Oval 67"/>
            <p:cNvSpPr/>
            <p:nvPr/>
          </p:nvSpPr>
          <p:spPr bwMode="auto">
            <a:xfrm>
              <a:off x="7239000" y="4267200"/>
              <a:ext cx="685800" cy="685800"/>
            </a:xfrm>
            <a:prstGeom prst="ellipse">
              <a:avLst/>
            </a:prstGeom>
            <a:solidFill>
              <a:schemeClr val="accent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2"/>
                  </a:solidFill>
                </a:rPr>
                <a:t>A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Arial" charset="0"/>
                </a:rPr>
                <a:t>0</a:t>
              </a:r>
            </a:p>
          </p:txBody>
        </p:sp>
        <p:sp>
          <p:nvSpPr>
            <p:cNvPr id="69" name="Oval 68"/>
            <p:cNvSpPr/>
            <p:nvPr/>
          </p:nvSpPr>
          <p:spPr bwMode="auto">
            <a:xfrm>
              <a:off x="7239000" y="5334000"/>
              <a:ext cx="685800" cy="685800"/>
            </a:xfrm>
            <a:prstGeom prst="ellipse">
              <a:avLst/>
            </a:prstGeom>
            <a:solidFill>
              <a:schemeClr val="accent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2"/>
                  </a:solidFill>
                </a:rPr>
                <a:t>A1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cxnSp>
          <p:nvCxnSpPr>
            <p:cNvPr id="70" name="Straight Arrow Connector 69"/>
            <p:cNvCxnSpPr>
              <a:stCxn id="72" idx="6"/>
              <a:endCxn id="69" idx="2"/>
            </p:cNvCxnSpPr>
            <p:nvPr/>
          </p:nvCxnSpPr>
          <p:spPr bwMode="auto">
            <a:xfrm>
              <a:off x="5791200" y="5676900"/>
              <a:ext cx="1447800" cy="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2" name="Oval 71"/>
            <p:cNvSpPr/>
            <p:nvPr/>
          </p:nvSpPr>
          <p:spPr bwMode="auto">
            <a:xfrm>
              <a:off x="5105400" y="5334000"/>
              <a:ext cx="685800" cy="685800"/>
            </a:xfrm>
            <a:prstGeom prst="ellipse">
              <a:avLst/>
            </a:prstGeom>
            <a:solidFill>
              <a:schemeClr val="accent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Arial" charset="0"/>
                </a:rPr>
                <a:t>P1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867400" y="4781490"/>
              <a:ext cx="1752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0000"/>
                  </a:solidFill>
                </a:rPr>
                <a:t>(N, V): (5, 10)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638800" y="5695890"/>
              <a:ext cx="1752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0000"/>
                  </a:solidFill>
                </a:rPr>
                <a:t>(N, V): (5, 10)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89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Progress (</a:t>
            </a:r>
            <a:r>
              <a:rPr lang="en-US" dirty="0" err="1"/>
              <a:t>Liveness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FF0000"/>
                </a:solidFill>
              </a:rPr>
              <a:t>There’s a race condition for proposals.</a:t>
            </a:r>
          </a:p>
          <a:p>
            <a:r>
              <a:rPr lang="en-US" dirty="0"/>
              <a:t>P0 completes phase 1 with a proposal number N0</a:t>
            </a:r>
          </a:p>
          <a:p>
            <a:r>
              <a:rPr lang="en-US" dirty="0"/>
              <a:t>Before P0 starts phase 2, P1 starts and completes phase 1 with a proposal number N1 &gt; N0.</a:t>
            </a:r>
          </a:p>
          <a:p>
            <a:r>
              <a:rPr lang="en-US" dirty="0"/>
              <a:t>P0 performs phase 2, acceptors reject.</a:t>
            </a:r>
          </a:p>
          <a:p>
            <a:r>
              <a:rPr lang="en-US" dirty="0"/>
              <a:t>Before P1 starts phase 2, P0 restarts and completes phase 1 with a proposal number N2 &gt; N1.</a:t>
            </a:r>
          </a:p>
          <a:p>
            <a:r>
              <a:rPr lang="en-US" dirty="0"/>
              <a:t>P1 performs phase 2, acceptors reject.</a:t>
            </a:r>
          </a:p>
          <a:p>
            <a:r>
              <a:rPr lang="en-US" dirty="0"/>
              <a:t>…(this can go on forever)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27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18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Providing </a:t>
            </a:r>
            <a:r>
              <a:rPr lang="en-US" dirty="0" err="1"/>
              <a:t>Liveness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>
                <a:solidFill>
                  <a:srgbClr val="FF0000"/>
                </a:solidFill>
              </a:rPr>
              <a:t>elect a distinguished proposer</a:t>
            </a:r>
          </a:p>
          <a:p>
            <a:pPr lvl="1"/>
            <a:r>
              <a:rPr lang="en-US" dirty="0"/>
              <a:t>I.e., have only one proposer</a:t>
            </a:r>
          </a:p>
          <a:p>
            <a:r>
              <a:rPr lang="en-US" dirty="0"/>
              <a:t>If the distinguished proposer can successfully communicate with a majority, the protocol guarantees </a:t>
            </a:r>
            <a:r>
              <a:rPr lang="en-US" dirty="0" err="1"/>
              <a:t>liveness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I.e., if a process plays all three roles, </a:t>
            </a:r>
            <a:r>
              <a:rPr lang="en-US" dirty="0" err="1"/>
              <a:t>Paxos</a:t>
            </a:r>
            <a:r>
              <a:rPr lang="en-US" dirty="0"/>
              <a:t> can tolerate failures </a:t>
            </a:r>
            <a:r>
              <a:rPr lang="en-US" i="1" dirty="0"/>
              <a:t>f</a:t>
            </a:r>
            <a:r>
              <a:rPr lang="en-US" dirty="0"/>
              <a:t> &lt; 1/2 * </a:t>
            </a:r>
            <a:r>
              <a:rPr lang="en-US" i="1" dirty="0"/>
              <a:t>N.</a:t>
            </a:r>
          </a:p>
          <a:p>
            <a:r>
              <a:rPr lang="en-US" dirty="0"/>
              <a:t>Still needs to get around the problem of having a </a:t>
            </a:r>
            <a:r>
              <a:rPr lang="en-US"/>
              <a:t>single point of failure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28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8807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Paxos</a:t>
            </a:r>
            <a:endParaRPr lang="en-US" dirty="0"/>
          </a:p>
          <a:p>
            <a:pPr lvl="1"/>
            <a:r>
              <a:rPr lang="en-US" dirty="0"/>
              <a:t>A consensus algorithm</a:t>
            </a:r>
          </a:p>
          <a:p>
            <a:pPr lvl="1"/>
            <a:r>
              <a:rPr lang="en-US" dirty="0"/>
              <a:t>Handles crash-stop failures (f &lt; 1/2 * N)</a:t>
            </a:r>
          </a:p>
          <a:p>
            <a:r>
              <a:rPr lang="en-US" dirty="0"/>
              <a:t>Three phases</a:t>
            </a:r>
          </a:p>
          <a:p>
            <a:pPr lvl="1"/>
            <a:r>
              <a:rPr lang="en-US" dirty="0"/>
              <a:t>Phase 1: prepare request/reply</a:t>
            </a:r>
          </a:p>
          <a:p>
            <a:pPr lvl="1"/>
            <a:r>
              <a:rPr lang="en-US" dirty="0"/>
              <a:t>Phase 2: accept request/reply</a:t>
            </a:r>
          </a:p>
          <a:p>
            <a:pPr lvl="1"/>
            <a:r>
              <a:rPr lang="en-US" dirty="0"/>
              <a:t>Phase 3: learning of the chosen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29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by Leslie </a:t>
            </a:r>
            <a:r>
              <a:rPr lang="en-US" dirty="0" err="1"/>
              <a:t>Lamport</a:t>
            </a:r>
            <a:r>
              <a:rPr lang="en-US" dirty="0"/>
              <a:t> (from the </a:t>
            </a:r>
            <a:r>
              <a:rPr lang="en-US" dirty="0" err="1"/>
              <a:t>Lamport</a:t>
            </a:r>
            <a:r>
              <a:rPr lang="en-US" dirty="0"/>
              <a:t> clock)</a:t>
            </a:r>
          </a:p>
          <a:p>
            <a:r>
              <a:rPr lang="en-US" i="1" dirty="0"/>
              <a:t>“A fault-tolerant file system called Echo was built at SRC in the late 80s.  The builders claimed that it would maintain consistency despite any number of non-Byzantine faults, and would make progress if any majority of the processors were working.”</a:t>
            </a:r>
          </a:p>
          <a:p>
            <a:r>
              <a:rPr lang="en-US" i="1" dirty="0"/>
              <a:t>“I decided that what they were trying to do was impossible, and set out to prove it.  Instead, I discovered the </a:t>
            </a:r>
            <a:r>
              <a:rPr lang="en-US" i="1" dirty="0" err="1"/>
              <a:t>Paxos</a:t>
            </a:r>
            <a:r>
              <a:rPr lang="en-US" i="1" dirty="0"/>
              <a:t> algorithm.”</a:t>
            </a:r>
          </a:p>
          <a:p>
            <a:r>
              <a:rPr lang="en-US" i="1" dirty="0"/>
              <a:t>“I decided to cast the algorithm in terms of a parliament on an ancient Greek island (</a:t>
            </a:r>
            <a:r>
              <a:rPr lang="en-US" i="1" dirty="0" err="1"/>
              <a:t>Paxos</a:t>
            </a:r>
            <a:r>
              <a:rPr lang="en-US" i="1" dirty="0"/>
              <a:t>).”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57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88A9B7-E954-E041-8E9D-C26F0D6CC7B8}" type="slidenum">
              <a:rPr lang="en-US"/>
              <a:pPr/>
              <a:t>30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slides contain material developed and copyrighted by </a:t>
            </a:r>
            <a:r>
              <a:rPr lang="en-US" dirty="0" err="1"/>
              <a:t>Indranil</a:t>
            </a:r>
            <a:r>
              <a:rPr lang="en-US" dirty="0"/>
              <a:t> Gupta (UIUC).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paper abstract:</a:t>
            </a:r>
          </a:p>
          <a:p>
            <a:pPr lvl="1"/>
            <a:r>
              <a:rPr lang="en-US" i="1" dirty="0"/>
              <a:t>“Recent archaeological discoveries on the island of </a:t>
            </a:r>
            <a:r>
              <a:rPr lang="en-US" i="1" dirty="0" err="1"/>
              <a:t>Paxos</a:t>
            </a:r>
            <a:r>
              <a:rPr lang="en-US" i="1" dirty="0"/>
              <a:t> reveal that the parliament functioned despite the peripatetic propensity of its part-time legislators. The legislators maintained consistent copies of the parliamentary record, despite their frequent forays from the chamber and the forgetfulness of their messengers. The </a:t>
            </a:r>
            <a:r>
              <a:rPr lang="en-US" i="1" dirty="0" err="1"/>
              <a:t>Paxon</a:t>
            </a:r>
            <a:r>
              <a:rPr lang="en-US" i="1" dirty="0"/>
              <a:t> parliament’s protocol provides a new way of implementing the state-machine approach to the design of distributed systems.”</a:t>
            </a:r>
          </a:p>
          <a:p>
            <a:r>
              <a:rPr lang="en-US" i="1" dirty="0"/>
              <a:t>“I gave a few lectures in the persona of an Indiana-Jones-style archaeologist.”</a:t>
            </a:r>
          </a:p>
          <a:p>
            <a:r>
              <a:rPr lang="en-US" i="1" dirty="0"/>
              <a:t>“My attempt at inserting some humor into the subject was a dismal failure.  People who attended my lecture remembered Indiana Jones, but not the algorithm.”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4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253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thought that </a:t>
            </a:r>
            <a:r>
              <a:rPr lang="en-US" dirty="0" err="1"/>
              <a:t>Paxos</a:t>
            </a:r>
            <a:r>
              <a:rPr lang="en-US" dirty="0"/>
              <a:t> was a joke.</a:t>
            </a:r>
          </a:p>
          <a:p>
            <a:r>
              <a:rPr lang="en-US" dirty="0" err="1"/>
              <a:t>Lamport</a:t>
            </a:r>
            <a:r>
              <a:rPr lang="en-US" dirty="0"/>
              <a:t> finally published the paper 8 years later in 1998 after it was written in 1990.</a:t>
            </a:r>
          </a:p>
          <a:p>
            <a:pPr lvl="1"/>
            <a:r>
              <a:rPr lang="en-US" dirty="0"/>
              <a:t>Title: “The Part-Time Parliament”</a:t>
            </a:r>
          </a:p>
          <a:p>
            <a:r>
              <a:rPr lang="en-US" dirty="0"/>
              <a:t>People did not understand the paper.</a:t>
            </a:r>
          </a:p>
          <a:p>
            <a:r>
              <a:rPr lang="en-US" dirty="0" err="1"/>
              <a:t>Lamport</a:t>
            </a:r>
            <a:r>
              <a:rPr lang="en-US" dirty="0"/>
              <a:t> gave up and wrote another paper that explains </a:t>
            </a:r>
            <a:r>
              <a:rPr lang="en-US" dirty="0" err="1"/>
              <a:t>Paxos</a:t>
            </a:r>
            <a:r>
              <a:rPr lang="en-US" dirty="0"/>
              <a:t> in simple English.</a:t>
            </a:r>
          </a:p>
          <a:p>
            <a:pPr lvl="1"/>
            <a:r>
              <a:rPr lang="en-US" dirty="0"/>
              <a:t>Title: “</a:t>
            </a:r>
            <a:r>
              <a:rPr lang="en-US" dirty="0" err="1"/>
              <a:t>Paxos</a:t>
            </a:r>
            <a:r>
              <a:rPr lang="en-US" dirty="0"/>
              <a:t> Made Simple”</a:t>
            </a:r>
          </a:p>
          <a:p>
            <a:pPr lvl="1"/>
            <a:r>
              <a:rPr lang="en-US" dirty="0"/>
              <a:t>Abstract: “The </a:t>
            </a:r>
            <a:r>
              <a:rPr lang="en-US" dirty="0" err="1"/>
              <a:t>Paxos</a:t>
            </a:r>
            <a:r>
              <a:rPr lang="en-US" dirty="0"/>
              <a:t> algorithm, when presented in plain English, is very simple.”</a:t>
            </a:r>
          </a:p>
          <a:p>
            <a:r>
              <a:rPr lang="en-US" dirty="0"/>
              <a:t>Still, it’s not the easiest algorithm to understand.</a:t>
            </a:r>
          </a:p>
          <a:p>
            <a:r>
              <a:rPr lang="en-US" dirty="0"/>
              <a:t>So people started to write papers and lecture notes to explain “</a:t>
            </a:r>
            <a:r>
              <a:rPr lang="en-US" dirty="0" err="1"/>
              <a:t>Paxos</a:t>
            </a:r>
            <a:r>
              <a:rPr lang="en-US" dirty="0"/>
              <a:t> Made Simple.” (e.g., “</a:t>
            </a:r>
            <a:r>
              <a:rPr lang="en-US" dirty="0" err="1"/>
              <a:t>Paxos</a:t>
            </a:r>
            <a:r>
              <a:rPr lang="en-US" dirty="0"/>
              <a:t> Made Moderately Complex”, “</a:t>
            </a:r>
            <a:r>
              <a:rPr lang="en-US" dirty="0" err="1"/>
              <a:t>Paxos</a:t>
            </a:r>
            <a:r>
              <a:rPr lang="en-US" dirty="0"/>
              <a:t> Made Practical”,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5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06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Consensus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people agree on something?</a:t>
            </a:r>
          </a:p>
          <a:p>
            <a:pPr lvl="1"/>
            <a:r>
              <a:rPr lang="en-US" dirty="0"/>
              <a:t>Q: should Steve give an A to everybody taking CSE 486/586?</a:t>
            </a:r>
          </a:p>
          <a:p>
            <a:pPr lvl="1"/>
            <a:r>
              <a:rPr lang="en-US" dirty="0"/>
              <a:t>Input: everyone says either yes/no.</a:t>
            </a:r>
          </a:p>
          <a:p>
            <a:pPr lvl="1"/>
            <a:r>
              <a:rPr lang="en-US" dirty="0"/>
              <a:t>Output: an agreement of yes or no.</a:t>
            </a:r>
          </a:p>
          <a:p>
            <a:pPr lvl="1"/>
            <a:r>
              <a:rPr lang="en-US" dirty="0"/>
              <a:t>FLP: this is impossible even with one-faulty process and arbitrary delays.</a:t>
            </a:r>
          </a:p>
          <a:p>
            <a:r>
              <a:rPr lang="en-US" dirty="0"/>
              <a:t>Many distributed systems problems can cast into a consensus problem</a:t>
            </a:r>
          </a:p>
          <a:p>
            <a:pPr lvl="1"/>
            <a:r>
              <a:rPr lang="en-US" dirty="0"/>
              <a:t>Mutual exclusion, leader election, total ordering, etc.</a:t>
            </a:r>
          </a:p>
          <a:p>
            <a:r>
              <a:rPr lang="en-US" dirty="0" err="1"/>
              <a:t>Paxos</a:t>
            </a:r>
            <a:endParaRPr lang="en-US" dirty="0"/>
          </a:p>
          <a:p>
            <a:pPr lvl="1"/>
            <a:r>
              <a:rPr lang="en-US" dirty="0"/>
              <a:t>How do multiple processes agree on a value?</a:t>
            </a:r>
          </a:p>
          <a:p>
            <a:pPr lvl="1"/>
            <a:r>
              <a:rPr lang="en-US" dirty="0"/>
              <a:t>Under failures, network partitions, message delays,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6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02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Consensus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People care about this!</a:t>
            </a:r>
          </a:p>
          <a:p>
            <a:r>
              <a:rPr lang="en-US" dirty="0"/>
              <a:t>Real systems implement </a:t>
            </a:r>
            <a:r>
              <a:rPr lang="en-US" dirty="0" err="1"/>
              <a:t>Paxos</a:t>
            </a:r>
            <a:endParaRPr lang="en-US" dirty="0"/>
          </a:p>
          <a:p>
            <a:pPr lvl="1"/>
            <a:r>
              <a:rPr lang="en-US" dirty="0"/>
              <a:t>Google Chubby</a:t>
            </a:r>
          </a:p>
          <a:p>
            <a:pPr lvl="1"/>
            <a:r>
              <a:rPr lang="en-US" dirty="0"/>
              <a:t>MS Bing cluster management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Amazon CTO Werner </a:t>
            </a:r>
            <a:r>
              <a:rPr lang="en-US" dirty="0" err="1"/>
              <a:t>Vogels</a:t>
            </a:r>
            <a:r>
              <a:rPr lang="en-US" dirty="0"/>
              <a:t> (in his blog post “Job Openings in My Group”)</a:t>
            </a:r>
          </a:p>
          <a:p>
            <a:pPr lvl="1"/>
            <a:r>
              <a:rPr lang="en-US" i="1" dirty="0"/>
              <a:t>“What kind of things am I looking for in you?”</a:t>
            </a:r>
          </a:p>
          <a:p>
            <a:pPr lvl="1"/>
            <a:r>
              <a:rPr lang="en-US" i="1" dirty="0"/>
              <a:t>“You know your distributed systems theory: You know about logical time, snapshots, stability, message ordering, but also acid and multi-level transactions. You have heard about the FLP impossibility argument. You know why failure detectors can solve it (but you do not have to remember which one diamond-w was). </a:t>
            </a:r>
            <a:r>
              <a:rPr lang="en-US" i="1" dirty="0">
                <a:solidFill>
                  <a:srgbClr val="FF0000"/>
                </a:solidFill>
              </a:rPr>
              <a:t>You have at least once tried to understand </a:t>
            </a:r>
            <a:r>
              <a:rPr lang="en-US" i="1" dirty="0" err="1">
                <a:solidFill>
                  <a:srgbClr val="FF0000"/>
                </a:solidFill>
              </a:rPr>
              <a:t>Paxos</a:t>
            </a:r>
            <a:r>
              <a:rPr lang="en-US" i="1" dirty="0">
                <a:solidFill>
                  <a:srgbClr val="FF0000"/>
                </a:solidFill>
              </a:rPr>
              <a:t> by reading the original paper</a:t>
            </a:r>
            <a:r>
              <a:rPr lang="en-US" i="1" dirty="0"/>
              <a:t>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7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486/586 </a:t>
            </a:r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Midterm &amp; PA2B grades will be posted soon.</a:t>
            </a:r>
          </a:p>
          <a:p>
            <a:r>
              <a:rPr lang="en-US" dirty="0"/>
              <a:t>UB Climate Survey</a:t>
            </a:r>
          </a:p>
          <a:p>
            <a:pPr lvl="1"/>
            <a:r>
              <a:rPr lang="en-US" dirty="0"/>
              <a:t>UB </a:t>
            </a:r>
            <a:r>
              <a:rPr lang="en-US"/>
              <a:t>is assessing </a:t>
            </a:r>
            <a:r>
              <a:rPr lang="en-US" dirty="0"/>
              <a:t>the current campus culture.</a:t>
            </a:r>
          </a:p>
          <a:p>
            <a:pPr lvl="1"/>
            <a:r>
              <a:rPr lang="en-US" dirty="0">
                <a:hlinkClick r:id="rId2"/>
              </a:rPr>
              <a:t>http://www.buffalo.edu/inclusion/campus-culture-survey.html</a:t>
            </a:r>
            <a:endParaRPr lang="en-US" dirty="0"/>
          </a:p>
          <a:p>
            <a:pPr lvl="1"/>
            <a:r>
              <a:rPr lang="en-US" dirty="0"/>
              <a:t>Please participate!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8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769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Paxos</a:t>
            </a:r>
            <a:r>
              <a:rPr lang="en-US" dirty="0"/>
              <a:t> Assumptions &amp;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network is </a:t>
            </a:r>
            <a:r>
              <a:rPr lang="en-US" i="1" dirty="0">
                <a:solidFill>
                  <a:srgbClr val="0000FF"/>
                </a:solidFill>
              </a:rPr>
              <a:t>asynchronous</a:t>
            </a:r>
            <a:r>
              <a:rPr lang="en-US" dirty="0"/>
              <a:t> with message delays.</a:t>
            </a:r>
          </a:p>
          <a:p>
            <a:r>
              <a:rPr lang="en-US" dirty="0"/>
              <a:t>The network can </a:t>
            </a:r>
            <a:r>
              <a:rPr lang="en-US" i="1" dirty="0">
                <a:solidFill>
                  <a:srgbClr val="0000FF"/>
                </a:solidFill>
              </a:rPr>
              <a:t>lose or duplicate</a:t>
            </a:r>
            <a:r>
              <a:rPr lang="en-US" dirty="0"/>
              <a:t> messages, but </a:t>
            </a:r>
            <a:r>
              <a:rPr lang="en-US" i="1" dirty="0">
                <a:solidFill>
                  <a:srgbClr val="0000FF"/>
                </a:solidFill>
              </a:rPr>
              <a:t>cannot corrupt </a:t>
            </a:r>
            <a:r>
              <a:rPr lang="en-US" dirty="0"/>
              <a:t>them.</a:t>
            </a:r>
          </a:p>
          <a:p>
            <a:r>
              <a:rPr lang="en-US" dirty="0"/>
              <a:t>Processes can </a:t>
            </a:r>
            <a:r>
              <a:rPr lang="en-US" i="1" dirty="0">
                <a:solidFill>
                  <a:srgbClr val="0000FF"/>
                </a:solidFill>
              </a:rPr>
              <a:t>crash</a:t>
            </a:r>
            <a:r>
              <a:rPr lang="en-US" dirty="0"/>
              <a:t>.</a:t>
            </a:r>
          </a:p>
          <a:p>
            <a:r>
              <a:rPr lang="en-US" dirty="0"/>
              <a:t>Processes are </a:t>
            </a:r>
            <a:r>
              <a:rPr lang="en-US" i="1" dirty="0">
                <a:solidFill>
                  <a:srgbClr val="0000FF"/>
                </a:solidFill>
              </a:rPr>
              <a:t>non-Byzantine</a:t>
            </a:r>
            <a:r>
              <a:rPr lang="en-US" dirty="0"/>
              <a:t> (only crash-stop).</a:t>
            </a:r>
          </a:p>
          <a:p>
            <a:r>
              <a:rPr lang="en-US" dirty="0"/>
              <a:t>Processes have </a:t>
            </a:r>
            <a:r>
              <a:rPr lang="en-US" i="1" dirty="0">
                <a:solidFill>
                  <a:srgbClr val="0000FF"/>
                </a:solidFill>
              </a:rPr>
              <a:t>permanent storage</a:t>
            </a:r>
            <a:r>
              <a:rPr lang="en-US" dirty="0"/>
              <a:t>.</a:t>
            </a:r>
          </a:p>
          <a:p>
            <a:r>
              <a:rPr lang="en-US" dirty="0"/>
              <a:t>Processes can </a:t>
            </a:r>
            <a:r>
              <a:rPr lang="en-US" i="1" dirty="0">
                <a:solidFill>
                  <a:srgbClr val="0000FF"/>
                </a:solidFill>
              </a:rPr>
              <a:t>propose</a:t>
            </a:r>
            <a:r>
              <a:rPr lang="en-US" dirty="0"/>
              <a:t> values.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The goal: every process agrees on a value out of the proposed 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9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270077"/>
      </p:ext>
    </p:extLst>
  </p:cSld>
  <p:clrMapOvr>
    <a:masterClrMapping/>
  </p:clrMapOvr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TotalTime>37114</TotalTime>
  <Pages>12</Pages>
  <Words>2352</Words>
  <Application>Microsoft Macintosh PowerPoint</Application>
  <PresentationFormat>Letter Paper (8.5x11 in)</PresentationFormat>
  <Paragraphs>378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ＭＳ Ｐゴシック</vt:lpstr>
      <vt:lpstr>Arial</vt:lpstr>
      <vt:lpstr>Calibri</vt:lpstr>
      <vt:lpstr>Times New Roman</vt:lpstr>
      <vt:lpstr>Wingdings</vt:lpstr>
      <vt:lpstr>CS252-template</vt:lpstr>
      <vt:lpstr>Office Theme</vt:lpstr>
      <vt:lpstr>CSE 486/586 Distributed Systems Paxos</vt:lpstr>
      <vt:lpstr>Paxos</vt:lpstr>
      <vt:lpstr>Brief History</vt:lpstr>
      <vt:lpstr>Brief History</vt:lpstr>
      <vt:lpstr>Brief History</vt:lpstr>
      <vt:lpstr>Review: Consensus</vt:lpstr>
      <vt:lpstr>Review: Consensus</vt:lpstr>
      <vt:lpstr>CSE 486/586 Administrivia</vt:lpstr>
      <vt:lpstr>Paxos Assumptions &amp; Goals</vt:lpstr>
      <vt:lpstr>Desired Properties</vt:lpstr>
      <vt:lpstr>Roles of a Process</vt:lpstr>
      <vt:lpstr>Roles of a Process</vt:lpstr>
      <vt:lpstr>First Attempt</vt:lpstr>
      <vt:lpstr>Second Attempt</vt:lpstr>
      <vt:lpstr>Second Attempt</vt:lpstr>
      <vt:lpstr>Paxos</vt:lpstr>
      <vt:lpstr>Paxos Protocol Overview</vt:lpstr>
      <vt:lpstr>Paxos Protocol Overview</vt:lpstr>
      <vt:lpstr>Paxos Phase 1</vt:lpstr>
      <vt:lpstr>Paxos Phase 2</vt:lpstr>
      <vt:lpstr>Two Parallel Proposers</vt:lpstr>
      <vt:lpstr>Two Parallel Proposers</vt:lpstr>
      <vt:lpstr>Paxos Phase 3</vt:lpstr>
      <vt:lpstr>Problem: Progress (Liveness)</vt:lpstr>
      <vt:lpstr>Problem: Progress (Liveness)</vt:lpstr>
      <vt:lpstr>Problem: Progress (Liveness)</vt:lpstr>
      <vt:lpstr>Problem: Progress (Liveness)</vt:lpstr>
      <vt:lpstr>Providing Liveness</vt:lpstr>
      <vt:lpstr>Summary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 Computer Architecture  and Engineering  Lec 01 - Introduction  </dc:title>
  <dc:subject/>
  <dc:creator> Krste Asanovic</dc:creator>
  <cp:keywords/>
  <dc:description/>
  <cp:lastModifiedBy>Microsoft Office User</cp:lastModifiedBy>
  <cp:revision>1594</cp:revision>
  <cp:lastPrinted>2019-03-29T16:29:41Z</cp:lastPrinted>
  <dcterms:created xsi:type="dcterms:W3CDTF">2012-03-21T04:48:11Z</dcterms:created>
  <dcterms:modified xsi:type="dcterms:W3CDTF">2019-03-29T17:16:10Z</dcterms:modified>
  <cp:category/>
</cp:coreProperties>
</file>