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82" r:id="rId2"/>
  </p:sldMasterIdLst>
  <p:notesMasterIdLst>
    <p:notesMasterId r:id="rId35"/>
  </p:notesMasterIdLst>
  <p:handoutMasterIdLst>
    <p:handoutMasterId r:id="rId36"/>
  </p:handoutMasterIdLst>
  <p:sldIdLst>
    <p:sldId id="322" r:id="rId3"/>
    <p:sldId id="699" r:id="rId4"/>
    <p:sldId id="702" r:id="rId5"/>
    <p:sldId id="703" r:id="rId6"/>
    <p:sldId id="705" r:id="rId7"/>
    <p:sldId id="691" r:id="rId8"/>
    <p:sldId id="692" r:id="rId9"/>
    <p:sldId id="706" r:id="rId10"/>
    <p:sldId id="708" r:id="rId11"/>
    <p:sldId id="694" r:id="rId12"/>
    <p:sldId id="666" r:id="rId13"/>
    <p:sldId id="695" r:id="rId14"/>
    <p:sldId id="667" r:id="rId15"/>
    <p:sldId id="707" r:id="rId16"/>
    <p:sldId id="696" r:id="rId17"/>
    <p:sldId id="669" r:id="rId18"/>
    <p:sldId id="693" r:id="rId19"/>
    <p:sldId id="671" r:id="rId20"/>
    <p:sldId id="712" r:id="rId21"/>
    <p:sldId id="710" r:id="rId22"/>
    <p:sldId id="714" r:id="rId23"/>
    <p:sldId id="715" r:id="rId24"/>
    <p:sldId id="709" r:id="rId25"/>
    <p:sldId id="697" r:id="rId26"/>
    <p:sldId id="698" r:id="rId27"/>
    <p:sldId id="713" r:id="rId28"/>
    <p:sldId id="674" r:id="rId29"/>
    <p:sldId id="675" r:id="rId30"/>
    <p:sldId id="676" r:id="rId31"/>
    <p:sldId id="677" r:id="rId32"/>
    <p:sldId id="690" r:id="rId33"/>
    <p:sldId id="584" r:id="rId34"/>
  </p:sldIdLst>
  <p:sldSz cx="9144000" cy="6858000" type="letter"/>
  <p:notesSz cx="7315200" cy="9601200"/>
  <p:defaultTex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55FC02"/>
    <a:srgbClr val="FBBA03"/>
    <a:srgbClr val="0332B7"/>
    <a:srgbClr val="000000"/>
    <a:srgbClr val="114FFB"/>
    <a:srgbClr val="7B00E4"/>
    <a:srgbClr val="EFFB03"/>
    <a:srgbClr val="F90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5" autoAdjust="0"/>
    <p:restoredTop sz="80181" autoAdjust="0"/>
  </p:normalViewPr>
  <p:slideViewPr>
    <p:cSldViewPr>
      <p:cViewPr varScale="1">
        <p:scale>
          <a:sx n="82" d="100"/>
          <a:sy n="82" d="100"/>
        </p:scale>
        <p:origin x="1472" y="176"/>
      </p:cViewPr>
      <p:guideLst>
        <p:guide orient="horz" pos="2160"/>
        <p:guide pos="2880"/>
      </p:guideLst>
    </p:cSldViewPr>
  </p:slideViewPr>
  <p:outlineViewPr>
    <p:cViewPr>
      <p:scale>
        <a:sx n="33" d="100"/>
        <a:sy n="33" d="100"/>
      </p:scale>
      <p:origin x="0" y="184"/>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12" d="100"/>
          <a:sy n="112" d="100"/>
        </p:scale>
        <p:origin x="-3904" y="-10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defRPr>
            </a:lvl1pPr>
          </a:lstStyle>
          <a:p>
            <a:pPr>
              <a:defRPr/>
            </a:pPr>
            <a:endParaRPr lang="en-US"/>
          </a:p>
        </p:txBody>
      </p:sp>
      <p:sp>
        <p:nvSpPr>
          <p:cNvPr id="3075" name="Rectangle 3"/>
          <p:cNvSpPr>
            <a:spLocks noGrp="1" noChangeArrowheads="1"/>
          </p:cNvSpPr>
          <p:nvPr>
            <p:ph type="dt" sz="quarter"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defRPr>
            </a:lvl1pPr>
          </a:lstStyle>
          <a:p>
            <a:pPr>
              <a:defRPr/>
            </a:pPr>
            <a:endParaRPr lang="en-US"/>
          </a:p>
        </p:txBody>
      </p:sp>
      <p:sp>
        <p:nvSpPr>
          <p:cNvPr id="3076" name="Rectangle 4"/>
          <p:cNvSpPr>
            <a:spLocks noGrp="1" noChangeArrowheads="1"/>
          </p:cNvSpPr>
          <p:nvPr>
            <p:ph type="ftr" sz="quarter" idx="2"/>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defRPr>
            </a:lvl1pPr>
          </a:lstStyle>
          <a:p>
            <a:pPr>
              <a:defRPr/>
            </a:pPr>
            <a:r>
              <a:rPr lang="en-US"/>
              <a:t>C</a:t>
            </a:r>
          </a:p>
        </p:txBody>
      </p:sp>
      <p:sp>
        <p:nvSpPr>
          <p:cNvPr id="3077" name="Rectangle 5"/>
          <p:cNvSpPr>
            <a:spLocks noGrp="1" noChangeArrowheads="1"/>
          </p:cNvSpPr>
          <p:nvPr>
            <p:ph type="sldNum" sz="quarter" idx="3"/>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defRPr>
            </a:lvl1pPr>
          </a:lstStyle>
          <a:p>
            <a:pPr>
              <a:defRPr/>
            </a:pPr>
            <a:fld id="{9FF668F6-92AF-F14F-959F-F8E6BDC55983}" type="slidenum">
              <a:rPr lang="en-US"/>
              <a:pPr>
                <a:defRPr/>
              </a:pPr>
              <a:t>‹#›</a:t>
            </a:fld>
            <a:endParaRPr lang="en-US"/>
          </a:p>
        </p:txBody>
      </p:sp>
    </p:spTree>
    <p:extLst>
      <p:ext uri="{BB962C8B-B14F-4D97-AF65-F5344CB8AC3E}">
        <p14:creationId xmlns:p14="http://schemas.microsoft.com/office/powerpoint/2010/main" val="32489721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endParaRPr lang="en-US"/>
          </a:p>
        </p:txBody>
      </p:sp>
      <p:sp>
        <p:nvSpPr>
          <p:cNvPr id="2052" name="Rectangle 4"/>
          <p:cNvSpPr>
            <a:spLocks noGrp="1" noChangeArrowheads="1"/>
          </p:cNvSpPr>
          <p:nvPr>
            <p:ph type="ftr" sz="quarter" idx="4"/>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latin typeface="Times New Roman" charset="0"/>
              </a:defRPr>
            </a:lvl1pPr>
          </a:lstStyle>
          <a:p>
            <a:pPr>
              <a:defRPr/>
            </a:pPr>
            <a:r>
              <a:rPr lang="en-US"/>
              <a:t>C</a:t>
            </a:r>
          </a:p>
        </p:txBody>
      </p:sp>
      <p:sp>
        <p:nvSpPr>
          <p:cNvPr id="2053" name="Rectangle 5"/>
          <p:cNvSpPr>
            <a:spLocks noGrp="1" noChangeArrowheads="1"/>
          </p:cNvSpPr>
          <p:nvPr>
            <p:ph type="sldNum" sz="quarter" idx="5"/>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fld id="{903442F8-CACF-AA42-83D4-E0A09A06F5CC}" type="slidenum">
              <a:rPr lang="en-US"/>
              <a:pPr>
                <a:defRPr/>
              </a:pPr>
              <a:t>‹#›</a:t>
            </a:fld>
            <a:endParaRPr lang="en-US"/>
          </a:p>
        </p:txBody>
      </p:sp>
      <p:sp>
        <p:nvSpPr>
          <p:cNvPr id="2054" name="Rectangle 6"/>
          <p:cNvSpPr>
            <a:spLocks noChangeArrowheads="1"/>
          </p:cNvSpPr>
          <p:nvPr/>
        </p:nvSpPr>
        <p:spPr bwMode="auto">
          <a:xfrm>
            <a:off x="3254375" y="9148763"/>
            <a:ext cx="808038" cy="265112"/>
          </a:xfrm>
          <a:prstGeom prst="rect">
            <a:avLst/>
          </a:prstGeom>
          <a:noFill/>
          <a:ln w="9525">
            <a:noFill/>
            <a:miter lim="800000"/>
            <a:headEnd/>
            <a:tailEnd/>
          </a:ln>
          <a:effectLst/>
        </p:spPr>
        <p:txBody>
          <a:bodyPr wrap="none" lIns="93016" tIns="46508" rIns="93016" bIns="46508">
            <a:prstTxWarp prst="textNoShape">
              <a:avLst/>
            </a:prstTxWarp>
            <a:spAutoFit/>
          </a:bodyPr>
          <a:lstStyle/>
          <a:p>
            <a:pPr algn="ctr" defTabSz="919163">
              <a:lnSpc>
                <a:spcPct val="90000"/>
              </a:lnSpc>
              <a:spcBef>
                <a:spcPct val="0"/>
              </a:spcBef>
              <a:defRPr/>
            </a:pPr>
            <a:r>
              <a:rPr lang="en-US" sz="1300">
                <a:solidFill>
                  <a:schemeClr val="tx1"/>
                </a:solidFill>
              </a:rPr>
              <a:t>Page </a:t>
            </a:r>
            <a:fld id="{ACFFB53C-1439-6C41-A2C3-1FF6E096BBD2}" type="slidenum">
              <a:rPr lang="en-US" sz="1300">
                <a:solidFill>
                  <a:schemeClr val="tx1"/>
                </a:solidFill>
              </a:rPr>
              <a:pPr algn="ctr" defTabSz="919163">
                <a:lnSpc>
                  <a:spcPct val="90000"/>
                </a:lnSpc>
                <a:spcBef>
                  <a:spcPct val="0"/>
                </a:spcBef>
                <a:defRPr/>
              </a:pPr>
              <a:t>‹#›</a:t>
            </a:fld>
            <a:endParaRPr lang="en-US" sz="1300">
              <a:solidFill>
                <a:schemeClr val="tx1"/>
              </a:solidFill>
            </a:endParaRPr>
          </a:p>
        </p:txBody>
      </p:sp>
      <p:sp>
        <p:nvSpPr>
          <p:cNvPr id="14343" name="Rectangle 7"/>
          <p:cNvSpPr>
            <a:spLocks noGrp="1" noRot="1" noChangeAspect="1" noChangeArrowheads="1" noTextEdit="1"/>
          </p:cNvSpPr>
          <p:nvPr>
            <p:ph type="sldImg" idx="2"/>
          </p:nvPr>
        </p:nvSpPr>
        <p:spPr bwMode="auto">
          <a:xfrm>
            <a:off x="1527175" y="923925"/>
            <a:ext cx="4260850" cy="3195638"/>
          </a:xfrm>
          <a:prstGeom prst="rect">
            <a:avLst/>
          </a:prstGeom>
          <a:noFill/>
          <a:ln w="12700">
            <a:solidFill>
              <a:schemeClr val="tx1"/>
            </a:solidFill>
            <a:miter lim="800000"/>
            <a:headEnd/>
            <a:tailEnd/>
          </a:ln>
        </p:spPr>
      </p:sp>
      <p:sp>
        <p:nvSpPr>
          <p:cNvPr id="2056" name="Rectangle 8"/>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517" tIns="48008" rIns="97517" bIns="4800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2978294"/>
      </p:ext>
    </p:extLst>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improve the performance? Can process 2 not wait until process</a:t>
            </a:r>
            <a:r>
              <a:rPr lang="en-US" baseline="0" dirty="0"/>
              <a:t> 1 finishes?</a:t>
            </a:r>
            <a:endParaRPr lang="en-US" dirty="0"/>
          </a:p>
        </p:txBody>
      </p:sp>
    </p:spTree>
    <p:extLst>
      <p:ext uri="{BB962C8B-B14F-4D97-AF65-F5344CB8AC3E}">
        <p14:creationId xmlns:p14="http://schemas.microsoft.com/office/powerpoint/2010/main" val="3343495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 is a local variable. Not shared.</a:t>
            </a:r>
          </a:p>
        </p:txBody>
      </p:sp>
    </p:spTree>
    <p:extLst>
      <p:ext uri="{BB962C8B-B14F-4D97-AF65-F5344CB8AC3E}">
        <p14:creationId xmlns:p14="http://schemas.microsoft.com/office/powerpoint/2010/main" val="797939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T1 then T2: a is reflected correctly, but not b.</a:t>
            </a:r>
          </a:p>
          <a:p>
            <a:r>
              <a:rPr lang="en-US" dirty="0"/>
              <a:t>T2 then T1: a should use 100, but uses 0 after interleaving.</a:t>
            </a:r>
          </a:p>
        </p:txBody>
      </p:sp>
    </p:spTree>
    <p:extLst>
      <p:ext uri="{BB962C8B-B14F-4D97-AF65-F5344CB8AC3E}">
        <p14:creationId xmlns:p14="http://schemas.microsoft.com/office/powerpoint/2010/main" val="154843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Serial equivalence is what would happen with one</a:t>
            </a:r>
            <a:r>
              <a:rPr lang="en-US" baseline="0" dirty="0"/>
              <a:t> </a:t>
            </a:r>
            <a:r>
              <a:rPr lang="en-US" baseline="0"/>
              <a:t>big lock.</a:t>
            </a:r>
            <a:endParaRPr lang="en-US"/>
          </a:p>
        </p:txBody>
      </p:sp>
    </p:spTree>
    <p:extLst>
      <p:ext uri="{BB962C8B-B14F-4D97-AF65-F5344CB8AC3E}">
        <p14:creationId xmlns:p14="http://schemas.microsoft.com/office/powerpoint/2010/main" val="126418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C1 is correct, C2 is</a:t>
            </a:r>
            <a:r>
              <a:rPr lang="en-US" baseline="0" dirty="0"/>
              <a:t> not.</a:t>
            </a:r>
          </a:p>
        </p:txBody>
      </p:sp>
    </p:spTree>
    <p:extLst>
      <p:ext uri="{BB962C8B-B14F-4D97-AF65-F5344CB8AC3E}">
        <p14:creationId xmlns:p14="http://schemas.microsoft.com/office/powerpoint/2010/main" val="501503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501503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50150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C1 is correct because only the final result of T1 on b becomes visible to C2, even if we interleave them. In fact, this has to be done in all shared variables in the same order (e.g., T1’s final results on all variables before T2 uses them.)</a:t>
            </a:r>
            <a:endParaRPr lang="en-US" dirty="0"/>
          </a:p>
        </p:txBody>
      </p:sp>
    </p:spTree>
    <p:extLst>
      <p:ext uri="{BB962C8B-B14F-4D97-AF65-F5344CB8AC3E}">
        <p14:creationId xmlns:p14="http://schemas.microsoft.com/office/powerpoint/2010/main" val="257703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5" name="Footer Placeholder 4"/>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1A5CA2DB-8A6E-354A-84FE-C390361DC987}" type="slidenum">
              <a:rPr lang="en-US"/>
              <a:pPr>
                <a:defRPr/>
              </a:pPr>
              <a:t>‹#›</a:t>
            </a:fld>
            <a:endParaRPr lang="en-US" b="0">
              <a:solidFill>
                <a:srgbClr val="FBBA0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30200"/>
            <a:ext cx="19240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30200"/>
            <a:ext cx="56197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750E79-2683-6848-A4D7-CDA40719EAAA}" type="slidenum">
              <a:rPr lang="en-US"/>
              <a:pPr>
                <a:defRPr/>
              </a:pPr>
              <a:t>‹#›</a:t>
            </a:fld>
            <a:endParaRPr lang="en-US" b="0">
              <a:solidFill>
                <a:srgbClr val="FBBA03"/>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smtClean="0"/>
            </a:lvl1pPr>
          </a:lstStyle>
          <a:p>
            <a:pPr>
              <a:defRPr/>
            </a:pPr>
            <a:fld id="{8C4F458F-5213-914F-94F8-6B10C77F9790}" type="slidenum">
              <a:rPr lang="en-US"/>
              <a:pPr>
                <a:defRPr/>
              </a:pPr>
              <a:t>‹#›</a:t>
            </a:fld>
            <a:endParaRPr lang="en-US" b="0">
              <a:solidFill>
                <a:srgbClr val="FBBA0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6" name="Footer Placeholder 5"/>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74C4F620-2FEB-0043-9943-F8C545420FE9}" type="slidenum">
              <a:rPr lang="en-US"/>
              <a:pPr>
                <a:defRPr/>
              </a:pPr>
              <a:t>‹#›</a:t>
            </a:fld>
            <a:endParaRPr lang="en-US" b="0">
              <a:solidFill>
                <a:srgbClr val="FBBA0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6553200" y="65659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400" b="1">
                <a:solidFill>
                  <a:schemeClr val="accent2"/>
                </a:solidFill>
                <a:latin typeface="Times New Roman" charset="0"/>
              </a:defRPr>
            </a:lvl1pPr>
          </a:lstStyle>
          <a:p>
            <a:pPr>
              <a:defRPr/>
            </a:pPr>
            <a:fld id="{F543C2CE-5AF7-8143-8A0A-0153F98C0316}" type="slidenum">
              <a:rPr lang="en-US"/>
              <a:pPr>
                <a:defRPr/>
              </a:pPr>
              <a:t>‹#›</a:t>
            </a:fld>
            <a:endParaRPr lang="en-US">
              <a:solidFill>
                <a:srgbClr val="FBBA03"/>
              </a:solidFill>
            </a:endParaRPr>
          </a:p>
        </p:txBody>
      </p:sp>
      <p:sp>
        <p:nvSpPr>
          <p:cNvPr id="1029" name="Rectangle 5"/>
          <p:cNvSpPr>
            <a:spLocks noGrp="1" noChangeArrowheads="1"/>
          </p:cNvSpPr>
          <p:nvPr>
            <p:ph type="title"/>
          </p:nvPr>
        </p:nvSpPr>
        <p:spPr bwMode="auto">
          <a:xfrm>
            <a:off x="685800" y="3302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193800"/>
            <a:ext cx="7683500" cy="4927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3048000" y="6519446"/>
            <a:ext cx="3048000" cy="338554"/>
          </a:xfrm>
          <a:prstGeom prst="rect">
            <a:avLst/>
          </a:prstGeom>
          <a:noFill/>
        </p:spPr>
        <p:txBody>
          <a:bodyPr wrap="square" rtlCol="0">
            <a:spAutoFit/>
          </a:bodyPr>
          <a:lstStyle/>
          <a:p>
            <a:pPr algn="ctr"/>
            <a:r>
              <a:rPr lang="en-US" dirty="0"/>
              <a:t>CSE 486/586</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rtl="0" eaLnBrk="0" fontAlgn="base" hangingPunct="0">
        <a:lnSpc>
          <a:spcPct val="90000"/>
        </a:lnSpc>
        <a:spcBef>
          <a:spcPct val="0"/>
        </a:spcBef>
        <a:spcAft>
          <a:spcPct val="0"/>
        </a:spcAft>
        <a:defRPr sz="3200" b="1">
          <a:solidFill>
            <a:srgbClr val="0332B7"/>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F3828-6825-D14F-A1E4-6AC47EF8F4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46050" y="1898650"/>
            <a:ext cx="8834438" cy="1666875"/>
          </a:xfrm>
        </p:spPr>
        <p:txBody>
          <a:bodyPr/>
          <a:lstStyle/>
          <a:p>
            <a:pPr algn="ctr">
              <a:lnSpc>
                <a:spcPct val="120000"/>
              </a:lnSpc>
            </a:pPr>
            <a:r>
              <a:rPr lang="en-US" dirty="0"/>
              <a:t>CSE 486/586 Distributed Systems</a:t>
            </a:r>
            <a:br>
              <a:rPr lang="en-US" dirty="0"/>
            </a:br>
            <a:r>
              <a:rPr lang="en-US" dirty="0"/>
              <a:t>Concurrency Control --- 1</a:t>
            </a:r>
          </a:p>
        </p:txBody>
      </p:sp>
      <p:sp>
        <p:nvSpPr>
          <p:cNvPr id="15363" name="Rectangle 3"/>
          <p:cNvSpPr>
            <a:spLocks noGrp="1" noChangeArrowheads="1"/>
          </p:cNvSpPr>
          <p:nvPr>
            <p:ph type="subTitle" idx="1"/>
          </p:nvPr>
        </p:nvSpPr>
        <p:spPr>
          <a:xfrm>
            <a:off x="1171575" y="4289425"/>
            <a:ext cx="6900863" cy="1295400"/>
          </a:xfrm>
        </p:spPr>
        <p:txBody>
          <a:bodyPr/>
          <a:lstStyle/>
          <a:p>
            <a:pPr>
              <a:lnSpc>
                <a:spcPct val="70000"/>
              </a:lnSpc>
            </a:pPr>
            <a:r>
              <a:rPr lang="en-US" dirty="0"/>
              <a:t>Steve Ko</a:t>
            </a:r>
          </a:p>
          <a:p>
            <a:pPr>
              <a:lnSpc>
                <a:spcPct val="70000"/>
              </a:lnSpc>
            </a:pPr>
            <a:r>
              <a:rPr lang="en-US" sz="2000" dirty="0"/>
              <a:t>Computer Sciences and Engineering</a:t>
            </a:r>
          </a:p>
          <a:p>
            <a:pPr>
              <a:lnSpc>
                <a:spcPct val="70000"/>
              </a:lnSpc>
            </a:pPr>
            <a:r>
              <a:rPr lang="en-US" sz="2000" dirty="0"/>
              <a:t>University at Buffalo</a:t>
            </a:r>
          </a:p>
          <a:p>
            <a:pPr>
              <a:lnSpc>
                <a:spcPct val="70000"/>
              </a:lnSpc>
            </a:pPr>
            <a:endParaRPr lang="en-US" sz="2000" dirty="0"/>
          </a:p>
          <a:p>
            <a:pPr>
              <a:lnSpc>
                <a:spcPct val="70000"/>
              </a:lnSpc>
            </a:pPr>
            <a:endParaRPr lang="en-US" sz="2000" dirty="0"/>
          </a:p>
          <a:p>
            <a:pPr>
              <a:lnSpc>
                <a:spcPct val="70000"/>
              </a:lnSpc>
            </a:pPr>
            <a:endParaRPr lang="en-US" sz="20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Go Wrong?</a:t>
            </a:r>
          </a:p>
        </p:txBody>
      </p:sp>
      <p:sp>
        <p:nvSpPr>
          <p:cNvPr id="3" name="Content Placeholder 2"/>
          <p:cNvSpPr>
            <a:spLocks noGrp="1"/>
          </p:cNvSpPr>
          <p:nvPr>
            <p:ph idx="1"/>
          </p:nvPr>
        </p:nvSpPr>
        <p:spPr/>
        <p:txBody>
          <a:bodyPr/>
          <a:lstStyle/>
          <a:p>
            <a:pPr marL="0" indent="0">
              <a:lnSpc>
                <a:spcPct val="100000"/>
              </a:lnSpc>
              <a:buClr>
                <a:schemeClr val="tx1"/>
              </a:buClr>
              <a:buSzPct val="120000"/>
              <a:buNone/>
            </a:pPr>
            <a:r>
              <a:rPr lang="en-US" dirty="0">
                <a:latin typeface="Arial" charset="0"/>
                <a:ea typeface="ＭＳ Ｐゴシック" charset="0"/>
                <a:cs typeface="ＭＳ Ｐゴシック" charset="0"/>
              </a:rPr>
              <a:t> </a:t>
            </a:r>
          </a:p>
          <a:p>
            <a:pPr marL="63500" indent="-63500">
              <a:lnSpc>
                <a:spcPct val="100000"/>
              </a:lnSpc>
              <a:buClr>
                <a:schemeClr val="tx1"/>
              </a:buClr>
              <a:buSzPct val="120000"/>
              <a:buFont typeface="Arial"/>
              <a:buChar char="•"/>
            </a:pPr>
            <a:endParaRPr lang="en-US" dirty="0">
              <a:latin typeface="Arial" charset="0"/>
              <a:ea typeface="ＭＳ Ｐゴシック" charset="0"/>
              <a:cs typeface="ＭＳ Ｐゴシック" charset="0"/>
            </a:endParaRPr>
          </a:p>
          <a:p>
            <a:pPr marL="63500" indent="-63500">
              <a:lnSpc>
                <a:spcPct val="100000"/>
              </a:lnSpc>
              <a:buClr>
                <a:schemeClr val="tx1"/>
              </a:buClr>
              <a:buSzPct val="120000"/>
              <a:buFont typeface="Wingdings" charset="0"/>
              <a:buChar char="v"/>
            </a:pPr>
            <a:endParaRPr lang="en-US" dirty="0">
              <a:latin typeface="Arial" charset="0"/>
              <a:ea typeface="ＭＳ Ｐゴシック" charset="0"/>
              <a:cs typeface="ＭＳ Ｐゴシック" charset="0"/>
            </a:endParaRPr>
          </a:p>
          <a:p>
            <a:pPr marL="63500" indent="-63500">
              <a:lnSpc>
                <a:spcPct val="100000"/>
              </a:lnSpc>
              <a:buClr>
                <a:schemeClr val="tx1"/>
              </a:buClr>
              <a:buSzPct val="120000"/>
              <a:buFont typeface="Wingdings" charset="0"/>
              <a:buNone/>
            </a:pPr>
            <a:r>
              <a:rPr lang="en-US" sz="3200" dirty="0">
                <a:solidFill>
                  <a:srgbClr val="0000FF"/>
                </a:solidFill>
                <a:latin typeface="Arial" charset="0"/>
                <a:ea typeface="ＭＳ Ｐゴシック" charset="0"/>
                <a:cs typeface="ＭＳ Ｐゴシック" charset="0"/>
              </a:rPr>
              <a:t> </a:t>
            </a:r>
            <a:r>
              <a:rPr lang="en-US" sz="3200" u="sng" dirty="0">
                <a:solidFill>
                  <a:srgbClr val="0000FF"/>
                </a:solidFill>
                <a:latin typeface="Arial" charset="0"/>
                <a:ea typeface="ＭＳ Ｐゴシック" charset="0"/>
                <a:cs typeface="ＭＳ Ｐゴシック" charset="0"/>
              </a:rPr>
              <a:t>Transaction T1</a:t>
            </a:r>
            <a:r>
              <a:rPr lang="en-US" sz="3200" u="sng" dirty="0">
                <a:solidFill>
                  <a:schemeClr val="hlink"/>
                </a:solidFill>
                <a:latin typeface="Arial" charset="0"/>
                <a:ea typeface="ＭＳ Ｐゴシック" charset="0"/>
                <a:cs typeface="ＭＳ Ｐゴシック" charset="0"/>
              </a:rPr>
              <a:t>	Transaction T2 </a:t>
            </a:r>
          </a:p>
          <a:p>
            <a:pPr marL="63500" indent="-63500">
              <a:lnSpc>
                <a:spcPct val="100000"/>
              </a:lnSpc>
              <a:buClr>
                <a:schemeClr val="tx1"/>
              </a:buClr>
              <a:buSzPct val="120000"/>
              <a:buFont typeface="Wingdings" charset="0"/>
              <a:buNone/>
            </a:pPr>
            <a:r>
              <a:rPr lang="en-US" sz="2000" dirty="0">
                <a:solidFill>
                  <a:srgbClr val="0000FF"/>
                </a:solidFill>
                <a:latin typeface="Arial" charset="0"/>
                <a:ea typeface="ＭＳ Ｐゴシック" charset="0"/>
                <a:cs typeface="ＭＳ Ｐゴシック" charset="0"/>
              </a:rPr>
              <a:t>balance = </a:t>
            </a:r>
            <a:r>
              <a:rPr lang="en-US" sz="2000" dirty="0" err="1">
                <a:solidFill>
                  <a:srgbClr val="0000FF"/>
                </a:solidFill>
                <a:latin typeface="Arial" charset="0"/>
                <a:ea typeface="ＭＳ Ｐゴシック" charset="0"/>
                <a:cs typeface="ＭＳ Ｐゴシック" charset="0"/>
              </a:rPr>
              <a:t>b.getBalance</a:t>
            </a:r>
            <a:r>
              <a:rPr lang="en-US" sz="2000" dirty="0">
                <a:solidFill>
                  <a:srgbClr val="0000FF"/>
                </a:solidFill>
                <a:latin typeface="Arial" charset="0"/>
                <a:ea typeface="ＭＳ Ｐゴシック" charset="0"/>
                <a:cs typeface="ＭＳ Ｐゴシック" charset="0"/>
              </a:rPr>
              <a:t>()</a:t>
            </a:r>
            <a:r>
              <a:rPr lang="en-US" sz="2800" dirty="0">
                <a:solidFill>
                  <a:schemeClr val="hlink"/>
                </a:solidFill>
                <a:latin typeface="Arial" charset="0"/>
                <a:ea typeface="ＭＳ Ｐゴシック" charset="0"/>
                <a:cs typeface="ＭＳ Ｐゴシック" charset="0"/>
              </a:rPr>
              <a:t>	</a:t>
            </a:r>
          </a:p>
          <a:p>
            <a:pPr marL="177800" lvl="1" indent="279400">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a:t>
            </a:r>
            <a:r>
              <a:rPr lang="en-US" dirty="0" err="1">
                <a:solidFill>
                  <a:schemeClr val="hlink"/>
                </a:solidFill>
                <a:latin typeface="Arial" charset="0"/>
                <a:ea typeface="ＭＳ Ｐゴシック" charset="0"/>
              </a:rPr>
              <a:t>bal</a:t>
            </a:r>
            <a:r>
              <a:rPr lang="en-US" dirty="0">
                <a:solidFill>
                  <a:schemeClr val="hlink"/>
                </a:solidFill>
                <a:latin typeface="Arial" charset="0"/>
                <a:ea typeface="ＭＳ Ｐゴシック" charset="0"/>
              </a:rPr>
              <a:t> = </a:t>
            </a:r>
            <a:r>
              <a:rPr lang="en-US" dirty="0" err="1">
                <a:solidFill>
                  <a:schemeClr val="hlink"/>
                </a:solidFill>
                <a:latin typeface="Arial" charset="0"/>
                <a:ea typeface="ＭＳ Ｐゴシック" charset="0"/>
              </a:rPr>
              <a:t>b.getBalance</a:t>
            </a:r>
            <a:r>
              <a:rPr lang="en-US" dirty="0">
                <a:solidFill>
                  <a:schemeClr val="hlink"/>
                </a:solidFill>
                <a:latin typeface="Arial" charset="0"/>
                <a:ea typeface="ＭＳ Ｐゴシック" charset="0"/>
              </a:rPr>
              <a:t>()</a:t>
            </a:r>
          </a:p>
          <a:p>
            <a:pPr marL="177800" lvl="1" indent="279400">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a:t>
            </a:r>
            <a:r>
              <a:rPr lang="en-US" dirty="0" err="1">
                <a:solidFill>
                  <a:schemeClr val="hlink"/>
                </a:solidFill>
                <a:latin typeface="Arial" charset="0"/>
                <a:ea typeface="ＭＳ Ｐゴシック" charset="0"/>
              </a:rPr>
              <a:t>b.setBalance</a:t>
            </a:r>
            <a:r>
              <a:rPr lang="en-US" dirty="0">
                <a:solidFill>
                  <a:schemeClr val="hlink"/>
                </a:solidFill>
                <a:latin typeface="Arial" charset="0"/>
                <a:ea typeface="ＭＳ Ｐゴシック" charset="0"/>
              </a:rPr>
              <a:t>(</a:t>
            </a:r>
            <a:r>
              <a:rPr lang="en-US" dirty="0" err="1">
                <a:solidFill>
                  <a:schemeClr val="hlink"/>
                </a:solidFill>
                <a:latin typeface="Arial" charset="0"/>
                <a:ea typeface="ＭＳ Ｐゴシック" charset="0"/>
              </a:rPr>
              <a:t>bal</a:t>
            </a:r>
            <a:r>
              <a:rPr lang="en-US" dirty="0">
                <a:solidFill>
                  <a:schemeClr val="hlink"/>
                </a:solidFill>
                <a:latin typeface="Arial" charset="0"/>
                <a:ea typeface="ＭＳ Ｐゴシック" charset="0"/>
              </a:rPr>
              <a:t>*1.1)</a:t>
            </a:r>
          </a:p>
          <a:p>
            <a:pPr marL="63500" indent="-63500">
              <a:lnSpc>
                <a:spcPct val="100000"/>
              </a:lnSpc>
              <a:buClr>
                <a:schemeClr val="tx1"/>
              </a:buClr>
              <a:buSzPct val="120000"/>
              <a:buFont typeface="Wingdings" charset="0"/>
              <a:buNone/>
            </a:pPr>
            <a:r>
              <a:rPr lang="en-US" sz="2000" dirty="0" err="1">
                <a:solidFill>
                  <a:srgbClr val="0000FF"/>
                </a:solidFill>
                <a:latin typeface="Arial" charset="0"/>
                <a:ea typeface="ＭＳ Ｐゴシック" charset="0"/>
                <a:cs typeface="ＭＳ Ｐゴシック" charset="0"/>
              </a:rPr>
              <a:t>b.setBalance</a:t>
            </a:r>
            <a:r>
              <a:rPr lang="en-US" sz="2000" dirty="0">
                <a:solidFill>
                  <a:srgbClr val="0000FF"/>
                </a:solidFill>
                <a:latin typeface="Arial" charset="0"/>
                <a:ea typeface="ＭＳ Ｐゴシック" charset="0"/>
                <a:cs typeface="ＭＳ Ｐゴシック" charset="0"/>
              </a:rPr>
              <a:t>(balance*1.1)</a:t>
            </a:r>
          </a:p>
          <a:p>
            <a:pPr marL="63500" indent="-63500">
              <a:lnSpc>
                <a:spcPct val="100000"/>
              </a:lnSpc>
              <a:buClr>
                <a:schemeClr val="tx1"/>
              </a:buClr>
              <a:buSzPct val="120000"/>
              <a:buFont typeface="Wingdings" charset="0"/>
              <a:buNone/>
            </a:pPr>
            <a:r>
              <a:rPr lang="en-US" sz="2000" dirty="0" err="1">
                <a:solidFill>
                  <a:srgbClr val="0000FF"/>
                </a:solidFill>
                <a:latin typeface="Arial" charset="0"/>
                <a:ea typeface="ＭＳ Ｐゴシック" charset="0"/>
                <a:cs typeface="ＭＳ Ｐゴシック" charset="0"/>
              </a:rPr>
              <a:t>a.withdraw(balance</a:t>
            </a:r>
            <a:r>
              <a:rPr lang="en-US" sz="2000" dirty="0">
                <a:solidFill>
                  <a:srgbClr val="0000FF"/>
                </a:solidFill>
                <a:latin typeface="Arial" charset="0"/>
                <a:ea typeface="ＭＳ Ｐゴシック" charset="0"/>
                <a:cs typeface="ＭＳ Ｐゴシック" charset="0"/>
              </a:rPr>
              <a:t>* 0.1)</a:t>
            </a:r>
          </a:p>
          <a:p>
            <a:pPr marL="63500" indent="-63500">
              <a:lnSpc>
                <a:spcPct val="100000"/>
              </a:lnSpc>
              <a:buClr>
                <a:schemeClr val="tx1"/>
              </a:buClr>
              <a:buSzPct val="120000"/>
              <a:buFont typeface="Wingdings" charset="0"/>
              <a:buNone/>
            </a:pPr>
            <a:r>
              <a:rPr lang="en-US" sz="2000" dirty="0">
                <a:solidFill>
                  <a:schemeClr val="hlink"/>
                </a:solidFill>
                <a:latin typeface="Arial" charset="0"/>
                <a:ea typeface="ＭＳ Ｐゴシック" charset="0"/>
                <a:cs typeface="ＭＳ Ｐゴシック" charset="0"/>
              </a:rPr>
              <a:t>				        </a:t>
            </a:r>
            <a:r>
              <a:rPr lang="en-US" sz="2000" dirty="0" err="1">
                <a:solidFill>
                  <a:schemeClr val="hlink"/>
                </a:solidFill>
                <a:latin typeface="Arial" charset="0"/>
                <a:ea typeface="ＭＳ Ｐゴシック" charset="0"/>
                <a:cs typeface="ＭＳ Ｐゴシック" charset="0"/>
              </a:rPr>
              <a:t>c.withdraw</a:t>
            </a:r>
            <a:r>
              <a:rPr lang="en-US" sz="2000" dirty="0">
                <a:solidFill>
                  <a:schemeClr val="hlink"/>
                </a:solidFill>
                <a:latin typeface="Arial" charset="0"/>
                <a:ea typeface="ＭＳ Ｐゴシック" charset="0"/>
                <a:cs typeface="ＭＳ Ｐゴシック" charset="0"/>
              </a:rPr>
              <a:t>(</a:t>
            </a:r>
            <a:r>
              <a:rPr lang="en-US" sz="2000" dirty="0" err="1">
                <a:solidFill>
                  <a:schemeClr val="hlink"/>
                </a:solidFill>
                <a:latin typeface="Arial" charset="0"/>
                <a:ea typeface="ＭＳ Ｐゴシック" charset="0"/>
                <a:cs typeface="ＭＳ Ｐゴシック" charset="0"/>
              </a:rPr>
              <a:t>bal</a:t>
            </a:r>
            <a:r>
              <a:rPr lang="en-US" sz="2000" dirty="0">
                <a:solidFill>
                  <a:schemeClr val="hlink"/>
                </a:solidFill>
                <a:latin typeface="Arial" charset="0"/>
                <a:ea typeface="ＭＳ Ｐゴシック" charset="0"/>
                <a:cs typeface="ＭＳ Ｐゴシック" charset="0"/>
              </a:rPr>
              <a:t>*0.1)</a:t>
            </a:r>
          </a:p>
          <a:p>
            <a:pPr marL="63500" indent="-63500">
              <a:lnSpc>
                <a:spcPct val="130000"/>
              </a:lnSpc>
              <a:buClr>
                <a:schemeClr val="tx1"/>
              </a:buClr>
              <a:buSzPct val="120000"/>
              <a:buFont typeface="Arial"/>
              <a:buChar char="•"/>
            </a:pPr>
            <a:r>
              <a:rPr lang="en-US" dirty="0">
                <a:latin typeface="Arial" charset="0"/>
                <a:ea typeface="ＭＳ Ｐゴシック" charset="0"/>
                <a:cs typeface="ＭＳ Ｐゴシック" charset="0"/>
              </a:rPr>
              <a:t> T1/T2</a:t>
            </a:r>
            <a:r>
              <a:rPr lang="ja-JP" altLang="en-US" dirty="0">
                <a:latin typeface="Arial" charset="0"/>
                <a:ea typeface="ＭＳ Ｐゴシック" charset="0"/>
                <a:cs typeface="ＭＳ Ｐゴシック" charset="0"/>
              </a:rPr>
              <a:t>’</a:t>
            </a:r>
            <a:r>
              <a:rPr lang="en-US" altLang="ja-JP" dirty="0" err="1">
                <a:latin typeface="Arial" charset="0"/>
                <a:ea typeface="ＭＳ Ｐゴシック" charset="0"/>
                <a:cs typeface="ＭＳ Ｐゴシック" charset="0"/>
              </a:rPr>
              <a:t>s</a:t>
            </a:r>
            <a:r>
              <a:rPr lang="en-US" altLang="ja-JP" dirty="0">
                <a:latin typeface="Arial" charset="0"/>
                <a:ea typeface="ＭＳ Ｐゴシック" charset="0"/>
                <a:cs typeface="ＭＳ Ｐゴシック" charset="0"/>
              </a:rPr>
              <a:t> update on the shared object, </a:t>
            </a:r>
            <a:r>
              <a:rPr lang="ja-JP" altLang="en-US" dirty="0">
                <a:latin typeface="Arial" charset="0"/>
                <a:ea typeface="ＭＳ Ｐゴシック" charset="0"/>
                <a:cs typeface="ＭＳ Ｐゴシック" charset="0"/>
              </a:rPr>
              <a:t>“</a:t>
            </a:r>
            <a:r>
              <a:rPr lang="en-US" altLang="ja-JP" dirty="0" err="1">
                <a:latin typeface="Arial" charset="0"/>
                <a:ea typeface="ＭＳ Ｐゴシック" charset="0"/>
                <a:cs typeface="ＭＳ Ｐゴシック" charset="0"/>
              </a:rPr>
              <a:t>b</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 is lost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10</a:t>
            </a:fld>
            <a:endParaRPr lang="en-US" b="0">
              <a:solidFill>
                <a:srgbClr val="FBBA03"/>
              </a:solidFill>
            </a:endParaRPr>
          </a:p>
        </p:txBody>
      </p:sp>
      <p:sp>
        <p:nvSpPr>
          <p:cNvPr id="5" name="Text Box 4"/>
          <p:cNvSpPr txBox="1">
            <a:spLocks noChangeArrowheads="1"/>
          </p:cNvSpPr>
          <p:nvPr/>
        </p:nvSpPr>
        <p:spPr bwMode="auto">
          <a:xfrm>
            <a:off x="4114800" y="22606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100</a:t>
            </a:r>
          </a:p>
        </p:txBody>
      </p:sp>
      <p:sp>
        <p:nvSpPr>
          <p:cNvPr id="6" name="Text Box 5"/>
          <p:cNvSpPr txBox="1">
            <a:spLocks noChangeArrowheads="1"/>
          </p:cNvSpPr>
          <p:nvPr/>
        </p:nvSpPr>
        <p:spPr bwMode="auto">
          <a:xfrm>
            <a:off x="5524500" y="22479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7" name="Text Box 6"/>
          <p:cNvSpPr txBox="1">
            <a:spLocks noChangeArrowheads="1"/>
          </p:cNvSpPr>
          <p:nvPr/>
        </p:nvSpPr>
        <p:spPr bwMode="auto">
          <a:xfrm>
            <a:off x="6921500" y="22479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8" name="Text Box 7"/>
          <p:cNvSpPr txBox="1">
            <a:spLocks noChangeArrowheads="1"/>
          </p:cNvSpPr>
          <p:nvPr/>
        </p:nvSpPr>
        <p:spPr bwMode="auto">
          <a:xfrm>
            <a:off x="3695700" y="22733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9" name="Text Box 8"/>
          <p:cNvSpPr txBox="1">
            <a:spLocks noChangeArrowheads="1"/>
          </p:cNvSpPr>
          <p:nvPr/>
        </p:nvSpPr>
        <p:spPr bwMode="auto">
          <a:xfrm>
            <a:off x="5181600" y="22606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0" name="Text Box 9"/>
          <p:cNvSpPr txBox="1">
            <a:spLocks noChangeArrowheads="1"/>
          </p:cNvSpPr>
          <p:nvPr/>
        </p:nvSpPr>
        <p:spPr bwMode="auto">
          <a:xfrm>
            <a:off x="6578600" y="22606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
        <p:nvSpPr>
          <p:cNvPr id="11" name="Text Box 10"/>
          <p:cNvSpPr txBox="1">
            <a:spLocks noChangeArrowheads="1"/>
          </p:cNvSpPr>
          <p:nvPr/>
        </p:nvSpPr>
        <p:spPr bwMode="auto">
          <a:xfrm>
            <a:off x="7721600" y="52832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280</a:t>
            </a:r>
          </a:p>
        </p:txBody>
      </p:sp>
      <p:sp>
        <p:nvSpPr>
          <p:cNvPr id="12" name="Text Box 11"/>
          <p:cNvSpPr txBox="1">
            <a:spLocks noChangeArrowheads="1"/>
          </p:cNvSpPr>
          <p:nvPr/>
        </p:nvSpPr>
        <p:spPr bwMode="auto">
          <a:xfrm>
            <a:off x="7378700" y="52959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
        <p:nvSpPr>
          <p:cNvPr id="13" name="Text Box 12"/>
          <p:cNvSpPr txBox="1">
            <a:spLocks noChangeArrowheads="1"/>
          </p:cNvSpPr>
          <p:nvPr/>
        </p:nvSpPr>
        <p:spPr bwMode="auto">
          <a:xfrm>
            <a:off x="7734300" y="48641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80</a:t>
            </a:r>
          </a:p>
        </p:txBody>
      </p:sp>
      <p:sp>
        <p:nvSpPr>
          <p:cNvPr id="14" name="Text Box 13"/>
          <p:cNvSpPr txBox="1">
            <a:spLocks noChangeArrowheads="1"/>
          </p:cNvSpPr>
          <p:nvPr/>
        </p:nvSpPr>
        <p:spPr bwMode="auto">
          <a:xfrm>
            <a:off x="7378700" y="48768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15" name="Text Box 14"/>
          <p:cNvSpPr txBox="1">
            <a:spLocks noChangeArrowheads="1"/>
          </p:cNvSpPr>
          <p:nvPr/>
        </p:nvSpPr>
        <p:spPr bwMode="auto">
          <a:xfrm>
            <a:off x="7734300" y="44323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220</a:t>
            </a:r>
          </a:p>
        </p:txBody>
      </p:sp>
      <p:sp>
        <p:nvSpPr>
          <p:cNvPr id="16" name="Text Box 15"/>
          <p:cNvSpPr txBox="1">
            <a:spLocks noChangeArrowheads="1"/>
          </p:cNvSpPr>
          <p:nvPr/>
        </p:nvSpPr>
        <p:spPr bwMode="auto">
          <a:xfrm>
            <a:off x="7391400" y="44450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7" name="Text Box 16"/>
          <p:cNvSpPr txBox="1">
            <a:spLocks noChangeArrowheads="1"/>
          </p:cNvSpPr>
          <p:nvPr/>
        </p:nvSpPr>
        <p:spPr bwMode="auto">
          <a:xfrm>
            <a:off x="7747000" y="40132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220</a:t>
            </a:r>
          </a:p>
        </p:txBody>
      </p:sp>
      <p:sp>
        <p:nvSpPr>
          <p:cNvPr id="18" name="Text Box 17"/>
          <p:cNvSpPr txBox="1">
            <a:spLocks noChangeArrowheads="1"/>
          </p:cNvSpPr>
          <p:nvPr/>
        </p:nvSpPr>
        <p:spPr bwMode="auto">
          <a:xfrm>
            <a:off x="7404100" y="40259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9" name="Line 18"/>
          <p:cNvSpPr>
            <a:spLocks noChangeShapeType="1"/>
          </p:cNvSpPr>
          <p:nvPr/>
        </p:nvSpPr>
        <p:spPr bwMode="auto">
          <a:xfrm>
            <a:off x="3784600" y="3429000"/>
            <a:ext cx="0" cy="9525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0" name="Line 19"/>
          <p:cNvSpPr>
            <a:spLocks noChangeShapeType="1"/>
          </p:cNvSpPr>
          <p:nvPr/>
        </p:nvSpPr>
        <p:spPr bwMode="auto">
          <a:xfrm>
            <a:off x="3784600" y="4368800"/>
            <a:ext cx="520700" cy="2032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1" name="Line 20"/>
          <p:cNvSpPr>
            <a:spLocks noChangeShapeType="1"/>
          </p:cNvSpPr>
          <p:nvPr/>
        </p:nvSpPr>
        <p:spPr bwMode="auto">
          <a:xfrm>
            <a:off x="4292600" y="4572000"/>
            <a:ext cx="0" cy="5842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2" name="Line 21"/>
          <p:cNvSpPr>
            <a:spLocks noChangeShapeType="1"/>
          </p:cNvSpPr>
          <p:nvPr/>
        </p:nvSpPr>
        <p:spPr bwMode="auto">
          <a:xfrm flipH="1">
            <a:off x="3810000" y="5130800"/>
            <a:ext cx="482600" cy="3175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3" name="Line 22"/>
          <p:cNvSpPr>
            <a:spLocks noChangeShapeType="1"/>
          </p:cNvSpPr>
          <p:nvPr/>
        </p:nvSpPr>
        <p:spPr bwMode="auto">
          <a:xfrm>
            <a:off x="3810000" y="5435600"/>
            <a:ext cx="0" cy="2794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4" name="Line 23"/>
          <p:cNvSpPr>
            <a:spLocks noChangeShapeType="1"/>
          </p:cNvSpPr>
          <p:nvPr/>
        </p:nvSpPr>
        <p:spPr bwMode="auto">
          <a:xfrm flipH="1">
            <a:off x="3771900" y="3162300"/>
            <a:ext cx="419100" cy="2794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5" name="Line 24"/>
          <p:cNvSpPr>
            <a:spLocks noChangeShapeType="1"/>
          </p:cNvSpPr>
          <p:nvPr/>
        </p:nvSpPr>
        <p:spPr bwMode="auto">
          <a:xfrm>
            <a:off x="4178300" y="2667000"/>
            <a:ext cx="0" cy="5080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6" name="Line 25"/>
          <p:cNvSpPr>
            <a:spLocks noChangeShapeType="1"/>
          </p:cNvSpPr>
          <p:nvPr/>
        </p:nvSpPr>
        <p:spPr bwMode="auto">
          <a:xfrm>
            <a:off x="736600" y="5689600"/>
            <a:ext cx="6794500" cy="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pic>
        <p:nvPicPr>
          <p:cNvPr id="27" name="Picture 26"/>
          <p:cNvPicPr>
            <a:picLocks noChangeAspect="1"/>
          </p:cNvPicPr>
          <p:nvPr/>
        </p:nvPicPr>
        <p:blipFill>
          <a:blip r:embed="rId3"/>
          <a:stretch>
            <a:fillRect/>
          </a:stretch>
        </p:blipFill>
        <p:spPr>
          <a:xfrm>
            <a:off x="228600" y="381000"/>
            <a:ext cx="519176" cy="589973"/>
          </a:xfrm>
          <a:prstGeom prst="rect">
            <a:avLst/>
          </a:prstGeom>
        </p:spPr>
      </p:pic>
    </p:spTree>
    <p:extLst>
      <p:ext uri="{BB962C8B-B14F-4D97-AF65-F5344CB8AC3E}">
        <p14:creationId xmlns:p14="http://schemas.microsoft.com/office/powerpoint/2010/main" val="27043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Lost Update Problem</a:t>
            </a:r>
          </a:p>
        </p:txBody>
      </p:sp>
      <p:sp>
        <p:nvSpPr>
          <p:cNvPr id="3" name="Content Placeholder 2"/>
          <p:cNvSpPr>
            <a:spLocks noGrp="1"/>
          </p:cNvSpPr>
          <p:nvPr>
            <p:ph idx="1"/>
          </p:nvPr>
        </p:nvSpPr>
        <p:spPr/>
        <p:txBody>
          <a:bodyPr/>
          <a:lstStyle/>
          <a:p>
            <a:pPr marL="63500" indent="-63500">
              <a:lnSpc>
                <a:spcPct val="100000"/>
              </a:lnSpc>
              <a:buClr>
                <a:schemeClr val="tx1"/>
              </a:buClr>
              <a:buSzPct val="120000"/>
              <a:buFont typeface="Arial"/>
              <a:buChar char="•"/>
            </a:pPr>
            <a:r>
              <a:rPr lang="en-US" dirty="0">
                <a:latin typeface="Arial" charset="0"/>
                <a:ea typeface="ＭＳ Ｐゴシック" charset="0"/>
                <a:cs typeface="ＭＳ Ｐゴシック" charset="0"/>
              </a:rPr>
              <a:t> One transaction causes loss of info. for another: consider three account objects</a:t>
            </a:r>
          </a:p>
          <a:p>
            <a:pPr marL="63500" indent="-63500">
              <a:lnSpc>
                <a:spcPct val="100000"/>
              </a:lnSpc>
              <a:buClr>
                <a:schemeClr val="tx1"/>
              </a:buClr>
              <a:buSzPct val="120000"/>
              <a:buFont typeface="Wingdings" charset="0"/>
              <a:buChar char="v"/>
            </a:pPr>
            <a:endParaRPr lang="en-US" dirty="0">
              <a:latin typeface="Arial" charset="0"/>
              <a:ea typeface="ＭＳ Ｐゴシック" charset="0"/>
              <a:cs typeface="ＭＳ Ｐゴシック" charset="0"/>
            </a:endParaRPr>
          </a:p>
          <a:p>
            <a:pPr marL="63500" indent="-63500">
              <a:lnSpc>
                <a:spcPct val="100000"/>
              </a:lnSpc>
              <a:buClr>
                <a:schemeClr val="tx1"/>
              </a:buClr>
              <a:buSzPct val="120000"/>
              <a:buFont typeface="Wingdings" charset="0"/>
              <a:buNone/>
            </a:pPr>
            <a:r>
              <a:rPr lang="en-US" sz="3200" dirty="0">
                <a:solidFill>
                  <a:srgbClr val="0000FF"/>
                </a:solidFill>
                <a:latin typeface="Arial" charset="0"/>
                <a:ea typeface="ＭＳ Ｐゴシック" charset="0"/>
                <a:cs typeface="ＭＳ Ｐゴシック" charset="0"/>
              </a:rPr>
              <a:t> </a:t>
            </a:r>
            <a:r>
              <a:rPr lang="en-US" sz="3200" u="sng" dirty="0">
                <a:solidFill>
                  <a:srgbClr val="0000FF"/>
                </a:solidFill>
                <a:latin typeface="Arial" charset="0"/>
                <a:ea typeface="ＭＳ Ｐゴシック" charset="0"/>
                <a:cs typeface="ＭＳ Ｐゴシック" charset="0"/>
              </a:rPr>
              <a:t>Transaction T1</a:t>
            </a:r>
            <a:r>
              <a:rPr lang="en-US" sz="3200" u="sng" dirty="0">
                <a:solidFill>
                  <a:schemeClr val="hlink"/>
                </a:solidFill>
                <a:latin typeface="Arial" charset="0"/>
                <a:ea typeface="ＭＳ Ｐゴシック" charset="0"/>
                <a:cs typeface="ＭＳ Ｐゴシック" charset="0"/>
              </a:rPr>
              <a:t>	Transaction T2 </a:t>
            </a:r>
          </a:p>
          <a:p>
            <a:pPr marL="63500" indent="-63500">
              <a:lnSpc>
                <a:spcPct val="100000"/>
              </a:lnSpc>
              <a:buClr>
                <a:schemeClr val="tx1"/>
              </a:buClr>
              <a:buSzPct val="120000"/>
              <a:buFont typeface="Wingdings" charset="0"/>
              <a:buNone/>
            </a:pPr>
            <a:r>
              <a:rPr lang="en-US" sz="2000" dirty="0">
                <a:solidFill>
                  <a:srgbClr val="0000FF"/>
                </a:solidFill>
                <a:latin typeface="Arial" charset="0"/>
                <a:ea typeface="ＭＳ Ｐゴシック" charset="0"/>
                <a:cs typeface="ＭＳ Ｐゴシック" charset="0"/>
              </a:rPr>
              <a:t>balance = </a:t>
            </a:r>
            <a:r>
              <a:rPr lang="en-US" sz="2000" dirty="0" err="1">
                <a:solidFill>
                  <a:srgbClr val="0000FF"/>
                </a:solidFill>
                <a:latin typeface="Arial" charset="0"/>
                <a:ea typeface="ＭＳ Ｐゴシック" charset="0"/>
                <a:cs typeface="ＭＳ Ｐゴシック" charset="0"/>
              </a:rPr>
              <a:t>b.getBalance</a:t>
            </a:r>
            <a:r>
              <a:rPr lang="en-US" sz="2000" dirty="0">
                <a:solidFill>
                  <a:srgbClr val="0000FF"/>
                </a:solidFill>
                <a:latin typeface="Arial" charset="0"/>
                <a:ea typeface="ＭＳ Ｐゴシック" charset="0"/>
                <a:cs typeface="ＭＳ Ｐゴシック" charset="0"/>
              </a:rPr>
              <a:t>()</a:t>
            </a:r>
            <a:r>
              <a:rPr lang="en-US" sz="2800" dirty="0">
                <a:solidFill>
                  <a:schemeClr val="hlink"/>
                </a:solidFill>
                <a:latin typeface="Arial" charset="0"/>
                <a:ea typeface="ＭＳ Ｐゴシック" charset="0"/>
                <a:cs typeface="ＭＳ Ｐゴシック" charset="0"/>
              </a:rPr>
              <a:t>	</a:t>
            </a:r>
          </a:p>
          <a:p>
            <a:pPr marL="177800" lvl="1" indent="279400">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a:t>
            </a:r>
            <a:r>
              <a:rPr lang="en-US" dirty="0" err="1">
                <a:solidFill>
                  <a:schemeClr val="hlink"/>
                </a:solidFill>
                <a:latin typeface="Arial" charset="0"/>
                <a:ea typeface="ＭＳ Ｐゴシック" charset="0"/>
              </a:rPr>
              <a:t>bal</a:t>
            </a:r>
            <a:r>
              <a:rPr lang="en-US" dirty="0">
                <a:solidFill>
                  <a:schemeClr val="hlink"/>
                </a:solidFill>
                <a:latin typeface="Arial" charset="0"/>
                <a:ea typeface="ＭＳ Ｐゴシック" charset="0"/>
              </a:rPr>
              <a:t> = </a:t>
            </a:r>
            <a:r>
              <a:rPr lang="en-US" dirty="0" err="1">
                <a:solidFill>
                  <a:schemeClr val="hlink"/>
                </a:solidFill>
                <a:latin typeface="Arial" charset="0"/>
                <a:ea typeface="ＭＳ Ｐゴシック" charset="0"/>
              </a:rPr>
              <a:t>b.getBalance</a:t>
            </a:r>
            <a:r>
              <a:rPr lang="en-US" dirty="0">
                <a:solidFill>
                  <a:schemeClr val="hlink"/>
                </a:solidFill>
                <a:latin typeface="Arial" charset="0"/>
                <a:ea typeface="ＭＳ Ｐゴシック" charset="0"/>
              </a:rPr>
              <a:t>()</a:t>
            </a:r>
          </a:p>
          <a:p>
            <a:pPr marL="177800" lvl="1" indent="279400">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a:t>
            </a:r>
            <a:r>
              <a:rPr lang="en-US" dirty="0" err="1">
                <a:solidFill>
                  <a:schemeClr val="hlink"/>
                </a:solidFill>
                <a:latin typeface="Arial" charset="0"/>
                <a:ea typeface="ＭＳ Ｐゴシック" charset="0"/>
              </a:rPr>
              <a:t>b.setBalance</a:t>
            </a:r>
            <a:r>
              <a:rPr lang="en-US" dirty="0">
                <a:solidFill>
                  <a:schemeClr val="hlink"/>
                </a:solidFill>
                <a:latin typeface="Arial" charset="0"/>
                <a:ea typeface="ＭＳ Ｐゴシック" charset="0"/>
              </a:rPr>
              <a:t>(</a:t>
            </a:r>
            <a:r>
              <a:rPr lang="en-US" dirty="0" err="1">
                <a:solidFill>
                  <a:schemeClr val="hlink"/>
                </a:solidFill>
                <a:latin typeface="Arial" charset="0"/>
                <a:ea typeface="ＭＳ Ｐゴシック" charset="0"/>
              </a:rPr>
              <a:t>bal</a:t>
            </a:r>
            <a:r>
              <a:rPr lang="en-US" dirty="0">
                <a:solidFill>
                  <a:schemeClr val="hlink"/>
                </a:solidFill>
                <a:latin typeface="Arial" charset="0"/>
                <a:ea typeface="ＭＳ Ｐゴシック" charset="0"/>
              </a:rPr>
              <a:t>*1.1)</a:t>
            </a:r>
          </a:p>
          <a:p>
            <a:pPr marL="63500" indent="-63500">
              <a:lnSpc>
                <a:spcPct val="100000"/>
              </a:lnSpc>
              <a:buClr>
                <a:schemeClr val="tx1"/>
              </a:buClr>
              <a:buSzPct val="120000"/>
              <a:buFont typeface="Wingdings" charset="0"/>
              <a:buNone/>
            </a:pPr>
            <a:r>
              <a:rPr lang="en-US" sz="2000" dirty="0" err="1">
                <a:solidFill>
                  <a:srgbClr val="0000FF"/>
                </a:solidFill>
                <a:latin typeface="Arial" charset="0"/>
                <a:ea typeface="ＭＳ Ｐゴシック" charset="0"/>
                <a:cs typeface="ＭＳ Ｐゴシック" charset="0"/>
              </a:rPr>
              <a:t>b.setBalance</a:t>
            </a:r>
            <a:r>
              <a:rPr lang="en-US" sz="2000" dirty="0">
                <a:solidFill>
                  <a:srgbClr val="0000FF"/>
                </a:solidFill>
                <a:latin typeface="Arial" charset="0"/>
                <a:ea typeface="ＭＳ Ｐゴシック" charset="0"/>
                <a:cs typeface="ＭＳ Ｐゴシック" charset="0"/>
              </a:rPr>
              <a:t> = (balance*1.1)</a:t>
            </a:r>
          </a:p>
          <a:p>
            <a:pPr marL="63500" indent="-63500">
              <a:lnSpc>
                <a:spcPct val="100000"/>
              </a:lnSpc>
              <a:buClr>
                <a:schemeClr val="tx1"/>
              </a:buClr>
              <a:buSzPct val="120000"/>
              <a:buFont typeface="Wingdings" charset="0"/>
              <a:buNone/>
            </a:pPr>
            <a:r>
              <a:rPr lang="en-US" sz="2000" dirty="0" err="1">
                <a:solidFill>
                  <a:srgbClr val="0000FF"/>
                </a:solidFill>
                <a:latin typeface="Arial" charset="0"/>
                <a:ea typeface="ＭＳ Ｐゴシック" charset="0"/>
                <a:cs typeface="ＭＳ Ｐゴシック" charset="0"/>
              </a:rPr>
              <a:t>a.withdraw(balance</a:t>
            </a:r>
            <a:r>
              <a:rPr lang="en-US" sz="2000" dirty="0">
                <a:solidFill>
                  <a:srgbClr val="0000FF"/>
                </a:solidFill>
                <a:latin typeface="Arial" charset="0"/>
                <a:ea typeface="ＭＳ Ｐゴシック" charset="0"/>
                <a:cs typeface="ＭＳ Ｐゴシック" charset="0"/>
              </a:rPr>
              <a:t>* 0.1)</a:t>
            </a:r>
          </a:p>
          <a:p>
            <a:pPr marL="63500" indent="-63500">
              <a:lnSpc>
                <a:spcPct val="100000"/>
              </a:lnSpc>
              <a:buClr>
                <a:schemeClr val="tx1"/>
              </a:buClr>
              <a:buSzPct val="120000"/>
              <a:buFont typeface="Wingdings" charset="0"/>
              <a:buNone/>
            </a:pPr>
            <a:r>
              <a:rPr lang="en-US" sz="2000" dirty="0">
                <a:solidFill>
                  <a:schemeClr val="hlink"/>
                </a:solidFill>
                <a:latin typeface="Arial" charset="0"/>
                <a:ea typeface="ＭＳ Ｐゴシック" charset="0"/>
                <a:cs typeface="ＭＳ Ｐゴシック" charset="0"/>
              </a:rPr>
              <a:t>				        </a:t>
            </a:r>
            <a:r>
              <a:rPr lang="en-US" sz="2000" dirty="0" err="1">
                <a:solidFill>
                  <a:schemeClr val="hlink"/>
                </a:solidFill>
                <a:latin typeface="Arial" charset="0"/>
                <a:ea typeface="ＭＳ Ｐゴシック" charset="0"/>
                <a:cs typeface="ＭＳ Ｐゴシック" charset="0"/>
              </a:rPr>
              <a:t>c.withdraw</a:t>
            </a:r>
            <a:r>
              <a:rPr lang="en-US" sz="2000" dirty="0">
                <a:solidFill>
                  <a:schemeClr val="hlink"/>
                </a:solidFill>
                <a:latin typeface="Arial" charset="0"/>
                <a:ea typeface="ＭＳ Ｐゴシック" charset="0"/>
                <a:cs typeface="ＭＳ Ｐゴシック" charset="0"/>
              </a:rPr>
              <a:t>(</a:t>
            </a:r>
            <a:r>
              <a:rPr lang="en-US" sz="2000" dirty="0" err="1">
                <a:solidFill>
                  <a:schemeClr val="hlink"/>
                </a:solidFill>
                <a:latin typeface="Arial" charset="0"/>
                <a:ea typeface="ＭＳ Ｐゴシック" charset="0"/>
                <a:cs typeface="ＭＳ Ｐゴシック" charset="0"/>
              </a:rPr>
              <a:t>bal</a:t>
            </a:r>
            <a:r>
              <a:rPr lang="en-US" sz="2000" dirty="0">
                <a:solidFill>
                  <a:schemeClr val="hlink"/>
                </a:solidFill>
                <a:latin typeface="Arial" charset="0"/>
                <a:ea typeface="ＭＳ Ｐゴシック" charset="0"/>
                <a:cs typeface="ＭＳ Ｐゴシック" charset="0"/>
              </a:rPr>
              <a:t>*0.1)</a:t>
            </a:r>
          </a:p>
          <a:p>
            <a:pPr marL="63500" indent="-63500">
              <a:lnSpc>
                <a:spcPct val="130000"/>
              </a:lnSpc>
              <a:buClr>
                <a:schemeClr val="tx1"/>
              </a:buClr>
              <a:buSzPct val="120000"/>
              <a:buFont typeface="Arial"/>
              <a:buChar char="•"/>
            </a:pPr>
            <a:r>
              <a:rPr lang="en-US" dirty="0">
                <a:latin typeface="Arial" charset="0"/>
                <a:ea typeface="ＭＳ Ｐゴシック" charset="0"/>
                <a:cs typeface="ＭＳ Ｐゴシック" charset="0"/>
              </a:rPr>
              <a:t> T1/T2</a:t>
            </a:r>
            <a:r>
              <a:rPr lang="ja-JP" altLang="en-US" dirty="0">
                <a:latin typeface="Arial" charset="0"/>
                <a:ea typeface="ＭＳ Ｐゴシック" charset="0"/>
                <a:cs typeface="ＭＳ Ｐゴシック" charset="0"/>
              </a:rPr>
              <a:t>’</a:t>
            </a:r>
            <a:r>
              <a:rPr lang="en-US" altLang="ja-JP" dirty="0" err="1">
                <a:latin typeface="Arial" charset="0"/>
                <a:ea typeface="ＭＳ Ｐゴシック" charset="0"/>
                <a:cs typeface="ＭＳ Ｐゴシック" charset="0"/>
              </a:rPr>
              <a:t>s</a:t>
            </a:r>
            <a:r>
              <a:rPr lang="en-US" altLang="ja-JP" dirty="0">
                <a:latin typeface="Arial" charset="0"/>
                <a:ea typeface="ＭＳ Ｐゴシック" charset="0"/>
                <a:cs typeface="ＭＳ Ｐゴシック" charset="0"/>
              </a:rPr>
              <a:t> update on the shared object, </a:t>
            </a:r>
            <a:r>
              <a:rPr lang="ja-JP" altLang="en-US" dirty="0">
                <a:latin typeface="Arial" charset="0"/>
                <a:ea typeface="ＭＳ Ｐゴシック" charset="0"/>
                <a:cs typeface="ＭＳ Ｐゴシック" charset="0"/>
              </a:rPr>
              <a:t>“</a:t>
            </a:r>
            <a:r>
              <a:rPr lang="en-US" altLang="ja-JP" dirty="0" err="1">
                <a:latin typeface="Arial" charset="0"/>
                <a:ea typeface="ＭＳ Ｐゴシック" charset="0"/>
                <a:cs typeface="ＭＳ Ｐゴシック" charset="0"/>
              </a:rPr>
              <a:t>b</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 is lost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11</a:t>
            </a:fld>
            <a:endParaRPr lang="en-US" b="0">
              <a:solidFill>
                <a:srgbClr val="FBBA03"/>
              </a:solidFill>
            </a:endParaRPr>
          </a:p>
        </p:txBody>
      </p:sp>
      <p:sp>
        <p:nvSpPr>
          <p:cNvPr id="5" name="Text Box 4"/>
          <p:cNvSpPr txBox="1">
            <a:spLocks noChangeArrowheads="1"/>
          </p:cNvSpPr>
          <p:nvPr/>
        </p:nvSpPr>
        <p:spPr bwMode="auto">
          <a:xfrm>
            <a:off x="4114800" y="22606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100</a:t>
            </a:r>
          </a:p>
        </p:txBody>
      </p:sp>
      <p:sp>
        <p:nvSpPr>
          <p:cNvPr id="6" name="Text Box 5"/>
          <p:cNvSpPr txBox="1">
            <a:spLocks noChangeArrowheads="1"/>
          </p:cNvSpPr>
          <p:nvPr/>
        </p:nvSpPr>
        <p:spPr bwMode="auto">
          <a:xfrm>
            <a:off x="5524500" y="22479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7" name="Text Box 6"/>
          <p:cNvSpPr txBox="1">
            <a:spLocks noChangeArrowheads="1"/>
          </p:cNvSpPr>
          <p:nvPr/>
        </p:nvSpPr>
        <p:spPr bwMode="auto">
          <a:xfrm>
            <a:off x="6921500" y="22479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8" name="Text Box 7"/>
          <p:cNvSpPr txBox="1">
            <a:spLocks noChangeArrowheads="1"/>
          </p:cNvSpPr>
          <p:nvPr/>
        </p:nvSpPr>
        <p:spPr bwMode="auto">
          <a:xfrm>
            <a:off x="3695700" y="22733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9" name="Text Box 8"/>
          <p:cNvSpPr txBox="1">
            <a:spLocks noChangeArrowheads="1"/>
          </p:cNvSpPr>
          <p:nvPr/>
        </p:nvSpPr>
        <p:spPr bwMode="auto">
          <a:xfrm>
            <a:off x="5181600" y="22606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0" name="Text Box 9"/>
          <p:cNvSpPr txBox="1">
            <a:spLocks noChangeArrowheads="1"/>
          </p:cNvSpPr>
          <p:nvPr/>
        </p:nvSpPr>
        <p:spPr bwMode="auto">
          <a:xfrm>
            <a:off x="6578600" y="22606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
        <p:nvSpPr>
          <p:cNvPr id="11" name="Text Box 10"/>
          <p:cNvSpPr txBox="1">
            <a:spLocks noChangeArrowheads="1"/>
          </p:cNvSpPr>
          <p:nvPr/>
        </p:nvSpPr>
        <p:spPr bwMode="auto">
          <a:xfrm>
            <a:off x="7721600" y="52832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280</a:t>
            </a:r>
          </a:p>
        </p:txBody>
      </p:sp>
      <p:sp>
        <p:nvSpPr>
          <p:cNvPr id="12" name="Text Box 11"/>
          <p:cNvSpPr txBox="1">
            <a:spLocks noChangeArrowheads="1"/>
          </p:cNvSpPr>
          <p:nvPr/>
        </p:nvSpPr>
        <p:spPr bwMode="auto">
          <a:xfrm>
            <a:off x="7378700" y="52959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
        <p:nvSpPr>
          <p:cNvPr id="13" name="Text Box 12"/>
          <p:cNvSpPr txBox="1">
            <a:spLocks noChangeArrowheads="1"/>
          </p:cNvSpPr>
          <p:nvPr/>
        </p:nvSpPr>
        <p:spPr bwMode="auto">
          <a:xfrm>
            <a:off x="7734300" y="48641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80</a:t>
            </a:r>
          </a:p>
        </p:txBody>
      </p:sp>
      <p:sp>
        <p:nvSpPr>
          <p:cNvPr id="14" name="Text Box 13"/>
          <p:cNvSpPr txBox="1">
            <a:spLocks noChangeArrowheads="1"/>
          </p:cNvSpPr>
          <p:nvPr/>
        </p:nvSpPr>
        <p:spPr bwMode="auto">
          <a:xfrm>
            <a:off x="7378700" y="48768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15" name="Text Box 14"/>
          <p:cNvSpPr txBox="1">
            <a:spLocks noChangeArrowheads="1"/>
          </p:cNvSpPr>
          <p:nvPr/>
        </p:nvSpPr>
        <p:spPr bwMode="auto">
          <a:xfrm>
            <a:off x="7734300" y="44323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220</a:t>
            </a:r>
          </a:p>
        </p:txBody>
      </p:sp>
      <p:sp>
        <p:nvSpPr>
          <p:cNvPr id="16" name="Text Box 15"/>
          <p:cNvSpPr txBox="1">
            <a:spLocks noChangeArrowheads="1"/>
          </p:cNvSpPr>
          <p:nvPr/>
        </p:nvSpPr>
        <p:spPr bwMode="auto">
          <a:xfrm>
            <a:off x="7391400" y="44450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7" name="Text Box 16"/>
          <p:cNvSpPr txBox="1">
            <a:spLocks noChangeArrowheads="1"/>
          </p:cNvSpPr>
          <p:nvPr/>
        </p:nvSpPr>
        <p:spPr bwMode="auto">
          <a:xfrm>
            <a:off x="7747000" y="40132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220</a:t>
            </a:r>
          </a:p>
        </p:txBody>
      </p:sp>
      <p:sp>
        <p:nvSpPr>
          <p:cNvPr id="18" name="Text Box 17"/>
          <p:cNvSpPr txBox="1">
            <a:spLocks noChangeArrowheads="1"/>
          </p:cNvSpPr>
          <p:nvPr/>
        </p:nvSpPr>
        <p:spPr bwMode="auto">
          <a:xfrm>
            <a:off x="7404100" y="40259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9" name="Line 18"/>
          <p:cNvSpPr>
            <a:spLocks noChangeShapeType="1"/>
          </p:cNvSpPr>
          <p:nvPr/>
        </p:nvSpPr>
        <p:spPr bwMode="auto">
          <a:xfrm>
            <a:off x="3784600" y="3429000"/>
            <a:ext cx="0" cy="9525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0" name="Line 19"/>
          <p:cNvSpPr>
            <a:spLocks noChangeShapeType="1"/>
          </p:cNvSpPr>
          <p:nvPr/>
        </p:nvSpPr>
        <p:spPr bwMode="auto">
          <a:xfrm>
            <a:off x="3784600" y="4368800"/>
            <a:ext cx="520700" cy="2032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1" name="Line 20"/>
          <p:cNvSpPr>
            <a:spLocks noChangeShapeType="1"/>
          </p:cNvSpPr>
          <p:nvPr/>
        </p:nvSpPr>
        <p:spPr bwMode="auto">
          <a:xfrm>
            <a:off x="4292600" y="4572000"/>
            <a:ext cx="0" cy="5842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2" name="Line 21"/>
          <p:cNvSpPr>
            <a:spLocks noChangeShapeType="1"/>
          </p:cNvSpPr>
          <p:nvPr/>
        </p:nvSpPr>
        <p:spPr bwMode="auto">
          <a:xfrm flipH="1">
            <a:off x="3810000" y="5130800"/>
            <a:ext cx="482600" cy="3175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3" name="Line 22"/>
          <p:cNvSpPr>
            <a:spLocks noChangeShapeType="1"/>
          </p:cNvSpPr>
          <p:nvPr/>
        </p:nvSpPr>
        <p:spPr bwMode="auto">
          <a:xfrm>
            <a:off x="3810000" y="5435600"/>
            <a:ext cx="0" cy="2794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4" name="Line 23"/>
          <p:cNvSpPr>
            <a:spLocks noChangeShapeType="1"/>
          </p:cNvSpPr>
          <p:nvPr/>
        </p:nvSpPr>
        <p:spPr bwMode="auto">
          <a:xfrm flipH="1">
            <a:off x="3771900" y="3162300"/>
            <a:ext cx="419100" cy="2794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5" name="Line 24"/>
          <p:cNvSpPr>
            <a:spLocks noChangeShapeType="1"/>
          </p:cNvSpPr>
          <p:nvPr/>
        </p:nvSpPr>
        <p:spPr bwMode="auto">
          <a:xfrm>
            <a:off x="4178300" y="2667000"/>
            <a:ext cx="0" cy="5080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26" name="Line 25"/>
          <p:cNvSpPr>
            <a:spLocks noChangeShapeType="1"/>
          </p:cNvSpPr>
          <p:nvPr/>
        </p:nvSpPr>
        <p:spPr bwMode="auto">
          <a:xfrm>
            <a:off x="736600" y="5689600"/>
            <a:ext cx="6794500" cy="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Go Wrong?</a:t>
            </a:r>
          </a:p>
        </p:txBody>
      </p:sp>
      <p:sp>
        <p:nvSpPr>
          <p:cNvPr id="3" name="Content Placeholder 2"/>
          <p:cNvSpPr>
            <a:spLocks noGrp="1"/>
          </p:cNvSpPr>
          <p:nvPr>
            <p:ph idx="1"/>
          </p:nvPr>
        </p:nvSpPr>
        <p:spPr/>
        <p:txBody>
          <a:bodyPr/>
          <a:lstStyle/>
          <a:p>
            <a:pPr marL="63500" indent="-63500">
              <a:lnSpc>
                <a:spcPct val="100000"/>
              </a:lnSpc>
              <a:buClr>
                <a:schemeClr val="tx1"/>
              </a:buClr>
              <a:buSzPct val="120000"/>
              <a:buFont typeface="Arial"/>
              <a:buChar char="•"/>
            </a:pPr>
            <a:endParaRPr lang="en-US" sz="3200" u="sng" dirty="0">
              <a:solidFill>
                <a:srgbClr val="0000FF"/>
              </a:solidFill>
              <a:latin typeface="Arial" charset="0"/>
              <a:ea typeface="ＭＳ Ｐゴシック" charset="0"/>
              <a:cs typeface="ＭＳ Ｐゴシック" charset="0"/>
            </a:endParaRPr>
          </a:p>
          <a:p>
            <a:pPr marL="0" indent="0">
              <a:lnSpc>
                <a:spcPct val="100000"/>
              </a:lnSpc>
              <a:buClr>
                <a:schemeClr val="tx1"/>
              </a:buClr>
              <a:buSzPct val="120000"/>
              <a:buNone/>
            </a:pPr>
            <a:endParaRPr lang="en-US" sz="3200" u="sng" dirty="0">
              <a:solidFill>
                <a:srgbClr val="0000FF"/>
              </a:solidFill>
              <a:latin typeface="Arial" charset="0"/>
              <a:ea typeface="ＭＳ Ｐゴシック" charset="0"/>
              <a:cs typeface="ＭＳ Ｐゴシック" charset="0"/>
            </a:endParaRPr>
          </a:p>
          <a:p>
            <a:pPr marL="0" indent="0">
              <a:lnSpc>
                <a:spcPct val="100000"/>
              </a:lnSpc>
              <a:buClr>
                <a:schemeClr val="tx1"/>
              </a:buClr>
              <a:buSzPct val="120000"/>
              <a:buNone/>
            </a:pPr>
            <a:r>
              <a:rPr lang="en-US" sz="3200" u="sng" dirty="0">
                <a:solidFill>
                  <a:srgbClr val="0000FF"/>
                </a:solidFill>
                <a:latin typeface="Arial" charset="0"/>
                <a:ea typeface="ＭＳ Ｐゴシック" charset="0"/>
                <a:cs typeface="ＭＳ Ｐゴシック" charset="0"/>
              </a:rPr>
              <a:t> Transaction T1</a:t>
            </a:r>
            <a:r>
              <a:rPr lang="en-US" sz="3200" u="sng" dirty="0">
                <a:solidFill>
                  <a:schemeClr val="hlink"/>
                </a:solidFill>
                <a:latin typeface="Arial" charset="0"/>
                <a:ea typeface="ＭＳ Ｐゴシック" charset="0"/>
                <a:cs typeface="ＭＳ Ｐゴシック" charset="0"/>
              </a:rPr>
              <a:t>	Transaction T2 </a:t>
            </a:r>
          </a:p>
          <a:p>
            <a:pPr marL="63500" indent="-63500">
              <a:lnSpc>
                <a:spcPct val="100000"/>
              </a:lnSpc>
              <a:buClr>
                <a:schemeClr val="tx1"/>
              </a:buClr>
              <a:buSzPct val="120000"/>
              <a:buFont typeface="Wingdings" charset="0"/>
              <a:buNone/>
            </a:pPr>
            <a:r>
              <a:rPr lang="en-US" sz="2000" dirty="0">
                <a:solidFill>
                  <a:srgbClr val="0000FF"/>
                </a:solidFill>
                <a:latin typeface="Arial" charset="0"/>
                <a:ea typeface="ＭＳ Ｐゴシック" charset="0"/>
                <a:cs typeface="ＭＳ Ｐゴシック" charset="0"/>
              </a:rPr>
              <a:t>a.withdraw(100)</a:t>
            </a:r>
            <a:r>
              <a:rPr lang="en-US" sz="2800" dirty="0">
                <a:solidFill>
                  <a:srgbClr val="0000FF"/>
                </a:solidFill>
                <a:latin typeface="Arial" charset="0"/>
                <a:ea typeface="ＭＳ Ｐゴシック" charset="0"/>
                <a:cs typeface="ＭＳ Ｐゴシック" charset="0"/>
              </a:rPr>
              <a:t>	</a:t>
            </a:r>
          </a:p>
          <a:p>
            <a:pPr marL="177800" lvl="1" indent="279400">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total = </a:t>
            </a:r>
            <a:r>
              <a:rPr lang="en-US" dirty="0" err="1">
                <a:solidFill>
                  <a:schemeClr val="hlink"/>
                </a:solidFill>
                <a:latin typeface="Arial" charset="0"/>
                <a:ea typeface="ＭＳ Ｐゴシック" charset="0"/>
              </a:rPr>
              <a:t>a.getBalance</a:t>
            </a:r>
            <a:r>
              <a:rPr lang="en-US" dirty="0">
                <a:solidFill>
                  <a:schemeClr val="hlink"/>
                </a:solidFill>
                <a:latin typeface="Arial" charset="0"/>
                <a:ea typeface="ＭＳ Ｐゴシック" charset="0"/>
              </a:rPr>
              <a:t>()</a:t>
            </a:r>
          </a:p>
          <a:p>
            <a:pPr marL="177800" lvl="1" indent="279400">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total = total + </a:t>
            </a:r>
            <a:r>
              <a:rPr lang="en-US" dirty="0" err="1">
                <a:solidFill>
                  <a:schemeClr val="hlink"/>
                </a:solidFill>
                <a:latin typeface="Arial" charset="0"/>
                <a:ea typeface="ＭＳ Ｐゴシック" charset="0"/>
              </a:rPr>
              <a:t>b.getBalance</a:t>
            </a:r>
            <a:endParaRPr lang="en-US" dirty="0">
              <a:solidFill>
                <a:schemeClr val="hlink"/>
              </a:solidFill>
              <a:latin typeface="Arial" charset="0"/>
              <a:ea typeface="ＭＳ Ｐゴシック" charset="0"/>
            </a:endParaRPr>
          </a:p>
          <a:p>
            <a:pPr marL="63500" indent="-63500">
              <a:lnSpc>
                <a:spcPct val="100000"/>
              </a:lnSpc>
              <a:buClr>
                <a:schemeClr val="tx1"/>
              </a:buClr>
              <a:buSzPct val="120000"/>
              <a:buFont typeface="Wingdings" charset="0"/>
              <a:buNone/>
            </a:pPr>
            <a:r>
              <a:rPr lang="en-US" sz="2000" dirty="0">
                <a:solidFill>
                  <a:srgbClr val="0000FF"/>
                </a:solidFill>
                <a:latin typeface="Arial" charset="0"/>
                <a:ea typeface="ＭＳ Ｐゴシック" charset="0"/>
                <a:cs typeface="ＭＳ Ｐゴシック" charset="0"/>
              </a:rPr>
              <a:t>b.deposit(100) </a:t>
            </a:r>
            <a:r>
              <a:rPr lang="en-US" sz="2000" dirty="0">
                <a:solidFill>
                  <a:schemeClr val="bg2"/>
                </a:solidFill>
                <a:latin typeface="Arial" charset="0"/>
                <a:ea typeface="ＭＳ Ｐゴシック" charset="0"/>
                <a:cs typeface="ＭＳ Ｐゴシック" charset="0"/>
              </a:rPr>
              <a:t>			       	</a:t>
            </a:r>
          </a:p>
          <a:p>
            <a:pPr marL="63500" indent="-63500">
              <a:lnSpc>
                <a:spcPct val="100000"/>
              </a:lnSpc>
              <a:buClr>
                <a:schemeClr val="tx1"/>
              </a:buClr>
              <a:buSzPct val="120000"/>
              <a:buFont typeface="Wingdings" charset="0"/>
              <a:buNone/>
            </a:pPr>
            <a:r>
              <a:rPr lang="en-US" sz="2000" dirty="0">
                <a:solidFill>
                  <a:schemeClr val="bg2"/>
                </a:solidFill>
                <a:latin typeface="Arial" charset="0"/>
                <a:ea typeface="ＭＳ Ｐゴシック" charset="0"/>
                <a:cs typeface="ＭＳ Ｐゴシック" charset="0"/>
              </a:rPr>
              <a:t>					</a:t>
            </a:r>
            <a:r>
              <a:rPr lang="en-US" sz="2000" dirty="0">
                <a:solidFill>
                  <a:schemeClr val="hlink"/>
                </a:solidFill>
                <a:latin typeface="Arial" charset="0"/>
                <a:ea typeface="ＭＳ Ｐゴシック" charset="0"/>
                <a:cs typeface="ＭＳ Ｐゴシック" charset="0"/>
              </a:rPr>
              <a:t>total = total + </a:t>
            </a:r>
            <a:r>
              <a:rPr lang="en-US" sz="2000" dirty="0" err="1">
                <a:solidFill>
                  <a:schemeClr val="hlink"/>
                </a:solidFill>
                <a:latin typeface="Arial" charset="0"/>
                <a:ea typeface="ＭＳ Ｐゴシック" charset="0"/>
                <a:cs typeface="ＭＳ Ｐゴシック" charset="0"/>
              </a:rPr>
              <a:t>c.getBalance</a:t>
            </a:r>
            <a:endParaRPr lang="en-US" sz="2000" dirty="0">
              <a:solidFill>
                <a:schemeClr val="bg2"/>
              </a:solidFill>
              <a:latin typeface="Arial" charset="0"/>
              <a:ea typeface="ＭＳ Ｐゴシック" charset="0"/>
              <a:cs typeface="ＭＳ Ｐゴシック" charset="0"/>
            </a:endParaRPr>
          </a:p>
          <a:p>
            <a:pPr marL="63500" indent="-63500">
              <a:lnSpc>
                <a:spcPct val="100000"/>
              </a:lnSpc>
              <a:buClr>
                <a:schemeClr val="tx1"/>
              </a:buClr>
              <a:buSzPct val="120000"/>
              <a:buFont typeface="Wingdings" charset="0"/>
              <a:buNone/>
            </a:pPr>
            <a:r>
              <a:rPr lang="en-US" sz="2000" dirty="0">
                <a:solidFill>
                  <a:schemeClr val="hlink"/>
                </a:solidFill>
                <a:latin typeface="Arial" charset="0"/>
                <a:ea typeface="ＭＳ Ｐゴシック" charset="0"/>
                <a:cs typeface="ＭＳ Ｐゴシック" charset="0"/>
              </a:rPr>
              <a:t>				        </a:t>
            </a:r>
          </a:p>
          <a:p>
            <a:pPr marL="63500" indent="-63500">
              <a:buClr>
                <a:schemeClr val="tx1"/>
              </a:buClr>
              <a:buSzPct val="120000"/>
              <a:buFont typeface="Arial"/>
              <a:buChar char="•"/>
            </a:pPr>
            <a:r>
              <a:rPr lang="en-US" dirty="0">
                <a:latin typeface="Arial" charset="0"/>
                <a:ea typeface="ＭＳ Ｐゴシック" charset="0"/>
                <a:cs typeface="ＭＳ Ｐゴシック" charset="0"/>
              </a:rPr>
              <a:t> T1</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s partial execution result is used by T2, giving the wrong result</a:t>
            </a:r>
          </a:p>
          <a:p>
            <a:pPr marL="63500" indent="-63500">
              <a:lnSpc>
                <a:spcPct val="110000"/>
              </a:lnSpc>
              <a:buClr>
                <a:schemeClr val="tx1"/>
              </a:buClr>
              <a:buSzPct val="120000"/>
              <a:buFont typeface="Wingdings" charset="0"/>
              <a:buChar char="v"/>
            </a:pPr>
            <a:endParaRPr lang="en-US" sz="2000" dirty="0">
              <a:solidFill>
                <a:schemeClr val="hlink"/>
              </a:solidFill>
              <a:latin typeface="Arial"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12</a:t>
            </a:fld>
            <a:endParaRPr lang="en-US" b="0">
              <a:solidFill>
                <a:srgbClr val="FBBA03"/>
              </a:solidFill>
            </a:endParaRPr>
          </a:p>
        </p:txBody>
      </p:sp>
      <p:sp>
        <p:nvSpPr>
          <p:cNvPr id="5" name="Text Box 4"/>
          <p:cNvSpPr txBox="1">
            <a:spLocks noChangeArrowheads="1"/>
          </p:cNvSpPr>
          <p:nvPr/>
        </p:nvSpPr>
        <p:spPr bwMode="auto">
          <a:xfrm>
            <a:off x="2273300" y="21971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100</a:t>
            </a:r>
          </a:p>
        </p:txBody>
      </p:sp>
      <p:sp>
        <p:nvSpPr>
          <p:cNvPr id="6" name="Text Box 5"/>
          <p:cNvSpPr txBox="1">
            <a:spLocks noChangeArrowheads="1"/>
          </p:cNvSpPr>
          <p:nvPr/>
        </p:nvSpPr>
        <p:spPr bwMode="auto">
          <a:xfrm>
            <a:off x="3759200" y="21844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7" name="Text Box 6"/>
          <p:cNvSpPr txBox="1">
            <a:spLocks noChangeArrowheads="1"/>
          </p:cNvSpPr>
          <p:nvPr/>
        </p:nvSpPr>
        <p:spPr bwMode="auto">
          <a:xfrm>
            <a:off x="7670800" y="36957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0.00</a:t>
            </a:r>
          </a:p>
        </p:txBody>
      </p:sp>
      <p:sp>
        <p:nvSpPr>
          <p:cNvPr id="8" name="Text Box 7"/>
          <p:cNvSpPr txBox="1">
            <a:spLocks noChangeArrowheads="1"/>
          </p:cNvSpPr>
          <p:nvPr/>
        </p:nvSpPr>
        <p:spPr bwMode="auto">
          <a:xfrm>
            <a:off x="1854200" y="22098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9" name="Text Box 8"/>
          <p:cNvSpPr txBox="1">
            <a:spLocks noChangeArrowheads="1"/>
          </p:cNvSpPr>
          <p:nvPr/>
        </p:nvSpPr>
        <p:spPr bwMode="auto">
          <a:xfrm>
            <a:off x="3416300" y="21971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0" name="Text Box 9"/>
          <p:cNvSpPr txBox="1">
            <a:spLocks noChangeArrowheads="1"/>
          </p:cNvSpPr>
          <p:nvPr/>
        </p:nvSpPr>
        <p:spPr bwMode="auto">
          <a:xfrm>
            <a:off x="3251200" y="33020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t> </a:t>
            </a:r>
            <a:r>
              <a:rPr lang="en-US" sz="1800" dirty="0">
                <a:solidFill>
                  <a:srgbClr val="0000FF"/>
                </a:solidFill>
              </a:rPr>
              <a:t>00</a:t>
            </a:r>
          </a:p>
        </p:txBody>
      </p:sp>
      <p:sp>
        <p:nvSpPr>
          <p:cNvPr id="11" name="Text Box 10"/>
          <p:cNvSpPr txBox="1">
            <a:spLocks noChangeArrowheads="1"/>
          </p:cNvSpPr>
          <p:nvPr/>
        </p:nvSpPr>
        <p:spPr bwMode="auto">
          <a:xfrm>
            <a:off x="2895600" y="33147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12" name="Text Box 11"/>
          <p:cNvSpPr txBox="1">
            <a:spLocks noChangeArrowheads="1"/>
          </p:cNvSpPr>
          <p:nvPr/>
        </p:nvSpPr>
        <p:spPr bwMode="auto">
          <a:xfrm>
            <a:off x="7696200" y="49149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500</a:t>
            </a:r>
          </a:p>
        </p:txBody>
      </p:sp>
      <p:sp>
        <p:nvSpPr>
          <p:cNvPr id="13" name="Text Box 12"/>
          <p:cNvSpPr txBox="1">
            <a:spLocks noChangeArrowheads="1"/>
          </p:cNvSpPr>
          <p:nvPr/>
        </p:nvSpPr>
        <p:spPr bwMode="auto">
          <a:xfrm>
            <a:off x="7696200" y="41656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14" name="Line 13"/>
          <p:cNvSpPr>
            <a:spLocks noChangeShapeType="1"/>
          </p:cNvSpPr>
          <p:nvPr/>
        </p:nvSpPr>
        <p:spPr bwMode="auto">
          <a:xfrm>
            <a:off x="647700" y="5486400"/>
            <a:ext cx="6794500" cy="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15" name="Text Box 14"/>
          <p:cNvSpPr txBox="1">
            <a:spLocks noChangeArrowheads="1"/>
          </p:cNvSpPr>
          <p:nvPr/>
        </p:nvSpPr>
        <p:spPr bwMode="auto">
          <a:xfrm>
            <a:off x="5245100" y="21844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16" name="Text Box 15"/>
          <p:cNvSpPr txBox="1">
            <a:spLocks noChangeArrowheads="1"/>
          </p:cNvSpPr>
          <p:nvPr/>
        </p:nvSpPr>
        <p:spPr bwMode="auto">
          <a:xfrm>
            <a:off x="4902200" y="21971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
        <p:nvSpPr>
          <p:cNvPr id="17" name="Text Box 16"/>
          <p:cNvSpPr txBox="1">
            <a:spLocks noChangeArrowheads="1"/>
          </p:cNvSpPr>
          <p:nvPr/>
        </p:nvSpPr>
        <p:spPr bwMode="auto">
          <a:xfrm>
            <a:off x="7658100" y="3352800"/>
            <a:ext cx="6985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total</a:t>
            </a:r>
          </a:p>
        </p:txBody>
      </p:sp>
      <p:sp>
        <p:nvSpPr>
          <p:cNvPr id="18" name="Text Box 17"/>
          <p:cNvSpPr txBox="1">
            <a:spLocks noChangeArrowheads="1"/>
          </p:cNvSpPr>
          <p:nvPr/>
        </p:nvSpPr>
        <p:spPr bwMode="auto">
          <a:xfrm>
            <a:off x="3251200" y="45085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19" name="Text Box 18"/>
          <p:cNvSpPr txBox="1">
            <a:spLocks noChangeArrowheads="1"/>
          </p:cNvSpPr>
          <p:nvPr/>
        </p:nvSpPr>
        <p:spPr bwMode="auto">
          <a:xfrm>
            <a:off x="2908300" y="45212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20" name="Line 19"/>
          <p:cNvSpPr>
            <a:spLocks noChangeShapeType="1"/>
          </p:cNvSpPr>
          <p:nvPr/>
        </p:nvSpPr>
        <p:spPr bwMode="auto">
          <a:xfrm>
            <a:off x="4127500" y="2794000"/>
            <a:ext cx="12700" cy="26924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pic>
        <p:nvPicPr>
          <p:cNvPr id="21" name="Picture 20"/>
          <p:cNvPicPr>
            <a:picLocks noChangeAspect="1"/>
          </p:cNvPicPr>
          <p:nvPr/>
        </p:nvPicPr>
        <p:blipFill>
          <a:blip r:embed="rId3"/>
          <a:stretch>
            <a:fillRect/>
          </a:stretch>
        </p:blipFill>
        <p:spPr>
          <a:xfrm>
            <a:off x="228600" y="381000"/>
            <a:ext cx="519176" cy="589973"/>
          </a:xfrm>
          <a:prstGeom prst="rect">
            <a:avLst/>
          </a:prstGeom>
        </p:spPr>
      </p:pic>
    </p:spTree>
    <p:extLst>
      <p:ext uri="{BB962C8B-B14F-4D97-AF65-F5344CB8AC3E}">
        <p14:creationId xmlns:p14="http://schemas.microsoft.com/office/powerpoint/2010/main" val="375350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Inconsistent Retrieval Problem</a:t>
            </a:r>
          </a:p>
        </p:txBody>
      </p:sp>
      <p:sp>
        <p:nvSpPr>
          <p:cNvPr id="3" name="Content Placeholder 2"/>
          <p:cNvSpPr>
            <a:spLocks noGrp="1"/>
          </p:cNvSpPr>
          <p:nvPr>
            <p:ph idx="1"/>
          </p:nvPr>
        </p:nvSpPr>
        <p:spPr/>
        <p:txBody>
          <a:bodyPr/>
          <a:lstStyle/>
          <a:p>
            <a:pPr marL="63500" indent="-63500">
              <a:lnSpc>
                <a:spcPct val="100000"/>
              </a:lnSpc>
              <a:buClr>
                <a:schemeClr val="tx1"/>
              </a:buClr>
              <a:buSzPct val="120000"/>
              <a:buFont typeface="Arial"/>
              <a:buChar char="•"/>
            </a:pPr>
            <a:r>
              <a:rPr lang="en-US" dirty="0">
                <a:latin typeface="Arial" charset="0"/>
                <a:ea typeface="ＭＳ Ｐゴシック" charset="0"/>
                <a:cs typeface="ＭＳ Ｐゴシック" charset="0"/>
              </a:rPr>
              <a:t> Partial, incomplete results of one transaction are retrieved by another transaction.</a:t>
            </a:r>
          </a:p>
          <a:p>
            <a:pPr marL="63500" indent="-63500">
              <a:lnSpc>
                <a:spcPct val="100000"/>
              </a:lnSpc>
              <a:buClr>
                <a:schemeClr val="tx1"/>
              </a:buClr>
              <a:buSzPct val="120000"/>
              <a:buFont typeface="Wingdings" charset="0"/>
              <a:buNone/>
            </a:pPr>
            <a:r>
              <a:rPr lang="en-US" dirty="0">
                <a:latin typeface="Arial" charset="0"/>
                <a:ea typeface="ＭＳ Ｐゴシック" charset="0"/>
                <a:cs typeface="ＭＳ Ｐゴシック" charset="0"/>
              </a:rPr>
              <a:t>	</a:t>
            </a:r>
          </a:p>
          <a:p>
            <a:pPr marL="63500" indent="-63500">
              <a:lnSpc>
                <a:spcPct val="100000"/>
              </a:lnSpc>
              <a:buClr>
                <a:schemeClr val="tx1"/>
              </a:buClr>
              <a:buSzPct val="120000"/>
              <a:buFont typeface="Wingdings" charset="0"/>
              <a:buNone/>
            </a:pPr>
            <a:r>
              <a:rPr lang="en-US" sz="3200" dirty="0">
                <a:latin typeface="Arial" charset="0"/>
                <a:ea typeface="ＭＳ Ｐゴシック" charset="0"/>
                <a:cs typeface="ＭＳ Ｐゴシック" charset="0"/>
              </a:rPr>
              <a:t> </a:t>
            </a:r>
            <a:r>
              <a:rPr lang="en-US" sz="3200" u="sng" dirty="0">
                <a:solidFill>
                  <a:srgbClr val="0000FF"/>
                </a:solidFill>
                <a:latin typeface="Arial" charset="0"/>
                <a:ea typeface="ＭＳ Ｐゴシック" charset="0"/>
                <a:cs typeface="ＭＳ Ｐゴシック" charset="0"/>
              </a:rPr>
              <a:t>Transaction T1</a:t>
            </a:r>
            <a:r>
              <a:rPr lang="en-US" sz="3200" u="sng" dirty="0">
                <a:solidFill>
                  <a:schemeClr val="hlink"/>
                </a:solidFill>
                <a:latin typeface="Arial" charset="0"/>
                <a:ea typeface="ＭＳ Ｐゴシック" charset="0"/>
                <a:cs typeface="ＭＳ Ｐゴシック" charset="0"/>
              </a:rPr>
              <a:t>	Transaction T2 </a:t>
            </a:r>
          </a:p>
          <a:p>
            <a:pPr marL="63500" indent="-63500">
              <a:lnSpc>
                <a:spcPct val="100000"/>
              </a:lnSpc>
              <a:buClr>
                <a:schemeClr val="tx1"/>
              </a:buClr>
              <a:buSzPct val="120000"/>
              <a:buFont typeface="Wingdings" charset="0"/>
              <a:buNone/>
            </a:pPr>
            <a:r>
              <a:rPr lang="en-US" sz="2000" dirty="0">
                <a:solidFill>
                  <a:srgbClr val="0000FF"/>
                </a:solidFill>
                <a:latin typeface="Arial" charset="0"/>
                <a:ea typeface="ＭＳ Ｐゴシック" charset="0"/>
                <a:cs typeface="ＭＳ Ｐゴシック" charset="0"/>
              </a:rPr>
              <a:t>a.withdraw(100)</a:t>
            </a:r>
            <a:r>
              <a:rPr lang="en-US" sz="2800" dirty="0">
                <a:solidFill>
                  <a:srgbClr val="0000FF"/>
                </a:solidFill>
                <a:latin typeface="Arial" charset="0"/>
                <a:ea typeface="ＭＳ Ｐゴシック" charset="0"/>
                <a:cs typeface="ＭＳ Ｐゴシック" charset="0"/>
              </a:rPr>
              <a:t>	</a:t>
            </a:r>
          </a:p>
          <a:p>
            <a:pPr marL="177800" lvl="1" indent="279400">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total = </a:t>
            </a:r>
            <a:r>
              <a:rPr lang="en-US" dirty="0" err="1">
                <a:solidFill>
                  <a:schemeClr val="hlink"/>
                </a:solidFill>
                <a:latin typeface="Arial" charset="0"/>
                <a:ea typeface="ＭＳ Ｐゴシック" charset="0"/>
              </a:rPr>
              <a:t>a.getBalance</a:t>
            </a:r>
            <a:r>
              <a:rPr lang="en-US" dirty="0">
                <a:solidFill>
                  <a:schemeClr val="hlink"/>
                </a:solidFill>
                <a:latin typeface="Arial" charset="0"/>
                <a:ea typeface="ＭＳ Ｐゴシック" charset="0"/>
              </a:rPr>
              <a:t>()</a:t>
            </a:r>
          </a:p>
          <a:p>
            <a:pPr marL="177800" lvl="1" indent="279400">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total = total + </a:t>
            </a:r>
            <a:r>
              <a:rPr lang="en-US" dirty="0" err="1">
                <a:solidFill>
                  <a:schemeClr val="hlink"/>
                </a:solidFill>
                <a:latin typeface="Arial" charset="0"/>
                <a:ea typeface="ＭＳ Ｐゴシック" charset="0"/>
              </a:rPr>
              <a:t>b.getBalance</a:t>
            </a:r>
            <a:endParaRPr lang="en-US" dirty="0">
              <a:solidFill>
                <a:schemeClr val="hlink"/>
              </a:solidFill>
              <a:latin typeface="Arial" charset="0"/>
              <a:ea typeface="ＭＳ Ｐゴシック" charset="0"/>
            </a:endParaRPr>
          </a:p>
          <a:p>
            <a:pPr marL="63500" indent="-63500">
              <a:lnSpc>
                <a:spcPct val="100000"/>
              </a:lnSpc>
              <a:buClr>
                <a:schemeClr val="tx1"/>
              </a:buClr>
              <a:buSzPct val="120000"/>
              <a:buFont typeface="Wingdings" charset="0"/>
              <a:buNone/>
            </a:pPr>
            <a:r>
              <a:rPr lang="en-US" sz="2000" dirty="0">
                <a:solidFill>
                  <a:srgbClr val="0000FF"/>
                </a:solidFill>
                <a:latin typeface="Arial" charset="0"/>
                <a:ea typeface="ＭＳ Ｐゴシック" charset="0"/>
                <a:cs typeface="ＭＳ Ｐゴシック" charset="0"/>
              </a:rPr>
              <a:t>b.deposit(100) </a:t>
            </a:r>
            <a:r>
              <a:rPr lang="en-US" sz="2000" dirty="0">
                <a:solidFill>
                  <a:schemeClr val="bg2"/>
                </a:solidFill>
                <a:latin typeface="Arial" charset="0"/>
                <a:ea typeface="ＭＳ Ｐゴシック" charset="0"/>
                <a:cs typeface="ＭＳ Ｐゴシック" charset="0"/>
              </a:rPr>
              <a:t>			       	</a:t>
            </a:r>
          </a:p>
          <a:p>
            <a:pPr marL="63500" indent="-63500">
              <a:lnSpc>
                <a:spcPct val="100000"/>
              </a:lnSpc>
              <a:buClr>
                <a:schemeClr val="tx1"/>
              </a:buClr>
              <a:buSzPct val="120000"/>
              <a:buFont typeface="Wingdings" charset="0"/>
              <a:buNone/>
            </a:pPr>
            <a:r>
              <a:rPr lang="en-US" sz="2000" dirty="0">
                <a:solidFill>
                  <a:schemeClr val="bg2"/>
                </a:solidFill>
                <a:latin typeface="Arial" charset="0"/>
                <a:ea typeface="ＭＳ Ｐゴシック" charset="0"/>
                <a:cs typeface="ＭＳ Ｐゴシック" charset="0"/>
              </a:rPr>
              <a:t>					</a:t>
            </a:r>
            <a:r>
              <a:rPr lang="en-US" sz="2000" dirty="0">
                <a:solidFill>
                  <a:schemeClr val="hlink"/>
                </a:solidFill>
                <a:latin typeface="Arial" charset="0"/>
                <a:ea typeface="ＭＳ Ｐゴシック" charset="0"/>
                <a:cs typeface="ＭＳ Ｐゴシック" charset="0"/>
              </a:rPr>
              <a:t>total = total + </a:t>
            </a:r>
            <a:r>
              <a:rPr lang="en-US" sz="2000" dirty="0" err="1">
                <a:solidFill>
                  <a:schemeClr val="hlink"/>
                </a:solidFill>
                <a:latin typeface="Arial" charset="0"/>
                <a:ea typeface="ＭＳ Ｐゴシック" charset="0"/>
                <a:cs typeface="ＭＳ Ｐゴシック" charset="0"/>
              </a:rPr>
              <a:t>c.getBalance</a:t>
            </a:r>
            <a:endParaRPr lang="en-US" sz="2000" dirty="0">
              <a:solidFill>
                <a:schemeClr val="bg2"/>
              </a:solidFill>
              <a:latin typeface="Arial" charset="0"/>
              <a:ea typeface="ＭＳ Ｐゴシック" charset="0"/>
              <a:cs typeface="ＭＳ Ｐゴシック" charset="0"/>
            </a:endParaRPr>
          </a:p>
          <a:p>
            <a:pPr marL="63500" indent="-63500">
              <a:lnSpc>
                <a:spcPct val="100000"/>
              </a:lnSpc>
              <a:buClr>
                <a:schemeClr val="tx1"/>
              </a:buClr>
              <a:buSzPct val="120000"/>
              <a:buFont typeface="Wingdings" charset="0"/>
              <a:buNone/>
            </a:pPr>
            <a:r>
              <a:rPr lang="en-US" sz="2000" dirty="0">
                <a:solidFill>
                  <a:schemeClr val="hlink"/>
                </a:solidFill>
                <a:latin typeface="Arial" charset="0"/>
                <a:ea typeface="ＭＳ Ｐゴシック" charset="0"/>
                <a:cs typeface="ＭＳ Ｐゴシック" charset="0"/>
              </a:rPr>
              <a:t>				        </a:t>
            </a:r>
          </a:p>
          <a:p>
            <a:pPr marL="63500" indent="-63500">
              <a:buClr>
                <a:schemeClr val="tx1"/>
              </a:buClr>
              <a:buSzPct val="120000"/>
              <a:buFont typeface="Arial"/>
              <a:buChar char="•"/>
            </a:pPr>
            <a:r>
              <a:rPr lang="en-US" dirty="0">
                <a:latin typeface="Arial" charset="0"/>
                <a:ea typeface="ＭＳ Ｐゴシック" charset="0"/>
                <a:cs typeface="ＭＳ Ｐゴシック" charset="0"/>
              </a:rPr>
              <a:t> T1</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s partial execution result is used by T2, giving the wrong result</a:t>
            </a:r>
          </a:p>
          <a:p>
            <a:pPr marL="63500" indent="-63500">
              <a:lnSpc>
                <a:spcPct val="110000"/>
              </a:lnSpc>
              <a:buClr>
                <a:schemeClr val="tx1"/>
              </a:buClr>
              <a:buSzPct val="120000"/>
              <a:buFont typeface="Wingdings" charset="0"/>
              <a:buChar char="v"/>
            </a:pPr>
            <a:endParaRPr lang="en-US" sz="2000" dirty="0">
              <a:solidFill>
                <a:schemeClr val="hlink"/>
              </a:solidFill>
              <a:latin typeface="Arial"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13</a:t>
            </a:fld>
            <a:endParaRPr lang="en-US" b="0">
              <a:solidFill>
                <a:srgbClr val="FBBA03"/>
              </a:solidFill>
            </a:endParaRPr>
          </a:p>
        </p:txBody>
      </p:sp>
      <p:sp>
        <p:nvSpPr>
          <p:cNvPr id="5" name="Text Box 4"/>
          <p:cNvSpPr txBox="1">
            <a:spLocks noChangeArrowheads="1"/>
          </p:cNvSpPr>
          <p:nvPr/>
        </p:nvSpPr>
        <p:spPr bwMode="auto">
          <a:xfrm>
            <a:off x="2273300" y="21971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100</a:t>
            </a:r>
          </a:p>
        </p:txBody>
      </p:sp>
      <p:sp>
        <p:nvSpPr>
          <p:cNvPr id="6" name="Text Box 5"/>
          <p:cNvSpPr txBox="1">
            <a:spLocks noChangeArrowheads="1"/>
          </p:cNvSpPr>
          <p:nvPr/>
        </p:nvSpPr>
        <p:spPr bwMode="auto">
          <a:xfrm>
            <a:off x="3759200" y="21844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7" name="Text Box 6"/>
          <p:cNvSpPr txBox="1">
            <a:spLocks noChangeArrowheads="1"/>
          </p:cNvSpPr>
          <p:nvPr/>
        </p:nvSpPr>
        <p:spPr bwMode="auto">
          <a:xfrm>
            <a:off x="7670800" y="36957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0.00</a:t>
            </a:r>
          </a:p>
        </p:txBody>
      </p:sp>
      <p:sp>
        <p:nvSpPr>
          <p:cNvPr id="8" name="Text Box 7"/>
          <p:cNvSpPr txBox="1">
            <a:spLocks noChangeArrowheads="1"/>
          </p:cNvSpPr>
          <p:nvPr/>
        </p:nvSpPr>
        <p:spPr bwMode="auto">
          <a:xfrm>
            <a:off x="1854200" y="22098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9" name="Text Box 8"/>
          <p:cNvSpPr txBox="1">
            <a:spLocks noChangeArrowheads="1"/>
          </p:cNvSpPr>
          <p:nvPr/>
        </p:nvSpPr>
        <p:spPr bwMode="auto">
          <a:xfrm>
            <a:off x="3416300" y="21971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0" name="Text Box 9"/>
          <p:cNvSpPr txBox="1">
            <a:spLocks noChangeArrowheads="1"/>
          </p:cNvSpPr>
          <p:nvPr/>
        </p:nvSpPr>
        <p:spPr bwMode="auto">
          <a:xfrm>
            <a:off x="3251200" y="33020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t> </a:t>
            </a:r>
            <a:r>
              <a:rPr lang="en-US" sz="1800" dirty="0">
                <a:solidFill>
                  <a:srgbClr val="0000FF"/>
                </a:solidFill>
              </a:rPr>
              <a:t>00</a:t>
            </a:r>
          </a:p>
        </p:txBody>
      </p:sp>
      <p:sp>
        <p:nvSpPr>
          <p:cNvPr id="11" name="Text Box 10"/>
          <p:cNvSpPr txBox="1">
            <a:spLocks noChangeArrowheads="1"/>
          </p:cNvSpPr>
          <p:nvPr/>
        </p:nvSpPr>
        <p:spPr bwMode="auto">
          <a:xfrm>
            <a:off x="2895600" y="33147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12" name="Text Box 11"/>
          <p:cNvSpPr txBox="1">
            <a:spLocks noChangeArrowheads="1"/>
          </p:cNvSpPr>
          <p:nvPr/>
        </p:nvSpPr>
        <p:spPr bwMode="auto">
          <a:xfrm>
            <a:off x="7696200" y="49149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500</a:t>
            </a:r>
          </a:p>
        </p:txBody>
      </p:sp>
      <p:sp>
        <p:nvSpPr>
          <p:cNvPr id="13" name="Text Box 12"/>
          <p:cNvSpPr txBox="1">
            <a:spLocks noChangeArrowheads="1"/>
          </p:cNvSpPr>
          <p:nvPr/>
        </p:nvSpPr>
        <p:spPr bwMode="auto">
          <a:xfrm>
            <a:off x="7696200" y="41656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14" name="Line 13"/>
          <p:cNvSpPr>
            <a:spLocks noChangeShapeType="1"/>
          </p:cNvSpPr>
          <p:nvPr/>
        </p:nvSpPr>
        <p:spPr bwMode="auto">
          <a:xfrm>
            <a:off x="647700" y="5486400"/>
            <a:ext cx="6794500" cy="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15" name="Text Box 14"/>
          <p:cNvSpPr txBox="1">
            <a:spLocks noChangeArrowheads="1"/>
          </p:cNvSpPr>
          <p:nvPr/>
        </p:nvSpPr>
        <p:spPr bwMode="auto">
          <a:xfrm>
            <a:off x="5245100" y="21844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16" name="Text Box 15"/>
          <p:cNvSpPr txBox="1">
            <a:spLocks noChangeArrowheads="1"/>
          </p:cNvSpPr>
          <p:nvPr/>
        </p:nvSpPr>
        <p:spPr bwMode="auto">
          <a:xfrm>
            <a:off x="4902200" y="21971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
        <p:nvSpPr>
          <p:cNvPr id="17" name="Text Box 16"/>
          <p:cNvSpPr txBox="1">
            <a:spLocks noChangeArrowheads="1"/>
          </p:cNvSpPr>
          <p:nvPr/>
        </p:nvSpPr>
        <p:spPr bwMode="auto">
          <a:xfrm>
            <a:off x="7658100" y="3352800"/>
            <a:ext cx="6985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total</a:t>
            </a:r>
          </a:p>
        </p:txBody>
      </p:sp>
      <p:sp>
        <p:nvSpPr>
          <p:cNvPr id="18" name="Text Box 17"/>
          <p:cNvSpPr txBox="1">
            <a:spLocks noChangeArrowheads="1"/>
          </p:cNvSpPr>
          <p:nvPr/>
        </p:nvSpPr>
        <p:spPr bwMode="auto">
          <a:xfrm>
            <a:off x="3251200" y="45085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19" name="Text Box 18"/>
          <p:cNvSpPr txBox="1">
            <a:spLocks noChangeArrowheads="1"/>
          </p:cNvSpPr>
          <p:nvPr/>
        </p:nvSpPr>
        <p:spPr bwMode="auto">
          <a:xfrm>
            <a:off x="2908300" y="45212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20" name="Line 19"/>
          <p:cNvSpPr>
            <a:spLocks noChangeShapeType="1"/>
          </p:cNvSpPr>
          <p:nvPr/>
        </p:nvSpPr>
        <p:spPr bwMode="auto">
          <a:xfrm>
            <a:off x="4127500" y="2794000"/>
            <a:ext cx="12700" cy="26924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This Means</a:t>
            </a:r>
          </a:p>
        </p:txBody>
      </p:sp>
      <p:sp>
        <p:nvSpPr>
          <p:cNvPr id="3" name="Content Placeholder 2"/>
          <p:cNvSpPr>
            <a:spLocks noGrp="1"/>
          </p:cNvSpPr>
          <p:nvPr>
            <p:ph idx="1"/>
          </p:nvPr>
        </p:nvSpPr>
        <p:spPr/>
        <p:txBody>
          <a:bodyPr/>
          <a:lstStyle/>
          <a:p>
            <a:r>
              <a:rPr lang="en-US" dirty="0"/>
              <a:t>Question: How to support transactions (with locks)?</a:t>
            </a:r>
          </a:p>
          <a:p>
            <a:pPr lvl="1"/>
            <a:r>
              <a:rPr lang="en-US" dirty="0"/>
              <a:t>Multiple transactions share data.</a:t>
            </a:r>
          </a:p>
          <a:p>
            <a:r>
              <a:rPr lang="en-US" dirty="0"/>
              <a:t>Complete serialization is correct, but performance and abort are two issues.</a:t>
            </a:r>
          </a:p>
          <a:p>
            <a:r>
              <a:rPr lang="en-US" dirty="0"/>
              <a:t>Executing transactions concurrently for performance</a:t>
            </a:r>
          </a:p>
          <a:p>
            <a:pPr lvl="1"/>
            <a:r>
              <a:rPr lang="en-US" dirty="0">
                <a:solidFill>
                  <a:srgbClr val="FF0000"/>
                </a:solidFill>
              </a:rPr>
              <a:t>Problem: Not all </a:t>
            </a:r>
            <a:r>
              <a:rPr lang="en-US" dirty="0" err="1">
                <a:solidFill>
                  <a:srgbClr val="FF0000"/>
                </a:solidFill>
              </a:rPr>
              <a:t>interleavings</a:t>
            </a:r>
            <a:r>
              <a:rPr lang="en-US" dirty="0">
                <a:solidFill>
                  <a:srgbClr val="FF0000"/>
                </a:solidFill>
              </a:rPr>
              <a:t> produce a correct outcome</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14</a:t>
            </a:fld>
            <a:endParaRPr lang="en-US" b="0">
              <a:solidFill>
                <a:srgbClr val="FBBA03"/>
              </a:solidFill>
            </a:endParaRPr>
          </a:p>
        </p:txBody>
      </p:sp>
    </p:spTree>
    <p:extLst>
      <p:ext uri="{BB962C8B-B14F-4D97-AF65-F5344CB8AC3E}">
        <p14:creationId xmlns:p14="http://schemas.microsoft.com/office/powerpoint/2010/main" val="811856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“Correct”?</a:t>
            </a:r>
          </a:p>
        </p:txBody>
      </p:sp>
      <p:sp>
        <p:nvSpPr>
          <p:cNvPr id="3" name="Content Placeholder 2"/>
          <p:cNvSpPr>
            <a:spLocks noGrp="1"/>
          </p:cNvSpPr>
          <p:nvPr>
            <p:ph idx="1"/>
          </p:nvPr>
        </p:nvSpPr>
        <p:spPr/>
        <p:txBody>
          <a:bodyPr/>
          <a:lstStyle/>
          <a:p>
            <a:pPr>
              <a:lnSpc>
                <a:spcPct val="100000"/>
              </a:lnSpc>
              <a:buClr>
                <a:schemeClr val="tx1"/>
              </a:buClr>
              <a:buSzPct val="120000"/>
              <a:buFont typeface="Arial"/>
              <a:buChar char="•"/>
            </a:pPr>
            <a:r>
              <a:rPr lang="en-US" dirty="0"/>
              <a:t>How would you define correctness?</a:t>
            </a:r>
          </a:p>
          <a:p>
            <a:pPr>
              <a:lnSpc>
                <a:spcPct val="100000"/>
              </a:lnSpc>
              <a:buClr>
                <a:schemeClr val="tx1"/>
              </a:buClr>
              <a:buSzPct val="120000"/>
              <a:buFont typeface="Arial"/>
              <a:buChar char="•"/>
            </a:pPr>
            <a:r>
              <a:rPr lang="en-US" dirty="0"/>
              <a:t>For example, two independent transactions made by me and my wife on our three accounts.</a:t>
            </a:r>
          </a:p>
          <a:p>
            <a:pPr>
              <a:lnSpc>
                <a:spcPct val="100000"/>
              </a:lnSpc>
              <a:buClr>
                <a:schemeClr val="tx1"/>
              </a:buClr>
              <a:buSzPct val="120000"/>
              <a:buFont typeface="Arial"/>
              <a:buChar char="•"/>
            </a:pPr>
            <a:r>
              <a:rPr lang="en-US" dirty="0">
                <a:solidFill>
                  <a:srgbClr val="0000FF"/>
                </a:solidFill>
              </a:rPr>
              <a:t>What do we care about at the end of the day?</a:t>
            </a:r>
          </a:p>
          <a:p>
            <a:pPr lvl="1">
              <a:lnSpc>
                <a:spcPct val="100000"/>
              </a:lnSpc>
              <a:buClr>
                <a:schemeClr val="tx1"/>
              </a:buClr>
              <a:buSzPct val="120000"/>
              <a:buFont typeface="Arial"/>
              <a:buChar char="•"/>
            </a:pPr>
            <a:r>
              <a:rPr lang="en-US" dirty="0">
                <a:solidFill>
                  <a:srgbClr val="FF0000"/>
                </a:solidFill>
              </a:rPr>
              <a:t>Correct final balance for each account</a:t>
            </a:r>
          </a:p>
          <a:p>
            <a:pPr>
              <a:lnSpc>
                <a:spcPct val="100000"/>
              </a:lnSpc>
              <a:buClr>
                <a:schemeClr val="tx1"/>
              </a:buClr>
              <a:buSzPct val="120000"/>
              <a:buNone/>
            </a:pPr>
            <a:endParaRPr lang="en-US" sz="2000" dirty="0"/>
          </a:p>
          <a:p>
            <a:pPr>
              <a:lnSpc>
                <a:spcPct val="100000"/>
              </a:lnSpc>
              <a:buClr>
                <a:schemeClr val="tx1"/>
              </a:buClr>
              <a:buSzPct val="120000"/>
              <a:buNone/>
            </a:pPr>
            <a:endParaRPr lang="en-US" sz="2000" dirty="0"/>
          </a:p>
          <a:p>
            <a:pPr>
              <a:lnSpc>
                <a:spcPct val="100000"/>
              </a:lnSpc>
              <a:buClr>
                <a:schemeClr val="tx1"/>
              </a:buClr>
              <a:buSzPct val="120000"/>
              <a:buNone/>
            </a:pPr>
            <a:endParaRPr lang="en-US" sz="2000" b="1" dirty="0"/>
          </a:p>
          <a:p>
            <a:pPr>
              <a:lnSpc>
                <a:spcPct val="100000"/>
              </a:lnSpc>
              <a:buClr>
                <a:schemeClr val="tx1"/>
              </a:buClr>
              <a:buSzPct val="120000"/>
              <a:buNone/>
            </a:pPr>
            <a:r>
              <a:rPr lang="en-US" b="1" dirty="0"/>
              <a:t>   </a:t>
            </a:r>
            <a:r>
              <a:rPr lang="en-US" b="1" u="sng" dirty="0">
                <a:solidFill>
                  <a:srgbClr val="0000FF"/>
                </a:solidFill>
              </a:rPr>
              <a:t>Transaction T1  </a:t>
            </a:r>
            <a:r>
              <a:rPr lang="en-US" b="1" u="sng" dirty="0">
                <a:solidFill>
                  <a:schemeClr val="hlink"/>
                </a:solidFill>
              </a:rPr>
              <a:t>	             Transaction T2 </a:t>
            </a:r>
          </a:p>
          <a:p>
            <a:pPr marL="285750" lvl="1" indent="-285750">
              <a:lnSpc>
                <a:spcPct val="100000"/>
              </a:lnSpc>
              <a:buClr>
                <a:schemeClr val="tx1"/>
              </a:buClr>
              <a:buSzPct val="120000"/>
              <a:buNone/>
            </a:pPr>
            <a:r>
              <a:rPr lang="en-US" sz="1600" b="1" dirty="0">
                <a:solidFill>
                  <a:srgbClr val="0000FF"/>
                </a:solidFill>
              </a:rPr>
              <a:t>balance = </a:t>
            </a:r>
            <a:r>
              <a:rPr lang="en-US" sz="1600" b="1" dirty="0" err="1">
                <a:solidFill>
                  <a:srgbClr val="0000FF"/>
                </a:solidFill>
              </a:rPr>
              <a:t>b.getBalance</a:t>
            </a:r>
            <a:r>
              <a:rPr lang="en-US" sz="1600" b="1" dirty="0">
                <a:solidFill>
                  <a:srgbClr val="0000FF"/>
                </a:solidFill>
              </a:rPr>
              <a:t>()</a:t>
            </a:r>
            <a:r>
              <a:rPr lang="en-US" sz="2000" b="1" dirty="0">
                <a:solidFill>
                  <a:srgbClr val="0000FF"/>
                </a:solidFill>
              </a:rPr>
              <a:t>		</a:t>
            </a:r>
            <a:r>
              <a:rPr lang="en-US" sz="1600" b="1" dirty="0" err="1">
                <a:solidFill>
                  <a:schemeClr val="hlink"/>
                </a:solidFill>
              </a:rPr>
              <a:t>bal</a:t>
            </a:r>
            <a:r>
              <a:rPr lang="en-US" sz="1600" b="1" dirty="0">
                <a:solidFill>
                  <a:schemeClr val="hlink"/>
                </a:solidFill>
              </a:rPr>
              <a:t> = </a:t>
            </a:r>
            <a:r>
              <a:rPr lang="en-US" sz="1600" b="1" dirty="0" err="1">
                <a:solidFill>
                  <a:schemeClr val="hlink"/>
                </a:solidFill>
              </a:rPr>
              <a:t>b.getBalance</a:t>
            </a:r>
            <a:r>
              <a:rPr lang="en-US" sz="1600" b="1" dirty="0">
                <a:solidFill>
                  <a:schemeClr val="hlink"/>
                </a:solidFill>
              </a:rPr>
              <a:t>()</a:t>
            </a:r>
            <a:endParaRPr lang="en-US" sz="2000" b="1" dirty="0">
              <a:solidFill>
                <a:srgbClr val="0000FF"/>
              </a:solidFill>
            </a:endParaRPr>
          </a:p>
          <a:p>
            <a:pPr>
              <a:lnSpc>
                <a:spcPct val="100000"/>
              </a:lnSpc>
              <a:buClr>
                <a:schemeClr val="tx1"/>
              </a:buClr>
              <a:buSzPct val="120000"/>
              <a:buNone/>
            </a:pPr>
            <a:r>
              <a:rPr lang="en-US" sz="1600" b="1" dirty="0" err="1">
                <a:solidFill>
                  <a:srgbClr val="0000FF"/>
                </a:solidFill>
              </a:rPr>
              <a:t>b.setBalance</a:t>
            </a:r>
            <a:r>
              <a:rPr lang="en-US" sz="1600" b="1" dirty="0">
                <a:solidFill>
                  <a:srgbClr val="0000FF"/>
                </a:solidFill>
              </a:rPr>
              <a:t> = (balance*1.1)</a:t>
            </a:r>
            <a:r>
              <a:rPr lang="en-US" sz="1600" b="1" dirty="0">
                <a:solidFill>
                  <a:schemeClr val="hlink"/>
                </a:solidFill>
              </a:rPr>
              <a:t>		</a:t>
            </a:r>
            <a:r>
              <a:rPr lang="en-US" sz="1600" b="1" dirty="0" err="1">
                <a:solidFill>
                  <a:schemeClr val="hlink"/>
                </a:solidFill>
              </a:rPr>
              <a:t>b.setBalance</a:t>
            </a:r>
            <a:r>
              <a:rPr lang="en-US" sz="1600" b="1" dirty="0">
                <a:solidFill>
                  <a:schemeClr val="hlink"/>
                </a:solidFill>
              </a:rPr>
              <a:t>(</a:t>
            </a:r>
            <a:r>
              <a:rPr lang="en-US" sz="1600" b="1" dirty="0" err="1">
                <a:solidFill>
                  <a:schemeClr val="hlink"/>
                </a:solidFill>
              </a:rPr>
              <a:t>bal</a:t>
            </a:r>
            <a:r>
              <a:rPr lang="en-US" sz="1600" b="1" dirty="0">
                <a:solidFill>
                  <a:schemeClr val="hlink"/>
                </a:solidFill>
              </a:rPr>
              <a:t>*1.1)</a:t>
            </a:r>
            <a:r>
              <a:rPr lang="en-US" sz="1600" b="1" dirty="0">
                <a:solidFill>
                  <a:schemeClr val="bg2"/>
                </a:solidFill>
              </a:rPr>
              <a:t>		</a:t>
            </a:r>
          </a:p>
          <a:p>
            <a:pPr>
              <a:lnSpc>
                <a:spcPct val="100000"/>
              </a:lnSpc>
              <a:buClr>
                <a:schemeClr val="tx1"/>
              </a:buClr>
              <a:buSzPct val="120000"/>
              <a:buNone/>
            </a:pPr>
            <a:r>
              <a:rPr lang="en-US" sz="1600" b="1" dirty="0" err="1">
                <a:solidFill>
                  <a:srgbClr val="0000FF"/>
                </a:solidFill>
              </a:rPr>
              <a:t>a.withdraw</a:t>
            </a:r>
            <a:r>
              <a:rPr lang="en-US" sz="1600" b="1" dirty="0">
                <a:solidFill>
                  <a:srgbClr val="0000FF"/>
                </a:solidFill>
              </a:rPr>
              <a:t>(balance* 0.1)		</a:t>
            </a:r>
            <a:r>
              <a:rPr lang="en-US" sz="1600" b="1" dirty="0" err="1">
                <a:solidFill>
                  <a:schemeClr val="hlink"/>
                </a:solidFill>
              </a:rPr>
              <a:t>c.withdraw</a:t>
            </a:r>
            <a:r>
              <a:rPr lang="en-US" sz="1600" b="1" dirty="0">
                <a:solidFill>
                  <a:schemeClr val="hlink"/>
                </a:solidFill>
              </a:rPr>
              <a:t>(</a:t>
            </a:r>
            <a:r>
              <a:rPr lang="en-US" sz="1600" b="1" dirty="0" err="1">
                <a:solidFill>
                  <a:schemeClr val="hlink"/>
                </a:solidFill>
              </a:rPr>
              <a:t>bal</a:t>
            </a:r>
            <a:r>
              <a:rPr lang="en-US" sz="1600" b="1" dirty="0">
                <a:solidFill>
                  <a:schemeClr val="hlink"/>
                </a:solidFill>
              </a:rPr>
              <a:t>*0.1)</a:t>
            </a:r>
            <a:endParaRPr lang="en-US" sz="1600" b="1" dirty="0">
              <a:solidFill>
                <a:srgbClr val="0000FF"/>
              </a:solidFill>
            </a:endParaRPr>
          </a:p>
          <a:p>
            <a:pPr>
              <a:lnSpc>
                <a:spcPct val="100000"/>
              </a:lnSpc>
              <a:buClr>
                <a:schemeClr val="tx1"/>
              </a:buClr>
              <a:buSzPct val="120000"/>
              <a:buNone/>
            </a:pPr>
            <a:r>
              <a:rPr lang="en-US" sz="1600" b="1" dirty="0">
                <a:solidFill>
                  <a:schemeClr val="hlink"/>
                </a:solidFill>
              </a:rPr>
              <a:t>				        	</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15</a:t>
            </a:fld>
            <a:endParaRPr lang="en-US" b="0">
              <a:solidFill>
                <a:srgbClr val="FBBA03"/>
              </a:solidFill>
            </a:endParaRPr>
          </a:p>
        </p:txBody>
      </p:sp>
      <p:sp>
        <p:nvSpPr>
          <p:cNvPr id="5" name="Line 3"/>
          <p:cNvSpPr>
            <a:spLocks noChangeShapeType="1"/>
          </p:cNvSpPr>
          <p:nvPr/>
        </p:nvSpPr>
        <p:spPr bwMode="auto">
          <a:xfrm>
            <a:off x="3962400" y="4344432"/>
            <a:ext cx="0" cy="17526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6" name="Text Box 5"/>
          <p:cNvSpPr txBox="1">
            <a:spLocks noChangeArrowheads="1"/>
          </p:cNvSpPr>
          <p:nvPr/>
        </p:nvSpPr>
        <p:spPr bwMode="auto">
          <a:xfrm>
            <a:off x="4114800" y="38227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100</a:t>
            </a:r>
          </a:p>
        </p:txBody>
      </p:sp>
      <p:sp>
        <p:nvSpPr>
          <p:cNvPr id="7" name="Text Box 6"/>
          <p:cNvSpPr txBox="1">
            <a:spLocks noChangeArrowheads="1"/>
          </p:cNvSpPr>
          <p:nvPr/>
        </p:nvSpPr>
        <p:spPr bwMode="auto">
          <a:xfrm>
            <a:off x="5524500" y="38100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8" name="Text Box 7"/>
          <p:cNvSpPr txBox="1">
            <a:spLocks noChangeArrowheads="1"/>
          </p:cNvSpPr>
          <p:nvPr/>
        </p:nvSpPr>
        <p:spPr bwMode="auto">
          <a:xfrm>
            <a:off x="6921500" y="38100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9" name="Text Box 8"/>
          <p:cNvSpPr txBox="1">
            <a:spLocks noChangeArrowheads="1"/>
          </p:cNvSpPr>
          <p:nvPr/>
        </p:nvSpPr>
        <p:spPr bwMode="auto">
          <a:xfrm>
            <a:off x="3695700" y="38354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10" name="Text Box 9"/>
          <p:cNvSpPr txBox="1">
            <a:spLocks noChangeArrowheads="1"/>
          </p:cNvSpPr>
          <p:nvPr/>
        </p:nvSpPr>
        <p:spPr bwMode="auto">
          <a:xfrm>
            <a:off x="5181600" y="38227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1" name="Text Box 10"/>
          <p:cNvSpPr txBox="1">
            <a:spLocks noChangeArrowheads="1"/>
          </p:cNvSpPr>
          <p:nvPr/>
        </p:nvSpPr>
        <p:spPr bwMode="auto">
          <a:xfrm>
            <a:off x="6578600" y="38227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
        <p:nvSpPr>
          <p:cNvPr id="17" name="Line 16"/>
          <p:cNvSpPr>
            <a:spLocks noChangeShapeType="1"/>
          </p:cNvSpPr>
          <p:nvPr/>
        </p:nvSpPr>
        <p:spPr bwMode="auto">
          <a:xfrm>
            <a:off x="596900" y="6097032"/>
            <a:ext cx="6794500" cy="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pic>
        <p:nvPicPr>
          <p:cNvPr id="13" name="Picture 12"/>
          <p:cNvPicPr>
            <a:picLocks noChangeAspect="1"/>
          </p:cNvPicPr>
          <p:nvPr/>
        </p:nvPicPr>
        <p:blipFill>
          <a:blip r:embed="rId2"/>
          <a:stretch>
            <a:fillRect/>
          </a:stretch>
        </p:blipFill>
        <p:spPr>
          <a:xfrm>
            <a:off x="228600" y="2438400"/>
            <a:ext cx="519176" cy="589973"/>
          </a:xfrm>
          <a:prstGeom prst="rect">
            <a:avLst/>
          </a:prstGeom>
        </p:spPr>
      </p:pic>
    </p:spTree>
    <p:extLst>
      <p:ext uri="{BB962C8B-B14F-4D97-AF65-F5344CB8AC3E}">
        <p14:creationId xmlns:p14="http://schemas.microsoft.com/office/powerpoint/2010/main" val="19507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 Providing “Correct” Interleaving</a:t>
            </a:r>
          </a:p>
        </p:txBody>
      </p:sp>
      <p:sp>
        <p:nvSpPr>
          <p:cNvPr id="3" name="Content Placeholder 2"/>
          <p:cNvSpPr>
            <a:spLocks noGrp="1"/>
          </p:cNvSpPr>
          <p:nvPr>
            <p:ph idx="1"/>
          </p:nvPr>
        </p:nvSpPr>
        <p:spPr/>
        <p:txBody>
          <a:bodyPr/>
          <a:lstStyle/>
          <a:p>
            <a:pPr>
              <a:lnSpc>
                <a:spcPct val="100000"/>
              </a:lnSpc>
              <a:buClr>
                <a:schemeClr val="tx1"/>
              </a:buClr>
              <a:buSzPct val="120000"/>
              <a:buFont typeface="Arial"/>
              <a:buChar char="•"/>
            </a:pPr>
            <a:r>
              <a:rPr lang="en-US" sz="2000" dirty="0"/>
              <a:t>An interleaving of the operations of 2 or more transactions is said to be </a:t>
            </a:r>
            <a:r>
              <a:rPr lang="en-US" sz="2000" i="1" dirty="0">
                <a:solidFill>
                  <a:srgbClr val="FF0000"/>
                </a:solidFill>
              </a:rPr>
              <a:t>serially equivalent </a:t>
            </a:r>
            <a:r>
              <a:rPr lang="en-US" sz="2000" dirty="0"/>
              <a:t>if the combined effect is the same as if these transactions had been performed </a:t>
            </a:r>
            <a:r>
              <a:rPr lang="en-US" sz="2000" dirty="0">
                <a:solidFill>
                  <a:srgbClr val="FF0000"/>
                </a:solidFill>
              </a:rPr>
              <a:t>sequentially in some order</a:t>
            </a:r>
            <a:r>
              <a:rPr lang="en-US" sz="2000" dirty="0"/>
              <a:t>.</a:t>
            </a:r>
          </a:p>
          <a:p>
            <a:pPr>
              <a:lnSpc>
                <a:spcPct val="100000"/>
              </a:lnSpc>
              <a:buClr>
                <a:schemeClr val="tx1"/>
              </a:buClr>
              <a:buSzPct val="120000"/>
              <a:buNone/>
            </a:pPr>
            <a:endParaRPr lang="en-US" sz="2000" dirty="0"/>
          </a:p>
          <a:p>
            <a:pPr>
              <a:lnSpc>
                <a:spcPct val="100000"/>
              </a:lnSpc>
              <a:buClr>
                <a:schemeClr val="tx1"/>
              </a:buClr>
              <a:buSzPct val="120000"/>
              <a:buNone/>
            </a:pPr>
            <a:endParaRPr lang="en-US" sz="2000" b="1" dirty="0"/>
          </a:p>
          <a:p>
            <a:pPr>
              <a:lnSpc>
                <a:spcPct val="100000"/>
              </a:lnSpc>
              <a:buClr>
                <a:schemeClr val="tx1"/>
              </a:buClr>
              <a:buSzPct val="120000"/>
              <a:buNone/>
            </a:pPr>
            <a:r>
              <a:rPr lang="en-US" b="1" dirty="0"/>
              <a:t>   </a:t>
            </a:r>
            <a:r>
              <a:rPr lang="en-US" b="1" u="sng" dirty="0">
                <a:solidFill>
                  <a:srgbClr val="0000FF"/>
                </a:solidFill>
              </a:rPr>
              <a:t>Transaction T1  </a:t>
            </a:r>
            <a:r>
              <a:rPr lang="en-US" b="1" u="sng" dirty="0">
                <a:solidFill>
                  <a:schemeClr val="hlink"/>
                </a:solidFill>
              </a:rPr>
              <a:t>	             Transaction T2 </a:t>
            </a:r>
          </a:p>
          <a:p>
            <a:pPr>
              <a:lnSpc>
                <a:spcPct val="100000"/>
              </a:lnSpc>
              <a:buClr>
                <a:schemeClr val="tx1"/>
              </a:buClr>
              <a:buSzPct val="120000"/>
              <a:buNone/>
            </a:pPr>
            <a:r>
              <a:rPr lang="en-US" sz="1600" b="1" dirty="0">
                <a:solidFill>
                  <a:srgbClr val="0000FF"/>
                </a:solidFill>
              </a:rPr>
              <a:t>balance = </a:t>
            </a:r>
            <a:r>
              <a:rPr lang="en-US" sz="1600" b="1" dirty="0" err="1">
                <a:solidFill>
                  <a:srgbClr val="0000FF"/>
                </a:solidFill>
              </a:rPr>
              <a:t>b.getBalance</a:t>
            </a:r>
            <a:r>
              <a:rPr lang="en-US" sz="1600" b="1" dirty="0">
                <a:solidFill>
                  <a:srgbClr val="0000FF"/>
                </a:solidFill>
              </a:rPr>
              <a:t>()</a:t>
            </a:r>
            <a:r>
              <a:rPr lang="en-US" sz="2000" b="1" dirty="0">
                <a:solidFill>
                  <a:srgbClr val="0000FF"/>
                </a:solidFill>
              </a:rPr>
              <a:t>	</a:t>
            </a:r>
          </a:p>
          <a:p>
            <a:pPr>
              <a:lnSpc>
                <a:spcPct val="100000"/>
              </a:lnSpc>
              <a:buClr>
                <a:schemeClr val="tx1"/>
              </a:buClr>
              <a:buSzPct val="120000"/>
              <a:buNone/>
            </a:pPr>
            <a:r>
              <a:rPr lang="en-US" sz="1600" b="1" dirty="0" err="1">
                <a:solidFill>
                  <a:srgbClr val="0000FF"/>
                </a:solidFill>
              </a:rPr>
              <a:t>b.setBalance</a:t>
            </a:r>
            <a:r>
              <a:rPr lang="en-US" sz="1600" b="1" dirty="0">
                <a:solidFill>
                  <a:srgbClr val="0000FF"/>
                </a:solidFill>
              </a:rPr>
              <a:t> = (balance*1.1)</a:t>
            </a:r>
          </a:p>
          <a:p>
            <a:pPr lvl="1">
              <a:lnSpc>
                <a:spcPct val="100000"/>
              </a:lnSpc>
              <a:buClr>
                <a:schemeClr val="tx1"/>
              </a:buClr>
              <a:buSzPct val="120000"/>
              <a:buNone/>
            </a:pPr>
            <a:r>
              <a:rPr lang="en-US" sz="1600" b="1" dirty="0">
                <a:solidFill>
                  <a:schemeClr val="hlink"/>
                </a:solidFill>
              </a:rPr>
              <a:t>			       	   </a:t>
            </a:r>
          </a:p>
          <a:p>
            <a:pPr lvl="1">
              <a:lnSpc>
                <a:spcPct val="100000"/>
              </a:lnSpc>
              <a:buClr>
                <a:schemeClr val="tx1"/>
              </a:buClr>
              <a:buSzPct val="120000"/>
              <a:buNone/>
            </a:pPr>
            <a:r>
              <a:rPr lang="en-US" sz="1600" b="1" dirty="0">
                <a:solidFill>
                  <a:schemeClr val="hlink"/>
                </a:solidFill>
              </a:rPr>
              <a:t>                                                           </a:t>
            </a:r>
            <a:r>
              <a:rPr lang="en-US" sz="1600" b="1" dirty="0" err="1">
                <a:solidFill>
                  <a:schemeClr val="hlink"/>
                </a:solidFill>
              </a:rPr>
              <a:t>bal</a:t>
            </a:r>
            <a:r>
              <a:rPr lang="en-US" sz="1600" b="1" dirty="0">
                <a:solidFill>
                  <a:schemeClr val="hlink"/>
                </a:solidFill>
              </a:rPr>
              <a:t> = </a:t>
            </a:r>
            <a:r>
              <a:rPr lang="en-US" sz="1600" b="1" dirty="0" err="1">
                <a:solidFill>
                  <a:schemeClr val="hlink"/>
                </a:solidFill>
              </a:rPr>
              <a:t>b.getBalance</a:t>
            </a:r>
            <a:r>
              <a:rPr lang="en-US" sz="1600" b="1" dirty="0">
                <a:solidFill>
                  <a:schemeClr val="hlink"/>
                </a:solidFill>
              </a:rPr>
              <a:t>()</a:t>
            </a:r>
          </a:p>
          <a:p>
            <a:pPr>
              <a:lnSpc>
                <a:spcPct val="100000"/>
              </a:lnSpc>
              <a:buClr>
                <a:schemeClr val="tx1"/>
              </a:buClr>
              <a:buSzPct val="120000"/>
              <a:buNone/>
            </a:pPr>
            <a:r>
              <a:rPr lang="en-US" sz="1600" b="1" dirty="0">
                <a:solidFill>
                  <a:schemeClr val="bg2"/>
                </a:solidFill>
              </a:rPr>
              <a:t>				       	   </a:t>
            </a:r>
            <a:r>
              <a:rPr lang="en-US" sz="1600" b="1" dirty="0" err="1">
                <a:solidFill>
                  <a:schemeClr val="hlink"/>
                </a:solidFill>
              </a:rPr>
              <a:t>b.setBalance</a:t>
            </a:r>
            <a:r>
              <a:rPr lang="en-US" sz="1600" b="1" dirty="0">
                <a:solidFill>
                  <a:schemeClr val="hlink"/>
                </a:solidFill>
              </a:rPr>
              <a:t>(</a:t>
            </a:r>
            <a:r>
              <a:rPr lang="en-US" sz="1600" b="1" dirty="0" err="1">
                <a:solidFill>
                  <a:schemeClr val="hlink"/>
                </a:solidFill>
              </a:rPr>
              <a:t>bal</a:t>
            </a:r>
            <a:r>
              <a:rPr lang="en-US" sz="1600" b="1" dirty="0">
                <a:solidFill>
                  <a:schemeClr val="hlink"/>
                </a:solidFill>
              </a:rPr>
              <a:t>*1.1)</a:t>
            </a:r>
            <a:endParaRPr lang="en-US" sz="1600" b="1" dirty="0">
              <a:solidFill>
                <a:schemeClr val="bg2"/>
              </a:solidFill>
            </a:endParaRPr>
          </a:p>
          <a:p>
            <a:pPr>
              <a:lnSpc>
                <a:spcPct val="100000"/>
              </a:lnSpc>
              <a:buClr>
                <a:schemeClr val="tx1"/>
              </a:buClr>
              <a:buSzPct val="120000"/>
              <a:buNone/>
            </a:pPr>
            <a:r>
              <a:rPr lang="en-US" sz="1600" b="1" dirty="0" err="1">
                <a:solidFill>
                  <a:srgbClr val="0000FF"/>
                </a:solidFill>
              </a:rPr>
              <a:t>a.withdraw(balance</a:t>
            </a:r>
            <a:r>
              <a:rPr lang="en-US" sz="1600" b="1" dirty="0">
                <a:solidFill>
                  <a:srgbClr val="0000FF"/>
                </a:solidFill>
              </a:rPr>
              <a:t>* 0.1)</a:t>
            </a:r>
          </a:p>
          <a:p>
            <a:pPr>
              <a:lnSpc>
                <a:spcPct val="100000"/>
              </a:lnSpc>
              <a:buClr>
                <a:schemeClr val="tx1"/>
              </a:buClr>
              <a:buSzPct val="120000"/>
              <a:buNone/>
            </a:pPr>
            <a:r>
              <a:rPr lang="en-US" sz="1600" b="1" dirty="0">
                <a:solidFill>
                  <a:schemeClr val="hlink"/>
                </a:solidFill>
              </a:rPr>
              <a:t>				        	   </a:t>
            </a:r>
            <a:r>
              <a:rPr lang="en-US" sz="1600" b="1" dirty="0" err="1">
                <a:solidFill>
                  <a:schemeClr val="hlink"/>
                </a:solidFill>
              </a:rPr>
              <a:t>c.withdraw</a:t>
            </a:r>
            <a:r>
              <a:rPr lang="en-US" sz="1600" b="1" dirty="0">
                <a:solidFill>
                  <a:schemeClr val="hlink"/>
                </a:solidFill>
              </a:rPr>
              <a:t>(</a:t>
            </a:r>
            <a:r>
              <a:rPr lang="en-US" sz="1600" b="1" dirty="0" err="1">
                <a:solidFill>
                  <a:schemeClr val="hlink"/>
                </a:solidFill>
              </a:rPr>
              <a:t>bal</a:t>
            </a:r>
            <a:r>
              <a:rPr lang="en-US" sz="1600" b="1" dirty="0">
                <a:solidFill>
                  <a:schemeClr val="hlink"/>
                </a:solidFill>
              </a:rPr>
              <a:t>*0.1)</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16</a:t>
            </a:fld>
            <a:endParaRPr lang="en-US" b="0">
              <a:solidFill>
                <a:srgbClr val="FBBA03"/>
              </a:solidFill>
            </a:endParaRPr>
          </a:p>
        </p:txBody>
      </p:sp>
      <p:sp>
        <p:nvSpPr>
          <p:cNvPr id="5" name="Line 3"/>
          <p:cNvSpPr>
            <a:spLocks noChangeShapeType="1"/>
          </p:cNvSpPr>
          <p:nvPr/>
        </p:nvSpPr>
        <p:spPr bwMode="auto">
          <a:xfrm>
            <a:off x="4229100" y="3530600"/>
            <a:ext cx="12700" cy="28575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6" name="Text Box 5"/>
          <p:cNvSpPr txBox="1">
            <a:spLocks noChangeArrowheads="1"/>
          </p:cNvSpPr>
          <p:nvPr/>
        </p:nvSpPr>
        <p:spPr bwMode="auto">
          <a:xfrm>
            <a:off x="4114800" y="26924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100</a:t>
            </a:r>
          </a:p>
        </p:txBody>
      </p:sp>
      <p:sp>
        <p:nvSpPr>
          <p:cNvPr id="7" name="Text Box 6"/>
          <p:cNvSpPr txBox="1">
            <a:spLocks noChangeArrowheads="1"/>
          </p:cNvSpPr>
          <p:nvPr/>
        </p:nvSpPr>
        <p:spPr bwMode="auto">
          <a:xfrm>
            <a:off x="5524500" y="26797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8" name="Text Box 7"/>
          <p:cNvSpPr txBox="1">
            <a:spLocks noChangeArrowheads="1"/>
          </p:cNvSpPr>
          <p:nvPr/>
        </p:nvSpPr>
        <p:spPr bwMode="auto">
          <a:xfrm>
            <a:off x="6921500" y="26797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9" name="Text Box 8"/>
          <p:cNvSpPr txBox="1">
            <a:spLocks noChangeArrowheads="1"/>
          </p:cNvSpPr>
          <p:nvPr/>
        </p:nvSpPr>
        <p:spPr bwMode="auto">
          <a:xfrm>
            <a:off x="3695700" y="27051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10" name="Text Box 9"/>
          <p:cNvSpPr txBox="1">
            <a:spLocks noChangeArrowheads="1"/>
          </p:cNvSpPr>
          <p:nvPr/>
        </p:nvSpPr>
        <p:spPr bwMode="auto">
          <a:xfrm>
            <a:off x="5181600" y="26924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1" name="Text Box 10"/>
          <p:cNvSpPr txBox="1">
            <a:spLocks noChangeArrowheads="1"/>
          </p:cNvSpPr>
          <p:nvPr/>
        </p:nvSpPr>
        <p:spPr bwMode="auto">
          <a:xfrm>
            <a:off x="6578600" y="26924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
        <p:nvSpPr>
          <p:cNvPr id="12" name="Text Box 11"/>
          <p:cNvSpPr txBox="1">
            <a:spLocks noChangeArrowheads="1"/>
          </p:cNvSpPr>
          <p:nvPr/>
        </p:nvSpPr>
        <p:spPr bwMode="auto">
          <a:xfrm>
            <a:off x="7747000" y="57912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278</a:t>
            </a:r>
          </a:p>
        </p:txBody>
      </p:sp>
      <p:sp>
        <p:nvSpPr>
          <p:cNvPr id="13" name="Text Box 12"/>
          <p:cNvSpPr txBox="1">
            <a:spLocks noChangeArrowheads="1"/>
          </p:cNvSpPr>
          <p:nvPr/>
        </p:nvSpPr>
        <p:spPr bwMode="auto">
          <a:xfrm>
            <a:off x="7378700" y="58039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
        <p:nvSpPr>
          <p:cNvPr id="14" name="Text Box 13"/>
          <p:cNvSpPr txBox="1">
            <a:spLocks noChangeArrowheads="1"/>
          </p:cNvSpPr>
          <p:nvPr/>
        </p:nvSpPr>
        <p:spPr bwMode="auto">
          <a:xfrm>
            <a:off x="3797300" y="5473700"/>
            <a:ext cx="508000" cy="339725"/>
          </a:xfrm>
          <a:prstGeom prst="rect">
            <a:avLst/>
          </a:prstGeom>
          <a:noFill/>
          <a:ln>
            <a:noFill/>
          </a:ln>
          <a:extLs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chemeClr val="hlink"/>
                </a:solidFill>
              </a:rPr>
              <a:t>a:</a:t>
            </a:r>
          </a:p>
        </p:txBody>
      </p:sp>
      <p:sp>
        <p:nvSpPr>
          <p:cNvPr id="15" name="Text Box 14"/>
          <p:cNvSpPr txBox="1">
            <a:spLocks noChangeArrowheads="1"/>
          </p:cNvSpPr>
          <p:nvPr/>
        </p:nvSpPr>
        <p:spPr bwMode="auto">
          <a:xfrm>
            <a:off x="7734300" y="50673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242</a:t>
            </a:r>
          </a:p>
        </p:txBody>
      </p:sp>
      <p:sp>
        <p:nvSpPr>
          <p:cNvPr id="16" name="Text Box 15"/>
          <p:cNvSpPr txBox="1">
            <a:spLocks noChangeArrowheads="1"/>
          </p:cNvSpPr>
          <p:nvPr/>
        </p:nvSpPr>
        <p:spPr bwMode="auto">
          <a:xfrm>
            <a:off x="7391400" y="50800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7" name="Line 16"/>
          <p:cNvSpPr>
            <a:spLocks noChangeShapeType="1"/>
          </p:cNvSpPr>
          <p:nvPr/>
        </p:nvSpPr>
        <p:spPr bwMode="auto">
          <a:xfrm>
            <a:off x="736600" y="6400800"/>
            <a:ext cx="6794500" cy="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18" name="Text Box 17"/>
          <p:cNvSpPr txBox="1">
            <a:spLocks noChangeArrowheads="1"/>
          </p:cNvSpPr>
          <p:nvPr/>
        </p:nvSpPr>
        <p:spPr bwMode="auto">
          <a:xfrm>
            <a:off x="3784600" y="4368800"/>
            <a:ext cx="508000" cy="339725"/>
          </a:xfrm>
          <a:prstGeom prst="rect">
            <a:avLst/>
          </a:prstGeom>
          <a:noFill/>
          <a:ln>
            <a:noFill/>
          </a:ln>
          <a:extLs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err="1">
                <a:solidFill>
                  <a:schemeClr val="hlink"/>
                </a:solidFill>
              </a:rPr>
              <a:t>b</a:t>
            </a:r>
            <a:r>
              <a:rPr lang="en-US" sz="1800" dirty="0">
                <a:solidFill>
                  <a:schemeClr val="hlink"/>
                </a:solidFill>
              </a:rPr>
              <a:t>:</a:t>
            </a:r>
          </a:p>
        </p:txBody>
      </p:sp>
      <p:sp>
        <p:nvSpPr>
          <p:cNvPr id="19" name="Text Box 18"/>
          <p:cNvSpPr txBox="1">
            <a:spLocks noChangeArrowheads="1"/>
          </p:cNvSpPr>
          <p:nvPr/>
        </p:nvSpPr>
        <p:spPr bwMode="auto">
          <a:xfrm>
            <a:off x="4127500" y="43561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220</a:t>
            </a:r>
          </a:p>
        </p:txBody>
      </p:sp>
      <p:sp>
        <p:nvSpPr>
          <p:cNvPr id="20" name="Text Box 19"/>
          <p:cNvSpPr txBox="1">
            <a:spLocks noChangeArrowheads="1"/>
          </p:cNvSpPr>
          <p:nvPr/>
        </p:nvSpPr>
        <p:spPr bwMode="auto">
          <a:xfrm>
            <a:off x="4152900" y="54610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80</a:t>
            </a:r>
          </a:p>
        </p:txBody>
      </p:sp>
      <p:sp>
        <p:nvSpPr>
          <p:cNvPr id="21" name="Text Box 20"/>
          <p:cNvSpPr txBox="1">
            <a:spLocks noChangeArrowheads="1"/>
          </p:cNvSpPr>
          <p:nvPr/>
        </p:nvSpPr>
        <p:spPr bwMode="auto">
          <a:xfrm>
            <a:off x="6003925" y="3838574"/>
            <a:ext cx="2530475" cy="630942"/>
          </a:xfrm>
          <a:prstGeom prst="rect">
            <a:avLst/>
          </a:prstGeom>
          <a:solidFill>
            <a:srgbClr val="99CCFF"/>
          </a:solidFill>
          <a:ln>
            <a:noFill/>
          </a:ln>
          <a:extLs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wrap="square">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b="1" dirty="0">
                <a:solidFill>
                  <a:srgbClr val="0000FF"/>
                </a:solidFill>
              </a:rPr>
              <a:t>== T1 (complete) followed</a:t>
            </a:r>
          </a:p>
          <a:p>
            <a:r>
              <a:rPr lang="en-US" b="1" dirty="0">
                <a:solidFill>
                  <a:srgbClr val="0000FF"/>
                </a:solidFill>
              </a:rPr>
              <a:t>	by T2 (complete)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CSE 486/586 </a:t>
            </a:r>
            <a:r>
              <a:rPr lang="en-US" dirty="0" err="1"/>
              <a:t>Administrivia</a:t>
            </a:r>
            <a:endParaRPr lang="en-US" dirty="0"/>
          </a:p>
        </p:txBody>
      </p:sp>
      <p:sp>
        <p:nvSpPr>
          <p:cNvPr id="3" name="Content Placeholder 2"/>
          <p:cNvSpPr>
            <a:spLocks noGrp="1"/>
          </p:cNvSpPr>
          <p:nvPr>
            <p:ph idx="1"/>
          </p:nvPr>
        </p:nvSpPr>
        <p:spPr/>
        <p:txBody>
          <a:bodyPr/>
          <a:lstStyle/>
          <a:p>
            <a:r>
              <a:rPr lang="en-US" dirty="0"/>
              <a:t>PA2B &amp; midterm grades</a:t>
            </a:r>
          </a:p>
          <a:p>
            <a:r>
              <a:rPr lang="en-US" dirty="0"/>
              <a:t>PA3 is out.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17</a:t>
            </a:fld>
            <a:endParaRPr lang="en-US" b="0">
              <a:solidFill>
                <a:srgbClr val="FBBA03"/>
              </a:solidFill>
            </a:endParaRPr>
          </a:p>
        </p:txBody>
      </p:sp>
    </p:spTree>
    <p:extLst>
      <p:ext uri="{BB962C8B-B14F-4D97-AF65-F5344CB8AC3E}">
        <p14:creationId xmlns:p14="http://schemas.microsoft.com/office/powerpoint/2010/main" val="699243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for Correct Interleaving</a:t>
            </a:r>
          </a:p>
        </p:txBody>
      </p:sp>
      <p:sp>
        <p:nvSpPr>
          <p:cNvPr id="3" name="Content Placeholder 2"/>
          <p:cNvSpPr>
            <a:spLocks noGrp="1"/>
          </p:cNvSpPr>
          <p:nvPr>
            <p:ph idx="1"/>
          </p:nvPr>
        </p:nvSpPr>
        <p:spPr/>
        <p:txBody>
          <a:bodyPr/>
          <a:lstStyle/>
          <a:p>
            <a:pPr>
              <a:lnSpc>
                <a:spcPct val="100000"/>
              </a:lnSpc>
              <a:buClr>
                <a:schemeClr val="tx1"/>
              </a:buClr>
              <a:buSzPct val="120000"/>
              <a:buFont typeface="Arial"/>
              <a:buChar char="•"/>
            </a:pPr>
            <a:r>
              <a:rPr lang="en-US" sz="2400" dirty="0"/>
              <a:t>Case 1</a:t>
            </a:r>
          </a:p>
          <a:p>
            <a:pPr lvl="1">
              <a:lnSpc>
                <a:spcPct val="100000"/>
              </a:lnSpc>
              <a:buClr>
                <a:schemeClr val="tx1"/>
              </a:buClr>
              <a:buSzPct val="120000"/>
              <a:buFont typeface="Arial"/>
              <a:buChar char="•"/>
            </a:pPr>
            <a:r>
              <a:rPr lang="en-US" sz="2000" dirty="0"/>
              <a:t>T1.1 -&gt; T1.2 -&gt; T2.1 -&gt; T2.2 -&gt; T1.3 -&gt; T2.3</a:t>
            </a:r>
          </a:p>
          <a:p>
            <a:pPr>
              <a:lnSpc>
                <a:spcPct val="100000"/>
              </a:lnSpc>
              <a:buClr>
                <a:schemeClr val="tx1"/>
              </a:buClr>
              <a:buSzPct val="120000"/>
              <a:buFont typeface="Arial"/>
              <a:buChar char="•"/>
            </a:pPr>
            <a:r>
              <a:rPr lang="en-US" sz="2400" dirty="0"/>
              <a:t>Case 2</a:t>
            </a:r>
          </a:p>
          <a:p>
            <a:pPr lvl="1">
              <a:lnSpc>
                <a:spcPct val="100000"/>
              </a:lnSpc>
              <a:buClr>
                <a:schemeClr val="tx1"/>
              </a:buClr>
              <a:buSzPct val="120000"/>
              <a:buFont typeface="Arial"/>
              <a:buChar char="•"/>
            </a:pPr>
            <a:r>
              <a:rPr lang="en-US" sz="2000" dirty="0"/>
              <a:t>T1.1 -&gt; T2.1 -&gt; T2.2 -&gt; T1.2 -&gt; T1.3 -&gt; T2.3</a:t>
            </a:r>
          </a:p>
          <a:p>
            <a:pPr>
              <a:lnSpc>
                <a:spcPct val="100000"/>
              </a:lnSpc>
              <a:buClr>
                <a:schemeClr val="tx1"/>
              </a:buClr>
              <a:buSzPct val="120000"/>
              <a:buFont typeface="Arial"/>
              <a:buChar char="•"/>
            </a:pPr>
            <a:r>
              <a:rPr lang="en-US" sz="2400" dirty="0"/>
              <a:t>Which one’s correct?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18</a:t>
            </a:fld>
            <a:endParaRPr lang="en-US" b="0">
              <a:solidFill>
                <a:srgbClr val="FBBA03"/>
              </a:solidFill>
            </a:endParaRPr>
          </a:p>
        </p:txBody>
      </p:sp>
      <p:pic>
        <p:nvPicPr>
          <p:cNvPr id="22" name="Picture 21"/>
          <p:cNvPicPr>
            <a:picLocks noChangeAspect="1"/>
          </p:cNvPicPr>
          <p:nvPr/>
        </p:nvPicPr>
        <p:blipFill>
          <a:blip r:embed="rId3"/>
          <a:stretch>
            <a:fillRect/>
          </a:stretch>
        </p:blipFill>
        <p:spPr>
          <a:xfrm>
            <a:off x="228600" y="400627"/>
            <a:ext cx="519176" cy="589973"/>
          </a:xfrm>
          <a:prstGeom prst="rect">
            <a:avLst/>
          </a:prstGeom>
        </p:spPr>
      </p:pic>
      <p:sp>
        <p:nvSpPr>
          <p:cNvPr id="23" name="Content Placeholder 2"/>
          <p:cNvSpPr txBox="1">
            <a:spLocks/>
          </p:cNvSpPr>
          <p:nvPr/>
        </p:nvSpPr>
        <p:spPr bwMode="auto">
          <a:xfrm>
            <a:off x="850900" y="4470400"/>
            <a:ext cx="7683500" cy="170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a:lnSpc>
                <a:spcPct val="100000"/>
              </a:lnSpc>
              <a:buClr>
                <a:schemeClr val="tx1"/>
              </a:buClr>
              <a:buSzPct val="120000"/>
              <a:buFontTx/>
              <a:buNone/>
            </a:pPr>
            <a:r>
              <a:rPr lang="en-US" b="1" u="sng" dirty="0">
                <a:solidFill>
                  <a:srgbClr val="0000FF"/>
                </a:solidFill>
              </a:rPr>
              <a:t>Transaction T1  </a:t>
            </a:r>
            <a:r>
              <a:rPr lang="en-US" b="1" u="sng" dirty="0">
                <a:solidFill>
                  <a:schemeClr val="hlink"/>
                </a:solidFill>
              </a:rPr>
              <a:t>	             Transaction T2 </a:t>
            </a:r>
          </a:p>
          <a:p>
            <a:pPr marL="285750" lvl="1" indent="-285750">
              <a:lnSpc>
                <a:spcPct val="100000"/>
              </a:lnSpc>
              <a:buClr>
                <a:schemeClr val="tx1"/>
              </a:buClr>
              <a:buSzPct val="120000"/>
              <a:buFontTx/>
              <a:buNone/>
            </a:pPr>
            <a:r>
              <a:rPr lang="en-US" sz="1600" b="1" dirty="0">
                <a:solidFill>
                  <a:srgbClr val="0000FF"/>
                </a:solidFill>
              </a:rPr>
              <a:t>1. balance = </a:t>
            </a:r>
            <a:r>
              <a:rPr lang="en-US" sz="1600" b="1" dirty="0" err="1">
                <a:solidFill>
                  <a:srgbClr val="0000FF"/>
                </a:solidFill>
              </a:rPr>
              <a:t>b.getBalance</a:t>
            </a:r>
            <a:r>
              <a:rPr lang="en-US" sz="1600" b="1" dirty="0">
                <a:solidFill>
                  <a:srgbClr val="0000FF"/>
                </a:solidFill>
              </a:rPr>
              <a:t>()</a:t>
            </a:r>
            <a:r>
              <a:rPr lang="en-US" b="1" dirty="0">
                <a:solidFill>
                  <a:srgbClr val="0000FF"/>
                </a:solidFill>
              </a:rPr>
              <a:t>		</a:t>
            </a:r>
            <a:r>
              <a:rPr lang="en-US" sz="1600" b="1" dirty="0">
                <a:solidFill>
                  <a:schemeClr val="hlink"/>
                </a:solidFill>
              </a:rPr>
              <a:t>1. </a:t>
            </a:r>
            <a:r>
              <a:rPr lang="en-US" sz="1600" b="1" dirty="0" err="1">
                <a:solidFill>
                  <a:schemeClr val="hlink"/>
                </a:solidFill>
              </a:rPr>
              <a:t>bal</a:t>
            </a:r>
            <a:r>
              <a:rPr lang="en-US" sz="1600" b="1" dirty="0">
                <a:solidFill>
                  <a:schemeClr val="hlink"/>
                </a:solidFill>
              </a:rPr>
              <a:t> = </a:t>
            </a:r>
            <a:r>
              <a:rPr lang="en-US" sz="1600" b="1" dirty="0" err="1">
                <a:solidFill>
                  <a:schemeClr val="hlink"/>
                </a:solidFill>
              </a:rPr>
              <a:t>b.getBalance</a:t>
            </a:r>
            <a:r>
              <a:rPr lang="en-US" sz="1600" b="1" dirty="0">
                <a:solidFill>
                  <a:schemeClr val="hlink"/>
                </a:solidFill>
              </a:rPr>
              <a:t>()</a:t>
            </a:r>
            <a:endParaRPr lang="en-US" b="1" dirty="0">
              <a:solidFill>
                <a:srgbClr val="0000FF"/>
              </a:solidFill>
            </a:endParaRPr>
          </a:p>
          <a:p>
            <a:pPr>
              <a:lnSpc>
                <a:spcPct val="100000"/>
              </a:lnSpc>
              <a:buClr>
                <a:schemeClr val="tx1"/>
              </a:buClr>
              <a:buSzPct val="120000"/>
              <a:buFontTx/>
              <a:buNone/>
            </a:pPr>
            <a:r>
              <a:rPr lang="en-US" sz="1600" b="1" dirty="0">
                <a:solidFill>
                  <a:srgbClr val="0000FF"/>
                </a:solidFill>
              </a:rPr>
              <a:t>2. </a:t>
            </a:r>
            <a:r>
              <a:rPr lang="en-US" sz="1600" b="1" dirty="0" err="1">
                <a:solidFill>
                  <a:srgbClr val="0000FF"/>
                </a:solidFill>
              </a:rPr>
              <a:t>b.setBalance</a:t>
            </a:r>
            <a:r>
              <a:rPr lang="en-US" sz="1600" b="1" dirty="0">
                <a:solidFill>
                  <a:srgbClr val="0000FF"/>
                </a:solidFill>
              </a:rPr>
              <a:t> = (balance*1.1)</a:t>
            </a:r>
            <a:r>
              <a:rPr lang="en-US" sz="1600" b="1" dirty="0">
                <a:solidFill>
                  <a:schemeClr val="hlink"/>
                </a:solidFill>
              </a:rPr>
              <a:t>	2. </a:t>
            </a:r>
            <a:r>
              <a:rPr lang="en-US" sz="1600" b="1" dirty="0" err="1">
                <a:solidFill>
                  <a:schemeClr val="hlink"/>
                </a:solidFill>
              </a:rPr>
              <a:t>b.setBalance</a:t>
            </a:r>
            <a:r>
              <a:rPr lang="en-US" sz="1600" b="1" dirty="0">
                <a:solidFill>
                  <a:schemeClr val="hlink"/>
                </a:solidFill>
              </a:rPr>
              <a:t>(</a:t>
            </a:r>
            <a:r>
              <a:rPr lang="en-US" sz="1600" b="1" dirty="0" err="1">
                <a:solidFill>
                  <a:schemeClr val="hlink"/>
                </a:solidFill>
              </a:rPr>
              <a:t>bal</a:t>
            </a:r>
            <a:r>
              <a:rPr lang="en-US" sz="1600" b="1" dirty="0">
                <a:solidFill>
                  <a:schemeClr val="hlink"/>
                </a:solidFill>
              </a:rPr>
              <a:t>*1.1)</a:t>
            </a:r>
            <a:r>
              <a:rPr lang="en-US" sz="1600" b="1" dirty="0">
                <a:solidFill>
                  <a:schemeClr val="bg2"/>
                </a:solidFill>
              </a:rPr>
              <a:t>	</a:t>
            </a:r>
          </a:p>
          <a:p>
            <a:pPr>
              <a:lnSpc>
                <a:spcPct val="100000"/>
              </a:lnSpc>
              <a:buClr>
                <a:schemeClr val="tx1"/>
              </a:buClr>
              <a:buSzPct val="120000"/>
              <a:buFontTx/>
              <a:buNone/>
            </a:pPr>
            <a:r>
              <a:rPr lang="en-US" sz="1600" b="1" dirty="0">
                <a:solidFill>
                  <a:srgbClr val="0000FF"/>
                </a:solidFill>
              </a:rPr>
              <a:t>3. </a:t>
            </a:r>
            <a:r>
              <a:rPr lang="en-US" sz="1600" b="1" dirty="0" err="1">
                <a:solidFill>
                  <a:srgbClr val="0000FF"/>
                </a:solidFill>
              </a:rPr>
              <a:t>a.withdraw</a:t>
            </a:r>
            <a:r>
              <a:rPr lang="en-US" sz="1600" b="1" dirty="0">
                <a:solidFill>
                  <a:srgbClr val="0000FF"/>
                </a:solidFill>
              </a:rPr>
              <a:t>(balance* 0.1)		</a:t>
            </a:r>
            <a:r>
              <a:rPr lang="en-US" sz="1600" b="1" dirty="0">
                <a:solidFill>
                  <a:schemeClr val="hlink"/>
                </a:solidFill>
              </a:rPr>
              <a:t>3. </a:t>
            </a:r>
            <a:r>
              <a:rPr lang="en-US" sz="1600" b="1" dirty="0" err="1">
                <a:solidFill>
                  <a:schemeClr val="hlink"/>
                </a:solidFill>
              </a:rPr>
              <a:t>c.withdraw</a:t>
            </a:r>
            <a:r>
              <a:rPr lang="en-US" sz="1600" b="1" dirty="0">
                <a:solidFill>
                  <a:schemeClr val="hlink"/>
                </a:solidFill>
              </a:rPr>
              <a:t>(</a:t>
            </a:r>
            <a:r>
              <a:rPr lang="en-US" sz="1600" b="1" dirty="0" err="1">
                <a:solidFill>
                  <a:schemeClr val="hlink"/>
                </a:solidFill>
              </a:rPr>
              <a:t>bal</a:t>
            </a:r>
            <a:r>
              <a:rPr lang="en-US" sz="1600" b="1" dirty="0">
                <a:solidFill>
                  <a:schemeClr val="hlink"/>
                </a:solidFill>
              </a:rPr>
              <a:t>*0.1)</a:t>
            </a:r>
            <a:endParaRPr lang="en-US" sz="1600" b="1" dirty="0">
              <a:solidFill>
                <a:srgbClr val="0000FF"/>
              </a:solidFill>
            </a:endParaRPr>
          </a:p>
          <a:p>
            <a:pPr>
              <a:lnSpc>
                <a:spcPct val="100000"/>
              </a:lnSpc>
              <a:buClr>
                <a:schemeClr val="tx1"/>
              </a:buClr>
              <a:buSzPct val="120000"/>
              <a:buFontTx/>
              <a:buNone/>
            </a:pPr>
            <a:r>
              <a:rPr lang="en-US" sz="1600" b="1" dirty="0">
                <a:solidFill>
                  <a:schemeClr val="hlink"/>
                </a:solidFill>
              </a:rPr>
              <a:t>				        	</a:t>
            </a:r>
          </a:p>
        </p:txBody>
      </p:sp>
      <p:sp>
        <p:nvSpPr>
          <p:cNvPr id="7" name="Text Box 5">
            <a:extLst>
              <a:ext uri="{FF2B5EF4-FFF2-40B4-BE49-F238E27FC236}">
                <a16:creationId xmlns:a16="http://schemas.microsoft.com/office/drawing/2014/main" id="{7071BC2F-DCBD-0E49-9E76-FEF80E59C6F2}"/>
              </a:ext>
            </a:extLst>
          </p:cNvPr>
          <p:cNvSpPr txBox="1">
            <a:spLocks noChangeArrowheads="1"/>
          </p:cNvSpPr>
          <p:nvPr/>
        </p:nvSpPr>
        <p:spPr bwMode="auto">
          <a:xfrm>
            <a:off x="2755900" y="6107668"/>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100</a:t>
            </a:r>
          </a:p>
        </p:txBody>
      </p:sp>
      <p:sp>
        <p:nvSpPr>
          <p:cNvPr id="8" name="Text Box 6">
            <a:extLst>
              <a:ext uri="{FF2B5EF4-FFF2-40B4-BE49-F238E27FC236}">
                <a16:creationId xmlns:a16="http://schemas.microsoft.com/office/drawing/2014/main" id="{560F7750-56D4-614C-B7D6-39FB74E7BABD}"/>
              </a:ext>
            </a:extLst>
          </p:cNvPr>
          <p:cNvSpPr txBox="1">
            <a:spLocks noChangeArrowheads="1"/>
          </p:cNvSpPr>
          <p:nvPr/>
        </p:nvSpPr>
        <p:spPr bwMode="auto">
          <a:xfrm>
            <a:off x="4165600" y="6094968"/>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9" name="Text Box 7">
            <a:extLst>
              <a:ext uri="{FF2B5EF4-FFF2-40B4-BE49-F238E27FC236}">
                <a16:creationId xmlns:a16="http://schemas.microsoft.com/office/drawing/2014/main" id="{FA1375DD-AD9E-AE43-8093-D506274F15F1}"/>
              </a:ext>
            </a:extLst>
          </p:cNvPr>
          <p:cNvSpPr txBox="1">
            <a:spLocks noChangeArrowheads="1"/>
          </p:cNvSpPr>
          <p:nvPr/>
        </p:nvSpPr>
        <p:spPr bwMode="auto">
          <a:xfrm>
            <a:off x="5562600" y="6094968"/>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10" name="Text Box 8">
            <a:extLst>
              <a:ext uri="{FF2B5EF4-FFF2-40B4-BE49-F238E27FC236}">
                <a16:creationId xmlns:a16="http://schemas.microsoft.com/office/drawing/2014/main" id="{668CB019-DF14-1641-B803-92D794B419BC}"/>
              </a:ext>
            </a:extLst>
          </p:cNvPr>
          <p:cNvSpPr txBox="1">
            <a:spLocks noChangeArrowheads="1"/>
          </p:cNvSpPr>
          <p:nvPr/>
        </p:nvSpPr>
        <p:spPr bwMode="auto">
          <a:xfrm>
            <a:off x="2336800" y="6120368"/>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11" name="Text Box 9">
            <a:extLst>
              <a:ext uri="{FF2B5EF4-FFF2-40B4-BE49-F238E27FC236}">
                <a16:creationId xmlns:a16="http://schemas.microsoft.com/office/drawing/2014/main" id="{4EB476DE-D50D-8C4B-89C6-8C344E31E7AF}"/>
              </a:ext>
            </a:extLst>
          </p:cNvPr>
          <p:cNvSpPr txBox="1">
            <a:spLocks noChangeArrowheads="1"/>
          </p:cNvSpPr>
          <p:nvPr/>
        </p:nvSpPr>
        <p:spPr bwMode="auto">
          <a:xfrm>
            <a:off x="3822700" y="6107668"/>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2" name="Text Box 10">
            <a:extLst>
              <a:ext uri="{FF2B5EF4-FFF2-40B4-BE49-F238E27FC236}">
                <a16:creationId xmlns:a16="http://schemas.microsoft.com/office/drawing/2014/main" id="{B78FC9F9-614F-5241-B1F6-2014A090EFEB}"/>
              </a:ext>
            </a:extLst>
          </p:cNvPr>
          <p:cNvSpPr txBox="1">
            <a:spLocks noChangeArrowheads="1"/>
          </p:cNvSpPr>
          <p:nvPr/>
        </p:nvSpPr>
        <p:spPr bwMode="auto">
          <a:xfrm>
            <a:off x="5219700" y="6107668"/>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Tree>
    <p:extLst>
      <p:ext uri="{BB962C8B-B14F-4D97-AF65-F5344CB8AC3E}">
        <p14:creationId xmlns:p14="http://schemas.microsoft.com/office/powerpoint/2010/main" val="656281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t>
            </a:r>
          </a:p>
        </p:txBody>
      </p:sp>
      <p:sp>
        <p:nvSpPr>
          <p:cNvPr id="3" name="Content Placeholder 2"/>
          <p:cNvSpPr>
            <a:spLocks noGrp="1"/>
          </p:cNvSpPr>
          <p:nvPr>
            <p:ph idx="1"/>
          </p:nvPr>
        </p:nvSpPr>
        <p:spPr/>
        <p:txBody>
          <a:bodyPr/>
          <a:lstStyle/>
          <a:p>
            <a:pPr>
              <a:lnSpc>
                <a:spcPct val="100000"/>
              </a:lnSpc>
              <a:buClr>
                <a:schemeClr val="tx1"/>
              </a:buClr>
              <a:buSzPct val="120000"/>
              <a:buFont typeface="Arial"/>
              <a:buChar char="•"/>
            </a:pPr>
            <a:r>
              <a:rPr lang="en-US" sz="2400" dirty="0"/>
              <a:t>Case 1</a:t>
            </a:r>
          </a:p>
          <a:p>
            <a:pPr lvl="1">
              <a:lnSpc>
                <a:spcPct val="100000"/>
              </a:lnSpc>
              <a:buClr>
                <a:schemeClr val="tx1"/>
              </a:buClr>
              <a:buSzPct val="120000"/>
              <a:buFont typeface="Arial"/>
              <a:buChar char="•"/>
            </a:pPr>
            <a:r>
              <a:rPr lang="en-US" sz="2000" dirty="0"/>
              <a:t>T1.1 -&gt; T1.2 -&gt; T2.1 -&gt; T2.2 -&gt; T1.3 -&gt; T2.3</a:t>
            </a:r>
          </a:p>
          <a:p>
            <a:pPr>
              <a:lnSpc>
                <a:spcPct val="100000"/>
              </a:lnSpc>
              <a:buClr>
                <a:schemeClr val="tx1"/>
              </a:buClr>
              <a:buSzPct val="120000"/>
              <a:buFont typeface="Arial"/>
              <a:buChar char="•"/>
            </a:pPr>
            <a:r>
              <a:rPr lang="en-US" sz="2400" dirty="0"/>
              <a:t>Correct: for a shared object (b), T1 is done producing the final outcome for b, and then T2 starts using it.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19</a:t>
            </a:fld>
            <a:endParaRPr lang="en-US" b="0">
              <a:solidFill>
                <a:srgbClr val="FBBA03"/>
              </a:solidFill>
            </a:endParaRPr>
          </a:p>
        </p:txBody>
      </p:sp>
      <p:sp>
        <p:nvSpPr>
          <p:cNvPr id="23" name="Content Placeholder 2"/>
          <p:cNvSpPr txBox="1">
            <a:spLocks/>
          </p:cNvSpPr>
          <p:nvPr/>
        </p:nvSpPr>
        <p:spPr bwMode="auto">
          <a:xfrm>
            <a:off x="850900" y="3276600"/>
            <a:ext cx="7683500" cy="3124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a:lnSpc>
                <a:spcPct val="100000"/>
              </a:lnSpc>
              <a:buClr>
                <a:schemeClr val="tx1"/>
              </a:buClr>
              <a:buSzPct val="120000"/>
              <a:buFontTx/>
              <a:buNone/>
            </a:pPr>
            <a:r>
              <a:rPr lang="en-US" b="1" u="sng" dirty="0">
                <a:solidFill>
                  <a:srgbClr val="0000FF"/>
                </a:solidFill>
              </a:rPr>
              <a:t>Transaction T1  </a:t>
            </a:r>
            <a:r>
              <a:rPr lang="en-US" b="1" u="sng" dirty="0">
                <a:solidFill>
                  <a:schemeClr val="hlink"/>
                </a:solidFill>
              </a:rPr>
              <a:t>	             Transaction T2 </a:t>
            </a:r>
          </a:p>
          <a:p>
            <a:pPr marL="285750" lvl="1" indent="-285750">
              <a:lnSpc>
                <a:spcPct val="100000"/>
              </a:lnSpc>
              <a:buClr>
                <a:schemeClr val="tx1"/>
              </a:buClr>
              <a:buSzPct val="120000"/>
              <a:buFontTx/>
              <a:buNone/>
            </a:pPr>
            <a:r>
              <a:rPr lang="en-US" sz="1600" b="1" dirty="0">
                <a:solidFill>
                  <a:srgbClr val="0000FF"/>
                </a:solidFill>
              </a:rPr>
              <a:t>1. balance = </a:t>
            </a:r>
            <a:r>
              <a:rPr lang="en-US" sz="1600" b="1" dirty="0" err="1">
                <a:solidFill>
                  <a:srgbClr val="0000FF"/>
                </a:solidFill>
              </a:rPr>
              <a:t>b.getBalance</a:t>
            </a:r>
            <a:r>
              <a:rPr lang="en-US" sz="1600" b="1" dirty="0">
                <a:solidFill>
                  <a:srgbClr val="0000FF"/>
                </a:solidFill>
              </a:rPr>
              <a:t>()</a:t>
            </a:r>
            <a:r>
              <a:rPr lang="en-US" b="1" dirty="0">
                <a:solidFill>
                  <a:srgbClr val="0000FF"/>
                </a:solidFill>
              </a:rPr>
              <a:t>		</a:t>
            </a:r>
          </a:p>
          <a:p>
            <a:pPr>
              <a:lnSpc>
                <a:spcPct val="100000"/>
              </a:lnSpc>
              <a:buClr>
                <a:schemeClr val="tx1"/>
              </a:buClr>
              <a:buSzPct val="120000"/>
              <a:buFontTx/>
              <a:buNone/>
            </a:pPr>
            <a:r>
              <a:rPr lang="en-US" sz="1600" b="1" dirty="0">
                <a:solidFill>
                  <a:srgbClr val="0000FF"/>
                </a:solidFill>
              </a:rPr>
              <a:t>2. </a:t>
            </a:r>
            <a:r>
              <a:rPr lang="en-US" sz="1600" b="1" dirty="0" err="1">
                <a:solidFill>
                  <a:srgbClr val="0000FF"/>
                </a:solidFill>
              </a:rPr>
              <a:t>b.setBalance</a:t>
            </a:r>
            <a:r>
              <a:rPr lang="en-US" sz="1600" b="1" dirty="0">
                <a:solidFill>
                  <a:srgbClr val="0000FF"/>
                </a:solidFill>
              </a:rPr>
              <a:t> = (balance*1.1)</a:t>
            </a:r>
            <a:r>
              <a:rPr lang="en-US" sz="1600" b="1" dirty="0">
                <a:solidFill>
                  <a:schemeClr val="hlink"/>
                </a:solidFill>
              </a:rPr>
              <a:t>	</a:t>
            </a:r>
            <a:endParaRPr lang="en-US" sz="1600" b="1" dirty="0">
              <a:solidFill>
                <a:schemeClr val="bg2"/>
              </a:solidFill>
            </a:endParaRPr>
          </a:p>
          <a:p>
            <a:pPr>
              <a:lnSpc>
                <a:spcPct val="100000"/>
              </a:lnSpc>
              <a:buClr>
                <a:schemeClr val="tx1"/>
              </a:buClr>
              <a:buSzPct val="120000"/>
              <a:buFontTx/>
              <a:buNone/>
            </a:pPr>
            <a:r>
              <a:rPr lang="en-US" sz="1600" b="1" dirty="0">
                <a:solidFill>
                  <a:srgbClr val="0000FF"/>
                </a:solidFill>
              </a:rPr>
              <a:t>					</a:t>
            </a:r>
            <a:r>
              <a:rPr lang="en-US" sz="1600" b="1" dirty="0">
                <a:solidFill>
                  <a:schemeClr val="hlink"/>
                </a:solidFill>
              </a:rPr>
              <a:t>1. </a:t>
            </a:r>
            <a:r>
              <a:rPr lang="en-US" sz="1600" b="1" dirty="0" err="1">
                <a:solidFill>
                  <a:schemeClr val="hlink"/>
                </a:solidFill>
              </a:rPr>
              <a:t>bal</a:t>
            </a:r>
            <a:r>
              <a:rPr lang="en-US" sz="1600" b="1" dirty="0">
                <a:solidFill>
                  <a:schemeClr val="hlink"/>
                </a:solidFill>
              </a:rPr>
              <a:t> = </a:t>
            </a:r>
            <a:r>
              <a:rPr lang="en-US" sz="1600" b="1" dirty="0" err="1">
                <a:solidFill>
                  <a:schemeClr val="hlink"/>
                </a:solidFill>
              </a:rPr>
              <a:t>b.getBalance</a:t>
            </a:r>
            <a:r>
              <a:rPr lang="en-US" sz="1600" b="1" dirty="0">
                <a:solidFill>
                  <a:schemeClr val="hlink"/>
                </a:solidFill>
              </a:rPr>
              <a:t>()</a:t>
            </a:r>
          </a:p>
          <a:p>
            <a:pPr>
              <a:lnSpc>
                <a:spcPct val="100000"/>
              </a:lnSpc>
              <a:buClr>
                <a:schemeClr val="tx1"/>
              </a:buClr>
              <a:buSzPct val="120000"/>
              <a:buFontTx/>
              <a:buNone/>
            </a:pPr>
            <a:r>
              <a:rPr lang="en-US" sz="1600" b="1" dirty="0">
                <a:solidFill>
                  <a:schemeClr val="hlink"/>
                </a:solidFill>
              </a:rPr>
              <a:t>					2. </a:t>
            </a:r>
            <a:r>
              <a:rPr lang="en-US" sz="1600" b="1" dirty="0" err="1">
                <a:solidFill>
                  <a:schemeClr val="hlink"/>
                </a:solidFill>
              </a:rPr>
              <a:t>b.setBalance</a:t>
            </a:r>
            <a:r>
              <a:rPr lang="en-US" sz="1600" b="1" dirty="0">
                <a:solidFill>
                  <a:schemeClr val="hlink"/>
                </a:solidFill>
              </a:rPr>
              <a:t>(</a:t>
            </a:r>
            <a:r>
              <a:rPr lang="en-US" sz="1600" b="1" dirty="0" err="1">
                <a:solidFill>
                  <a:schemeClr val="hlink"/>
                </a:solidFill>
              </a:rPr>
              <a:t>bal</a:t>
            </a:r>
            <a:r>
              <a:rPr lang="en-US" sz="1600" b="1" dirty="0">
                <a:solidFill>
                  <a:schemeClr val="hlink"/>
                </a:solidFill>
              </a:rPr>
              <a:t>*1.1)</a:t>
            </a:r>
            <a:r>
              <a:rPr lang="en-US" sz="1600" b="1" dirty="0">
                <a:solidFill>
                  <a:schemeClr val="bg2"/>
                </a:solidFill>
              </a:rPr>
              <a:t>	</a:t>
            </a:r>
          </a:p>
          <a:p>
            <a:pPr>
              <a:lnSpc>
                <a:spcPct val="100000"/>
              </a:lnSpc>
              <a:buClr>
                <a:schemeClr val="tx1"/>
              </a:buClr>
              <a:buSzPct val="120000"/>
              <a:buFontTx/>
              <a:buNone/>
            </a:pPr>
            <a:r>
              <a:rPr lang="en-US" sz="1600" b="1" dirty="0">
                <a:solidFill>
                  <a:srgbClr val="0000FF"/>
                </a:solidFill>
              </a:rPr>
              <a:t>3. </a:t>
            </a:r>
            <a:r>
              <a:rPr lang="en-US" sz="1600" b="1" dirty="0" err="1">
                <a:solidFill>
                  <a:srgbClr val="0000FF"/>
                </a:solidFill>
              </a:rPr>
              <a:t>a.withdraw</a:t>
            </a:r>
            <a:r>
              <a:rPr lang="en-US" sz="1600" b="1" dirty="0">
                <a:solidFill>
                  <a:srgbClr val="0000FF"/>
                </a:solidFill>
              </a:rPr>
              <a:t>(balance* 0.1)</a:t>
            </a:r>
          </a:p>
          <a:p>
            <a:pPr>
              <a:lnSpc>
                <a:spcPct val="100000"/>
              </a:lnSpc>
              <a:buClr>
                <a:schemeClr val="tx1"/>
              </a:buClr>
              <a:buSzPct val="120000"/>
              <a:buFontTx/>
              <a:buNone/>
            </a:pPr>
            <a:r>
              <a:rPr lang="en-US" sz="1600" b="1" dirty="0">
                <a:solidFill>
                  <a:srgbClr val="0000FF"/>
                </a:solidFill>
              </a:rPr>
              <a:t>					</a:t>
            </a:r>
            <a:r>
              <a:rPr lang="en-US" sz="1600" b="1" dirty="0">
                <a:solidFill>
                  <a:schemeClr val="hlink"/>
                </a:solidFill>
              </a:rPr>
              <a:t>3. </a:t>
            </a:r>
            <a:r>
              <a:rPr lang="en-US" sz="1600" b="1" dirty="0" err="1">
                <a:solidFill>
                  <a:schemeClr val="hlink"/>
                </a:solidFill>
              </a:rPr>
              <a:t>c.withdraw</a:t>
            </a:r>
            <a:r>
              <a:rPr lang="en-US" sz="1600" b="1" dirty="0">
                <a:solidFill>
                  <a:schemeClr val="hlink"/>
                </a:solidFill>
              </a:rPr>
              <a:t>(</a:t>
            </a:r>
            <a:r>
              <a:rPr lang="en-US" sz="1600" b="1" dirty="0" err="1">
                <a:solidFill>
                  <a:schemeClr val="hlink"/>
                </a:solidFill>
              </a:rPr>
              <a:t>bal</a:t>
            </a:r>
            <a:r>
              <a:rPr lang="en-US" sz="1600" b="1" dirty="0">
                <a:solidFill>
                  <a:schemeClr val="hlink"/>
                </a:solidFill>
              </a:rPr>
              <a:t>*0.1)</a:t>
            </a:r>
            <a:endParaRPr lang="en-US" sz="1600" b="1" dirty="0">
              <a:solidFill>
                <a:srgbClr val="0000FF"/>
              </a:solidFill>
            </a:endParaRPr>
          </a:p>
          <a:p>
            <a:pPr>
              <a:lnSpc>
                <a:spcPct val="100000"/>
              </a:lnSpc>
              <a:buClr>
                <a:schemeClr val="tx1"/>
              </a:buClr>
              <a:buSzPct val="120000"/>
              <a:buFontTx/>
              <a:buNone/>
            </a:pPr>
            <a:r>
              <a:rPr lang="en-US" sz="1600" b="1" dirty="0">
                <a:solidFill>
                  <a:schemeClr val="hlink"/>
                </a:solidFill>
              </a:rPr>
              <a:t>				        	</a:t>
            </a:r>
          </a:p>
        </p:txBody>
      </p:sp>
      <p:sp>
        <p:nvSpPr>
          <p:cNvPr id="6" name="Text Box 5">
            <a:extLst>
              <a:ext uri="{FF2B5EF4-FFF2-40B4-BE49-F238E27FC236}">
                <a16:creationId xmlns:a16="http://schemas.microsoft.com/office/drawing/2014/main" id="{31046E28-ED70-2045-A2C3-FB3771733AF4}"/>
              </a:ext>
            </a:extLst>
          </p:cNvPr>
          <p:cNvSpPr txBox="1">
            <a:spLocks noChangeArrowheads="1"/>
          </p:cNvSpPr>
          <p:nvPr/>
        </p:nvSpPr>
        <p:spPr bwMode="auto">
          <a:xfrm>
            <a:off x="2755900" y="6107668"/>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100</a:t>
            </a:r>
          </a:p>
        </p:txBody>
      </p:sp>
      <p:sp>
        <p:nvSpPr>
          <p:cNvPr id="7" name="Text Box 6">
            <a:extLst>
              <a:ext uri="{FF2B5EF4-FFF2-40B4-BE49-F238E27FC236}">
                <a16:creationId xmlns:a16="http://schemas.microsoft.com/office/drawing/2014/main" id="{B09DAF37-1D35-DF45-88B2-0B8F04CE317E}"/>
              </a:ext>
            </a:extLst>
          </p:cNvPr>
          <p:cNvSpPr txBox="1">
            <a:spLocks noChangeArrowheads="1"/>
          </p:cNvSpPr>
          <p:nvPr/>
        </p:nvSpPr>
        <p:spPr bwMode="auto">
          <a:xfrm>
            <a:off x="4165600" y="6094968"/>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8" name="Text Box 7">
            <a:extLst>
              <a:ext uri="{FF2B5EF4-FFF2-40B4-BE49-F238E27FC236}">
                <a16:creationId xmlns:a16="http://schemas.microsoft.com/office/drawing/2014/main" id="{C2D7F384-CC7A-3B46-B901-E4F2DE033E56}"/>
              </a:ext>
            </a:extLst>
          </p:cNvPr>
          <p:cNvSpPr txBox="1">
            <a:spLocks noChangeArrowheads="1"/>
          </p:cNvSpPr>
          <p:nvPr/>
        </p:nvSpPr>
        <p:spPr bwMode="auto">
          <a:xfrm>
            <a:off x="5562600" y="6094968"/>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9" name="Text Box 8">
            <a:extLst>
              <a:ext uri="{FF2B5EF4-FFF2-40B4-BE49-F238E27FC236}">
                <a16:creationId xmlns:a16="http://schemas.microsoft.com/office/drawing/2014/main" id="{9D96BBA3-6D26-9F44-83D1-B12386C19F69}"/>
              </a:ext>
            </a:extLst>
          </p:cNvPr>
          <p:cNvSpPr txBox="1">
            <a:spLocks noChangeArrowheads="1"/>
          </p:cNvSpPr>
          <p:nvPr/>
        </p:nvSpPr>
        <p:spPr bwMode="auto">
          <a:xfrm>
            <a:off x="2336800" y="6120368"/>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10" name="Text Box 9">
            <a:extLst>
              <a:ext uri="{FF2B5EF4-FFF2-40B4-BE49-F238E27FC236}">
                <a16:creationId xmlns:a16="http://schemas.microsoft.com/office/drawing/2014/main" id="{D158B81A-B331-D242-888C-E19EC6FA898A}"/>
              </a:ext>
            </a:extLst>
          </p:cNvPr>
          <p:cNvSpPr txBox="1">
            <a:spLocks noChangeArrowheads="1"/>
          </p:cNvSpPr>
          <p:nvPr/>
        </p:nvSpPr>
        <p:spPr bwMode="auto">
          <a:xfrm>
            <a:off x="3822700" y="6107668"/>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1" name="Text Box 10">
            <a:extLst>
              <a:ext uri="{FF2B5EF4-FFF2-40B4-BE49-F238E27FC236}">
                <a16:creationId xmlns:a16="http://schemas.microsoft.com/office/drawing/2014/main" id="{5D2DE10D-8445-0342-9871-2E36F9DFB8A3}"/>
              </a:ext>
            </a:extLst>
          </p:cNvPr>
          <p:cNvSpPr txBox="1">
            <a:spLocks noChangeArrowheads="1"/>
          </p:cNvSpPr>
          <p:nvPr/>
        </p:nvSpPr>
        <p:spPr bwMode="auto">
          <a:xfrm>
            <a:off x="5219700" y="6107668"/>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Tree>
    <p:extLst>
      <p:ext uri="{BB962C8B-B14F-4D97-AF65-F5344CB8AC3E}">
        <p14:creationId xmlns:p14="http://schemas.microsoft.com/office/powerpoint/2010/main" val="67326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Banking Example</a:t>
            </a:r>
          </a:p>
        </p:txBody>
      </p:sp>
      <p:sp>
        <p:nvSpPr>
          <p:cNvPr id="3" name="Content Placeholder 2"/>
          <p:cNvSpPr>
            <a:spLocks noGrp="1"/>
          </p:cNvSpPr>
          <p:nvPr>
            <p:ph idx="1"/>
          </p:nvPr>
        </p:nvSpPr>
        <p:spPr/>
        <p:txBody>
          <a:bodyPr/>
          <a:lstStyle/>
          <a:p>
            <a:r>
              <a:rPr lang="en-US" dirty="0"/>
              <a:t>Banking transaction for a customer (e.g., at ATM or browser)</a:t>
            </a:r>
          </a:p>
          <a:p>
            <a:pPr lvl="1"/>
            <a:r>
              <a:rPr lang="en-US" dirty="0"/>
              <a:t>Transfer $100 from saving to checking account</a:t>
            </a:r>
          </a:p>
          <a:p>
            <a:pPr lvl="1"/>
            <a:r>
              <a:rPr lang="en-US" dirty="0"/>
              <a:t>Transfer $200 from money-market to checking account</a:t>
            </a:r>
          </a:p>
          <a:p>
            <a:pPr lvl="1"/>
            <a:r>
              <a:rPr lang="en-US" dirty="0"/>
              <a:t>Withdraw $400 from checking account</a:t>
            </a:r>
          </a:p>
          <a:p>
            <a:r>
              <a:rPr lang="en-US" dirty="0"/>
              <a:t>Transaction</a:t>
            </a:r>
            <a:endParaRPr lang="en-US" dirty="0">
              <a:solidFill>
                <a:srgbClr val="0000FF"/>
              </a:solidFill>
              <a:latin typeface="Arial" charset="0"/>
              <a:ea typeface="ＭＳ Ｐゴシック" charset="0"/>
            </a:endParaRPr>
          </a:p>
          <a:p>
            <a:pPr marL="914400" lvl="1" indent="-457200">
              <a:buFont typeface="+mj-lt"/>
              <a:buAutoNum type="arabicPeriod"/>
            </a:pPr>
            <a:r>
              <a:rPr lang="en-US" dirty="0">
                <a:solidFill>
                  <a:srgbClr val="0000FF"/>
                </a:solidFill>
                <a:latin typeface="Arial" charset="0"/>
                <a:ea typeface="ＭＳ Ｐゴシック" charset="0"/>
              </a:rPr>
              <a:t>savings.deduct(100)</a:t>
            </a:r>
          </a:p>
          <a:p>
            <a:pPr marL="914400" lvl="1" indent="-457200">
              <a:buFont typeface="+mj-lt"/>
              <a:buAutoNum type="arabicPeriod"/>
            </a:pPr>
            <a:r>
              <a:rPr lang="en-US" dirty="0">
                <a:solidFill>
                  <a:srgbClr val="0000FF"/>
                </a:solidFill>
                <a:latin typeface="Arial" charset="0"/>
                <a:ea typeface="ＭＳ Ｐゴシック" charset="0"/>
              </a:rPr>
              <a:t>checking.add(100)</a:t>
            </a:r>
          </a:p>
          <a:p>
            <a:pPr marL="914400" lvl="1" indent="-457200">
              <a:buFont typeface="+mj-lt"/>
              <a:buAutoNum type="arabicPeriod"/>
            </a:pPr>
            <a:r>
              <a:rPr lang="en-US" dirty="0">
                <a:solidFill>
                  <a:srgbClr val="0000FF"/>
                </a:solidFill>
                <a:latin typeface="Arial" charset="0"/>
                <a:ea typeface="ＭＳ Ｐゴシック" charset="0"/>
              </a:rPr>
              <a:t>mnymkt.deduct(200)</a:t>
            </a:r>
          </a:p>
          <a:p>
            <a:pPr marL="914400" lvl="1" indent="-457200">
              <a:buFont typeface="+mj-lt"/>
              <a:buAutoNum type="arabicPeriod"/>
            </a:pPr>
            <a:r>
              <a:rPr lang="en-US" dirty="0">
                <a:solidFill>
                  <a:srgbClr val="0000FF"/>
                </a:solidFill>
                <a:latin typeface="Arial" charset="0"/>
                <a:ea typeface="ＭＳ Ｐゴシック" charset="0"/>
              </a:rPr>
              <a:t>checking.add(200)</a:t>
            </a:r>
          </a:p>
          <a:p>
            <a:pPr marL="914400" lvl="1" indent="-457200">
              <a:buFont typeface="+mj-lt"/>
              <a:buAutoNum type="arabicPeriod"/>
            </a:pPr>
            <a:r>
              <a:rPr lang="en-US" dirty="0">
                <a:solidFill>
                  <a:srgbClr val="0000FF"/>
                </a:solidFill>
                <a:latin typeface="Arial" charset="0"/>
                <a:ea typeface="ＭＳ Ｐゴシック" charset="0"/>
              </a:rPr>
              <a:t>checking.deduct(400)</a:t>
            </a:r>
          </a:p>
          <a:p>
            <a:pPr marL="914400" lvl="1" indent="-457200">
              <a:buFont typeface="+mj-lt"/>
              <a:buAutoNum type="arabicPeriod"/>
            </a:pPr>
            <a:r>
              <a:rPr lang="en-US" dirty="0">
                <a:solidFill>
                  <a:srgbClr val="0000FF"/>
                </a:solidFill>
                <a:latin typeface="Arial" charset="0"/>
                <a:ea typeface="ＭＳ Ｐゴシック" charset="0"/>
              </a:rPr>
              <a:t>dispense(400)</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a:t>
            </a:fld>
            <a:endParaRPr lang="en-US" b="0">
              <a:solidFill>
                <a:srgbClr val="FBBA03"/>
              </a:solidFill>
            </a:endParaRPr>
          </a:p>
        </p:txBody>
      </p:sp>
    </p:spTree>
    <p:extLst>
      <p:ext uri="{BB962C8B-B14F-4D97-AF65-F5344CB8AC3E}">
        <p14:creationId xmlns:p14="http://schemas.microsoft.com/office/powerpoint/2010/main" val="802983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t>
            </a:r>
          </a:p>
        </p:txBody>
      </p:sp>
      <p:sp>
        <p:nvSpPr>
          <p:cNvPr id="3" name="Content Placeholder 2"/>
          <p:cNvSpPr>
            <a:spLocks noGrp="1"/>
          </p:cNvSpPr>
          <p:nvPr>
            <p:ph idx="1"/>
          </p:nvPr>
        </p:nvSpPr>
        <p:spPr/>
        <p:txBody>
          <a:bodyPr/>
          <a:lstStyle/>
          <a:p>
            <a:pPr>
              <a:lnSpc>
                <a:spcPct val="100000"/>
              </a:lnSpc>
              <a:buClr>
                <a:schemeClr val="tx1"/>
              </a:buClr>
              <a:buSzPct val="120000"/>
              <a:buFont typeface="Arial"/>
              <a:buChar char="•"/>
            </a:pPr>
            <a:r>
              <a:rPr lang="en-US" dirty="0"/>
              <a:t>Case 2</a:t>
            </a:r>
          </a:p>
          <a:p>
            <a:pPr lvl="1">
              <a:lnSpc>
                <a:spcPct val="100000"/>
              </a:lnSpc>
              <a:buClr>
                <a:schemeClr val="tx1"/>
              </a:buClr>
              <a:buSzPct val="120000"/>
              <a:buFont typeface="Arial"/>
              <a:buChar char="•"/>
            </a:pPr>
            <a:r>
              <a:rPr lang="en-US" dirty="0"/>
              <a:t>T1.1 -&gt; T2.1 -&gt; T2.2 -&gt; T1.2 -&gt; T1.3 -&gt; T2.3</a:t>
            </a:r>
          </a:p>
          <a:p>
            <a:pPr>
              <a:lnSpc>
                <a:spcPct val="100000"/>
              </a:lnSpc>
              <a:buClr>
                <a:schemeClr val="tx1"/>
              </a:buClr>
              <a:buSzPct val="120000"/>
              <a:buFont typeface="Arial"/>
              <a:buChar char="•"/>
            </a:pPr>
            <a:r>
              <a:rPr lang="en-US" dirty="0"/>
              <a:t>Incorrect: for a shared object (b), T1 is not done with producing the final outcome for b, but T2 starts using it.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20</a:t>
            </a:fld>
            <a:endParaRPr lang="en-US" b="0">
              <a:solidFill>
                <a:srgbClr val="FBBA03"/>
              </a:solidFill>
            </a:endParaRPr>
          </a:p>
        </p:txBody>
      </p:sp>
      <p:sp>
        <p:nvSpPr>
          <p:cNvPr id="23" name="Content Placeholder 2"/>
          <p:cNvSpPr txBox="1">
            <a:spLocks/>
          </p:cNvSpPr>
          <p:nvPr/>
        </p:nvSpPr>
        <p:spPr bwMode="auto">
          <a:xfrm>
            <a:off x="850900" y="3276600"/>
            <a:ext cx="7683500" cy="3124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a:lnSpc>
                <a:spcPct val="100000"/>
              </a:lnSpc>
              <a:buClr>
                <a:schemeClr val="tx1"/>
              </a:buClr>
              <a:buSzPct val="120000"/>
              <a:buFontTx/>
              <a:buNone/>
            </a:pPr>
            <a:r>
              <a:rPr lang="en-US" b="1" u="sng" dirty="0">
                <a:solidFill>
                  <a:srgbClr val="0000FF"/>
                </a:solidFill>
              </a:rPr>
              <a:t>Transaction T1  </a:t>
            </a:r>
            <a:r>
              <a:rPr lang="en-US" b="1" u="sng" dirty="0">
                <a:solidFill>
                  <a:schemeClr val="hlink"/>
                </a:solidFill>
              </a:rPr>
              <a:t>	             Transaction T2 </a:t>
            </a:r>
          </a:p>
          <a:p>
            <a:pPr marL="285750" lvl="1" indent="-285750">
              <a:lnSpc>
                <a:spcPct val="100000"/>
              </a:lnSpc>
              <a:buClr>
                <a:schemeClr val="tx1"/>
              </a:buClr>
              <a:buSzPct val="120000"/>
              <a:buFontTx/>
              <a:buNone/>
            </a:pPr>
            <a:r>
              <a:rPr lang="en-US" sz="1600" b="1" dirty="0">
                <a:solidFill>
                  <a:srgbClr val="0000FF"/>
                </a:solidFill>
              </a:rPr>
              <a:t>1. balance = </a:t>
            </a:r>
            <a:r>
              <a:rPr lang="en-US" sz="1600" b="1" dirty="0" err="1">
                <a:solidFill>
                  <a:srgbClr val="0000FF"/>
                </a:solidFill>
              </a:rPr>
              <a:t>b.getBalance</a:t>
            </a:r>
            <a:r>
              <a:rPr lang="en-US" sz="1600" b="1" dirty="0">
                <a:solidFill>
                  <a:srgbClr val="0000FF"/>
                </a:solidFill>
              </a:rPr>
              <a:t>()</a:t>
            </a:r>
            <a:r>
              <a:rPr lang="en-US" b="1" dirty="0">
                <a:solidFill>
                  <a:srgbClr val="0000FF"/>
                </a:solidFill>
              </a:rPr>
              <a:t>		</a:t>
            </a:r>
          </a:p>
          <a:p>
            <a:pPr>
              <a:lnSpc>
                <a:spcPct val="100000"/>
              </a:lnSpc>
              <a:buClr>
                <a:schemeClr val="tx1"/>
              </a:buClr>
              <a:buSzPct val="120000"/>
              <a:buNone/>
            </a:pPr>
            <a:r>
              <a:rPr lang="en-US" sz="1600" b="1" dirty="0">
                <a:solidFill>
                  <a:schemeClr val="bg2"/>
                </a:solidFill>
              </a:rPr>
              <a:t>					</a:t>
            </a:r>
            <a:r>
              <a:rPr lang="en-US" sz="1600" b="1" dirty="0">
                <a:solidFill>
                  <a:schemeClr val="hlink"/>
                </a:solidFill>
              </a:rPr>
              <a:t>1. </a:t>
            </a:r>
            <a:r>
              <a:rPr lang="en-US" sz="1600" b="1" dirty="0" err="1">
                <a:solidFill>
                  <a:schemeClr val="hlink"/>
                </a:solidFill>
              </a:rPr>
              <a:t>bal</a:t>
            </a:r>
            <a:r>
              <a:rPr lang="en-US" sz="1600" b="1" dirty="0">
                <a:solidFill>
                  <a:schemeClr val="hlink"/>
                </a:solidFill>
              </a:rPr>
              <a:t> = </a:t>
            </a:r>
            <a:r>
              <a:rPr lang="en-US" sz="1600" b="1" dirty="0" err="1">
                <a:solidFill>
                  <a:schemeClr val="hlink"/>
                </a:solidFill>
              </a:rPr>
              <a:t>b.getBalance</a:t>
            </a:r>
            <a:r>
              <a:rPr lang="en-US" sz="1600" b="1" dirty="0">
                <a:solidFill>
                  <a:schemeClr val="hlink"/>
                </a:solidFill>
              </a:rPr>
              <a:t>()</a:t>
            </a:r>
          </a:p>
          <a:p>
            <a:pPr>
              <a:lnSpc>
                <a:spcPct val="100000"/>
              </a:lnSpc>
              <a:buClr>
                <a:schemeClr val="tx1"/>
              </a:buClr>
              <a:buSzPct val="120000"/>
              <a:buFontTx/>
              <a:buNone/>
            </a:pPr>
            <a:r>
              <a:rPr lang="en-US" sz="1600" b="1" dirty="0">
                <a:solidFill>
                  <a:schemeClr val="bg2"/>
                </a:solidFill>
              </a:rPr>
              <a:t>					</a:t>
            </a:r>
            <a:r>
              <a:rPr lang="en-US" sz="1600" b="1" dirty="0">
                <a:solidFill>
                  <a:schemeClr val="hlink"/>
                </a:solidFill>
              </a:rPr>
              <a:t>2. </a:t>
            </a:r>
            <a:r>
              <a:rPr lang="en-US" sz="1600" b="1" dirty="0" err="1">
                <a:solidFill>
                  <a:schemeClr val="hlink"/>
                </a:solidFill>
              </a:rPr>
              <a:t>b.setBalance</a:t>
            </a:r>
            <a:r>
              <a:rPr lang="en-US" sz="1600" b="1" dirty="0">
                <a:solidFill>
                  <a:schemeClr val="hlink"/>
                </a:solidFill>
              </a:rPr>
              <a:t>(</a:t>
            </a:r>
            <a:r>
              <a:rPr lang="en-US" sz="1600" b="1" dirty="0" err="1">
                <a:solidFill>
                  <a:schemeClr val="hlink"/>
                </a:solidFill>
              </a:rPr>
              <a:t>bal</a:t>
            </a:r>
            <a:r>
              <a:rPr lang="en-US" sz="1600" b="1" dirty="0">
                <a:solidFill>
                  <a:schemeClr val="hlink"/>
                </a:solidFill>
              </a:rPr>
              <a:t>*1.1)</a:t>
            </a:r>
            <a:endParaRPr lang="en-US" sz="1600" b="1" dirty="0">
              <a:solidFill>
                <a:schemeClr val="bg2"/>
              </a:solidFill>
            </a:endParaRPr>
          </a:p>
          <a:p>
            <a:pPr>
              <a:lnSpc>
                <a:spcPct val="100000"/>
              </a:lnSpc>
              <a:buClr>
                <a:schemeClr val="tx1"/>
              </a:buClr>
              <a:buSzPct val="120000"/>
              <a:buFontTx/>
              <a:buNone/>
            </a:pPr>
            <a:r>
              <a:rPr lang="en-US" sz="1600" b="1" dirty="0">
                <a:solidFill>
                  <a:srgbClr val="0000FF"/>
                </a:solidFill>
              </a:rPr>
              <a:t>2. </a:t>
            </a:r>
            <a:r>
              <a:rPr lang="en-US" sz="1600" b="1" dirty="0" err="1">
                <a:solidFill>
                  <a:srgbClr val="0000FF"/>
                </a:solidFill>
              </a:rPr>
              <a:t>b.setBalance</a:t>
            </a:r>
            <a:r>
              <a:rPr lang="en-US" sz="1600" b="1" dirty="0">
                <a:solidFill>
                  <a:srgbClr val="0000FF"/>
                </a:solidFill>
              </a:rPr>
              <a:t> = (balance*1.1)</a:t>
            </a:r>
            <a:endParaRPr lang="en-US" sz="1600" b="1" dirty="0">
              <a:solidFill>
                <a:schemeClr val="bg2"/>
              </a:solidFill>
            </a:endParaRPr>
          </a:p>
          <a:p>
            <a:pPr>
              <a:lnSpc>
                <a:spcPct val="100000"/>
              </a:lnSpc>
              <a:buClr>
                <a:schemeClr val="tx1"/>
              </a:buClr>
              <a:buSzPct val="120000"/>
              <a:buFontTx/>
              <a:buNone/>
            </a:pPr>
            <a:r>
              <a:rPr lang="en-US" sz="1600" b="1" dirty="0">
                <a:solidFill>
                  <a:srgbClr val="0000FF"/>
                </a:solidFill>
              </a:rPr>
              <a:t>3. </a:t>
            </a:r>
            <a:r>
              <a:rPr lang="en-US" sz="1600" b="1" dirty="0" err="1">
                <a:solidFill>
                  <a:srgbClr val="0000FF"/>
                </a:solidFill>
              </a:rPr>
              <a:t>a.withdraw</a:t>
            </a:r>
            <a:r>
              <a:rPr lang="en-US" sz="1600" b="1" dirty="0">
                <a:solidFill>
                  <a:srgbClr val="0000FF"/>
                </a:solidFill>
              </a:rPr>
              <a:t>(balance* 0.1)</a:t>
            </a:r>
          </a:p>
          <a:p>
            <a:pPr>
              <a:lnSpc>
                <a:spcPct val="100000"/>
              </a:lnSpc>
              <a:buClr>
                <a:schemeClr val="tx1"/>
              </a:buClr>
              <a:buSzPct val="120000"/>
              <a:buFontTx/>
              <a:buNone/>
            </a:pPr>
            <a:r>
              <a:rPr lang="en-US" sz="1600" b="1" dirty="0">
                <a:solidFill>
                  <a:srgbClr val="0000FF"/>
                </a:solidFill>
              </a:rPr>
              <a:t>					</a:t>
            </a:r>
            <a:r>
              <a:rPr lang="en-US" sz="1600" b="1" dirty="0">
                <a:solidFill>
                  <a:schemeClr val="hlink"/>
                </a:solidFill>
              </a:rPr>
              <a:t>3. </a:t>
            </a:r>
            <a:r>
              <a:rPr lang="en-US" sz="1600" b="1" dirty="0" err="1">
                <a:solidFill>
                  <a:schemeClr val="hlink"/>
                </a:solidFill>
              </a:rPr>
              <a:t>c.withdraw</a:t>
            </a:r>
            <a:r>
              <a:rPr lang="en-US" sz="1600" b="1" dirty="0">
                <a:solidFill>
                  <a:schemeClr val="hlink"/>
                </a:solidFill>
              </a:rPr>
              <a:t>(</a:t>
            </a:r>
            <a:r>
              <a:rPr lang="en-US" sz="1600" b="1" dirty="0" err="1">
                <a:solidFill>
                  <a:schemeClr val="hlink"/>
                </a:solidFill>
              </a:rPr>
              <a:t>bal</a:t>
            </a:r>
            <a:r>
              <a:rPr lang="en-US" sz="1600" b="1" dirty="0">
                <a:solidFill>
                  <a:schemeClr val="hlink"/>
                </a:solidFill>
              </a:rPr>
              <a:t>*0.1)</a:t>
            </a:r>
            <a:endParaRPr lang="en-US" sz="1600" b="1" dirty="0">
              <a:solidFill>
                <a:srgbClr val="0000FF"/>
              </a:solidFill>
            </a:endParaRPr>
          </a:p>
          <a:p>
            <a:pPr>
              <a:lnSpc>
                <a:spcPct val="100000"/>
              </a:lnSpc>
              <a:buClr>
                <a:schemeClr val="tx1"/>
              </a:buClr>
              <a:buSzPct val="120000"/>
              <a:buFontTx/>
              <a:buNone/>
            </a:pPr>
            <a:r>
              <a:rPr lang="en-US" sz="1600" b="1" dirty="0">
                <a:solidFill>
                  <a:schemeClr val="hlink"/>
                </a:solidFill>
              </a:rPr>
              <a:t>				        	</a:t>
            </a:r>
          </a:p>
        </p:txBody>
      </p:sp>
      <p:sp>
        <p:nvSpPr>
          <p:cNvPr id="6" name="Text Box 5">
            <a:extLst>
              <a:ext uri="{FF2B5EF4-FFF2-40B4-BE49-F238E27FC236}">
                <a16:creationId xmlns:a16="http://schemas.microsoft.com/office/drawing/2014/main" id="{DCB3CF76-8F34-1F47-9698-88D16BAE5609}"/>
              </a:ext>
            </a:extLst>
          </p:cNvPr>
          <p:cNvSpPr txBox="1">
            <a:spLocks noChangeArrowheads="1"/>
          </p:cNvSpPr>
          <p:nvPr/>
        </p:nvSpPr>
        <p:spPr bwMode="auto">
          <a:xfrm>
            <a:off x="2755900" y="6107668"/>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100</a:t>
            </a:r>
          </a:p>
        </p:txBody>
      </p:sp>
      <p:sp>
        <p:nvSpPr>
          <p:cNvPr id="7" name="Text Box 6">
            <a:extLst>
              <a:ext uri="{FF2B5EF4-FFF2-40B4-BE49-F238E27FC236}">
                <a16:creationId xmlns:a16="http://schemas.microsoft.com/office/drawing/2014/main" id="{4C458ED6-05BD-C644-8CB3-FFDAE85832DE}"/>
              </a:ext>
            </a:extLst>
          </p:cNvPr>
          <p:cNvSpPr txBox="1">
            <a:spLocks noChangeArrowheads="1"/>
          </p:cNvSpPr>
          <p:nvPr/>
        </p:nvSpPr>
        <p:spPr bwMode="auto">
          <a:xfrm>
            <a:off x="4165600" y="6094968"/>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8" name="Text Box 7">
            <a:extLst>
              <a:ext uri="{FF2B5EF4-FFF2-40B4-BE49-F238E27FC236}">
                <a16:creationId xmlns:a16="http://schemas.microsoft.com/office/drawing/2014/main" id="{4AF01468-1629-3A49-A6FB-0D18DFA11465}"/>
              </a:ext>
            </a:extLst>
          </p:cNvPr>
          <p:cNvSpPr txBox="1">
            <a:spLocks noChangeArrowheads="1"/>
          </p:cNvSpPr>
          <p:nvPr/>
        </p:nvSpPr>
        <p:spPr bwMode="auto">
          <a:xfrm>
            <a:off x="5562600" y="6094968"/>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9" name="Text Box 8">
            <a:extLst>
              <a:ext uri="{FF2B5EF4-FFF2-40B4-BE49-F238E27FC236}">
                <a16:creationId xmlns:a16="http://schemas.microsoft.com/office/drawing/2014/main" id="{A1E6E315-35A3-A446-BD18-4B2C07288B86}"/>
              </a:ext>
            </a:extLst>
          </p:cNvPr>
          <p:cNvSpPr txBox="1">
            <a:spLocks noChangeArrowheads="1"/>
          </p:cNvSpPr>
          <p:nvPr/>
        </p:nvSpPr>
        <p:spPr bwMode="auto">
          <a:xfrm>
            <a:off x="2336800" y="6120368"/>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10" name="Text Box 9">
            <a:extLst>
              <a:ext uri="{FF2B5EF4-FFF2-40B4-BE49-F238E27FC236}">
                <a16:creationId xmlns:a16="http://schemas.microsoft.com/office/drawing/2014/main" id="{2E023ED7-C003-D64B-8F6F-4C78924BF38B}"/>
              </a:ext>
            </a:extLst>
          </p:cNvPr>
          <p:cNvSpPr txBox="1">
            <a:spLocks noChangeArrowheads="1"/>
          </p:cNvSpPr>
          <p:nvPr/>
        </p:nvSpPr>
        <p:spPr bwMode="auto">
          <a:xfrm>
            <a:off x="3822700" y="6107668"/>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1" name="Text Box 10">
            <a:extLst>
              <a:ext uri="{FF2B5EF4-FFF2-40B4-BE49-F238E27FC236}">
                <a16:creationId xmlns:a16="http://schemas.microsoft.com/office/drawing/2014/main" id="{B372361D-0DDD-A049-962A-07A5B28F0E58}"/>
              </a:ext>
            </a:extLst>
          </p:cNvPr>
          <p:cNvSpPr txBox="1">
            <a:spLocks noChangeArrowheads="1"/>
          </p:cNvSpPr>
          <p:nvPr/>
        </p:nvSpPr>
        <p:spPr bwMode="auto">
          <a:xfrm>
            <a:off x="5219700" y="6107668"/>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Tree>
    <p:extLst>
      <p:ext uri="{BB962C8B-B14F-4D97-AF65-F5344CB8AC3E}">
        <p14:creationId xmlns:p14="http://schemas.microsoft.com/office/powerpoint/2010/main" val="19110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Content Placeholder 2"/>
          <p:cNvSpPr>
            <a:spLocks noGrp="1"/>
          </p:cNvSpPr>
          <p:nvPr>
            <p:ph idx="1"/>
          </p:nvPr>
        </p:nvSpPr>
        <p:spPr/>
        <p:txBody>
          <a:bodyPr/>
          <a:lstStyle/>
          <a:p>
            <a:pPr marL="63500" indent="-63500">
              <a:lnSpc>
                <a:spcPct val="100000"/>
              </a:lnSpc>
              <a:buClr>
                <a:schemeClr val="tx1"/>
              </a:buClr>
              <a:buSzPct val="120000"/>
              <a:buFont typeface="Wingdings" pitchFamily="-1" charset="2"/>
              <a:buNone/>
            </a:pPr>
            <a:r>
              <a:rPr lang="en-US" u="sng" dirty="0">
                <a:solidFill>
                  <a:srgbClr val="0000FF"/>
                </a:solidFill>
                <a:latin typeface="Arial" pitchFamily="-1" charset="0"/>
              </a:rPr>
              <a:t>Transaction T1    </a:t>
            </a:r>
            <a:r>
              <a:rPr lang="en-US" u="sng" dirty="0">
                <a:solidFill>
                  <a:schemeClr val="hlink"/>
                </a:solidFill>
                <a:latin typeface="Arial" pitchFamily="-1" charset="0"/>
              </a:rPr>
              <a:t>		Transaction T2 </a:t>
            </a:r>
          </a:p>
          <a:p>
            <a:pPr marL="63500" indent="-63500">
              <a:lnSpc>
                <a:spcPct val="70000"/>
              </a:lnSpc>
              <a:buClr>
                <a:schemeClr val="tx1"/>
              </a:buClr>
              <a:buSzPct val="120000"/>
              <a:buFont typeface="Wingdings" pitchFamily="-1" charset="2"/>
              <a:buNone/>
            </a:pPr>
            <a:r>
              <a:rPr lang="en-US" dirty="0">
                <a:solidFill>
                  <a:schemeClr val="bg2"/>
                </a:solidFill>
                <a:latin typeface="Arial" pitchFamily="-1" charset="0"/>
              </a:rPr>
              <a:t>		</a:t>
            </a:r>
            <a:r>
              <a:rPr lang="en-US" sz="1800" dirty="0" err="1">
                <a:solidFill>
                  <a:srgbClr val="0000FF"/>
                </a:solidFill>
                <a:latin typeface="Arial" pitchFamily="-1" charset="0"/>
              </a:rPr>
              <a:t>x</a:t>
            </a:r>
            <a:r>
              <a:rPr lang="en-US" sz="1800" dirty="0">
                <a:solidFill>
                  <a:srgbClr val="0000FF"/>
                </a:solidFill>
                <a:latin typeface="Arial" pitchFamily="-1" charset="0"/>
              </a:rPr>
              <a:t>= </a:t>
            </a:r>
            <a:r>
              <a:rPr lang="en-US" sz="1800" dirty="0" err="1">
                <a:solidFill>
                  <a:srgbClr val="0000FF"/>
                </a:solidFill>
                <a:latin typeface="Arial" pitchFamily="-1" charset="0"/>
              </a:rPr>
              <a:t>a.read</a:t>
            </a:r>
            <a:r>
              <a:rPr lang="en-US" sz="1800" dirty="0">
                <a:solidFill>
                  <a:srgbClr val="0000FF"/>
                </a:solidFill>
                <a:latin typeface="Arial" pitchFamily="-1" charset="0"/>
              </a:rPr>
              <a:t>()</a:t>
            </a:r>
            <a:r>
              <a:rPr lang="en-US" sz="1800" dirty="0">
                <a:solidFill>
                  <a:schemeClr val="hlink"/>
                </a:solidFill>
                <a:latin typeface="Arial" pitchFamily="-1" charset="0"/>
              </a:rPr>
              <a:t>	</a:t>
            </a:r>
          </a:p>
          <a:p>
            <a:pPr marL="63500" indent="-63500">
              <a:lnSpc>
                <a:spcPct val="70000"/>
              </a:lnSpc>
              <a:buClr>
                <a:schemeClr val="tx1"/>
              </a:buClr>
              <a:buSzPct val="120000"/>
              <a:buFont typeface="Wingdings" pitchFamily="-1" charset="2"/>
              <a:buNone/>
            </a:pPr>
            <a:r>
              <a:rPr lang="en-US" sz="1800" dirty="0">
                <a:solidFill>
                  <a:schemeClr val="hlink"/>
                </a:solidFill>
                <a:latin typeface="Arial" pitchFamily="-1" charset="0"/>
              </a:rPr>
              <a:t>		</a:t>
            </a:r>
            <a:r>
              <a:rPr lang="en-US" sz="1800" dirty="0">
                <a:solidFill>
                  <a:srgbClr val="0000FF"/>
                </a:solidFill>
                <a:latin typeface="Arial" pitchFamily="-1" charset="0"/>
              </a:rPr>
              <a:t>a.write(20)</a:t>
            </a:r>
            <a:r>
              <a:rPr lang="en-US" sz="1800" dirty="0">
                <a:solidFill>
                  <a:schemeClr val="hlink"/>
                </a:solidFill>
                <a:latin typeface="Arial" pitchFamily="-1" charset="0"/>
              </a:rPr>
              <a:t>		       				       					</a:t>
            </a:r>
            <a:r>
              <a:rPr lang="en-US" sz="1800" dirty="0" err="1">
                <a:solidFill>
                  <a:schemeClr val="hlink"/>
                </a:solidFill>
                <a:latin typeface="Arial" pitchFamily="-1" charset="0"/>
              </a:rPr>
              <a:t>y</a:t>
            </a:r>
            <a:r>
              <a:rPr lang="en-US" sz="1800" dirty="0">
                <a:solidFill>
                  <a:schemeClr val="hlink"/>
                </a:solidFill>
                <a:latin typeface="Arial" pitchFamily="-1" charset="0"/>
              </a:rPr>
              <a:t> = </a:t>
            </a:r>
            <a:r>
              <a:rPr lang="en-US" sz="1800" dirty="0" err="1">
                <a:solidFill>
                  <a:schemeClr val="hlink"/>
                </a:solidFill>
                <a:latin typeface="Arial" pitchFamily="-1" charset="0"/>
              </a:rPr>
              <a:t>b.read</a:t>
            </a:r>
            <a:r>
              <a:rPr lang="en-US" sz="1800" dirty="0">
                <a:solidFill>
                  <a:schemeClr val="hlink"/>
                </a:solidFill>
                <a:latin typeface="Arial" pitchFamily="-1" charset="0"/>
              </a:rPr>
              <a:t>()</a:t>
            </a:r>
          </a:p>
          <a:p>
            <a:pPr marL="63500" indent="-63500">
              <a:lnSpc>
                <a:spcPct val="100000"/>
              </a:lnSpc>
              <a:buClr>
                <a:schemeClr val="tx1"/>
              </a:buClr>
              <a:buSzPct val="120000"/>
              <a:buFont typeface="Wingdings" pitchFamily="-1" charset="2"/>
              <a:buNone/>
            </a:pPr>
            <a:r>
              <a:rPr lang="en-US" sz="1800" dirty="0">
                <a:solidFill>
                  <a:schemeClr val="bg2"/>
                </a:solidFill>
                <a:latin typeface="Arial" pitchFamily="-1" charset="0"/>
              </a:rPr>
              <a:t>						</a:t>
            </a:r>
            <a:r>
              <a:rPr lang="en-US" sz="1800" dirty="0">
                <a:solidFill>
                  <a:schemeClr val="hlink"/>
                </a:solidFill>
                <a:latin typeface="Arial" pitchFamily="-1" charset="0"/>
              </a:rPr>
              <a:t>b.write(30)</a:t>
            </a:r>
            <a:r>
              <a:rPr lang="en-US" sz="1800" dirty="0">
                <a:solidFill>
                  <a:schemeClr val="bg2"/>
                </a:solidFill>
                <a:latin typeface="Arial" pitchFamily="-1" charset="0"/>
              </a:rPr>
              <a:t>	       	</a:t>
            </a:r>
          </a:p>
          <a:p>
            <a:pPr marL="63500" indent="-63500">
              <a:lnSpc>
                <a:spcPct val="100000"/>
              </a:lnSpc>
              <a:buClr>
                <a:schemeClr val="tx1"/>
              </a:buClr>
              <a:buSzPct val="120000"/>
              <a:buFont typeface="Wingdings" pitchFamily="-1" charset="2"/>
              <a:buNone/>
            </a:pPr>
            <a:r>
              <a:rPr lang="en-US" sz="1800" dirty="0">
                <a:solidFill>
                  <a:schemeClr val="bg2"/>
                </a:solidFill>
                <a:latin typeface="Arial" pitchFamily="-1" charset="0"/>
              </a:rPr>
              <a:t>		</a:t>
            </a:r>
            <a:r>
              <a:rPr lang="en-US" sz="1800" dirty="0" err="1">
                <a:solidFill>
                  <a:srgbClr val="0000FF"/>
                </a:solidFill>
                <a:latin typeface="Arial" pitchFamily="-1" charset="0"/>
              </a:rPr>
              <a:t>b.write(x</a:t>
            </a:r>
            <a:r>
              <a:rPr lang="en-US" sz="1800" dirty="0">
                <a:solidFill>
                  <a:srgbClr val="0000FF"/>
                </a:solidFill>
                <a:latin typeface="Arial" pitchFamily="-1" charset="0"/>
              </a:rPr>
              <a:t>)</a:t>
            </a:r>
          </a:p>
          <a:p>
            <a:pPr marL="63500" indent="-63500">
              <a:lnSpc>
                <a:spcPct val="100000"/>
              </a:lnSpc>
              <a:buClr>
                <a:schemeClr val="tx1"/>
              </a:buClr>
              <a:buSzPct val="120000"/>
              <a:buFont typeface="Wingdings" pitchFamily="-1" charset="2"/>
              <a:buNone/>
            </a:pPr>
            <a:r>
              <a:rPr lang="en-US" sz="1800" dirty="0">
                <a:solidFill>
                  <a:schemeClr val="hlink"/>
                </a:solidFill>
                <a:latin typeface="Arial" pitchFamily="-1" charset="0"/>
              </a:rPr>
              <a:t>						</a:t>
            </a:r>
            <a:r>
              <a:rPr lang="en-US" sz="1800" dirty="0" err="1">
                <a:solidFill>
                  <a:schemeClr val="hlink"/>
                </a:solidFill>
                <a:latin typeface="Arial" pitchFamily="-1" charset="0"/>
              </a:rPr>
              <a:t>z</a:t>
            </a:r>
            <a:r>
              <a:rPr lang="en-US" sz="1800" dirty="0">
                <a:solidFill>
                  <a:schemeClr val="hlink"/>
                </a:solidFill>
                <a:latin typeface="Arial" pitchFamily="-1" charset="0"/>
              </a:rPr>
              <a:t> = </a:t>
            </a:r>
            <a:r>
              <a:rPr lang="en-US" sz="1800" dirty="0" err="1">
                <a:solidFill>
                  <a:schemeClr val="hlink"/>
                </a:solidFill>
                <a:latin typeface="Arial" pitchFamily="-1" charset="0"/>
              </a:rPr>
              <a:t>a.read</a:t>
            </a:r>
            <a:r>
              <a:rPr lang="en-US" sz="1800" dirty="0">
                <a:solidFill>
                  <a:schemeClr val="hlink"/>
                </a:solidFill>
                <a:latin typeface="Arial" pitchFamily="-1" charset="0"/>
              </a:rPr>
              <a:t>()			        </a:t>
            </a:r>
          </a:p>
          <a:p>
            <a:pPr>
              <a:buClr>
                <a:schemeClr val="tx1"/>
              </a:buClr>
              <a:buSzPct val="120000"/>
            </a:pPr>
            <a:r>
              <a:rPr lang="en-US" dirty="0"/>
              <a:t>T1 has produced the final outcome for a, and then T2 starts using it.</a:t>
            </a:r>
          </a:p>
          <a:p>
            <a:pPr>
              <a:buClr>
                <a:schemeClr val="tx1"/>
              </a:buClr>
              <a:buSzPct val="120000"/>
            </a:pPr>
            <a:r>
              <a:rPr lang="en-US" dirty="0"/>
              <a:t>T2 has produced the final outcome for b, and then T1 starts using it.</a:t>
            </a:r>
          </a:p>
          <a:p>
            <a:pPr>
              <a:buClr>
                <a:schemeClr val="tx1"/>
              </a:buClr>
              <a:buSzPct val="120000"/>
            </a:pPr>
            <a:r>
              <a:rPr lang="en-US" dirty="0"/>
              <a:t>But is this correct? No</a:t>
            </a:r>
            <a:endParaRPr lang="en-US" sz="1400"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21</a:t>
            </a:fld>
            <a:endParaRPr lang="en-US" b="0">
              <a:solidFill>
                <a:srgbClr val="FBBA03"/>
              </a:solidFill>
            </a:endParaRPr>
          </a:p>
        </p:txBody>
      </p:sp>
    </p:spTree>
    <p:extLst>
      <p:ext uri="{BB962C8B-B14F-4D97-AF65-F5344CB8AC3E}">
        <p14:creationId xmlns:p14="http://schemas.microsoft.com/office/powerpoint/2010/main" val="198386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Yet Another Example</a:t>
            </a:r>
          </a:p>
        </p:txBody>
      </p:sp>
      <p:sp>
        <p:nvSpPr>
          <p:cNvPr id="3" name="Content Placeholder 2"/>
          <p:cNvSpPr>
            <a:spLocks noGrp="1"/>
          </p:cNvSpPr>
          <p:nvPr>
            <p:ph idx="1"/>
          </p:nvPr>
        </p:nvSpPr>
        <p:spPr/>
        <p:txBody>
          <a:bodyPr/>
          <a:lstStyle/>
          <a:p>
            <a:pPr marL="63500" indent="-63500">
              <a:lnSpc>
                <a:spcPct val="100000"/>
              </a:lnSpc>
              <a:buClr>
                <a:schemeClr val="tx1"/>
              </a:buClr>
              <a:buSzPct val="120000"/>
              <a:buFont typeface="Wingdings" pitchFamily="-1" charset="2"/>
              <a:buNone/>
            </a:pPr>
            <a:r>
              <a:rPr lang="en-US" u="sng" dirty="0">
                <a:solidFill>
                  <a:srgbClr val="0000FF"/>
                </a:solidFill>
                <a:latin typeface="Arial" pitchFamily="-1" charset="0"/>
              </a:rPr>
              <a:t>Transaction T1    </a:t>
            </a:r>
            <a:r>
              <a:rPr lang="en-US" u="sng" dirty="0">
                <a:solidFill>
                  <a:schemeClr val="hlink"/>
                </a:solidFill>
                <a:latin typeface="Arial" pitchFamily="-1" charset="0"/>
              </a:rPr>
              <a:t>		Transaction T2 </a:t>
            </a:r>
            <a:r>
              <a:rPr lang="en-US" sz="1800" dirty="0">
                <a:solidFill>
                  <a:schemeClr val="hlink"/>
                </a:solidFill>
                <a:latin typeface="Arial" pitchFamily="-1" charset="0"/>
              </a:rPr>
              <a:t>		        </a:t>
            </a:r>
          </a:p>
          <a:p>
            <a:pPr marL="63500" indent="-63500">
              <a:buClr>
                <a:schemeClr val="tx1"/>
              </a:buClr>
              <a:buSzPct val="120000"/>
              <a:buFont typeface="Wingdings" pitchFamily="-1" charset="2"/>
              <a:buNone/>
            </a:pPr>
            <a:r>
              <a:rPr lang="en-US" sz="1800" dirty="0">
                <a:latin typeface="Arial" pitchFamily="-1" charset="0"/>
              </a:rPr>
              <a:t>		</a:t>
            </a:r>
            <a:r>
              <a:rPr lang="en-US" sz="1800" dirty="0">
                <a:solidFill>
                  <a:srgbClr val="0000FF"/>
                </a:solidFill>
                <a:latin typeface="Arial" pitchFamily="-1" charset="0"/>
              </a:rPr>
              <a:t>x= </a:t>
            </a:r>
            <a:r>
              <a:rPr lang="en-US" sz="1800" dirty="0" err="1">
                <a:solidFill>
                  <a:srgbClr val="0000FF"/>
                </a:solidFill>
                <a:latin typeface="Arial" pitchFamily="-1" charset="0"/>
              </a:rPr>
              <a:t>a.read</a:t>
            </a:r>
            <a:r>
              <a:rPr lang="en-US" sz="1800" dirty="0">
                <a:solidFill>
                  <a:srgbClr val="0000FF"/>
                </a:solidFill>
                <a:latin typeface="Arial" pitchFamily="-1" charset="0"/>
              </a:rPr>
              <a:t>()</a:t>
            </a:r>
            <a:r>
              <a:rPr lang="en-US" sz="1800" dirty="0">
                <a:solidFill>
                  <a:schemeClr val="hlink"/>
                </a:solidFill>
                <a:latin typeface="Arial" pitchFamily="-1" charset="0"/>
              </a:rPr>
              <a:t>	</a:t>
            </a:r>
          </a:p>
          <a:p>
            <a:pPr marL="63500" indent="-63500">
              <a:lnSpc>
                <a:spcPct val="70000"/>
              </a:lnSpc>
              <a:buClr>
                <a:schemeClr val="tx1"/>
              </a:buClr>
              <a:buSzPct val="120000"/>
              <a:buFont typeface="Wingdings" pitchFamily="-1" charset="2"/>
              <a:buNone/>
            </a:pPr>
            <a:r>
              <a:rPr lang="en-US" sz="1800" dirty="0">
                <a:solidFill>
                  <a:schemeClr val="hlink"/>
                </a:solidFill>
                <a:latin typeface="Arial" pitchFamily="-1" charset="0"/>
              </a:rPr>
              <a:t>		</a:t>
            </a:r>
            <a:r>
              <a:rPr lang="en-US" sz="1800" dirty="0">
                <a:solidFill>
                  <a:srgbClr val="0000FF"/>
                </a:solidFill>
                <a:latin typeface="Arial" pitchFamily="-1" charset="0"/>
              </a:rPr>
              <a:t>a.write(20)</a:t>
            </a:r>
            <a:r>
              <a:rPr lang="en-US" sz="1800" dirty="0">
                <a:solidFill>
                  <a:schemeClr val="hlink"/>
                </a:solidFill>
                <a:latin typeface="Arial" pitchFamily="-1" charset="0"/>
              </a:rPr>
              <a:t>		       				       					</a:t>
            </a:r>
            <a:r>
              <a:rPr lang="en-US" sz="1800" dirty="0" err="1">
                <a:solidFill>
                  <a:schemeClr val="hlink"/>
                </a:solidFill>
                <a:latin typeface="Arial" pitchFamily="-1" charset="0"/>
              </a:rPr>
              <a:t>z</a:t>
            </a:r>
            <a:r>
              <a:rPr lang="en-US" sz="1800" dirty="0">
                <a:solidFill>
                  <a:schemeClr val="hlink"/>
                </a:solidFill>
                <a:latin typeface="Arial" pitchFamily="-1" charset="0"/>
              </a:rPr>
              <a:t> = </a:t>
            </a:r>
            <a:r>
              <a:rPr lang="en-US" sz="1800" dirty="0" err="1">
                <a:solidFill>
                  <a:schemeClr val="hlink"/>
                </a:solidFill>
                <a:latin typeface="Arial" pitchFamily="-1" charset="0"/>
              </a:rPr>
              <a:t>a.read</a:t>
            </a:r>
            <a:r>
              <a:rPr lang="en-US" sz="1800" dirty="0">
                <a:solidFill>
                  <a:schemeClr val="hlink"/>
                </a:solidFill>
                <a:latin typeface="Arial" pitchFamily="-1" charset="0"/>
              </a:rPr>
              <a:t>()</a:t>
            </a:r>
          </a:p>
          <a:p>
            <a:pPr marL="63500" indent="-63500">
              <a:lnSpc>
                <a:spcPct val="100000"/>
              </a:lnSpc>
              <a:buClr>
                <a:schemeClr val="tx1"/>
              </a:buClr>
              <a:buSzPct val="120000"/>
              <a:buFont typeface="Wingdings" pitchFamily="-1" charset="2"/>
              <a:buNone/>
            </a:pPr>
            <a:r>
              <a:rPr lang="en-US" sz="1800" dirty="0">
                <a:solidFill>
                  <a:schemeClr val="bg2"/>
                </a:solidFill>
                <a:latin typeface="Arial" pitchFamily="-1" charset="0"/>
              </a:rPr>
              <a:t>		</a:t>
            </a:r>
            <a:r>
              <a:rPr lang="en-US" sz="1800" dirty="0" err="1">
                <a:solidFill>
                  <a:srgbClr val="0000FF"/>
                </a:solidFill>
                <a:latin typeface="Arial" pitchFamily="-1" charset="0"/>
              </a:rPr>
              <a:t>b.write(x</a:t>
            </a:r>
            <a:r>
              <a:rPr lang="en-US" sz="1800" dirty="0">
                <a:solidFill>
                  <a:srgbClr val="0000FF"/>
                </a:solidFill>
                <a:latin typeface="Arial" pitchFamily="-1" charset="0"/>
              </a:rPr>
              <a:t>)</a:t>
            </a:r>
            <a:r>
              <a:rPr lang="en-US" sz="1800" dirty="0">
                <a:solidFill>
                  <a:schemeClr val="bg2"/>
                </a:solidFill>
                <a:latin typeface="Arial" pitchFamily="-1" charset="0"/>
              </a:rPr>
              <a:t>	       	</a:t>
            </a:r>
          </a:p>
          <a:p>
            <a:pPr marL="63500" indent="-63500">
              <a:lnSpc>
                <a:spcPct val="100000"/>
              </a:lnSpc>
              <a:buClr>
                <a:schemeClr val="tx1"/>
              </a:buClr>
              <a:buSzPct val="120000"/>
              <a:buFont typeface="Wingdings" pitchFamily="-1" charset="2"/>
              <a:buNone/>
            </a:pPr>
            <a:r>
              <a:rPr lang="en-US" sz="1800" dirty="0">
                <a:solidFill>
                  <a:schemeClr val="bg2"/>
                </a:solidFill>
                <a:latin typeface="Arial" pitchFamily="-1" charset="0"/>
              </a:rPr>
              <a:t>						</a:t>
            </a:r>
            <a:r>
              <a:rPr lang="en-US" sz="1800" dirty="0" err="1">
                <a:solidFill>
                  <a:schemeClr val="hlink"/>
                </a:solidFill>
                <a:latin typeface="Arial" pitchFamily="-1" charset="0"/>
              </a:rPr>
              <a:t>y</a:t>
            </a:r>
            <a:r>
              <a:rPr lang="en-US" sz="1800" dirty="0">
                <a:solidFill>
                  <a:schemeClr val="hlink"/>
                </a:solidFill>
                <a:latin typeface="Arial" pitchFamily="-1" charset="0"/>
              </a:rPr>
              <a:t> = </a:t>
            </a:r>
            <a:r>
              <a:rPr lang="en-US" sz="1800" dirty="0" err="1">
                <a:solidFill>
                  <a:schemeClr val="hlink"/>
                </a:solidFill>
                <a:latin typeface="Arial" pitchFamily="-1" charset="0"/>
              </a:rPr>
              <a:t>b.read</a:t>
            </a:r>
            <a:r>
              <a:rPr lang="en-US" sz="1800" dirty="0">
                <a:solidFill>
                  <a:schemeClr val="hlink"/>
                </a:solidFill>
                <a:latin typeface="Arial" pitchFamily="-1" charset="0"/>
              </a:rPr>
              <a:t>()</a:t>
            </a:r>
          </a:p>
          <a:p>
            <a:pPr marL="63500" indent="-63500">
              <a:lnSpc>
                <a:spcPct val="100000"/>
              </a:lnSpc>
              <a:buClr>
                <a:schemeClr val="tx1"/>
              </a:buClr>
              <a:buSzPct val="120000"/>
              <a:buFont typeface="Wingdings" pitchFamily="-1" charset="2"/>
              <a:buNone/>
            </a:pPr>
            <a:r>
              <a:rPr lang="en-US" sz="1800" dirty="0">
                <a:solidFill>
                  <a:schemeClr val="hlink"/>
                </a:solidFill>
                <a:latin typeface="Arial" pitchFamily="-1" charset="0"/>
              </a:rPr>
              <a:t>						b.write(30)	</a:t>
            </a:r>
          </a:p>
          <a:p>
            <a:r>
              <a:rPr lang="en-US" dirty="0"/>
              <a:t>T1 has produced the final outcome for a, then T2 uses it.</a:t>
            </a:r>
          </a:p>
          <a:p>
            <a:r>
              <a:rPr lang="en-US" dirty="0"/>
              <a:t>T1 has produced the final outcome for b, then T2 uses it.</a:t>
            </a:r>
          </a:p>
          <a:p>
            <a:r>
              <a:rPr lang="en-US" dirty="0"/>
              <a:t>Is this correct?</a:t>
            </a:r>
          </a:p>
          <a:p>
            <a:r>
              <a:rPr lang="en-US" dirty="0">
                <a:solidFill>
                  <a:srgbClr val="FF0000"/>
                </a:solidFill>
              </a:rPr>
              <a:t>Difference: T1 has produced the final outcomes for all shared objects, before T2 accesses it.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22</a:t>
            </a:fld>
            <a:endParaRPr lang="en-US" b="0">
              <a:solidFill>
                <a:srgbClr val="FBBA03"/>
              </a:solidFill>
            </a:endParaRPr>
          </a:p>
        </p:txBody>
      </p:sp>
    </p:spTree>
    <p:extLst>
      <p:ext uri="{BB962C8B-B14F-4D97-AF65-F5344CB8AC3E}">
        <p14:creationId xmlns:p14="http://schemas.microsoft.com/office/powerpoint/2010/main" val="300598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Generalizing the Observations</a:t>
            </a:r>
          </a:p>
        </p:txBody>
      </p:sp>
      <p:sp>
        <p:nvSpPr>
          <p:cNvPr id="3" name="Content Placeholder 2"/>
          <p:cNvSpPr>
            <a:spLocks noGrp="1"/>
          </p:cNvSpPr>
          <p:nvPr>
            <p:ph idx="1"/>
          </p:nvPr>
        </p:nvSpPr>
        <p:spPr/>
        <p:txBody>
          <a:bodyPr/>
          <a:lstStyle/>
          <a:p>
            <a:pPr>
              <a:lnSpc>
                <a:spcPct val="100000"/>
              </a:lnSpc>
              <a:buClr>
                <a:schemeClr val="tx1"/>
              </a:buClr>
              <a:buSzPct val="120000"/>
              <a:buFont typeface="Arial"/>
              <a:buChar char="•"/>
            </a:pPr>
            <a:r>
              <a:rPr lang="en-US" dirty="0">
                <a:solidFill>
                  <a:schemeClr val="hlink"/>
                </a:solidFill>
                <a:latin typeface="Arial" pitchFamily="-1" charset="0"/>
              </a:rPr>
              <a:t>Insight for serial equivalence</a:t>
            </a:r>
          </a:p>
          <a:p>
            <a:pPr lvl="1">
              <a:lnSpc>
                <a:spcPct val="100000"/>
              </a:lnSpc>
              <a:buClr>
                <a:schemeClr val="tx1"/>
              </a:buClr>
              <a:buSzPct val="120000"/>
              <a:buFont typeface="Arial"/>
              <a:buChar char="•"/>
            </a:pPr>
            <a:r>
              <a:rPr lang="en-US" dirty="0">
                <a:latin typeface="Arial" pitchFamily="-1" charset="0"/>
              </a:rPr>
              <a:t>It’s okay for a transaction to start using a shared object, if the final outcome of the shared object from a different transaction is already produced.</a:t>
            </a:r>
          </a:p>
          <a:p>
            <a:pPr lvl="1">
              <a:lnSpc>
                <a:spcPct val="100000"/>
              </a:lnSpc>
              <a:buClr>
                <a:schemeClr val="tx1"/>
              </a:buClr>
              <a:buSzPct val="120000"/>
              <a:buFont typeface="Arial"/>
              <a:buChar char="•"/>
            </a:pPr>
            <a:r>
              <a:rPr lang="en-US" dirty="0">
                <a:latin typeface="Arial" pitchFamily="-1" charset="0"/>
              </a:rPr>
              <a:t>The above should be the case for each and every shared object </a:t>
            </a:r>
            <a:r>
              <a:rPr lang="en-US" dirty="0">
                <a:solidFill>
                  <a:srgbClr val="FF0000"/>
                </a:solidFill>
                <a:latin typeface="Arial" pitchFamily="-1" charset="0"/>
              </a:rPr>
              <a:t>in the same order</a:t>
            </a:r>
            <a:r>
              <a:rPr lang="en-US" dirty="0">
                <a:latin typeface="Arial" pitchFamily="-1" charset="0"/>
              </a:rPr>
              <a:t>.</a:t>
            </a:r>
          </a:p>
          <a:p>
            <a:pPr lvl="1">
              <a:lnSpc>
                <a:spcPct val="100000"/>
              </a:lnSpc>
              <a:buClr>
                <a:schemeClr val="tx1"/>
              </a:buClr>
              <a:buSzPct val="120000"/>
              <a:buFont typeface="Arial"/>
              <a:buChar char="•"/>
            </a:pPr>
            <a:r>
              <a:rPr lang="en-US" dirty="0">
                <a:latin typeface="Arial" pitchFamily="-1" charset="0"/>
              </a:rPr>
              <a:t>E.g., if </a:t>
            </a:r>
            <a:r>
              <a:rPr lang="en-US" dirty="0">
                <a:solidFill>
                  <a:srgbClr val="FF0000"/>
                </a:solidFill>
                <a:latin typeface="Arial" pitchFamily="-1" charset="0"/>
              </a:rPr>
              <a:t>T1</a:t>
            </a:r>
            <a:r>
              <a:rPr lang="en-US" dirty="0">
                <a:latin typeface="Arial" pitchFamily="-1" charset="0"/>
              </a:rPr>
              <a:t>’s final outcome on one shared object becomes visible to </a:t>
            </a:r>
            <a:r>
              <a:rPr lang="en-US" dirty="0">
                <a:solidFill>
                  <a:srgbClr val="FF0000"/>
                </a:solidFill>
                <a:latin typeface="Arial" pitchFamily="-1" charset="0"/>
              </a:rPr>
              <a:t>T2</a:t>
            </a:r>
            <a:r>
              <a:rPr lang="en-US" dirty="0">
                <a:latin typeface="Arial" pitchFamily="-1" charset="0"/>
              </a:rPr>
              <a:t>, then for each and every other shared object, T1 should produce the final outcome before T2 uses it.</a:t>
            </a:r>
          </a:p>
          <a:p>
            <a:pPr>
              <a:lnSpc>
                <a:spcPct val="100000"/>
              </a:lnSpc>
              <a:buClr>
                <a:schemeClr val="tx1"/>
              </a:buClr>
              <a:buSzPct val="120000"/>
              <a:buFont typeface="Arial"/>
              <a:buChar char="•"/>
            </a:pPr>
            <a:r>
              <a:rPr lang="en-US" dirty="0">
                <a:solidFill>
                  <a:schemeClr val="hlink"/>
                </a:solidFill>
                <a:latin typeface="Arial" pitchFamily="-1" charset="0"/>
              </a:rPr>
              <a:t>The other way round is possible, i.e., T2 first then T1.</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23</a:t>
            </a:fld>
            <a:endParaRPr lang="en-US" b="0">
              <a:solidFill>
                <a:srgbClr val="FBBA03"/>
              </a:solidFill>
            </a:endParaRPr>
          </a:p>
        </p:txBody>
      </p:sp>
    </p:spTree>
    <p:extLst>
      <p:ext uri="{BB962C8B-B14F-4D97-AF65-F5344CB8AC3E}">
        <p14:creationId xmlns:p14="http://schemas.microsoft.com/office/powerpoint/2010/main" val="69882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Serial Equivalence</a:t>
            </a:r>
          </a:p>
        </p:txBody>
      </p:sp>
      <p:sp>
        <p:nvSpPr>
          <p:cNvPr id="3" name="Content Placeholder 2"/>
          <p:cNvSpPr>
            <a:spLocks noGrp="1"/>
          </p:cNvSpPr>
          <p:nvPr>
            <p:ph idx="1"/>
          </p:nvPr>
        </p:nvSpPr>
        <p:spPr/>
        <p:txBody>
          <a:bodyPr/>
          <a:lstStyle/>
          <a:p>
            <a:pPr>
              <a:lnSpc>
                <a:spcPct val="100000"/>
              </a:lnSpc>
              <a:buClr>
                <a:schemeClr val="tx1"/>
              </a:buClr>
              <a:buSzPct val="120000"/>
              <a:buFont typeface="Arial"/>
              <a:buChar char="•"/>
            </a:pPr>
            <a:r>
              <a:rPr lang="en-US" dirty="0"/>
              <a:t>What operations are we considering?</a:t>
            </a:r>
          </a:p>
          <a:p>
            <a:pPr lvl="1">
              <a:lnSpc>
                <a:spcPct val="100000"/>
              </a:lnSpc>
              <a:buClr>
                <a:schemeClr val="tx1"/>
              </a:buClr>
              <a:buSzPct val="120000"/>
              <a:buFont typeface="Arial"/>
              <a:buChar char="•"/>
            </a:pPr>
            <a:r>
              <a:rPr lang="en-US" dirty="0"/>
              <a:t>Read/write</a:t>
            </a:r>
          </a:p>
          <a:p>
            <a:pPr>
              <a:lnSpc>
                <a:spcPct val="100000"/>
              </a:lnSpc>
              <a:buClr>
                <a:schemeClr val="tx1"/>
              </a:buClr>
              <a:buSzPct val="120000"/>
              <a:buFont typeface="Arial"/>
              <a:buChar char="•"/>
            </a:pPr>
            <a:r>
              <a:rPr lang="en-US" dirty="0"/>
              <a:t>What operations matter for correctness?</a:t>
            </a:r>
          </a:p>
          <a:p>
            <a:pPr lvl="1">
              <a:lnSpc>
                <a:spcPct val="100000"/>
              </a:lnSpc>
              <a:buClr>
                <a:schemeClr val="tx1"/>
              </a:buClr>
              <a:buSzPct val="120000"/>
              <a:buFont typeface="Arial"/>
              <a:buChar char="•"/>
            </a:pPr>
            <a:r>
              <a:rPr lang="en-US" dirty="0"/>
              <a:t>When write is involved</a:t>
            </a:r>
          </a:p>
          <a:p>
            <a:pPr>
              <a:lnSpc>
                <a:spcPct val="100000"/>
              </a:lnSpc>
              <a:buClr>
                <a:schemeClr val="tx1"/>
              </a:buClr>
              <a:buSzPct val="120000"/>
              <a:buFont typeface="Arial"/>
              <a:buChar char="•"/>
            </a:pPr>
            <a:endParaRPr lang="en-US" sz="2000" dirty="0"/>
          </a:p>
          <a:p>
            <a:pPr>
              <a:lnSpc>
                <a:spcPct val="100000"/>
              </a:lnSpc>
              <a:buClr>
                <a:schemeClr val="tx1"/>
              </a:buClr>
              <a:buSzPct val="120000"/>
              <a:buNone/>
            </a:pPr>
            <a:endParaRPr lang="en-US" sz="2000" dirty="0"/>
          </a:p>
          <a:p>
            <a:pPr>
              <a:lnSpc>
                <a:spcPct val="100000"/>
              </a:lnSpc>
              <a:buClr>
                <a:schemeClr val="tx1"/>
              </a:buClr>
              <a:buSzPct val="120000"/>
              <a:buNone/>
            </a:pPr>
            <a:endParaRPr lang="en-US" sz="2000" b="1" dirty="0"/>
          </a:p>
          <a:p>
            <a:pPr>
              <a:lnSpc>
                <a:spcPct val="100000"/>
              </a:lnSpc>
              <a:buClr>
                <a:schemeClr val="tx1"/>
              </a:buClr>
              <a:buSzPct val="120000"/>
              <a:buNone/>
            </a:pPr>
            <a:r>
              <a:rPr lang="en-US" b="1" dirty="0"/>
              <a:t>   </a:t>
            </a:r>
            <a:r>
              <a:rPr lang="en-US" b="1" u="sng" dirty="0">
                <a:solidFill>
                  <a:srgbClr val="0000FF"/>
                </a:solidFill>
              </a:rPr>
              <a:t>Transaction T1  </a:t>
            </a:r>
            <a:r>
              <a:rPr lang="en-US" b="1" u="sng" dirty="0">
                <a:solidFill>
                  <a:schemeClr val="hlink"/>
                </a:solidFill>
              </a:rPr>
              <a:t>	             Transaction T2 </a:t>
            </a:r>
          </a:p>
          <a:p>
            <a:pPr marL="285750" lvl="1" indent="-285750">
              <a:lnSpc>
                <a:spcPct val="100000"/>
              </a:lnSpc>
              <a:buClr>
                <a:schemeClr val="tx1"/>
              </a:buClr>
              <a:buSzPct val="120000"/>
              <a:buNone/>
            </a:pPr>
            <a:r>
              <a:rPr lang="en-US" sz="1600" b="1" dirty="0">
                <a:solidFill>
                  <a:srgbClr val="0000FF"/>
                </a:solidFill>
              </a:rPr>
              <a:t>balance = </a:t>
            </a:r>
            <a:r>
              <a:rPr lang="en-US" sz="1600" b="1" dirty="0" err="1">
                <a:solidFill>
                  <a:srgbClr val="0000FF"/>
                </a:solidFill>
              </a:rPr>
              <a:t>b.getBalance</a:t>
            </a:r>
            <a:r>
              <a:rPr lang="en-US" sz="1600" b="1" dirty="0">
                <a:solidFill>
                  <a:srgbClr val="0000FF"/>
                </a:solidFill>
              </a:rPr>
              <a:t>()</a:t>
            </a:r>
            <a:r>
              <a:rPr lang="en-US" sz="2000" b="1" dirty="0">
                <a:solidFill>
                  <a:srgbClr val="0000FF"/>
                </a:solidFill>
              </a:rPr>
              <a:t>		</a:t>
            </a:r>
            <a:r>
              <a:rPr lang="en-US" sz="1600" b="1" dirty="0" err="1">
                <a:solidFill>
                  <a:schemeClr val="hlink"/>
                </a:solidFill>
              </a:rPr>
              <a:t>bal</a:t>
            </a:r>
            <a:r>
              <a:rPr lang="en-US" sz="1600" b="1" dirty="0">
                <a:solidFill>
                  <a:schemeClr val="hlink"/>
                </a:solidFill>
              </a:rPr>
              <a:t> = </a:t>
            </a:r>
            <a:r>
              <a:rPr lang="en-US" sz="1600" b="1" dirty="0" err="1">
                <a:solidFill>
                  <a:schemeClr val="hlink"/>
                </a:solidFill>
              </a:rPr>
              <a:t>b.getBalance</a:t>
            </a:r>
            <a:r>
              <a:rPr lang="en-US" sz="1600" b="1" dirty="0">
                <a:solidFill>
                  <a:schemeClr val="hlink"/>
                </a:solidFill>
              </a:rPr>
              <a:t>()</a:t>
            </a:r>
            <a:endParaRPr lang="en-US" sz="2000" b="1" dirty="0">
              <a:solidFill>
                <a:srgbClr val="0000FF"/>
              </a:solidFill>
            </a:endParaRPr>
          </a:p>
          <a:p>
            <a:pPr>
              <a:lnSpc>
                <a:spcPct val="100000"/>
              </a:lnSpc>
              <a:buClr>
                <a:schemeClr val="tx1"/>
              </a:buClr>
              <a:buSzPct val="120000"/>
              <a:buNone/>
            </a:pPr>
            <a:r>
              <a:rPr lang="en-US" sz="1600" b="1" dirty="0" err="1">
                <a:solidFill>
                  <a:srgbClr val="0000FF"/>
                </a:solidFill>
              </a:rPr>
              <a:t>b.setBalance</a:t>
            </a:r>
            <a:r>
              <a:rPr lang="en-US" sz="1600" b="1" dirty="0">
                <a:solidFill>
                  <a:srgbClr val="0000FF"/>
                </a:solidFill>
              </a:rPr>
              <a:t> = (balance*1.1)</a:t>
            </a:r>
            <a:r>
              <a:rPr lang="en-US" sz="1600" b="1" dirty="0">
                <a:solidFill>
                  <a:schemeClr val="hlink"/>
                </a:solidFill>
              </a:rPr>
              <a:t>		</a:t>
            </a:r>
            <a:r>
              <a:rPr lang="en-US" sz="1600" b="1" dirty="0" err="1">
                <a:solidFill>
                  <a:schemeClr val="hlink"/>
                </a:solidFill>
              </a:rPr>
              <a:t>b.setBalance</a:t>
            </a:r>
            <a:r>
              <a:rPr lang="en-US" sz="1600" b="1" dirty="0">
                <a:solidFill>
                  <a:schemeClr val="hlink"/>
                </a:solidFill>
              </a:rPr>
              <a:t>(</a:t>
            </a:r>
            <a:r>
              <a:rPr lang="en-US" sz="1600" b="1" dirty="0" err="1">
                <a:solidFill>
                  <a:schemeClr val="hlink"/>
                </a:solidFill>
              </a:rPr>
              <a:t>bal</a:t>
            </a:r>
            <a:r>
              <a:rPr lang="en-US" sz="1600" b="1" dirty="0">
                <a:solidFill>
                  <a:schemeClr val="hlink"/>
                </a:solidFill>
              </a:rPr>
              <a:t>*1.1)</a:t>
            </a:r>
            <a:r>
              <a:rPr lang="en-US" sz="1600" b="1" dirty="0">
                <a:solidFill>
                  <a:schemeClr val="bg2"/>
                </a:solidFill>
              </a:rPr>
              <a:t>		</a:t>
            </a:r>
          </a:p>
          <a:p>
            <a:pPr>
              <a:lnSpc>
                <a:spcPct val="100000"/>
              </a:lnSpc>
              <a:buClr>
                <a:schemeClr val="tx1"/>
              </a:buClr>
              <a:buSzPct val="120000"/>
              <a:buNone/>
            </a:pPr>
            <a:r>
              <a:rPr lang="en-US" sz="1600" b="1" dirty="0" err="1">
                <a:solidFill>
                  <a:srgbClr val="0000FF"/>
                </a:solidFill>
              </a:rPr>
              <a:t>a.withdraw</a:t>
            </a:r>
            <a:r>
              <a:rPr lang="en-US" sz="1600" b="1" dirty="0">
                <a:solidFill>
                  <a:srgbClr val="0000FF"/>
                </a:solidFill>
              </a:rPr>
              <a:t>(balance* 0.1)		</a:t>
            </a:r>
            <a:r>
              <a:rPr lang="en-US" sz="1600" b="1" dirty="0" err="1">
                <a:solidFill>
                  <a:schemeClr val="hlink"/>
                </a:solidFill>
              </a:rPr>
              <a:t>c.withdraw</a:t>
            </a:r>
            <a:r>
              <a:rPr lang="en-US" sz="1600" b="1" dirty="0">
                <a:solidFill>
                  <a:schemeClr val="hlink"/>
                </a:solidFill>
              </a:rPr>
              <a:t>(</a:t>
            </a:r>
            <a:r>
              <a:rPr lang="en-US" sz="1600" b="1" dirty="0" err="1">
                <a:solidFill>
                  <a:schemeClr val="hlink"/>
                </a:solidFill>
              </a:rPr>
              <a:t>bal</a:t>
            </a:r>
            <a:r>
              <a:rPr lang="en-US" sz="1600" b="1" dirty="0">
                <a:solidFill>
                  <a:schemeClr val="hlink"/>
                </a:solidFill>
              </a:rPr>
              <a:t>*0.1)</a:t>
            </a:r>
            <a:endParaRPr lang="en-US" sz="1600" b="1" dirty="0">
              <a:solidFill>
                <a:srgbClr val="0000FF"/>
              </a:solidFill>
            </a:endParaRPr>
          </a:p>
          <a:p>
            <a:pPr>
              <a:lnSpc>
                <a:spcPct val="100000"/>
              </a:lnSpc>
              <a:buClr>
                <a:schemeClr val="tx1"/>
              </a:buClr>
              <a:buSzPct val="120000"/>
              <a:buNone/>
            </a:pPr>
            <a:r>
              <a:rPr lang="en-US" sz="1600" b="1" dirty="0">
                <a:solidFill>
                  <a:schemeClr val="hlink"/>
                </a:solidFill>
              </a:rPr>
              <a:t>				        	</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24</a:t>
            </a:fld>
            <a:endParaRPr lang="en-US" b="0">
              <a:solidFill>
                <a:srgbClr val="FBBA03"/>
              </a:solidFill>
            </a:endParaRPr>
          </a:p>
        </p:txBody>
      </p:sp>
      <p:sp>
        <p:nvSpPr>
          <p:cNvPr id="5" name="Line 3"/>
          <p:cNvSpPr>
            <a:spLocks noChangeShapeType="1"/>
          </p:cNvSpPr>
          <p:nvPr/>
        </p:nvSpPr>
        <p:spPr bwMode="auto">
          <a:xfrm>
            <a:off x="3962400" y="4114800"/>
            <a:ext cx="0" cy="175260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sp>
        <p:nvSpPr>
          <p:cNvPr id="6" name="Text Box 5"/>
          <p:cNvSpPr txBox="1">
            <a:spLocks noChangeArrowheads="1"/>
          </p:cNvSpPr>
          <p:nvPr/>
        </p:nvSpPr>
        <p:spPr bwMode="auto">
          <a:xfrm>
            <a:off x="4114800" y="36068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100</a:t>
            </a:r>
          </a:p>
        </p:txBody>
      </p:sp>
      <p:sp>
        <p:nvSpPr>
          <p:cNvPr id="7" name="Text Box 6"/>
          <p:cNvSpPr txBox="1">
            <a:spLocks noChangeArrowheads="1"/>
          </p:cNvSpPr>
          <p:nvPr/>
        </p:nvSpPr>
        <p:spPr bwMode="auto">
          <a:xfrm>
            <a:off x="5524500" y="35941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200</a:t>
            </a:r>
          </a:p>
        </p:txBody>
      </p:sp>
      <p:sp>
        <p:nvSpPr>
          <p:cNvPr id="8" name="Text Box 7"/>
          <p:cNvSpPr txBox="1">
            <a:spLocks noChangeArrowheads="1"/>
          </p:cNvSpPr>
          <p:nvPr/>
        </p:nvSpPr>
        <p:spPr bwMode="auto">
          <a:xfrm>
            <a:off x="6921500" y="3594100"/>
            <a:ext cx="685800" cy="369332"/>
          </a:xfrm>
          <a:prstGeom prst="rect">
            <a:avLst/>
          </a:prstGeom>
          <a:noFill/>
          <a:ln w="9525">
            <a:solidFill>
              <a:srgbClr val="000000"/>
            </a:solidFill>
            <a:miter lim="800000"/>
            <a:headEnd type="none" w="sm" len="sm"/>
            <a:tailEnd type="none" w="med" len="lg"/>
          </a:ln>
          <a:extLst>
            <a:ext uri="{909E8E84-426E-40dd-AFC4-6F175D3DCCD1}">
              <a14:hiddenFill xmlns=""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300</a:t>
            </a:r>
          </a:p>
        </p:txBody>
      </p:sp>
      <p:sp>
        <p:nvSpPr>
          <p:cNvPr id="9" name="Text Box 8"/>
          <p:cNvSpPr txBox="1">
            <a:spLocks noChangeArrowheads="1"/>
          </p:cNvSpPr>
          <p:nvPr/>
        </p:nvSpPr>
        <p:spPr bwMode="auto">
          <a:xfrm>
            <a:off x="3695700" y="36195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a:</a:t>
            </a:r>
          </a:p>
        </p:txBody>
      </p:sp>
      <p:sp>
        <p:nvSpPr>
          <p:cNvPr id="10" name="Text Box 9"/>
          <p:cNvSpPr txBox="1">
            <a:spLocks noChangeArrowheads="1"/>
          </p:cNvSpPr>
          <p:nvPr/>
        </p:nvSpPr>
        <p:spPr bwMode="auto">
          <a:xfrm>
            <a:off x="5181600" y="36068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b:</a:t>
            </a:r>
          </a:p>
        </p:txBody>
      </p:sp>
      <p:sp>
        <p:nvSpPr>
          <p:cNvPr id="11" name="Text Box 10"/>
          <p:cNvSpPr txBox="1">
            <a:spLocks noChangeArrowheads="1"/>
          </p:cNvSpPr>
          <p:nvPr/>
        </p:nvSpPr>
        <p:spPr bwMode="auto">
          <a:xfrm>
            <a:off x="6578600" y="3606800"/>
            <a:ext cx="508000" cy="33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a:solidFill>
                  <a:schemeClr val="hlink"/>
                </a:solidFill>
              </a:rPr>
              <a:t>c:</a:t>
            </a:r>
          </a:p>
        </p:txBody>
      </p:sp>
      <p:sp>
        <p:nvSpPr>
          <p:cNvPr id="17" name="Line 16"/>
          <p:cNvSpPr>
            <a:spLocks noChangeShapeType="1"/>
          </p:cNvSpPr>
          <p:nvPr/>
        </p:nvSpPr>
        <p:spPr bwMode="auto">
          <a:xfrm>
            <a:off x="596900" y="5867400"/>
            <a:ext cx="6794500" cy="0"/>
          </a:xfrm>
          <a:prstGeom prst="line">
            <a:avLst/>
          </a:prstGeom>
          <a:noFill/>
          <a:ln w="28575">
            <a:solidFill>
              <a:srgbClr val="000000"/>
            </a:solidFill>
            <a:round/>
            <a:headEnd type="none" w="sm" len="sm"/>
            <a:tailEnd type="none" w="med" len="lg"/>
          </a:ln>
          <a:extLst>
            <a:ext uri="{909E8E84-426E-40dd-AFC4-6F175D3DCCD1}">
              <a14:hiddenFill xmlns="" xmlns:a14="http://schemas.microsoft.com/office/drawing/2010/main">
                <a:noFill/>
              </a14:hiddenFill>
            </a:ext>
          </a:extLst>
        </p:spPr>
        <p:txBody>
          <a:bodyPr/>
          <a:lstStyle/>
          <a:p>
            <a:endParaRPr lang="en-US"/>
          </a:p>
        </p:txBody>
      </p:sp>
      <p:pic>
        <p:nvPicPr>
          <p:cNvPr id="14" name="Picture 13"/>
          <p:cNvPicPr>
            <a:picLocks noChangeAspect="1"/>
          </p:cNvPicPr>
          <p:nvPr/>
        </p:nvPicPr>
        <p:blipFill>
          <a:blip r:embed="rId2"/>
          <a:stretch>
            <a:fillRect/>
          </a:stretch>
        </p:blipFill>
        <p:spPr>
          <a:xfrm>
            <a:off x="228600" y="2000827"/>
            <a:ext cx="519176" cy="589973"/>
          </a:xfrm>
          <a:prstGeom prst="rect">
            <a:avLst/>
          </a:prstGeom>
        </p:spPr>
      </p:pic>
    </p:spTree>
    <p:extLst>
      <p:ext uri="{BB962C8B-B14F-4D97-AF65-F5344CB8AC3E}">
        <p14:creationId xmlns:p14="http://schemas.microsoft.com/office/powerpoint/2010/main" val="24662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Conflicting Operations</a:t>
            </a:r>
          </a:p>
        </p:txBody>
      </p:sp>
      <p:sp>
        <p:nvSpPr>
          <p:cNvPr id="3" name="Content Placeholder 2"/>
          <p:cNvSpPr>
            <a:spLocks noGrp="1"/>
          </p:cNvSpPr>
          <p:nvPr>
            <p:ph idx="1"/>
          </p:nvPr>
        </p:nvSpPr>
        <p:spPr/>
        <p:txBody>
          <a:bodyPr/>
          <a:lstStyle/>
          <a:p>
            <a:pPr>
              <a:lnSpc>
                <a:spcPct val="100000"/>
              </a:lnSpc>
              <a:buClr>
                <a:schemeClr val="tx1"/>
              </a:buClr>
              <a:buSzPct val="120000"/>
              <a:buFont typeface="Arial"/>
              <a:buChar char="•"/>
            </a:pPr>
            <a:r>
              <a:rPr lang="en-US" sz="2000" dirty="0">
                <a:latin typeface="Arial" pitchFamily="-1" charset="0"/>
              </a:rPr>
              <a:t>Two </a:t>
            </a:r>
            <a:r>
              <a:rPr lang="en-US" sz="2000" u="sng" dirty="0">
                <a:latin typeface="Arial" pitchFamily="-1" charset="0"/>
              </a:rPr>
              <a:t>operations</a:t>
            </a:r>
            <a:r>
              <a:rPr lang="en-US" sz="2000" dirty="0">
                <a:latin typeface="Arial" pitchFamily="-1" charset="0"/>
              </a:rPr>
              <a:t> are said to be </a:t>
            </a:r>
            <a:r>
              <a:rPr lang="en-US" sz="2000" u="sng" dirty="0">
                <a:latin typeface="Arial" pitchFamily="-1" charset="0"/>
              </a:rPr>
              <a:t>in conflict</a:t>
            </a:r>
            <a:r>
              <a:rPr lang="en-US" sz="2000" dirty="0">
                <a:latin typeface="Arial" pitchFamily="-1" charset="0"/>
              </a:rPr>
              <a:t>, if their </a:t>
            </a:r>
            <a:r>
              <a:rPr lang="en-US" sz="2000" i="1" dirty="0">
                <a:solidFill>
                  <a:srgbClr val="0000FF"/>
                </a:solidFill>
                <a:latin typeface="Arial" pitchFamily="-1" charset="0"/>
              </a:rPr>
              <a:t>combined effect</a:t>
            </a:r>
            <a:r>
              <a:rPr lang="en-US" sz="2000" dirty="0">
                <a:solidFill>
                  <a:srgbClr val="0000FF"/>
                </a:solidFill>
                <a:latin typeface="Arial" pitchFamily="-1" charset="0"/>
              </a:rPr>
              <a:t> </a:t>
            </a:r>
            <a:r>
              <a:rPr lang="en-US" sz="2000" dirty="0">
                <a:latin typeface="Arial" pitchFamily="-1" charset="0"/>
              </a:rPr>
              <a:t>depends on the </a:t>
            </a:r>
            <a:r>
              <a:rPr lang="en-US" sz="2000" dirty="0">
                <a:solidFill>
                  <a:schemeClr val="hlink"/>
                </a:solidFill>
                <a:latin typeface="Arial" pitchFamily="-1" charset="0"/>
              </a:rPr>
              <a:t>order</a:t>
            </a:r>
            <a:r>
              <a:rPr lang="en-US" sz="2000" dirty="0">
                <a:latin typeface="Arial" pitchFamily="-1" charset="0"/>
              </a:rPr>
              <a:t> they are executed, e.g., read-write, write-read, write-write (all on same variables). </a:t>
            </a:r>
            <a:r>
              <a:rPr lang="en-US" sz="2000" dirty="0">
                <a:solidFill>
                  <a:srgbClr val="FF0000"/>
                </a:solidFill>
                <a:latin typeface="Arial" pitchFamily="-1" charset="0"/>
              </a:rPr>
              <a:t>NOT read-read, not on different variables</a:t>
            </a:r>
            <a:r>
              <a:rPr lang="en-US" sz="2000" dirty="0">
                <a:latin typeface="Arial" pitchFamily="-1" charset="0"/>
              </a:rPr>
              <a: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25</a:t>
            </a:fld>
            <a:endParaRPr lang="en-US" b="0">
              <a:solidFill>
                <a:srgbClr val="FBBA03"/>
              </a:solidFill>
            </a:endParaRPr>
          </a:p>
        </p:txBody>
      </p:sp>
      <p:grpSp>
        <p:nvGrpSpPr>
          <p:cNvPr id="5" name="Group 3"/>
          <p:cNvGrpSpPr>
            <a:grpSpLocks/>
          </p:cNvGrpSpPr>
          <p:nvPr/>
        </p:nvGrpSpPr>
        <p:grpSpPr bwMode="auto">
          <a:xfrm>
            <a:off x="317500" y="2724150"/>
            <a:ext cx="8547100" cy="3524250"/>
            <a:chOff x="341" y="1117"/>
            <a:chExt cx="5545" cy="2044"/>
          </a:xfrm>
        </p:grpSpPr>
        <p:sp>
          <p:nvSpPr>
            <p:cNvPr id="6" name="Rectangle 4"/>
            <p:cNvSpPr>
              <a:spLocks noChangeArrowheads="1"/>
            </p:cNvSpPr>
            <p:nvPr/>
          </p:nvSpPr>
          <p:spPr bwMode="auto">
            <a:xfrm>
              <a:off x="357" y="1174"/>
              <a:ext cx="1507"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Operations of different</a:t>
              </a:r>
              <a:endParaRPr lang="en-GB" sz="2400">
                <a:solidFill>
                  <a:schemeClr val="tx1"/>
                </a:solidFill>
                <a:latin typeface="Times" pitchFamily="-1" charset="0"/>
              </a:endParaRPr>
            </a:p>
          </p:txBody>
        </p:sp>
        <p:sp>
          <p:nvSpPr>
            <p:cNvPr id="7" name="Rectangle 5"/>
            <p:cNvSpPr>
              <a:spLocks noChangeArrowheads="1"/>
            </p:cNvSpPr>
            <p:nvPr/>
          </p:nvSpPr>
          <p:spPr bwMode="auto">
            <a:xfrm>
              <a:off x="679" y="1343"/>
              <a:ext cx="812"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transactions</a:t>
              </a:r>
              <a:endParaRPr lang="en-GB" sz="2400">
                <a:solidFill>
                  <a:schemeClr val="tx1"/>
                </a:solidFill>
                <a:latin typeface="Times" pitchFamily="-1" charset="0"/>
              </a:endParaRPr>
            </a:p>
          </p:txBody>
        </p:sp>
        <p:sp>
          <p:nvSpPr>
            <p:cNvPr id="8" name="Rectangle 6"/>
            <p:cNvSpPr>
              <a:spLocks noChangeArrowheads="1"/>
            </p:cNvSpPr>
            <p:nvPr/>
          </p:nvSpPr>
          <p:spPr bwMode="auto">
            <a:xfrm>
              <a:off x="1937" y="1174"/>
              <a:ext cx="530"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Conflict</a:t>
              </a:r>
              <a:endParaRPr lang="en-GB" sz="2400">
                <a:solidFill>
                  <a:schemeClr val="tx1"/>
                </a:solidFill>
                <a:latin typeface="Times" pitchFamily="-1" charset="0"/>
              </a:endParaRPr>
            </a:p>
          </p:txBody>
        </p:sp>
        <p:sp>
          <p:nvSpPr>
            <p:cNvPr id="9" name="Rectangle 7"/>
            <p:cNvSpPr>
              <a:spLocks noChangeArrowheads="1"/>
            </p:cNvSpPr>
            <p:nvPr/>
          </p:nvSpPr>
          <p:spPr bwMode="auto">
            <a:xfrm>
              <a:off x="3931" y="1174"/>
              <a:ext cx="485"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Reason</a:t>
              </a:r>
              <a:endParaRPr lang="en-GB" sz="2400">
                <a:solidFill>
                  <a:schemeClr val="tx1"/>
                </a:solidFill>
                <a:latin typeface="Times" pitchFamily="-1" charset="0"/>
              </a:endParaRPr>
            </a:p>
          </p:txBody>
        </p:sp>
        <p:sp>
          <p:nvSpPr>
            <p:cNvPr id="10" name="Rectangle 8"/>
            <p:cNvSpPr>
              <a:spLocks noChangeArrowheads="1"/>
            </p:cNvSpPr>
            <p:nvPr/>
          </p:nvSpPr>
          <p:spPr bwMode="auto">
            <a:xfrm>
              <a:off x="484" y="1639"/>
              <a:ext cx="302"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read</a:t>
              </a:r>
              <a:endParaRPr lang="en-GB" sz="2400">
                <a:solidFill>
                  <a:schemeClr val="tx1"/>
                </a:solidFill>
                <a:latin typeface="Times" pitchFamily="-1" charset="0"/>
              </a:endParaRPr>
            </a:p>
          </p:txBody>
        </p:sp>
        <p:sp>
          <p:nvSpPr>
            <p:cNvPr id="11" name="Rectangle 9"/>
            <p:cNvSpPr>
              <a:spLocks noChangeArrowheads="1"/>
            </p:cNvSpPr>
            <p:nvPr/>
          </p:nvSpPr>
          <p:spPr bwMode="auto">
            <a:xfrm>
              <a:off x="1296" y="1639"/>
              <a:ext cx="301"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read</a:t>
              </a:r>
              <a:endParaRPr lang="en-GB" sz="2400">
                <a:solidFill>
                  <a:schemeClr val="tx1"/>
                </a:solidFill>
                <a:latin typeface="Times" pitchFamily="-1" charset="0"/>
              </a:endParaRPr>
            </a:p>
          </p:txBody>
        </p:sp>
        <p:sp>
          <p:nvSpPr>
            <p:cNvPr id="12" name="Rectangle 10"/>
            <p:cNvSpPr>
              <a:spLocks noChangeArrowheads="1"/>
            </p:cNvSpPr>
            <p:nvPr/>
          </p:nvSpPr>
          <p:spPr bwMode="auto">
            <a:xfrm>
              <a:off x="1941" y="1639"/>
              <a:ext cx="202"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No</a:t>
              </a:r>
              <a:endParaRPr lang="en-GB" sz="2400">
                <a:solidFill>
                  <a:schemeClr val="tx1"/>
                </a:solidFill>
                <a:latin typeface="Times" pitchFamily="-1" charset="0"/>
              </a:endParaRPr>
            </a:p>
          </p:txBody>
        </p:sp>
        <p:sp>
          <p:nvSpPr>
            <p:cNvPr id="13" name="Rectangle 11"/>
            <p:cNvSpPr>
              <a:spLocks noChangeArrowheads="1"/>
            </p:cNvSpPr>
            <p:nvPr/>
          </p:nvSpPr>
          <p:spPr bwMode="auto">
            <a:xfrm>
              <a:off x="2601" y="1639"/>
              <a:ext cx="2014"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Because the effect of a pair of </a:t>
              </a:r>
              <a:endParaRPr lang="en-GB" sz="2400">
                <a:solidFill>
                  <a:schemeClr val="tx1"/>
                </a:solidFill>
                <a:latin typeface="Times" pitchFamily="-1" charset="0"/>
              </a:endParaRPr>
            </a:p>
          </p:txBody>
        </p:sp>
        <p:sp>
          <p:nvSpPr>
            <p:cNvPr id="14" name="Rectangle 12"/>
            <p:cNvSpPr>
              <a:spLocks noChangeArrowheads="1"/>
            </p:cNvSpPr>
            <p:nvPr/>
          </p:nvSpPr>
          <p:spPr bwMode="auto">
            <a:xfrm>
              <a:off x="4610" y="1639"/>
              <a:ext cx="302"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read</a:t>
              </a:r>
              <a:endParaRPr lang="en-GB" sz="2400">
                <a:solidFill>
                  <a:schemeClr val="tx1"/>
                </a:solidFill>
                <a:latin typeface="Times" pitchFamily="-1" charset="0"/>
              </a:endParaRPr>
            </a:p>
          </p:txBody>
        </p:sp>
        <p:sp>
          <p:nvSpPr>
            <p:cNvPr id="15" name="Rectangle 13"/>
            <p:cNvSpPr>
              <a:spLocks noChangeArrowheads="1"/>
            </p:cNvSpPr>
            <p:nvPr/>
          </p:nvSpPr>
          <p:spPr bwMode="auto">
            <a:xfrm>
              <a:off x="4902" y="1639"/>
              <a:ext cx="727"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 operations</a:t>
              </a:r>
              <a:endParaRPr lang="en-GB" sz="2400">
                <a:solidFill>
                  <a:schemeClr val="tx1"/>
                </a:solidFill>
                <a:latin typeface="Times" pitchFamily="-1" charset="0"/>
              </a:endParaRPr>
            </a:p>
          </p:txBody>
        </p:sp>
        <p:sp>
          <p:nvSpPr>
            <p:cNvPr id="16" name="Rectangle 14"/>
            <p:cNvSpPr>
              <a:spLocks noChangeArrowheads="1"/>
            </p:cNvSpPr>
            <p:nvPr/>
          </p:nvSpPr>
          <p:spPr bwMode="auto">
            <a:xfrm>
              <a:off x="2601" y="1854"/>
              <a:ext cx="3087"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does not depend on the order in which they are</a:t>
              </a:r>
              <a:endParaRPr lang="en-GB" sz="2400">
                <a:solidFill>
                  <a:schemeClr val="tx1"/>
                </a:solidFill>
                <a:latin typeface="Times" pitchFamily="-1" charset="0"/>
              </a:endParaRPr>
            </a:p>
          </p:txBody>
        </p:sp>
        <p:sp>
          <p:nvSpPr>
            <p:cNvPr id="17" name="Rectangle 15"/>
            <p:cNvSpPr>
              <a:spLocks noChangeArrowheads="1"/>
            </p:cNvSpPr>
            <p:nvPr/>
          </p:nvSpPr>
          <p:spPr bwMode="auto">
            <a:xfrm>
              <a:off x="2601" y="2068"/>
              <a:ext cx="585"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executed</a:t>
              </a:r>
              <a:endParaRPr lang="en-GB" sz="2400">
                <a:solidFill>
                  <a:schemeClr val="tx1"/>
                </a:solidFill>
                <a:latin typeface="Times" pitchFamily="-1" charset="0"/>
              </a:endParaRPr>
            </a:p>
          </p:txBody>
        </p:sp>
        <p:sp>
          <p:nvSpPr>
            <p:cNvPr id="18" name="Rectangle 16"/>
            <p:cNvSpPr>
              <a:spLocks noChangeArrowheads="1"/>
            </p:cNvSpPr>
            <p:nvPr/>
          </p:nvSpPr>
          <p:spPr bwMode="auto">
            <a:xfrm>
              <a:off x="484" y="2283"/>
              <a:ext cx="302"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read</a:t>
              </a:r>
              <a:endParaRPr lang="en-GB" sz="2400">
                <a:solidFill>
                  <a:schemeClr val="tx1"/>
                </a:solidFill>
                <a:latin typeface="Times" pitchFamily="-1" charset="0"/>
              </a:endParaRPr>
            </a:p>
          </p:txBody>
        </p:sp>
        <p:sp>
          <p:nvSpPr>
            <p:cNvPr id="19" name="Rectangle 17"/>
            <p:cNvSpPr>
              <a:spLocks noChangeArrowheads="1"/>
            </p:cNvSpPr>
            <p:nvPr/>
          </p:nvSpPr>
          <p:spPr bwMode="auto">
            <a:xfrm>
              <a:off x="1296" y="2283"/>
              <a:ext cx="338"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write</a:t>
              </a:r>
              <a:endParaRPr lang="en-GB" sz="2400">
                <a:solidFill>
                  <a:schemeClr val="tx1"/>
                </a:solidFill>
                <a:latin typeface="Times" pitchFamily="-1" charset="0"/>
              </a:endParaRPr>
            </a:p>
          </p:txBody>
        </p:sp>
        <p:sp>
          <p:nvSpPr>
            <p:cNvPr id="20" name="Rectangle 18"/>
            <p:cNvSpPr>
              <a:spLocks noChangeArrowheads="1"/>
            </p:cNvSpPr>
            <p:nvPr/>
          </p:nvSpPr>
          <p:spPr bwMode="auto">
            <a:xfrm>
              <a:off x="1941" y="2283"/>
              <a:ext cx="257"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Yes</a:t>
              </a:r>
              <a:endParaRPr lang="en-GB" sz="2400">
                <a:solidFill>
                  <a:schemeClr val="tx1"/>
                </a:solidFill>
                <a:latin typeface="Times" pitchFamily="-1" charset="0"/>
              </a:endParaRPr>
            </a:p>
          </p:txBody>
        </p:sp>
        <p:sp>
          <p:nvSpPr>
            <p:cNvPr id="21" name="Rectangle 19"/>
            <p:cNvSpPr>
              <a:spLocks noChangeArrowheads="1"/>
            </p:cNvSpPr>
            <p:nvPr/>
          </p:nvSpPr>
          <p:spPr bwMode="auto">
            <a:xfrm>
              <a:off x="2601" y="2283"/>
              <a:ext cx="1539"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Because the effect of a </a:t>
              </a:r>
              <a:endParaRPr lang="en-GB" sz="2400">
                <a:solidFill>
                  <a:schemeClr val="tx1"/>
                </a:solidFill>
                <a:latin typeface="Times" pitchFamily="-1" charset="0"/>
              </a:endParaRPr>
            </a:p>
          </p:txBody>
        </p:sp>
        <p:sp>
          <p:nvSpPr>
            <p:cNvPr id="22" name="Rectangle 20"/>
            <p:cNvSpPr>
              <a:spLocks noChangeArrowheads="1"/>
            </p:cNvSpPr>
            <p:nvPr/>
          </p:nvSpPr>
          <p:spPr bwMode="auto">
            <a:xfrm>
              <a:off x="4150" y="2283"/>
              <a:ext cx="301"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read</a:t>
              </a:r>
              <a:endParaRPr lang="en-GB" sz="2400">
                <a:solidFill>
                  <a:schemeClr val="tx1"/>
                </a:solidFill>
                <a:latin typeface="Times" pitchFamily="-1" charset="0"/>
              </a:endParaRPr>
            </a:p>
          </p:txBody>
        </p:sp>
        <p:sp>
          <p:nvSpPr>
            <p:cNvPr id="23" name="Rectangle 21"/>
            <p:cNvSpPr>
              <a:spLocks noChangeArrowheads="1"/>
            </p:cNvSpPr>
            <p:nvPr/>
          </p:nvSpPr>
          <p:spPr bwMode="auto">
            <a:xfrm>
              <a:off x="4441" y="2283"/>
              <a:ext cx="435"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 and a </a:t>
              </a:r>
              <a:endParaRPr lang="en-GB" sz="2400">
                <a:solidFill>
                  <a:schemeClr val="tx1"/>
                </a:solidFill>
                <a:latin typeface="Times" pitchFamily="-1" charset="0"/>
              </a:endParaRPr>
            </a:p>
          </p:txBody>
        </p:sp>
        <p:sp>
          <p:nvSpPr>
            <p:cNvPr id="24" name="Rectangle 22"/>
            <p:cNvSpPr>
              <a:spLocks noChangeArrowheads="1"/>
            </p:cNvSpPr>
            <p:nvPr/>
          </p:nvSpPr>
          <p:spPr bwMode="auto">
            <a:xfrm>
              <a:off x="4887" y="2283"/>
              <a:ext cx="338"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write</a:t>
              </a:r>
              <a:endParaRPr lang="en-GB" sz="2400">
                <a:solidFill>
                  <a:schemeClr val="tx1"/>
                </a:solidFill>
                <a:latin typeface="Times" pitchFamily="-1" charset="0"/>
              </a:endParaRPr>
            </a:p>
          </p:txBody>
        </p:sp>
        <p:sp>
          <p:nvSpPr>
            <p:cNvPr id="25" name="Rectangle 23"/>
            <p:cNvSpPr>
              <a:spLocks noChangeArrowheads="1"/>
            </p:cNvSpPr>
            <p:nvPr/>
          </p:nvSpPr>
          <p:spPr bwMode="auto">
            <a:xfrm>
              <a:off x="5224" y="2283"/>
              <a:ext cx="662"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 operation</a:t>
              </a:r>
              <a:endParaRPr lang="en-GB" sz="2400">
                <a:solidFill>
                  <a:schemeClr val="tx1"/>
                </a:solidFill>
                <a:latin typeface="Times" pitchFamily="-1" charset="0"/>
              </a:endParaRPr>
            </a:p>
          </p:txBody>
        </p:sp>
        <p:sp>
          <p:nvSpPr>
            <p:cNvPr id="26" name="Rectangle 24"/>
            <p:cNvSpPr>
              <a:spLocks noChangeArrowheads="1"/>
            </p:cNvSpPr>
            <p:nvPr/>
          </p:nvSpPr>
          <p:spPr bwMode="auto">
            <a:xfrm>
              <a:off x="2601" y="2498"/>
              <a:ext cx="2577"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depends on the order of their execution</a:t>
              </a:r>
              <a:endParaRPr lang="en-GB" sz="2400">
                <a:solidFill>
                  <a:schemeClr val="tx1"/>
                </a:solidFill>
                <a:latin typeface="Times" pitchFamily="-1" charset="0"/>
              </a:endParaRPr>
            </a:p>
          </p:txBody>
        </p:sp>
        <p:sp>
          <p:nvSpPr>
            <p:cNvPr id="27" name="Rectangle 25"/>
            <p:cNvSpPr>
              <a:spLocks noChangeArrowheads="1"/>
            </p:cNvSpPr>
            <p:nvPr/>
          </p:nvSpPr>
          <p:spPr bwMode="auto">
            <a:xfrm>
              <a:off x="5116" y="2498"/>
              <a:ext cx="82"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  </a:t>
              </a:r>
              <a:endParaRPr lang="en-GB" sz="2400">
                <a:solidFill>
                  <a:schemeClr val="tx1"/>
                </a:solidFill>
                <a:latin typeface="Times" pitchFamily="-1" charset="0"/>
              </a:endParaRPr>
            </a:p>
          </p:txBody>
        </p:sp>
        <p:sp>
          <p:nvSpPr>
            <p:cNvPr id="28" name="Rectangle 26"/>
            <p:cNvSpPr>
              <a:spLocks noChangeArrowheads="1"/>
            </p:cNvSpPr>
            <p:nvPr/>
          </p:nvSpPr>
          <p:spPr bwMode="auto">
            <a:xfrm>
              <a:off x="484" y="2712"/>
              <a:ext cx="338"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write</a:t>
              </a:r>
              <a:endParaRPr lang="en-GB" sz="2400">
                <a:solidFill>
                  <a:schemeClr val="tx1"/>
                </a:solidFill>
                <a:latin typeface="Times" pitchFamily="-1" charset="0"/>
              </a:endParaRPr>
            </a:p>
          </p:txBody>
        </p:sp>
        <p:sp>
          <p:nvSpPr>
            <p:cNvPr id="29" name="Rectangle 27"/>
            <p:cNvSpPr>
              <a:spLocks noChangeArrowheads="1"/>
            </p:cNvSpPr>
            <p:nvPr/>
          </p:nvSpPr>
          <p:spPr bwMode="auto">
            <a:xfrm>
              <a:off x="1296" y="2712"/>
              <a:ext cx="338"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write</a:t>
              </a:r>
              <a:endParaRPr lang="en-GB" sz="2400">
                <a:solidFill>
                  <a:schemeClr val="tx1"/>
                </a:solidFill>
                <a:latin typeface="Times" pitchFamily="-1" charset="0"/>
              </a:endParaRPr>
            </a:p>
          </p:txBody>
        </p:sp>
        <p:sp>
          <p:nvSpPr>
            <p:cNvPr id="30" name="Rectangle 28"/>
            <p:cNvSpPr>
              <a:spLocks noChangeArrowheads="1"/>
            </p:cNvSpPr>
            <p:nvPr/>
          </p:nvSpPr>
          <p:spPr bwMode="auto">
            <a:xfrm>
              <a:off x="1941" y="2712"/>
              <a:ext cx="256"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Yes</a:t>
              </a:r>
              <a:endParaRPr lang="en-GB" sz="2400">
                <a:solidFill>
                  <a:schemeClr val="tx1"/>
                </a:solidFill>
                <a:latin typeface="Times" pitchFamily="-1" charset="0"/>
              </a:endParaRPr>
            </a:p>
          </p:txBody>
        </p:sp>
        <p:sp>
          <p:nvSpPr>
            <p:cNvPr id="31" name="Rectangle 29"/>
            <p:cNvSpPr>
              <a:spLocks noChangeArrowheads="1"/>
            </p:cNvSpPr>
            <p:nvPr/>
          </p:nvSpPr>
          <p:spPr bwMode="auto">
            <a:xfrm>
              <a:off x="2601" y="2712"/>
              <a:ext cx="2014"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Because the effect of a pair of </a:t>
              </a:r>
              <a:endParaRPr lang="en-GB" sz="2400">
                <a:solidFill>
                  <a:schemeClr val="tx1"/>
                </a:solidFill>
                <a:latin typeface="Times" pitchFamily="-1" charset="0"/>
              </a:endParaRPr>
            </a:p>
          </p:txBody>
        </p:sp>
        <p:sp>
          <p:nvSpPr>
            <p:cNvPr id="32" name="Rectangle 30"/>
            <p:cNvSpPr>
              <a:spLocks noChangeArrowheads="1"/>
            </p:cNvSpPr>
            <p:nvPr/>
          </p:nvSpPr>
          <p:spPr bwMode="auto">
            <a:xfrm>
              <a:off x="4610" y="2712"/>
              <a:ext cx="338"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write</a:t>
              </a:r>
              <a:endParaRPr lang="en-GB" sz="2400">
                <a:solidFill>
                  <a:schemeClr val="tx1"/>
                </a:solidFill>
                <a:latin typeface="Times" pitchFamily="-1" charset="0"/>
              </a:endParaRPr>
            </a:p>
          </p:txBody>
        </p:sp>
        <p:sp>
          <p:nvSpPr>
            <p:cNvPr id="33" name="Rectangle 31"/>
            <p:cNvSpPr>
              <a:spLocks noChangeArrowheads="1"/>
            </p:cNvSpPr>
            <p:nvPr/>
          </p:nvSpPr>
          <p:spPr bwMode="auto">
            <a:xfrm>
              <a:off x="4948" y="2712"/>
              <a:ext cx="726" cy="1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 operations</a:t>
              </a:r>
              <a:endParaRPr lang="en-GB" sz="2400">
                <a:solidFill>
                  <a:schemeClr val="tx1"/>
                </a:solidFill>
                <a:latin typeface="Times" pitchFamily="-1" charset="0"/>
              </a:endParaRPr>
            </a:p>
          </p:txBody>
        </p:sp>
        <p:sp>
          <p:nvSpPr>
            <p:cNvPr id="34" name="Rectangle 32"/>
            <p:cNvSpPr>
              <a:spLocks noChangeArrowheads="1"/>
            </p:cNvSpPr>
            <p:nvPr/>
          </p:nvSpPr>
          <p:spPr bwMode="auto">
            <a:xfrm>
              <a:off x="2601" y="2927"/>
              <a:ext cx="2577"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depends on the order of their execution</a:t>
              </a:r>
              <a:endParaRPr lang="en-GB" sz="2400">
                <a:solidFill>
                  <a:schemeClr val="tx1"/>
                </a:solidFill>
                <a:latin typeface="Times" pitchFamily="-1" charset="0"/>
              </a:endParaRPr>
            </a:p>
          </p:txBody>
        </p:sp>
        <p:sp>
          <p:nvSpPr>
            <p:cNvPr id="35" name="Rectangle 33"/>
            <p:cNvSpPr>
              <a:spLocks noChangeArrowheads="1"/>
            </p:cNvSpPr>
            <p:nvPr/>
          </p:nvSpPr>
          <p:spPr bwMode="auto">
            <a:xfrm>
              <a:off x="5116" y="2927"/>
              <a:ext cx="82" cy="177"/>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  </a:t>
              </a:r>
              <a:endParaRPr lang="en-GB" sz="2400">
                <a:solidFill>
                  <a:schemeClr val="tx1"/>
                </a:solidFill>
                <a:latin typeface="Times" pitchFamily="-1" charset="0"/>
              </a:endParaRPr>
            </a:p>
          </p:txBody>
        </p:sp>
        <p:sp>
          <p:nvSpPr>
            <p:cNvPr id="36" name="Line 34"/>
            <p:cNvSpPr>
              <a:spLocks noChangeShapeType="1"/>
            </p:cNvSpPr>
            <p:nvPr/>
          </p:nvSpPr>
          <p:spPr bwMode="auto">
            <a:xfrm>
              <a:off x="341" y="1117"/>
              <a:ext cx="5521"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7" name="Line 35"/>
            <p:cNvSpPr>
              <a:spLocks noChangeShapeType="1"/>
            </p:cNvSpPr>
            <p:nvPr/>
          </p:nvSpPr>
          <p:spPr bwMode="auto">
            <a:xfrm>
              <a:off x="341" y="1568"/>
              <a:ext cx="5521"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38" name="Line 36"/>
            <p:cNvSpPr>
              <a:spLocks noChangeShapeType="1"/>
            </p:cNvSpPr>
            <p:nvPr/>
          </p:nvSpPr>
          <p:spPr bwMode="auto">
            <a:xfrm>
              <a:off x="341" y="3161"/>
              <a:ext cx="5521" cy="0"/>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727288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Equivalence and Conflicting Operations</a:t>
            </a:r>
          </a:p>
        </p:txBody>
      </p:sp>
      <p:sp>
        <p:nvSpPr>
          <p:cNvPr id="3" name="Content Placeholder 2"/>
          <p:cNvSpPr>
            <a:spLocks noGrp="1"/>
          </p:cNvSpPr>
          <p:nvPr>
            <p:ph idx="1"/>
          </p:nvPr>
        </p:nvSpPr>
        <p:spPr/>
        <p:txBody>
          <a:bodyPr/>
          <a:lstStyle/>
          <a:p>
            <a:endParaRPr lang="en-US" i="1" dirty="0">
              <a:latin typeface="Arial" pitchFamily="-1" charset="0"/>
            </a:endParaRPr>
          </a:p>
          <a:p>
            <a:endParaRPr lang="en-US" i="1" dirty="0">
              <a:latin typeface="Arial" pitchFamily="-1" charset="0"/>
            </a:endParaRPr>
          </a:p>
          <a:p>
            <a:r>
              <a:rPr lang="en-US" i="1" dirty="0">
                <a:latin typeface="Arial" pitchFamily="-1" charset="0"/>
              </a:rPr>
              <a:t>Two </a:t>
            </a:r>
            <a:r>
              <a:rPr lang="en-US" i="1" u="sng" dirty="0">
                <a:latin typeface="Arial" pitchFamily="-1" charset="0"/>
              </a:rPr>
              <a:t>transactions</a:t>
            </a:r>
            <a:r>
              <a:rPr lang="en-US" i="1" dirty="0">
                <a:latin typeface="Arial" pitchFamily="-1" charset="0"/>
              </a:rPr>
              <a:t> are </a:t>
            </a:r>
            <a:r>
              <a:rPr lang="en-US" i="1" dirty="0">
                <a:solidFill>
                  <a:srgbClr val="0000FF"/>
                </a:solidFill>
                <a:latin typeface="Arial" pitchFamily="-1" charset="0"/>
              </a:rPr>
              <a:t>serially equivalent </a:t>
            </a:r>
            <a:r>
              <a:rPr lang="en-US" i="1" dirty="0">
                <a:latin typeface="Arial" pitchFamily="-1" charset="0"/>
              </a:rPr>
              <a:t>if and only if </a:t>
            </a:r>
            <a:r>
              <a:rPr lang="en-US" i="1" dirty="0">
                <a:solidFill>
                  <a:srgbClr val="FF0000"/>
                </a:solidFill>
                <a:latin typeface="Arial" pitchFamily="-1" charset="0"/>
              </a:rPr>
              <a:t>all pairs of conflicting operations</a:t>
            </a:r>
            <a:r>
              <a:rPr lang="en-US" i="1" dirty="0">
                <a:latin typeface="Arial" pitchFamily="-1" charset="0"/>
              </a:rPr>
              <a:t> (pair containing one operation from each transaction) </a:t>
            </a:r>
            <a:r>
              <a:rPr lang="en-US" i="1" dirty="0">
                <a:solidFill>
                  <a:srgbClr val="FF0000"/>
                </a:solidFill>
                <a:latin typeface="Arial" pitchFamily="-1" charset="0"/>
              </a:rPr>
              <a:t>are executed in the same order </a:t>
            </a:r>
            <a:r>
              <a:rPr lang="en-US" i="1" dirty="0">
                <a:latin typeface="Arial" pitchFamily="-1" charset="0"/>
              </a:rPr>
              <a:t>(transaction order) for </a:t>
            </a:r>
            <a:r>
              <a:rPr lang="en-US" i="1" dirty="0">
                <a:solidFill>
                  <a:srgbClr val="FF0000"/>
                </a:solidFill>
                <a:latin typeface="Arial" pitchFamily="-1" charset="0"/>
              </a:rPr>
              <a:t>all objects (data) they both access</a:t>
            </a:r>
            <a:r>
              <a:rPr lang="en-US" i="1" dirty="0">
                <a:latin typeface="Arial" pitchFamily="-1" charset="0"/>
              </a:rPr>
              <a: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26</a:t>
            </a:fld>
            <a:endParaRPr lang="en-US" b="0">
              <a:solidFill>
                <a:srgbClr val="FBBA03"/>
              </a:solidFill>
            </a:endParaRPr>
          </a:p>
        </p:txBody>
      </p:sp>
    </p:spTree>
    <p:extLst>
      <p:ext uri="{BB962C8B-B14F-4D97-AF65-F5344CB8AC3E}">
        <p14:creationId xmlns:p14="http://schemas.microsoft.com/office/powerpoint/2010/main" val="399886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Equivalence Example</a:t>
            </a:r>
          </a:p>
        </p:txBody>
      </p:sp>
      <p:sp>
        <p:nvSpPr>
          <p:cNvPr id="3" name="Content Placeholder 2"/>
          <p:cNvSpPr>
            <a:spLocks noGrp="1"/>
          </p:cNvSpPr>
          <p:nvPr>
            <p:ph idx="1"/>
          </p:nvPr>
        </p:nvSpPr>
        <p:spPr/>
        <p:txBody>
          <a:bodyPr/>
          <a:lstStyle/>
          <a:p>
            <a:pPr marL="63500" indent="-63500">
              <a:lnSpc>
                <a:spcPct val="100000"/>
              </a:lnSpc>
              <a:buClr>
                <a:schemeClr val="tx1"/>
              </a:buClr>
              <a:buSzPct val="120000"/>
              <a:buFont typeface="Arial"/>
              <a:buChar char="•"/>
            </a:pPr>
            <a:r>
              <a:rPr lang="en-US" sz="1800" dirty="0">
                <a:latin typeface="Arial" pitchFamily="-1" charset="0"/>
              </a:rPr>
              <a:t> </a:t>
            </a:r>
            <a:r>
              <a:rPr lang="en-US" sz="2000" dirty="0">
                <a:latin typeface="Arial" pitchFamily="-1" charset="0"/>
              </a:rPr>
              <a:t>An interleaving of the operations of 2 or more transactions is said to be </a:t>
            </a:r>
            <a:r>
              <a:rPr lang="en-US" sz="2000" dirty="0">
                <a:solidFill>
                  <a:srgbClr val="0000FF"/>
                </a:solidFill>
                <a:latin typeface="Arial" pitchFamily="-1" charset="0"/>
              </a:rPr>
              <a:t>serially equivalent </a:t>
            </a:r>
            <a:r>
              <a:rPr lang="en-US" sz="2000" dirty="0">
                <a:latin typeface="Arial" pitchFamily="-1" charset="0"/>
              </a:rPr>
              <a:t>if the combined effect is the same as if these transactions had been performed sequentially (in some order).</a:t>
            </a:r>
          </a:p>
          <a:p>
            <a:pPr marL="63500" indent="-63500">
              <a:lnSpc>
                <a:spcPct val="100000"/>
              </a:lnSpc>
              <a:buClr>
                <a:schemeClr val="tx1"/>
              </a:buClr>
              <a:buSzPct val="120000"/>
              <a:buFont typeface="Wingdings" pitchFamily="-1" charset="2"/>
              <a:buNone/>
            </a:pPr>
            <a:endParaRPr lang="en-US" sz="2000" dirty="0">
              <a:latin typeface="Arial" pitchFamily="-1" charset="0"/>
            </a:endParaRPr>
          </a:p>
          <a:p>
            <a:pPr marL="63500" indent="-63500">
              <a:lnSpc>
                <a:spcPct val="100000"/>
              </a:lnSpc>
              <a:buClr>
                <a:schemeClr val="tx1"/>
              </a:buClr>
              <a:buSzPct val="120000"/>
              <a:buFont typeface="Wingdings" pitchFamily="-1" charset="2"/>
              <a:buNone/>
            </a:pPr>
            <a:r>
              <a:rPr lang="en-US" dirty="0">
                <a:latin typeface="Arial" pitchFamily="-1" charset="0"/>
              </a:rPr>
              <a:t>   </a:t>
            </a:r>
            <a:r>
              <a:rPr lang="en-US" u="sng" dirty="0">
                <a:solidFill>
                  <a:srgbClr val="0000FF"/>
                </a:solidFill>
                <a:latin typeface="Arial" pitchFamily="-1" charset="0"/>
              </a:rPr>
              <a:t>Transaction T1  </a:t>
            </a:r>
            <a:r>
              <a:rPr lang="en-US" u="sng" dirty="0">
                <a:solidFill>
                  <a:schemeClr val="hlink"/>
                </a:solidFill>
                <a:latin typeface="Arial" pitchFamily="-1" charset="0"/>
              </a:rPr>
              <a:t>	            Transaction T2 </a:t>
            </a:r>
          </a:p>
          <a:p>
            <a:pPr marL="63500" indent="-63500">
              <a:lnSpc>
                <a:spcPct val="100000"/>
              </a:lnSpc>
              <a:buClr>
                <a:schemeClr val="tx1"/>
              </a:buClr>
              <a:buSzPct val="120000"/>
              <a:buFont typeface="Wingdings" pitchFamily="-1" charset="2"/>
              <a:buNone/>
            </a:pPr>
            <a:r>
              <a:rPr lang="en-US" sz="1600" dirty="0">
                <a:solidFill>
                  <a:srgbClr val="0000FF"/>
                </a:solidFill>
                <a:latin typeface="Arial" pitchFamily="-1" charset="0"/>
              </a:rPr>
              <a:t>balance = </a:t>
            </a:r>
            <a:r>
              <a:rPr lang="en-US" sz="1600" dirty="0" err="1">
                <a:solidFill>
                  <a:srgbClr val="0000FF"/>
                </a:solidFill>
                <a:latin typeface="Arial" pitchFamily="-1" charset="0"/>
              </a:rPr>
              <a:t>b.getBalance</a:t>
            </a:r>
            <a:r>
              <a:rPr lang="en-US" sz="1600" dirty="0">
                <a:solidFill>
                  <a:srgbClr val="0000FF"/>
                </a:solidFill>
                <a:latin typeface="Arial" pitchFamily="-1" charset="0"/>
              </a:rPr>
              <a:t>()</a:t>
            </a:r>
            <a:r>
              <a:rPr lang="en-US" sz="2000" dirty="0">
                <a:solidFill>
                  <a:schemeClr val="hlink"/>
                </a:solidFill>
                <a:latin typeface="Arial" pitchFamily="-1" charset="0"/>
              </a:rPr>
              <a:t>	</a:t>
            </a:r>
          </a:p>
          <a:p>
            <a:pPr marL="63500" indent="-63500">
              <a:lnSpc>
                <a:spcPct val="100000"/>
              </a:lnSpc>
              <a:buClr>
                <a:schemeClr val="tx1"/>
              </a:buClr>
              <a:buSzPct val="120000"/>
              <a:buFont typeface="Wingdings" pitchFamily="-1" charset="2"/>
              <a:buNone/>
            </a:pPr>
            <a:r>
              <a:rPr lang="en-US" sz="1600" dirty="0" err="1">
                <a:solidFill>
                  <a:srgbClr val="0000FF"/>
                </a:solidFill>
                <a:latin typeface="Arial" pitchFamily="-1" charset="0"/>
              </a:rPr>
              <a:t>b.setBalance</a:t>
            </a:r>
            <a:r>
              <a:rPr lang="en-US" sz="1600" dirty="0">
                <a:solidFill>
                  <a:srgbClr val="0000FF"/>
                </a:solidFill>
                <a:latin typeface="Arial" pitchFamily="-1" charset="0"/>
              </a:rPr>
              <a:t> = (balance*1.1)</a:t>
            </a:r>
          </a:p>
          <a:p>
            <a:pPr marL="177800" lvl="1" indent="279400">
              <a:lnSpc>
                <a:spcPct val="100000"/>
              </a:lnSpc>
              <a:buClr>
                <a:schemeClr val="tx1"/>
              </a:buClr>
              <a:buSzPct val="120000"/>
              <a:buFont typeface="Wingdings" pitchFamily="-1" charset="2"/>
              <a:buNone/>
            </a:pPr>
            <a:r>
              <a:rPr lang="en-US" sz="1600" dirty="0">
                <a:solidFill>
                  <a:schemeClr val="hlink"/>
                </a:solidFill>
                <a:latin typeface="Arial" pitchFamily="-1" charset="0"/>
              </a:rPr>
              <a:t>			       	   </a:t>
            </a:r>
          </a:p>
          <a:p>
            <a:pPr marL="177800" lvl="1" indent="279400">
              <a:lnSpc>
                <a:spcPct val="100000"/>
              </a:lnSpc>
              <a:buClr>
                <a:schemeClr val="tx1"/>
              </a:buClr>
              <a:buSzPct val="120000"/>
              <a:buFont typeface="Wingdings" pitchFamily="-1" charset="2"/>
              <a:buNone/>
            </a:pPr>
            <a:r>
              <a:rPr lang="en-US" sz="1600" dirty="0">
                <a:solidFill>
                  <a:schemeClr val="hlink"/>
                </a:solidFill>
                <a:latin typeface="Arial" pitchFamily="-1" charset="0"/>
              </a:rPr>
              <a:t>                                                           </a:t>
            </a:r>
            <a:r>
              <a:rPr lang="en-US" sz="1600" dirty="0" err="1">
                <a:solidFill>
                  <a:schemeClr val="hlink"/>
                </a:solidFill>
                <a:latin typeface="Arial" pitchFamily="-1" charset="0"/>
              </a:rPr>
              <a:t>bal</a:t>
            </a:r>
            <a:r>
              <a:rPr lang="en-US" sz="1600" dirty="0">
                <a:solidFill>
                  <a:schemeClr val="hlink"/>
                </a:solidFill>
                <a:latin typeface="Arial" pitchFamily="-1" charset="0"/>
              </a:rPr>
              <a:t> = </a:t>
            </a:r>
            <a:r>
              <a:rPr lang="en-US" sz="1600" dirty="0" err="1">
                <a:solidFill>
                  <a:schemeClr val="hlink"/>
                </a:solidFill>
                <a:latin typeface="Arial" pitchFamily="-1" charset="0"/>
              </a:rPr>
              <a:t>b.getBalance</a:t>
            </a:r>
            <a:r>
              <a:rPr lang="en-US" sz="1600" dirty="0">
                <a:solidFill>
                  <a:schemeClr val="hlink"/>
                </a:solidFill>
                <a:latin typeface="Arial" pitchFamily="-1" charset="0"/>
              </a:rPr>
              <a:t>()</a:t>
            </a:r>
          </a:p>
          <a:p>
            <a:pPr marL="63500" indent="-63500">
              <a:lnSpc>
                <a:spcPct val="100000"/>
              </a:lnSpc>
              <a:buClr>
                <a:schemeClr val="tx1"/>
              </a:buClr>
              <a:buSzPct val="120000"/>
              <a:buFont typeface="Wingdings" pitchFamily="-1" charset="2"/>
              <a:buNone/>
            </a:pPr>
            <a:r>
              <a:rPr lang="en-US" sz="1600" dirty="0">
                <a:solidFill>
                  <a:schemeClr val="bg2"/>
                </a:solidFill>
                <a:latin typeface="Arial" pitchFamily="-1" charset="0"/>
              </a:rPr>
              <a:t>				       	   </a:t>
            </a:r>
            <a:r>
              <a:rPr lang="en-US" sz="1600" dirty="0" err="1">
                <a:solidFill>
                  <a:schemeClr val="hlink"/>
                </a:solidFill>
                <a:latin typeface="Arial" pitchFamily="-1" charset="0"/>
              </a:rPr>
              <a:t>b.setBalance</a:t>
            </a:r>
            <a:r>
              <a:rPr lang="en-US" sz="1600" dirty="0">
                <a:solidFill>
                  <a:schemeClr val="hlink"/>
                </a:solidFill>
                <a:latin typeface="Arial" pitchFamily="-1" charset="0"/>
              </a:rPr>
              <a:t>(</a:t>
            </a:r>
            <a:r>
              <a:rPr lang="en-US" sz="1600" dirty="0" err="1">
                <a:solidFill>
                  <a:schemeClr val="hlink"/>
                </a:solidFill>
                <a:latin typeface="Arial" pitchFamily="-1" charset="0"/>
              </a:rPr>
              <a:t>bal</a:t>
            </a:r>
            <a:r>
              <a:rPr lang="en-US" sz="1600" dirty="0">
                <a:solidFill>
                  <a:schemeClr val="hlink"/>
                </a:solidFill>
                <a:latin typeface="Arial" pitchFamily="-1" charset="0"/>
              </a:rPr>
              <a:t>*1.1)</a:t>
            </a:r>
            <a:endParaRPr lang="en-US" sz="1600" dirty="0">
              <a:solidFill>
                <a:schemeClr val="bg2"/>
              </a:solidFill>
              <a:latin typeface="Arial" pitchFamily="-1" charset="0"/>
            </a:endParaRPr>
          </a:p>
          <a:p>
            <a:pPr marL="63500" indent="-63500">
              <a:lnSpc>
                <a:spcPct val="100000"/>
              </a:lnSpc>
              <a:buClr>
                <a:schemeClr val="tx1"/>
              </a:buClr>
              <a:buSzPct val="120000"/>
              <a:buFont typeface="Wingdings" pitchFamily="-1" charset="2"/>
              <a:buNone/>
            </a:pPr>
            <a:r>
              <a:rPr lang="en-US" sz="1600" dirty="0" err="1">
                <a:solidFill>
                  <a:srgbClr val="0000FF"/>
                </a:solidFill>
                <a:latin typeface="Arial" pitchFamily="-1" charset="0"/>
              </a:rPr>
              <a:t>a.withdraw(balance</a:t>
            </a:r>
            <a:r>
              <a:rPr lang="en-US" sz="1600" dirty="0">
                <a:solidFill>
                  <a:srgbClr val="0000FF"/>
                </a:solidFill>
                <a:latin typeface="Arial" pitchFamily="-1" charset="0"/>
              </a:rPr>
              <a:t>* 0.1)</a:t>
            </a:r>
          </a:p>
          <a:p>
            <a:pPr marL="63500" indent="-63500">
              <a:lnSpc>
                <a:spcPct val="100000"/>
              </a:lnSpc>
              <a:buClr>
                <a:schemeClr val="tx1"/>
              </a:buClr>
              <a:buSzPct val="120000"/>
              <a:buFont typeface="Wingdings" pitchFamily="-1" charset="2"/>
              <a:buNone/>
            </a:pPr>
            <a:r>
              <a:rPr lang="en-US" sz="1600" dirty="0">
                <a:solidFill>
                  <a:schemeClr val="hlink"/>
                </a:solidFill>
                <a:latin typeface="Arial" pitchFamily="-1" charset="0"/>
              </a:rPr>
              <a:t>				        	   </a:t>
            </a:r>
            <a:r>
              <a:rPr lang="en-US" sz="1600" dirty="0" err="1">
                <a:solidFill>
                  <a:schemeClr val="hlink"/>
                </a:solidFill>
                <a:latin typeface="Arial" pitchFamily="-1" charset="0"/>
              </a:rPr>
              <a:t>c.withdraw</a:t>
            </a:r>
            <a:r>
              <a:rPr lang="en-US" sz="1600" dirty="0">
                <a:solidFill>
                  <a:schemeClr val="hlink"/>
                </a:solidFill>
                <a:latin typeface="Arial" pitchFamily="-1" charset="0"/>
              </a:rPr>
              <a:t>(</a:t>
            </a:r>
            <a:r>
              <a:rPr lang="en-US" sz="1600">
                <a:solidFill>
                  <a:schemeClr val="hlink"/>
                </a:solidFill>
                <a:latin typeface="Arial" pitchFamily="-1" charset="0"/>
              </a:rPr>
              <a:t>bal*</a:t>
            </a:r>
            <a:r>
              <a:rPr lang="en-US" sz="1600" dirty="0">
                <a:solidFill>
                  <a:schemeClr val="hlink"/>
                </a:solidFill>
                <a:latin typeface="Arial" pitchFamily="-1" charset="0"/>
              </a:rPr>
              <a:t>0.1)</a:t>
            </a:r>
          </a:p>
          <a:p>
            <a:pPr marL="63500" indent="-63500">
              <a:lnSpc>
                <a:spcPct val="130000"/>
              </a:lnSpc>
              <a:buClr>
                <a:schemeClr val="tx1"/>
              </a:buClr>
              <a:buSzPct val="120000"/>
              <a:buFont typeface="Wingdings" pitchFamily="-1" charset="2"/>
              <a:buNone/>
            </a:pPr>
            <a:r>
              <a:rPr lang="en-US" sz="1800" dirty="0">
                <a:latin typeface="Arial" pitchFamily="-1" charset="0"/>
              </a:rPr>
              <a:t>	 </a:t>
            </a:r>
          </a:p>
          <a:p>
            <a:pPr marL="63500" indent="-63500">
              <a:lnSpc>
                <a:spcPct val="110000"/>
              </a:lnSpc>
              <a:buClr>
                <a:schemeClr val="tx1"/>
              </a:buClr>
              <a:buSzPct val="120000"/>
              <a:buFont typeface="Wingdings" pitchFamily="-1" charset="2"/>
              <a:buNone/>
            </a:pPr>
            <a:endParaRPr lang="en-US" sz="1600" dirty="0">
              <a:solidFill>
                <a:schemeClr val="hlink"/>
              </a:solidFill>
              <a:latin typeface="Arial" pitchFamily="-1" charset="0"/>
            </a:endParaRP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27</a:t>
            </a:fld>
            <a:endParaRPr lang="en-US" b="0">
              <a:solidFill>
                <a:srgbClr val="FBBA03"/>
              </a:solidFill>
            </a:endParaRPr>
          </a:p>
        </p:txBody>
      </p:sp>
      <p:sp>
        <p:nvSpPr>
          <p:cNvPr id="5" name="Line 3"/>
          <p:cNvSpPr>
            <a:spLocks noChangeShapeType="1"/>
          </p:cNvSpPr>
          <p:nvPr/>
        </p:nvSpPr>
        <p:spPr bwMode="auto">
          <a:xfrm>
            <a:off x="4229100" y="3187700"/>
            <a:ext cx="12700" cy="2857500"/>
          </a:xfrm>
          <a:prstGeom prst="line">
            <a:avLst/>
          </a:prstGeom>
          <a:noFill/>
          <a:ln w="28575">
            <a:solidFill>
              <a:srgbClr val="000000"/>
            </a:solidFill>
            <a:round/>
            <a:headEnd type="none" w="sm" len="sm"/>
            <a:tailEnd type="none" w="med" len="lg"/>
          </a:ln>
        </p:spPr>
        <p:txBody>
          <a:bodyPr>
            <a:prstTxWarp prst="textNoShape">
              <a:avLst/>
            </a:prstTxWarp>
          </a:bodyPr>
          <a:lstStyle/>
          <a:p>
            <a:endParaRPr lang="en-US"/>
          </a:p>
        </p:txBody>
      </p:sp>
      <p:sp>
        <p:nvSpPr>
          <p:cNvPr id="6" name="Text Box 5"/>
          <p:cNvSpPr txBox="1">
            <a:spLocks noChangeArrowheads="1"/>
          </p:cNvSpPr>
          <p:nvPr/>
        </p:nvSpPr>
        <p:spPr bwMode="auto">
          <a:xfrm>
            <a:off x="4114800" y="2349500"/>
            <a:ext cx="685800" cy="349250"/>
          </a:xfrm>
          <a:prstGeom prst="rect">
            <a:avLst/>
          </a:prstGeom>
          <a:noFill/>
          <a:ln w="9525">
            <a:solidFill>
              <a:srgbClr val="000000"/>
            </a:solidFill>
            <a:miter lim="800000"/>
            <a:headEnd type="none" w="sm" len="sm"/>
            <a:tailEnd type="none" w="med" len="lg"/>
          </a:ln>
        </p:spPr>
        <p:txBody>
          <a:bodyPr>
            <a:prstTxWarp prst="textNoShape">
              <a:avLst/>
            </a:prstTxWarp>
            <a:spAutoFit/>
          </a:bodyPr>
          <a:lstStyle/>
          <a:p>
            <a:pPr>
              <a:spcBef>
                <a:spcPct val="50000"/>
              </a:spcBef>
            </a:pPr>
            <a:r>
              <a:rPr lang="en-US" sz="1800"/>
              <a:t>100</a:t>
            </a:r>
          </a:p>
        </p:txBody>
      </p:sp>
      <p:sp>
        <p:nvSpPr>
          <p:cNvPr id="7" name="Text Box 6"/>
          <p:cNvSpPr txBox="1">
            <a:spLocks noChangeArrowheads="1"/>
          </p:cNvSpPr>
          <p:nvPr/>
        </p:nvSpPr>
        <p:spPr bwMode="auto">
          <a:xfrm>
            <a:off x="5524500" y="2336800"/>
            <a:ext cx="685800" cy="349250"/>
          </a:xfrm>
          <a:prstGeom prst="rect">
            <a:avLst/>
          </a:prstGeom>
          <a:noFill/>
          <a:ln w="9525">
            <a:solidFill>
              <a:srgbClr val="000000"/>
            </a:solidFill>
            <a:miter lim="800000"/>
            <a:headEnd type="none" w="sm" len="sm"/>
            <a:tailEnd type="none" w="med" len="lg"/>
          </a:ln>
        </p:spPr>
        <p:txBody>
          <a:bodyPr>
            <a:prstTxWarp prst="textNoShape">
              <a:avLst/>
            </a:prstTxWarp>
            <a:spAutoFit/>
          </a:bodyPr>
          <a:lstStyle/>
          <a:p>
            <a:pPr>
              <a:spcBef>
                <a:spcPct val="50000"/>
              </a:spcBef>
            </a:pPr>
            <a:r>
              <a:rPr lang="en-US" sz="1800"/>
              <a:t>200</a:t>
            </a:r>
          </a:p>
        </p:txBody>
      </p:sp>
      <p:sp>
        <p:nvSpPr>
          <p:cNvPr id="8" name="Text Box 7"/>
          <p:cNvSpPr txBox="1">
            <a:spLocks noChangeArrowheads="1"/>
          </p:cNvSpPr>
          <p:nvPr/>
        </p:nvSpPr>
        <p:spPr bwMode="auto">
          <a:xfrm>
            <a:off x="6921500" y="2336800"/>
            <a:ext cx="685800" cy="349250"/>
          </a:xfrm>
          <a:prstGeom prst="rect">
            <a:avLst/>
          </a:prstGeom>
          <a:noFill/>
          <a:ln w="9525">
            <a:solidFill>
              <a:srgbClr val="000000"/>
            </a:solidFill>
            <a:miter lim="800000"/>
            <a:headEnd type="none" w="sm" len="sm"/>
            <a:tailEnd type="none" w="med" len="lg"/>
          </a:ln>
        </p:spPr>
        <p:txBody>
          <a:bodyPr>
            <a:prstTxWarp prst="textNoShape">
              <a:avLst/>
            </a:prstTxWarp>
            <a:spAutoFit/>
          </a:bodyPr>
          <a:lstStyle/>
          <a:p>
            <a:pPr>
              <a:spcBef>
                <a:spcPct val="50000"/>
              </a:spcBef>
            </a:pPr>
            <a:r>
              <a:rPr lang="en-US" sz="1800"/>
              <a:t>300</a:t>
            </a:r>
          </a:p>
        </p:txBody>
      </p:sp>
      <p:sp>
        <p:nvSpPr>
          <p:cNvPr id="9" name="Text Box 8"/>
          <p:cNvSpPr txBox="1">
            <a:spLocks noChangeArrowheads="1"/>
          </p:cNvSpPr>
          <p:nvPr/>
        </p:nvSpPr>
        <p:spPr bwMode="auto">
          <a:xfrm>
            <a:off x="3695700" y="2362200"/>
            <a:ext cx="508000" cy="339725"/>
          </a:xfrm>
          <a:prstGeom prst="rect">
            <a:avLst/>
          </a:prstGeom>
          <a:noFill/>
          <a:ln w="12700">
            <a:noFill/>
            <a:miter lim="800000"/>
            <a:headEnd type="none" w="sm" len="sm"/>
            <a:tailEnd type="none" w="med" len="lg"/>
          </a:ln>
        </p:spPr>
        <p:txBody>
          <a:bodyPr>
            <a:prstTxWarp prst="textNoShape">
              <a:avLst/>
            </a:prstTxWarp>
            <a:spAutoFit/>
          </a:bodyPr>
          <a:lstStyle/>
          <a:p>
            <a:pPr>
              <a:spcBef>
                <a:spcPct val="50000"/>
              </a:spcBef>
            </a:pPr>
            <a:r>
              <a:rPr lang="en-US" sz="1800">
                <a:solidFill>
                  <a:schemeClr val="hlink"/>
                </a:solidFill>
              </a:rPr>
              <a:t>a:</a:t>
            </a:r>
          </a:p>
        </p:txBody>
      </p:sp>
      <p:sp>
        <p:nvSpPr>
          <p:cNvPr id="10" name="Text Box 9"/>
          <p:cNvSpPr txBox="1">
            <a:spLocks noChangeArrowheads="1"/>
          </p:cNvSpPr>
          <p:nvPr/>
        </p:nvSpPr>
        <p:spPr bwMode="auto">
          <a:xfrm>
            <a:off x="5181600" y="2349500"/>
            <a:ext cx="508000" cy="339725"/>
          </a:xfrm>
          <a:prstGeom prst="rect">
            <a:avLst/>
          </a:prstGeom>
          <a:noFill/>
          <a:ln w="12700">
            <a:noFill/>
            <a:miter lim="800000"/>
            <a:headEnd type="none" w="sm" len="sm"/>
            <a:tailEnd type="none" w="med" len="lg"/>
          </a:ln>
        </p:spPr>
        <p:txBody>
          <a:bodyPr>
            <a:prstTxWarp prst="textNoShape">
              <a:avLst/>
            </a:prstTxWarp>
            <a:spAutoFit/>
          </a:bodyPr>
          <a:lstStyle/>
          <a:p>
            <a:pPr>
              <a:spcBef>
                <a:spcPct val="50000"/>
              </a:spcBef>
            </a:pPr>
            <a:r>
              <a:rPr lang="en-US" sz="1800">
                <a:solidFill>
                  <a:schemeClr val="hlink"/>
                </a:solidFill>
              </a:rPr>
              <a:t>b:</a:t>
            </a:r>
          </a:p>
        </p:txBody>
      </p:sp>
      <p:sp>
        <p:nvSpPr>
          <p:cNvPr id="11" name="Text Box 10"/>
          <p:cNvSpPr txBox="1">
            <a:spLocks noChangeArrowheads="1"/>
          </p:cNvSpPr>
          <p:nvPr/>
        </p:nvSpPr>
        <p:spPr bwMode="auto">
          <a:xfrm>
            <a:off x="6578600" y="2349500"/>
            <a:ext cx="508000" cy="339725"/>
          </a:xfrm>
          <a:prstGeom prst="rect">
            <a:avLst/>
          </a:prstGeom>
          <a:noFill/>
          <a:ln w="12700">
            <a:noFill/>
            <a:miter lim="800000"/>
            <a:headEnd type="none" w="sm" len="sm"/>
            <a:tailEnd type="none" w="med" len="lg"/>
          </a:ln>
        </p:spPr>
        <p:txBody>
          <a:bodyPr>
            <a:prstTxWarp prst="textNoShape">
              <a:avLst/>
            </a:prstTxWarp>
            <a:spAutoFit/>
          </a:bodyPr>
          <a:lstStyle/>
          <a:p>
            <a:pPr>
              <a:spcBef>
                <a:spcPct val="50000"/>
              </a:spcBef>
            </a:pPr>
            <a:r>
              <a:rPr lang="en-US" sz="1800">
                <a:solidFill>
                  <a:schemeClr val="hlink"/>
                </a:solidFill>
              </a:rPr>
              <a:t>c:</a:t>
            </a:r>
          </a:p>
        </p:txBody>
      </p:sp>
      <p:sp>
        <p:nvSpPr>
          <p:cNvPr id="12" name="Text Box 11"/>
          <p:cNvSpPr txBox="1">
            <a:spLocks noChangeArrowheads="1"/>
          </p:cNvSpPr>
          <p:nvPr/>
        </p:nvSpPr>
        <p:spPr bwMode="auto">
          <a:xfrm>
            <a:off x="7747000" y="5448300"/>
            <a:ext cx="685800" cy="349250"/>
          </a:xfrm>
          <a:prstGeom prst="rect">
            <a:avLst/>
          </a:prstGeom>
          <a:noFill/>
          <a:ln w="9525">
            <a:solidFill>
              <a:srgbClr val="000000"/>
            </a:solidFill>
            <a:miter lim="800000"/>
            <a:headEnd type="none" w="sm" len="sm"/>
            <a:tailEnd type="none" w="med" len="lg"/>
          </a:ln>
        </p:spPr>
        <p:txBody>
          <a:bodyPr>
            <a:prstTxWarp prst="textNoShape">
              <a:avLst/>
            </a:prstTxWarp>
            <a:spAutoFit/>
          </a:bodyPr>
          <a:lstStyle/>
          <a:p>
            <a:pPr>
              <a:spcBef>
                <a:spcPct val="50000"/>
              </a:spcBef>
            </a:pPr>
            <a:r>
              <a:rPr lang="en-US" sz="1800"/>
              <a:t>278</a:t>
            </a:r>
          </a:p>
        </p:txBody>
      </p:sp>
      <p:sp>
        <p:nvSpPr>
          <p:cNvPr id="13" name="Text Box 12"/>
          <p:cNvSpPr txBox="1">
            <a:spLocks noChangeArrowheads="1"/>
          </p:cNvSpPr>
          <p:nvPr/>
        </p:nvSpPr>
        <p:spPr bwMode="auto">
          <a:xfrm>
            <a:off x="7378700" y="5461000"/>
            <a:ext cx="508000" cy="339725"/>
          </a:xfrm>
          <a:prstGeom prst="rect">
            <a:avLst/>
          </a:prstGeom>
          <a:noFill/>
          <a:ln w="12700">
            <a:noFill/>
            <a:miter lim="800000"/>
            <a:headEnd type="none" w="sm" len="sm"/>
            <a:tailEnd type="none" w="med" len="lg"/>
          </a:ln>
        </p:spPr>
        <p:txBody>
          <a:bodyPr>
            <a:prstTxWarp prst="textNoShape">
              <a:avLst/>
            </a:prstTxWarp>
            <a:spAutoFit/>
          </a:bodyPr>
          <a:lstStyle/>
          <a:p>
            <a:pPr>
              <a:spcBef>
                <a:spcPct val="50000"/>
              </a:spcBef>
            </a:pPr>
            <a:r>
              <a:rPr lang="en-US" sz="1800">
                <a:solidFill>
                  <a:schemeClr val="hlink"/>
                </a:solidFill>
              </a:rPr>
              <a:t>c:</a:t>
            </a:r>
          </a:p>
        </p:txBody>
      </p:sp>
      <p:sp>
        <p:nvSpPr>
          <p:cNvPr id="14" name="Text Box 13"/>
          <p:cNvSpPr txBox="1">
            <a:spLocks noChangeArrowheads="1"/>
          </p:cNvSpPr>
          <p:nvPr/>
        </p:nvSpPr>
        <p:spPr bwMode="auto">
          <a:xfrm>
            <a:off x="3797300" y="5130800"/>
            <a:ext cx="508000" cy="339725"/>
          </a:xfrm>
          <a:prstGeom prst="rect">
            <a:avLst/>
          </a:prstGeom>
          <a:noFill/>
          <a:ln w="12700">
            <a:noFill/>
            <a:miter lim="800000"/>
            <a:headEnd type="none" w="sm" len="sm"/>
            <a:tailEnd type="none" w="med" len="lg"/>
          </a:ln>
        </p:spPr>
        <p:txBody>
          <a:bodyPr>
            <a:prstTxWarp prst="textNoShape">
              <a:avLst/>
            </a:prstTxWarp>
            <a:spAutoFit/>
          </a:bodyPr>
          <a:lstStyle/>
          <a:p>
            <a:pPr>
              <a:spcBef>
                <a:spcPct val="50000"/>
              </a:spcBef>
            </a:pPr>
            <a:r>
              <a:rPr lang="en-US" sz="1800" dirty="0">
                <a:solidFill>
                  <a:schemeClr val="hlink"/>
                </a:solidFill>
              </a:rPr>
              <a:t>a:</a:t>
            </a:r>
          </a:p>
        </p:txBody>
      </p:sp>
      <p:sp>
        <p:nvSpPr>
          <p:cNvPr id="15" name="Text Box 14"/>
          <p:cNvSpPr txBox="1">
            <a:spLocks noChangeArrowheads="1"/>
          </p:cNvSpPr>
          <p:nvPr/>
        </p:nvSpPr>
        <p:spPr bwMode="auto">
          <a:xfrm>
            <a:off x="7734300" y="4724400"/>
            <a:ext cx="685800" cy="349250"/>
          </a:xfrm>
          <a:prstGeom prst="rect">
            <a:avLst/>
          </a:prstGeom>
          <a:noFill/>
          <a:ln w="9525">
            <a:solidFill>
              <a:srgbClr val="000000"/>
            </a:solidFill>
            <a:miter lim="800000"/>
            <a:headEnd type="none" w="sm" len="sm"/>
            <a:tailEnd type="none" w="med" len="lg"/>
          </a:ln>
        </p:spPr>
        <p:txBody>
          <a:bodyPr>
            <a:prstTxWarp prst="textNoShape">
              <a:avLst/>
            </a:prstTxWarp>
            <a:spAutoFit/>
          </a:bodyPr>
          <a:lstStyle/>
          <a:p>
            <a:pPr>
              <a:spcBef>
                <a:spcPct val="50000"/>
              </a:spcBef>
            </a:pPr>
            <a:r>
              <a:rPr lang="en-US" sz="1800"/>
              <a:t>242</a:t>
            </a:r>
          </a:p>
        </p:txBody>
      </p:sp>
      <p:sp>
        <p:nvSpPr>
          <p:cNvPr id="16" name="Text Box 15"/>
          <p:cNvSpPr txBox="1">
            <a:spLocks noChangeArrowheads="1"/>
          </p:cNvSpPr>
          <p:nvPr/>
        </p:nvSpPr>
        <p:spPr bwMode="auto">
          <a:xfrm>
            <a:off x="7391400" y="4737100"/>
            <a:ext cx="508000" cy="339725"/>
          </a:xfrm>
          <a:prstGeom prst="rect">
            <a:avLst/>
          </a:prstGeom>
          <a:noFill/>
          <a:ln w="12700">
            <a:noFill/>
            <a:miter lim="800000"/>
            <a:headEnd type="none" w="sm" len="sm"/>
            <a:tailEnd type="none" w="med" len="lg"/>
          </a:ln>
        </p:spPr>
        <p:txBody>
          <a:bodyPr>
            <a:prstTxWarp prst="textNoShape">
              <a:avLst/>
            </a:prstTxWarp>
            <a:spAutoFit/>
          </a:bodyPr>
          <a:lstStyle/>
          <a:p>
            <a:pPr>
              <a:spcBef>
                <a:spcPct val="50000"/>
              </a:spcBef>
            </a:pPr>
            <a:r>
              <a:rPr lang="en-US" sz="1800">
                <a:solidFill>
                  <a:schemeClr val="hlink"/>
                </a:solidFill>
              </a:rPr>
              <a:t>b:</a:t>
            </a:r>
          </a:p>
        </p:txBody>
      </p:sp>
      <p:sp>
        <p:nvSpPr>
          <p:cNvPr id="17" name="Line 16"/>
          <p:cNvSpPr>
            <a:spLocks noChangeShapeType="1"/>
          </p:cNvSpPr>
          <p:nvPr/>
        </p:nvSpPr>
        <p:spPr bwMode="auto">
          <a:xfrm>
            <a:off x="736600" y="6057900"/>
            <a:ext cx="6794500" cy="0"/>
          </a:xfrm>
          <a:prstGeom prst="line">
            <a:avLst/>
          </a:prstGeom>
          <a:noFill/>
          <a:ln w="28575">
            <a:solidFill>
              <a:srgbClr val="000000"/>
            </a:solidFill>
            <a:round/>
            <a:headEnd type="none" w="sm" len="sm"/>
            <a:tailEnd type="none" w="med" len="lg"/>
          </a:ln>
        </p:spPr>
        <p:txBody>
          <a:bodyPr>
            <a:prstTxWarp prst="textNoShape">
              <a:avLst/>
            </a:prstTxWarp>
          </a:bodyPr>
          <a:lstStyle/>
          <a:p>
            <a:endParaRPr lang="en-US"/>
          </a:p>
        </p:txBody>
      </p:sp>
      <p:sp>
        <p:nvSpPr>
          <p:cNvPr id="18" name="Text Box 17"/>
          <p:cNvSpPr txBox="1">
            <a:spLocks noChangeArrowheads="1"/>
          </p:cNvSpPr>
          <p:nvPr/>
        </p:nvSpPr>
        <p:spPr bwMode="auto">
          <a:xfrm>
            <a:off x="3784600" y="4025900"/>
            <a:ext cx="508000" cy="339725"/>
          </a:xfrm>
          <a:prstGeom prst="rect">
            <a:avLst/>
          </a:prstGeom>
          <a:noFill/>
          <a:ln w="12700">
            <a:noFill/>
            <a:miter lim="800000"/>
            <a:headEnd type="none" w="sm" len="sm"/>
            <a:tailEnd type="none" w="med" len="lg"/>
          </a:ln>
        </p:spPr>
        <p:txBody>
          <a:bodyPr>
            <a:prstTxWarp prst="textNoShape">
              <a:avLst/>
            </a:prstTxWarp>
            <a:spAutoFit/>
          </a:bodyPr>
          <a:lstStyle/>
          <a:p>
            <a:pPr>
              <a:spcBef>
                <a:spcPct val="50000"/>
              </a:spcBef>
            </a:pPr>
            <a:r>
              <a:rPr lang="en-US" sz="1800" dirty="0" err="1">
                <a:solidFill>
                  <a:schemeClr val="hlink"/>
                </a:solidFill>
              </a:rPr>
              <a:t>b</a:t>
            </a:r>
            <a:r>
              <a:rPr lang="en-US" sz="1800" dirty="0">
                <a:solidFill>
                  <a:schemeClr val="hlink"/>
                </a:solidFill>
              </a:rPr>
              <a:t>:</a:t>
            </a:r>
          </a:p>
        </p:txBody>
      </p:sp>
      <p:sp>
        <p:nvSpPr>
          <p:cNvPr id="19" name="Text Box 18"/>
          <p:cNvSpPr txBox="1">
            <a:spLocks noChangeArrowheads="1"/>
          </p:cNvSpPr>
          <p:nvPr/>
        </p:nvSpPr>
        <p:spPr bwMode="auto">
          <a:xfrm>
            <a:off x="4127500" y="4013200"/>
            <a:ext cx="685800" cy="349250"/>
          </a:xfrm>
          <a:prstGeom prst="rect">
            <a:avLst/>
          </a:prstGeom>
          <a:noFill/>
          <a:ln w="9525">
            <a:solidFill>
              <a:srgbClr val="000000"/>
            </a:solidFill>
            <a:miter lim="800000"/>
            <a:headEnd type="none" w="sm" len="sm"/>
            <a:tailEnd type="none" w="med" len="lg"/>
          </a:ln>
        </p:spPr>
        <p:txBody>
          <a:bodyPr>
            <a:prstTxWarp prst="textNoShape">
              <a:avLst/>
            </a:prstTxWarp>
            <a:spAutoFit/>
          </a:bodyPr>
          <a:lstStyle/>
          <a:p>
            <a:pPr>
              <a:spcBef>
                <a:spcPct val="50000"/>
              </a:spcBef>
            </a:pPr>
            <a:r>
              <a:rPr lang="en-US" sz="1800"/>
              <a:t>220</a:t>
            </a:r>
          </a:p>
        </p:txBody>
      </p:sp>
      <p:sp>
        <p:nvSpPr>
          <p:cNvPr id="20" name="Text Box 19"/>
          <p:cNvSpPr txBox="1">
            <a:spLocks noChangeArrowheads="1"/>
          </p:cNvSpPr>
          <p:nvPr/>
        </p:nvSpPr>
        <p:spPr bwMode="auto">
          <a:xfrm>
            <a:off x="4152900" y="5118100"/>
            <a:ext cx="685800" cy="349250"/>
          </a:xfrm>
          <a:prstGeom prst="rect">
            <a:avLst/>
          </a:prstGeom>
          <a:noFill/>
          <a:ln w="9525">
            <a:solidFill>
              <a:srgbClr val="000000"/>
            </a:solidFill>
            <a:miter lim="800000"/>
            <a:headEnd type="none" w="sm" len="sm"/>
            <a:tailEnd type="none" w="med" len="lg"/>
          </a:ln>
        </p:spPr>
        <p:txBody>
          <a:bodyPr>
            <a:prstTxWarp prst="textNoShape">
              <a:avLst/>
            </a:prstTxWarp>
            <a:spAutoFit/>
          </a:bodyPr>
          <a:lstStyle/>
          <a:p>
            <a:pPr>
              <a:spcBef>
                <a:spcPct val="50000"/>
              </a:spcBef>
            </a:pPr>
            <a:r>
              <a:rPr lang="en-US" sz="1800"/>
              <a:t>80</a:t>
            </a:r>
          </a:p>
        </p:txBody>
      </p:sp>
      <p:sp>
        <p:nvSpPr>
          <p:cNvPr id="21" name="Text Box 20"/>
          <p:cNvSpPr txBox="1">
            <a:spLocks noChangeArrowheads="1"/>
          </p:cNvSpPr>
          <p:nvPr/>
        </p:nvSpPr>
        <p:spPr bwMode="auto">
          <a:xfrm>
            <a:off x="6003925" y="3788658"/>
            <a:ext cx="2534556" cy="630942"/>
          </a:xfrm>
          <a:prstGeom prst="rect">
            <a:avLst/>
          </a:prstGeom>
          <a:solidFill>
            <a:srgbClr val="99CCFF"/>
          </a:solidFill>
          <a:ln w="12700">
            <a:noFill/>
            <a:miter lim="800000"/>
            <a:headEnd type="none" w="sm" len="sm"/>
            <a:tailEnd type="none" w="med" len="lg"/>
          </a:ln>
        </p:spPr>
        <p:txBody>
          <a:bodyPr wrap="none">
            <a:prstTxWarp prst="textNoShape">
              <a:avLst/>
            </a:prstTxWarp>
            <a:spAutoFit/>
          </a:bodyPr>
          <a:lstStyle/>
          <a:p>
            <a:r>
              <a:rPr lang="en-US" sz="1400" b="1" dirty="0"/>
              <a:t>== T1 (complete) followed</a:t>
            </a:r>
          </a:p>
          <a:p>
            <a:r>
              <a:rPr lang="en-US" sz="1400" b="1" dirty="0"/>
              <a:t>	by T2 (complete)</a:t>
            </a:r>
          </a:p>
        </p:txBody>
      </p:sp>
      <p:sp>
        <p:nvSpPr>
          <p:cNvPr id="22" name="Line 33"/>
          <p:cNvSpPr>
            <a:spLocks noChangeShapeType="1"/>
          </p:cNvSpPr>
          <p:nvPr/>
        </p:nvSpPr>
        <p:spPr bwMode="auto">
          <a:xfrm>
            <a:off x="3279775" y="4137025"/>
            <a:ext cx="914400" cy="696913"/>
          </a:xfrm>
          <a:prstGeom prst="line">
            <a:avLst/>
          </a:prstGeom>
          <a:noFill/>
          <a:ln w="12700">
            <a:solidFill>
              <a:srgbClr val="FF0000"/>
            </a:solidFill>
            <a:round/>
            <a:headEnd type="stealth" w="sm" len="lg"/>
            <a:tailEnd type="stealth" w="med" len="lg"/>
          </a:ln>
        </p:spPr>
        <p:txBody>
          <a:bodyPr>
            <a:prstTxWarp prst="textNoShape">
              <a:avLst/>
            </a:prstTxWarp>
          </a:bodyPr>
          <a:lstStyle/>
          <a:p>
            <a:endParaRPr lang="en-US"/>
          </a:p>
        </p:txBody>
      </p:sp>
      <p:sp>
        <p:nvSpPr>
          <p:cNvPr id="23" name="Line 34"/>
          <p:cNvSpPr>
            <a:spLocks noChangeShapeType="1"/>
          </p:cNvSpPr>
          <p:nvPr/>
        </p:nvSpPr>
        <p:spPr bwMode="auto">
          <a:xfrm>
            <a:off x="3271838" y="3636963"/>
            <a:ext cx="914400" cy="1176337"/>
          </a:xfrm>
          <a:prstGeom prst="line">
            <a:avLst/>
          </a:prstGeom>
          <a:noFill/>
          <a:ln w="12700">
            <a:solidFill>
              <a:srgbClr val="FF0000"/>
            </a:solidFill>
            <a:round/>
            <a:headEnd type="stealth" w="sm" len="lg"/>
            <a:tailEnd type="stealth" w="med" len="lg"/>
          </a:ln>
        </p:spPr>
        <p:txBody>
          <a:bodyPr>
            <a:prstTxWarp prst="textNoShape">
              <a:avLst/>
            </a:prstTxWarp>
          </a:bodyPr>
          <a:lstStyle/>
          <a:p>
            <a:endParaRPr lang="en-US"/>
          </a:p>
        </p:txBody>
      </p:sp>
      <p:sp>
        <p:nvSpPr>
          <p:cNvPr id="24" name="Line 35"/>
          <p:cNvSpPr>
            <a:spLocks noChangeShapeType="1"/>
          </p:cNvSpPr>
          <p:nvPr/>
        </p:nvSpPr>
        <p:spPr bwMode="auto">
          <a:xfrm>
            <a:off x="3308350" y="4064000"/>
            <a:ext cx="900113" cy="465138"/>
          </a:xfrm>
          <a:prstGeom prst="line">
            <a:avLst/>
          </a:prstGeom>
          <a:noFill/>
          <a:ln w="12700">
            <a:solidFill>
              <a:srgbClr val="FF0000"/>
            </a:solidFill>
            <a:round/>
            <a:headEnd type="stealth" w="sm" len="lg"/>
            <a:tailEnd type="stealth" w="med" len="lg"/>
          </a:ln>
        </p:spPr>
        <p:txBody>
          <a:bodyPr>
            <a:prstTxWarp prst="textNoShape">
              <a:avLst/>
            </a:prstTxWarp>
          </a:bodyPr>
          <a:lstStyle/>
          <a:p>
            <a:endParaRPr lang="en-US"/>
          </a:p>
        </p:txBody>
      </p:sp>
      <p:sp>
        <p:nvSpPr>
          <p:cNvPr id="25" name="Text Box 36"/>
          <p:cNvSpPr txBox="1">
            <a:spLocks noChangeArrowheads="1"/>
          </p:cNvSpPr>
          <p:nvPr/>
        </p:nvSpPr>
        <p:spPr bwMode="auto">
          <a:xfrm>
            <a:off x="2608263" y="6086475"/>
            <a:ext cx="2579687" cy="284163"/>
          </a:xfrm>
          <a:prstGeom prst="rect">
            <a:avLst/>
          </a:prstGeom>
          <a:noFill/>
          <a:ln w="12700">
            <a:noFill/>
            <a:miter lim="800000"/>
            <a:headEnd type="none" w="sm" len="sm"/>
            <a:tailEnd type="none" w="med" len="lg"/>
          </a:ln>
        </p:spPr>
        <p:txBody>
          <a:bodyPr wrap="none">
            <a:prstTxWarp prst="textNoShape">
              <a:avLst/>
            </a:prstTxWarp>
            <a:spAutoFit/>
          </a:bodyPr>
          <a:lstStyle/>
          <a:p>
            <a:r>
              <a:rPr lang="en-US" dirty="0"/>
              <a:t>Pairs of Conflicting Operations</a:t>
            </a:r>
          </a:p>
        </p:txBody>
      </p:sp>
      <p:sp>
        <p:nvSpPr>
          <p:cNvPr id="26" name="Line 37"/>
          <p:cNvSpPr>
            <a:spLocks noChangeShapeType="1"/>
          </p:cNvSpPr>
          <p:nvPr/>
        </p:nvSpPr>
        <p:spPr bwMode="auto">
          <a:xfrm flipH="1">
            <a:off x="3279775" y="4572000"/>
            <a:ext cx="436563" cy="1538288"/>
          </a:xfrm>
          <a:prstGeom prst="line">
            <a:avLst/>
          </a:prstGeom>
          <a:noFill/>
          <a:ln w="12700">
            <a:solidFill>
              <a:srgbClr val="000000"/>
            </a:solidFill>
            <a:round/>
            <a:headEnd type="none" w="sm" len="sm"/>
            <a:tailEnd type="stealth" w="med" len="lg"/>
          </a:ln>
        </p:spPr>
        <p:txBody>
          <a:bodyPr>
            <a:prstTxWarp prst="textNoShape">
              <a:avLst/>
            </a:prstTxWarp>
          </a:bodyPr>
          <a:lstStyle/>
          <a:p>
            <a:endParaRPr lang="en-US"/>
          </a:p>
        </p:txBody>
      </p:sp>
      <p:pic>
        <p:nvPicPr>
          <p:cNvPr id="27" name="Picture 26"/>
          <p:cNvPicPr>
            <a:picLocks noChangeAspect="1"/>
          </p:cNvPicPr>
          <p:nvPr/>
        </p:nvPicPr>
        <p:blipFill>
          <a:blip r:embed="rId3"/>
          <a:stretch>
            <a:fillRect/>
          </a:stretch>
        </p:blipFill>
        <p:spPr>
          <a:xfrm>
            <a:off x="152400" y="2895600"/>
            <a:ext cx="519176" cy="589973"/>
          </a:xfrm>
          <a:prstGeom prst="rect">
            <a:avLst/>
          </a:prstGeom>
        </p:spPr>
      </p:pic>
    </p:spTree>
    <p:extLst>
      <p:ext uri="{BB962C8B-B14F-4D97-AF65-F5344CB8AC3E}">
        <p14:creationId xmlns:p14="http://schemas.microsoft.com/office/powerpoint/2010/main" val="383006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Content Placeholder 2"/>
          <p:cNvSpPr>
            <a:spLocks noGrp="1"/>
          </p:cNvSpPr>
          <p:nvPr>
            <p:ph idx="1"/>
          </p:nvPr>
        </p:nvSpPr>
        <p:spPr/>
        <p:txBody>
          <a:bodyPr/>
          <a:lstStyle/>
          <a:p>
            <a:pPr marL="63500" indent="-63500">
              <a:lnSpc>
                <a:spcPct val="100000"/>
              </a:lnSpc>
              <a:buClr>
                <a:schemeClr val="tx1"/>
              </a:buClr>
              <a:buSzPct val="120000"/>
              <a:buFont typeface="Wingdings" pitchFamily="-1" charset="2"/>
              <a:buNone/>
            </a:pPr>
            <a:r>
              <a:rPr lang="en-US" u="sng" dirty="0">
                <a:solidFill>
                  <a:srgbClr val="0000FF"/>
                </a:solidFill>
                <a:latin typeface="Arial" pitchFamily="-1" charset="0"/>
              </a:rPr>
              <a:t>Transaction T1    </a:t>
            </a:r>
            <a:r>
              <a:rPr lang="en-US" u="sng" dirty="0">
                <a:solidFill>
                  <a:schemeClr val="hlink"/>
                </a:solidFill>
                <a:latin typeface="Arial" pitchFamily="-1" charset="0"/>
              </a:rPr>
              <a:t>		Transaction T2 </a:t>
            </a:r>
          </a:p>
          <a:p>
            <a:pPr marL="63500" indent="-63500">
              <a:lnSpc>
                <a:spcPct val="70000"/>
              </a:lnSpc>
              <a:buClr>
                <a:schemeClr val="tx1"/>
              </a:buClr>
              <a:buSzPct val="120000"/>
              <a:buFont typeface="Wingdings" pitchFamily="-1" charset="2"/>
              <a:buNone/>
            </a:pPr>
            <a:r>
              <a:rPr lang="en-US" dirty="0">
                <a:solidFill>
                  <a:schemeClr val="bg2"/>
                </a:solidFill>
                <a:latin typeface="Arial" pitchFamily="-1" charset="0"/>
              </a:rPr>
              <a:t>		</a:t>
            </a:r>
            <a:r>
              <a:rPr lang="en-US" sz="1800" dirty="0" err="1">
                <a:solidFill>
                  <a:srgbClr val="0000FF"/>
                </a:solidFill>
                <a:latin typeface="Arial" pitchFamily="-1" charset="0"/>
              </a:rPr>
              <a:t>x</a:t>
            </a:r>
            <a:r>
              <a:rPr lang="en-US" sz="1800" dirty="0">
                <a:solidFill>
                  <a:srgbClr val="0000FF"/>
                </a:solidFill>
                <a:latin typeface="Arial" pitchFamily="-1" charset="0"/>
              </a:rPr>
              <a:t>= </a:t>
            </a:r>
            <a:r>
              <a:rPr lang="en-US" sz="1800" dirty="0" err="1">
                <a:solidFill>
                  <a:srgbClr val="0000FF"/>
                </a:solidFill>
                <a:latin typeface="Arial" pitchFamily="-1" charset="0"/>
              </a:rPr>
              <a:t>a.read</a:t>
            </a:r>
            <a:r>
              <a:rPr lang="en-US" sz="1800" dirty="0">
                <a:solidFill>
                  <a:srgbClr val="0000FF"/>
                </a:solidFill>
                <a:latin typeface="Arial" pitchFamily="-1" charset="0"/>
              </a:rPr>
              <a:t>()</a:t>
            </a:r>
            <a:r>
              <a:rPr lang="en-US" sz="1800" dirty="0">
                <a:solidFill>
                  <a:schemeClr val="hlink"/>
                </a:solidFill>
                <a:latin typeface="Arial" pitchFamily="-1" charset="0"/>
              </a:rPr>
              <a:t>	</a:t>
            </a:r>
          </a:p>
          <a:p>
            <a:pPr marL="63500" indent="-63500">
              <a:lnSpc>
                <a:spcPct val="70000"/>
              </a:lnSpc>
              <a:buClr>
                <a:schemeClr val="tx1"/>
              </a:buClr>
              <a:buSzPct val="120000"/>
              <a:buFont typeface="Wingdings" pitchFamily="-1" charset="2"/>
              <a:buNone/>
            </a:pPr>
            <a:r>
              <a:rPr lang="en-US" sz="1800" dirty="0">
                <a:solidFill>
                  <a:schemeClr val="hlink"/>
                </a:solidFill>
                <a:latin typeface="Arial" pitchFamily="-1" charset="0"/>
              </a:rPr>
              <a:t>		</a:t>
            </a:r>
            <a:r>
              <a:rPr lang="en-US" sz="1800" dirty="0">
                <a:solidFill>
                  <a:srgbClr val="0000FF"/>
                </a:solidFill>
                <a:latin typeface="Arial" pitchFamily="-1" charset="0"/>
              </a:rPr>
              <a:t>a.write(20)</a:t>
            </a:r>
            <a:r>
              <a:rPr lang="en-US" sz="1800" dirty="0">
                <a:solidFill>
                  <a:schemeClr val="hlink"/>
                </a:solidFill>
                <a:latin typeface="Arial" pitchFamily="-1" charset="0"/>
              </a:rPr>
              <a:t>		       				       					</a:t>
            </a:r>
            <a:r>
              <a:rPr lang="en-US" sz="1800" dirty="0" err="1">
                <a:solidFill>
                  <a:schemeClr val="hlink"/>
                </a:solidFill>
                <a:latin typeface="Arial" pitchFamily="-1" charset="0"/>
              </a:rPr>
              <a:t>y</a:t>
            </a:r>
            <a:r>
              <a:rPr lang="en-US" sz="1800" dirty="0">
                <a:solidFill>
                  <a:schemeClr val="hlink"/>
                </a:solidFill>
                <a:latin typeface="Arial" pitchFamily="-1" charset="0"/>
              </a:rPr>
              <a:t> = </a:t>
            </a:r>
            <a:r>
              <a:rPr lang="en-US" sz="1800" dirty="0" err="1">
                <a:solidFill>
                  <a:schemeClr val="hlink"/>
                </a:solidFill>
                <a:latin typeface="Arial" pitchFamily="-1" charset="0"/>
              </a:rPr>
              <a:t>b.read</a:t>
            </a:r>
            <a:r>
              <a:rPr lang="en-US" sz="1800" dirty="0">
                <a:solidFill>
                  <a:schemeClr val="hlink"/>
                </a:solidFill>
                <a:latin typeface="Arial" pitchFamily="-1" charset="0"/>
              </a:rPr>
              <a:t>()</a:t>
            </a:r>
          </a:p>
          <a:p>
            <a:pPr marL="63500" indent="-63500">
              <a:lnSpc>
                <a:spcPct val="100000"/>
              </a:lnSpc>
              <a:buClr>
                <a:schemeClr val="tx1"/>
              </a:buClr>
              <a:buSzPct val="120000"/>
              <a:buFont typeface="Wingdings" pitchFamily="-1" charset="2"/>
              <a:buNone/>
            </a:pPr>
            <a:r>
              <a:rPr lang="en-US" sz="1800" dirty="0">
                <a:solidFill>
                  <a:schemeClr val="bg2"/>
                </a:solidFill>
                <a:latin typeface="Arial" pitchFamily="-1" charset="0"/>
              </a:rPr>
              <a:t>						</a:t>
            </a:r>
            <a:r>
              <a:rPr lang="en-US" sz="1800" dirty="0">
                <a:solidFill>
                  <a:schemeClr val="hlink"/>
                </a:solidFill>
                <a:latin typeface="Arial" pitchFamily="-1" charset="0"/>
              </a:rPr>
              <a:t>b.write(30)</a:t>
            </a:r>
            <a:r>
              <a:rPr lang="en-US" sz="1800" dirty="0">
                <a:solidFill>
                  <a:schemeClr val="bg2"/>
                </a:solidFill>
                <a:latin typeface="Arial" pitchFamily="-1" charset="0"/>
              </a:rPr>
              <a:t>	       	</a:t>
            </a:r>
          </a:p>
          <a:p>
            <a:pPr marL="63500" indent="-63500">
              <a:lnSpc>
                <a:spcPct val="100000"/>
              </a:lnSpc>
              <a:buClr>
                <a:schemeClr val="tx1"/>
              </a:buClr>
              <a:buSzPct val="120000"/>
              <a:buFont typeface="Wingdings" pitchFamily="-1" charset="2"/>
              <a:buNone/>
            </a:pPr>
            <a:r>
              <a:rPr lang="en-US" sz="1800" dirty="0">
                <a:solidFill>
                  <a:schemeClr val="bg2"/>
                </a:solidFill>
                <a:latin typeface="Arial" pitchFamily="-1" charset="0"/>
              </a:rPr>
              <a:t>		</a:t>
            </a:r>
            <a:r>
              <a:rPr lang="en-US" sz="1800" dirty="0" err="1">
                <a:solidFill>
                  <a:srgbClr val="0000FF"/>
                </a:solidFill>
                <a:latin typeface="Arial" pitchFamily="-1" charset="0"/>
              </a:rPr>
              <a:t>b.write(x</a:t>
            </a:r>
            <a:r>
              <a:rPr lang="en-US" sz="1800" dirty="0">
                <a:solidFill>
                  <a:srgbClr val="0000FF"/>
                </a:solidFill>
                <a:latin typeface="Arial" pitchFamily="-1" charset="0"/>
              </a:rPr>
              <a:t>)</a:t>
            </a:r>
          </a:p>
          <a:p>
            <a:pPr marL="63500" indent="-63500">
              <a:lnSpc>
                <a:spcPct val="100000"/>
              </a:lnSpc>
              <a:buClr>
                <a:schemeClr val="tx1"/>
              </a:buClr>
              <a:buSzPct val="120000"/>
              <a:buFont typeface="Wingdings" pitchFamily="-1" charset="2"/>
              <a:buNone/>
            </a:pPr>
            <a:r>
              <a:rPr lang="en-US" sz="1800" dirty="0">
                <a:solidFill>
                  <a:schemeClr val="hlink"/>
                </a:solidFill>
                <a:latin typeface="Arial" pitchFamily="-1" charset="0"/>
              </a:rPr>
              <a:t>						</a:t>
            </a:r>
            <a:r>
              <a:rPr lang="en-US" sz="1800" dirty="0" err="1">
                <a:solidFill>
                  <a:schemeClr val="hlink"/>
                </a:solidFill>
                <a:latin typeface="Arial" pitchFamily="-1" charset="0"/>
              </a:rPr>
              <a:t>z</a:t>
            </a:r>
            <a:r>
              <a:rPr lang="en-US" sz="1800" dirty="0">
                <a:solidFill>
                  <a:schemeClr val="hlink"/>
                </a:solidFill>
                <a:latin typeface="Arial" pitchFamily="-1" charset="0"/>
              </a:rPr>
              <a:t> = </a:t>
            </a:r>
            <a:r>
              <a:rPr lang="en-US" sz="1800" dirty="0" err="1">
                <a:solidFill>
                  <a:schemeClr val="hlink"/>
                </a:solidFill>
                <a:latin typeface="Arial" pitchFamily="-1" charset="0"/>
              </a:rPr>
              <a:t>a.read</a:t>
            </a:r>
            <a:r>
              <a:rPr lang="en-US" sz="1800" dirty="0">
                <a:solidFill>
                  <a:schemeClr val="hlink"/>
                </a:solidFill>
                <a:latin typeface="Arial" pitchFamily="-1" charset="0"/>
              </a:rPr>
              <a:t>()			        </a:t>
            </a:r>
          </a:p>
          <a:p>
            <a:pPr marL="63500" indent="-63500">
              <a:buClr>
                <a:schemeClr val="tx1"/>
              </a:buClr>
              <a:buSzPct val="120000"/>
              <a:buFont typeface="Wingdings" pitchFamily="-1" charset="2"/>
              <a:buNone/>
            </a:pPr>
            <a:r>
              <a:rPr lang="en-US" sz="1800" dirty="0">
                <a:latin typeface="Arial" pitchFamily="-1" charset="0"/>
              </a:rPr>
              <a:t>		</a:t>
            </a:r>
            <a:r>
              <a:rPr lang="en-US" sz="1800" dirty="0" err="1">
                <a:solidFill>
                  <a:srgbClr val="0000FF"/>
                </a:solidFill>
                <a:latin typeface="Arial" pitchFamily="-1" charset="0"/>
              </a:rPr>
              <a:t>x</a:t>
            </a:r>
            <a:r>
              <a:rPr lang="en-US" sz="1800" dirty="0">
                <a:solidFill>
                  <a:srgbClr val="0000FF"/>
                </a:solidFill>
                <a:latin typeface="Arial" pitchFamily="-1" charset="0"/>
              </a:rPr>
              <a:t>= </a:t>
            </a:r>
            <a:r>
              <a:rPr lang="en-US" sz="1800" dirty="0" err="1">
                <a:solidFill>
                  <a:srgbClr val="0000FF"/>
                </a:solidFill>
                <a:latin typeface="Arial" pitchFamily="-1" charset="0"/>
              </a:rPr>
              <a:t>a.read</a:t>
            </a:r>
            <a:r>
              <a:rPr lang="en-US" sz="1800" dirty="0">
                <a:solidFill>
                  <a:srgbClr val="0000FF"/>
                </a:solidFill>
                <a:latin typeface="Arial" pitchFamily="-1" charset="0"/>
              </a:rPr>
              <a:t>()</a:t>
            </a:r>
            <a:r>
              <a:rPr lang="en-US" sz="1800" dirty="0">
                <a:solidFill>
                  <a:schemeClr val="hlink"/>
                </a:solidFill>
                <a:latin typeface="Arial" pitchFamily="-1" charset="0"/>
              </a:rPr>
              <a:t>	</a:t>
            </a:r>
          </a:p>
          <a:p>
            <a:pPr marL="63500" indent="-63500">
              <a:lnSpc>
                <a:spcPct val="70000"/>
              </a:lnSpc>
              <a:buClr>
                <a:schemeClr val="tx1"/>
              </a:buClr>
              <a:buSzPct val="120000"/>
              <a:buFont typeface="Wingdings" pitchFamily="-1" charset="2"/>
              <a:buNone/>
            </a:pPr>
            <a:r>
              <a:rPr lang="en-US" sz="1800" dirty="0">
                <a:solidFill>
                  <a:schemeClr val="hlink"/>
                </a:solidFill>
                <a:latin typeface="Arial" pitchFamily="-1" charset="0"/>
              </a:rPr>
              <a:t>		</a:t>
            </a:r>
            <a:r>
              <a:rPr lang="en-US" sz="1800" dirty="0">
                <a:solidFill>
                  <a:srgbClr val="0000FF"/>
                </a:solidFill>
                <a:latin typeface="Arial" pitchFamily="-1" charset="0"/>
              </a:rPr>
              <a:t>a.write(20)</a:t>
            </a:r>
            <a:r>
              <a:rPr lang="en-US" sz="1800" dirty="0">
                <a:solidFill>
                  <a:schemeClr val="hlink"/>
                </a:solidFill>
                <a:latin typeface="Arial" pitchFamily="-1" charset="0"/>
              </a:rPr>
              <a:t>		       				       					</a:t>
            </a:r>
            <a:r>
              <a:rPr lang="en-US" sz="1800" dirty="0" err="1">
                <a:solidFill>
                  <a:schemeClr val="hlink"/>
                </a:solidFill>
                <a:latin typeface="Arial" pitchFamily="-1" charset="0"/>
              </a:rPr>
              <a:t>z</a:t>
            </a:r>
            <a:r>
              <a:rPr lang="en-US" sz="1800" dirty="0">
                <a:solidFill>
                  <a:schemeClr val="hlink"/>
                </a:solidFill>
                <a:latin typeface="Arial" pitchFamily="-1" charset="0"/>
              </a:rPr>
              <a:t> = </a:t>
            </a:r>
            <a:r>
              <a:rPr lang="en-US" sz="1800" dirty="0" err="1">
                <a:solidFill>
                  <a:schemeClr val="hlink"/>
                </a:solidFill>
                <a:latin typeface="Arial" pitchFamily="-1" charset="0"/>
              </a:rPr>
              <a:t>a.read</a:t>
            </a:r>
            <a:r>
              <a:rPr lang="en-US" sz="1800" dirty="0">
                <a:solidFill>
                  <a:schemeClr val="hlink"/>
                </a:solidFill>
                <a:latin typeface="Arial" pitchFamily="-1" charset="0"/>
              </a:rPr>
              <a:t>()</a:t>
            </a:r>
          </a:p>
          <a:p>
            <a:pPr marL="63500" indent="-63500">
              <a:lnSpc>
                <a:spcPct val="100000"/>
              </a:lnSpc>
              <a:buClr>
                <a:schemeClr val="tx1"/>
              </a:buClr>
              <a:buSzPct val="120000"/>
              <a:buFont typeface="Wingdings" pitchFamily="-1" charset="2"/>
              <a:buNone/>
            </a:pPr>
            <a:r>
              <a:rPr lang="en-US" sz="1800" dirty="0">
                <a:solidFill>
                  <a:schemeClr val="bg2"/>
                </a:solidFill>
                <a:latin typeface="Arial" pitchFamily="-1" charset="0"/>
              </a:rPr>
              <a:t>		</a:t>
            </a:r>
            <a:r>
              <a:rPr lang="en-US" sz="1800" dirty="0" err="1">
                <a:solidFill>
                  <a:srgbClr val="0000FF"/>
                </a:solidFill>
                <a:latin typeface="Arial" pitchFamily="-1" charset="0"/>
              </a:rPr>
              <a:t>b.write(x</a:t>
            </a:r>
            <a:r>
              <a:rPr lang="en-US" sz="1800" dirty="0">
                <a:solidFill>
                  <a:srgbClr val="0000FF"/>
                </a:solidFill>
                <a:latin typeface="Arial" pitchFamily="-1" charset="0"/>
              </a:rPr>
              <a:t>)</a:t>
            </a:r>
            <a:r>
              <a:rPr lang="en-US" sz="1800" dirty="0">
                <a:solidFill>
                  <a:schemeClr val="bg2"/>
                </a:solidFill>
                <a:latin typeface="Arial" pitchFamily="-1" charset="0"/>
              </a:rPr>
              <a:t>	       	</a:t>
            </a:r>
          </a:p>
          <a:p>
            <a:pPr marL="63500" indent="-63500">
              <a:lnSpc>
                <a:spcPct val="100000"/>
              </a:lnSpc>
              <a:buClr>
                <a:schemeClr val="tx1"/>
              </a:buClr>
              <a:buSzPct val="120000"/>
              <a:buFont typeface="Wingdings" pitchFamily="-1" charset="2"/>
              <a:buNone/>
            </a:pPr>
            <a:r>
              <a:rPr lang="en-US" sz="1800" dirty="0">
                <a:solidFill>
                  <a:schemeClr val="bg2"/>
                </a:solidFill>
                <a:latin typeface="Arial" pitchFamily="-1" charset="0"/>
              </a:rPr>
              <a:t>						</a:t>
            </a:r>
            <a:r>
              <a:rPr lang="en-US" sz="1800" dirty="0" err="1">
                <a:solidFill>
                  <a:schemeClr val="hlink"/>
                </a:solidFill>
                <a:latin typeface="Arial" pitchFamily="-1" charset="0"/>
              </a:rPr>
              <a:t>y</a:t>
            </a:r>
            <a:r>
              <a:rPr lang="en-US" sz="1800" dirty="0">
                <a:solidFill>
                  <a:schemeClr val="hlink"/>
                </a:solidFill>
                <a:latin typeface="Arial" pitchFamily="-1" charset="0"/>
              </a:rPr>
              <a:t> = </a:t>
            </a:r>
            <a:r>
              <a:rPr lang="en-US" sz="1800" dirty="0" err="1">
                <a:solidFill>
                  <a:schemeClr val="hlink"/>
                </a:solidFill>
                <a:latin typeface="Arial" pitchFamily="-1" charset="0"/>
              </a:rPr>
              <a:t>b.read</a:t>
            </a:r>
            <a:r>
              <a:rPr lang="en-US" sz="1800" dirty="0">
                <a:solidFill>
                  <a:schemeClr val="hlink"/>
                </a:solidFill>
                <a:latin typeface="Arial" pitchFamily="-1" charset="0"/>
              </a:rPr>
              <a:t>()</a:t>
            </a:r>
          </a:p>
          <a:p>
            <a:pPr marL="63500" indent="-63500">
              <a:lnSpc>
                <a:spcPct val="100000"/>
              </a:lnSpc>
              <a:buClr>
                <a:schemeClr val="tx1"/>
              </a:buClr>
              <a:buSzPct val="120000"/>
              <a:buFont typeface="Wingdings" pitchFamily="-1" charset="2"/>
              <a:buNone/>
            </a:pPr>
            <a:r>
              <a:rPr lang="en-US" sz="1800" dirty="0">
                <a:solidFill>
                  <a:schemeClr val="hlink"/>
                </a:solidFill>
                <a:latin typeface="Arial" pitchFamily="-1" charset="0"/>
              </a:rPr>
              <a:t>						b.write(30)	</a:t>
            </a:r>
          </a:p>
          <a:p>
            <a:endParaRPr lang="en-US" sz="1800"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28</a:t>
            </a:fld>
            <a:endParaRPr lang="en-US" b="0">
              <a:solidFill>
                <a:srgbClr val="FBBA03"/>
              </a:solidFill>
            </a:endParaRPr>
          </a:p>
        </p:txBody>
      </p:sp>
      <p:sp>
        <p:nvSpPr>
          <p:cNvPr id="5" name="Line 21"/>
          <p:cNvSpPr>
            <a:spLocks noChangeShapeType="1"/>
          </p:cNvSpPr>
          <p:nvPr/>
        </p:nvSpPr>
        <p:spPr bwMode="auto">
          <a:xfrm>
            <a:off x="736600" y="3632200"/>
            <a:ext cx="6096000" cy="0"/>
          </a:xfrm>
          <a:prstGeom prst="line">
            <a:avLst/>
          </a:prstGeom>
          <a:noFill/>
          <a:ln w="28575">
            <a:solidFill>
              <a:srgbClr val="000000"/>
            </a:solidFill>
            <a:round/>
            <a:headEnd type="none" w="sm" len="sm"/>
            <a:tailEnd type="none" w="med" len="lg"/>
          </a:ln>
        </p:spPr>
        <p:txBody>
          <a:bodyPr>
            <a:prstTxWarp prst="textNoShape">
              <a:avLst/>
            </a:prstTxWarp>
          </a:bodyPr>
          <a:lstStyle/>
          <a:p>
            <a:endParaRPr lang="en-US"/>
          </a:p>
        </p:txBody>
      </p:sp>
      <p:sp>
        <p:nvSpPr>
          <p:cNvPr id="6" name="Line 22"/>
          <p:cNvSpPr>
            <a:spLocks noChangeShapeType="1"/>
          </p:cNvSpPr>
          <p:nvPr/>
        </p:nvSpPr>
        <p:spPr bwMode="auto">
          <a:xfrm>
            <a:off x="3746500" y="1219200"/>
            <a:ext cx="0" cy="4800600"/>
          </a:xfrm>
          <a:prstGeom prst="line">
            <a:avLst/>
          </a:prstGeom>
          <a:noFill/>
          <a:ln w="28575">
            <a:solidFill>
              <a:srgbClr val="000000"/>
            </a:solidFill>
            <a:round/>
            <a:headEnd type="none" w="sm" len="sm"/>
            <a:tailEnd type="none" w="med" len="lg"/>
          </a:ln>
        </p:spPr>
        <p:txBody>
          <a:bodyPr>
            <a:prstTxWarp prst="textNoShape">
              <a:avLst/>
            </a:prstTxWarp>
          </a:bodyPr>
          <a:lstStyle/>
          <a:p>
            <a:endParaRPr lang="en-US"/>
          </a:p>
        </p:txBody>
      </p:sp>
      <p:sp>
        <p:nvSpPr>
          <p:cNvPr id="7" name="Line 23"/>
          <p:cNvSpPr>
            <a:spLocks noChangeShapeType="1"/>
          </p:cNvSpPr>
          <p:nvPr/>
        </p:nvSpPr>
        <p:spPr bwMode="auto">
          <a:xfrm>
            <a:off x="749300" y="3860800"/>
            <a:ext cx="6096000" cy="0"/>
          </a:xfrm>
          <a:prstGeom prst="line">
            <a:avLst/>
          </a:prstGeom>
          <a:noFill/>
          <a:ln w="28575">
            <a:solidFill>
              <a:srgbClr val="000000"/>
            </a:solidFill>
            <a:round/>
            <a:headEnd type="none" w="sm" len="sm"/>
            <a:tailEnd type="none" w="med" len="lg"/>
          </a:ln>
        </p:spPr>
        <p:txBody>
          <a:bodyPr>
            <a:prstTxWarp prst="textNoShape">
              <a:avLst/>
            </a:prstTxWarp>
          </a:bodyPr>
          <a:lstStyle/>
          <a:p>
            <a:endParaRPr lang="en-US"/>
          </a:p>
        </p:txBody>
      </p:sp>
      <p:sp>
        <p:nvSpPr>
          <p:cNvPr id="8" name="Oval 29"/>
          <p:cNvSpPr>
            <a:spLocks noChangeArrowheads="1"/>
          </p:cNvSpPr>
          <p:nvPr/>
        </p:nvSpPr>
        <p:spPr bwMode="auto">
          <a:xfrm>
            <a:off x="5016500" y="3314700"/>
            <a:ext cx="139700" cy="127000"/>
          </a:xfrm>
          <a:prstGeom prst="ellipse">
            <a:avLst/>
          </a:prstGeom>
          <a:solidFill>
            <a:schemeClr val="bg1"/>
          </a:solidFill>
          <a:ln w="12700">
            <a:solidFill>
              <a:srgbClr val="FF0000"/>
            </a:solidFill>
            <a:round/>
            <a:headEnd type="none" w="sm" len="sm"/>
            <a:tailEnd type="none" w="med" len="lg"/>
          </a:ln>
        </p:spPr>
        <p:txBody>
          <a:bodyPr wrap="none" anchor="ctr">
            <a:prstTxWarp prst="textNoShape">
              <a:avLst/>
            </a:prstTxWarp>
          </a:bodyPr>
          <a:lstStyle/>
          <a:p>
            <a:endParaRPr lang="en-US"/>
          </a:p>
        </p:txBody>
      </p:sp>
      <p:sp>
        <p:nvSpPr>
          <p:cNvPr id="9" name="Text Box 35"/>
          <p:cNvSpPr txBox="1">
            <a:spLocks noChangeArrowheads="1"/>
          </p:cNvSpPr>
          <p:nvPr/>
        </p:nvSpPr>
        <p:spPr bwMode="auto">
          <a:xfrm>
            <a:off x="6870700" y="4203700"/>
            <a:ext cx="1498600" cy="1631216"/>
          </a:xfrm>
          <a:prstGeom prst="rect">
            <a:avLst/>
          </a:prstGeom>
          <a:noFill/>
          <a:ln w="12700">
            <a:noFill/>
            <a:miter lim="800000"/>
            <a:headEnd type="none" w="sm" len="sm"/>
            <a:tailEnd type="none" w="med" len="lg"/>
          </a:ln>
        </p:spPr>
        <p:txBody>
          <a:bodyPr>
            <a:prstTxWarp prst="textNoShape">
              <a:avLst/>
            </a:prstTxWarp>
            <a:spAutoFit/>
          </a:bodyPr>
          <a:lstStyle/>
          <a:p>
            <a:pPr>
              <a:spcBef>
                <a:spcPct val="50000"/>
              </a:spcBef>
            </a:pPr>
            <a:r>
              <a:rPr lang="en-US" sz="2000" dirty="0">
                <a:solidFill>
                  <a:schemeClr val="tx1"/>
                </a:solidFill>
              </a:rPr>
              <a:t>Serially equivalent interleaving of operations</a:t>
            </a:r>
          </a:p>
        </p:txBody>
      </p:sp>
      <p:grpSp>
        <p:nvGrpSpPr>
          <p:cNvPr id="10" name="Group 41"/>
          <p:cNvGrpSpPr>
            <a:grpSpLocks/>
          </p:cNvGrpSpPr>
          <p:nvPr/>
        </p:nvGrpSpPr>
        <p:grpSpPr bwMode="auto">
          <a:xfrm>
            <a:off x="2844800" y="1598612"/>
            <a:ext cx="5562600" cy="1739901"/>
            <a:chOff x="1792" y="848"/>
            <a:chExt cx="3504" cy="1096"/>
          </a:xfrm>
        </p:grpSpPr>
        <p:sp>
          <p:nvSpPr>
            <p:cNvPr id="11" name="Text Box 34"/>
            <p:cNvSpPr txBox="1">
              <a:spLocks noChangeArrowheads="1"/>
            </p:cNvSpPr>
            <p:nvPr/>
          </p:nvSpPr>
          <p:spPr bwMode="auto">
            <a:xfrm>
              <a:off x="2312" y="1248"/>
              <a:ext cx="808" cy="336"/>
            </a:xfrm>
            <a:prstGeom prst="rect">
              <a:avLst/>
            </a:prstGeom>
            <a:noFill/>
            <a:ln w="12700">
              <a:noFill/>
              <a:miter lim="800000"/>
              <a:headEnd type="none" w="sm" len="sm"/>
              <a:tailEnd type="none" w="med" len="lg"/>
            </a:ln>
          </p:spPr>
          <p:txBody>
            <a:bodyPr>
              <a:prstTxWarp prst="textNoShape">
                <a:avLst/>
              </a:prstTxWarp>
              <a:spAutoFit/>
            </a:bodyPr>
            <a:lstStyle/>
            <a:p>
              <a:pPr>
                <a:spcBef>
                  <a:spcPct val="50000"/>
                </a:spcBef>
              </a:pPr>
              <a:r>
                <a:rPr lang="en-US" sz="1600" b="1"/>
                <a:t>Conflicting Ops.</a:t>
              </a:r>
            </a:p>
          </p:txBody>
        </p:sp>
        <p:grpSp>
          <p:nvGrpSpPr>
            <p:cNvPr id="12" name="Group 40"/>
            <p:cNvGrpSpPr>
              <a:grpSpLocks/>
            </p:cNvGrpSpPr>
            <p:nvPr/>
          </p:nvGrpSpPr>
          <p:grpSpPr bwMode="auto">
            <a:xfrm>
              <a:off x="1792" y="848"/>
              <a:ext cx="3504" cy="1096"/>
              <a:chOff x="1792" y="848"/>
              <a:chExt cx="3504" cy="1096"/>
            </a:xfrm>
          </p:grpSpPr>
          <p:sp>
            <p:nvSpPr>
              <p:cNvPr id="13" name="Text Box 24"/>
              <p:cNvSpPr txBox="1">
                <a:spLocks noChangeArrowheads="1"/>
              </p:cNvSpPr>
              <p:nvPr/>
            </p:nvSpPr>
            <p:spPr bwMode="auto">
              <a:xfrm>
                <a:off x="4352" y="848"/>
                <a:ext cx="944" cy="1096"/>
              </a:xfrm>
              <a:prstGeom prst="rect">
                <a:avLst/>
              </a:prstGeom>
              <a:noFill/>
              <a:ln w="12700">
                <a:noFill/>
                <a:miter lim="800000"/>
                <a:headEnd type="none" w="sm" len="sm"/>
                <a:tailEnd type="none" w="med" len="lg"/>
              </a:ln>
            </p:spPr>
            <p:txBody>
              <a:bodyPr>
                <a:prstTxWarp prst="textNoShape">
                  <a:avLst/>
                </a:prstTxWarp>
                <a:spAutoFit/>
              </a:bodyPr>
              <a:lstStyle/>
              <a:p>
                <a:pPr>
                  <a:spcBef>
                    <a:spcPct val="50000"/>
                  </a:spcBef>
                </a:pPr>
                <a:r>
                  <a:rPr lang="en-US" sz="2000" i="1">
                    <a:solidFill>
                      <a:schemeClr val="tx1"/>
                    </a:solidFill>
                  </a:rPr>
                  <a:t>Non-</a:t>
                </a:r>
                <a:r>
                  <a:rPr lang="en-US" sz="2000">
                    <a:solidFill>
                      <a:schemeClr val="tx1"/>
                    </a:solidFill>
                  </a:rPr>
                  <a:t>serially equivalent interleaving of operations</a:t>
                </a:r>
              </a:p>
            </p:txBody>
          </p:sp>
          <p:grpSp>
            <p:nvGrpSpPr>
              <p:cNvPr id="14" name="Group 39"/>
              <p:cNvGrpSpPr>
                <a:grpSpLocks/>
              </p:cNvGrpSpPr>
              <p:nvPr/>
            </p:nvGrpSpPr>
            <p:grpSpPr bwMode="auto">
              <a:xfrm>
                <a:off x="1792" y="1153"/>
                <a:ext cx="1448" cy="787"/>
                <a:chOff x="1792" y="1153"/>
                <a:chExt cx="1448" cy="787"/>
              </a:xfrm>
            </p:grpSpPr>
            <p:sp>
              <p:nvSpPr>
                <p:cNvPr id="15" name="Oval 28"/>
                <p:cNvSpPr>
                  <a:spLocks noChangeArrowheads="1"/>
                </p:cNvSpPr>
                <p:nvPr/>
              </p:nvSpPr>
              <p:spPr bwMode="auto">
                <a:xfrm>
                  <a:off x="1832" y="1153"/>
                  <a:ext cx="88" cy="80"/>
                </a:xfrm>
                <a:prstGeom prst="ellipse">
                  <a:avLst/>
                </a:prstGeom>
                <a:solidFill>
                  <a:schemeClr val="bg1"/>
                </a:solidFill>
                <a:ln w="12700">
                  <a:solidFill>
                    <a:srgbClr val="FF0000"/>
                  </a:solidFill>
                  <a:round/>
                  <a:headEnd type="none" w="sm" len="sm"/>
                  <a:tailEnd type="none" w="med" len="lg"/>
                </a:ln>
              </p:spPr>
              <p:txBody>
                <a:bodyPr wrap="none" anchor="ctr">
                  <a:prstTxWarp prst="textNoShape">
                    <a:avLst/>
                  </a:prstTxWarp>
                </a:bodyPr>
                <a:lstStyle/>
                <a:p>
                  <a:endParaRPr lang="en-US"/>
                </a:p>
              </p:txBody>
            </p:sp>
            <p:cxnSp>
              <p:nvCxnSpPr>
                <p:cNvPr id="16" name="AutoShape 30"/>
                <p:cNvCxnSpPr>
                  <a:cxnSpLocks noChangeShapeType="1"/>
                  <a:stCxn id="15" idx="5"/>
                  <a:endCxn id="8" idx="1"/>
                </p:cNvCxnSpPr>
                <p:nvPr/>
              </p:nvCxnSpPr>
              <p:spPr bwMode="auto">
                <a:xfrm rot="16200000" flipH="1">
                  <a:off x="2180" y="948"/>
                  <a:ext cx="719" cy="1266"/>
                </a:xfrm>
                <a:prstGeom prst="straightConnector1">
                  <a:avLst/>
                </a:prstGeom>
                <a:noFill/>
                <a:ln w="28575">
                  <a:solidFill>
                    <a:srgbClr val="FF0000"/>
                  </a:solidFill>
                  <a:round/>
                  <a:headEnd type="triangle" w="med" len="med"/>
                  <a:tailEnd type="triangle" w="med" len="med"/>
                </a:ln>
              </p:spPr>
            </p:cxnSp>
            <p:sp>
              <p:nvSpPr>
                <p:cNvPr id="17" name="Oval 31"/>
                <p:cNvSpPr>
                  <a:spLocks noChangeArrowheads="1"/>
                </p:cNvSpPr>
                <p:nvPr/>
              </p:nvSpPr>
              <p:spPr bwMode="auto">
                <a:xfrm>
                  <a:off x="3152" y="1496"/>
                  <a:ext cx="88" cy="80"/>
                </a:xfrm>
                <a:prstGeom prst="ellipse">
                  <a:avLst/>
                </a:prstGeom>
                <a:solidFill>
                  <a:schemeClr val="bg1"/>
                </a:solidFill>
                <a:ln w="12700">
                  <a:solidFill>
                    <a:srgbClr val="FF0000"/>
                  </a:solidFill>
                  <a:round/>
                  <a:headEnd type="none" w="sm" len="sm"/>
                  <a:tailEnd type="none" w="med" len="lg"/>
                </a:ln>
              </p:spPr>
              <p:txBody>
                <a:bodyPr wrap="none" anchor="ctr">
                  <a:prstTxWarp prst="textNoShape">
                    <a:avLst/>
                  </a:prstTxWarp>
                </a:bodyPr>
                <a:lstStyle/>
                <a:p>
                  <a:endParaRPr lang="en-US"/>
                </a:p>
              </p:txBody>
            </p:sp>
            <p:sp>
              <p:nvSpPr>
                <p:cNvPr id="18" name="Oval 32"/>
                <p:cNvSpPr>
                  <a:spLocks noChangeArrowheads="1"/>
                </p:cNvSpPr>
                <p:nvPr/>
              </p:nvSpPr>
              <p:spPr bwMode="auto">
                <a:xfrm>
                  <a:off x="1792" y="1736"/>
                  <a:ext cx="88" cy="80"/>
                </a:xfrm>
                <a:prstGeom prst="ellipse">
                  <a:avLst/>
                </a:prstGeom>
                <a:solidFill>
                  <a:schemeClr val="bg1"/>
                </a:solidFill>
                <a:ln w="12700">
                  <a:solidFill>
                    <a:srgbClr val="FF0000"/>
                  </a:solidFill>
                  <a:round/>
                  <a:headEnd type="none" w="sm" len="sm"/>
                  <a:tailEnd type="none" w="med" len="lg"/>
                </a:ln>
              </p:spPr>
              <p:txBody>
                <a:bodyPr wrap="none" anchor="ctr">
                  <a:prstTxWarp prst="textNoShape">
                    <a:avLst/>
                  </a:prstTxWarp>
                </a:bodyPr>
                <a:lstStyle/>
                <a:p>
                  <a:endParaRPr lang="en-US"/>
                </a:p>
              </p:txBody>
            </p:sp>
            <p:cxnSp>
              <p:nvCxnSpPr>
                <p:cNvPr id="19" name="AutoShape 33"/>
                <p:cNvCxnSpPr>
                  <a:cxnSpLocks noChangeShapeType="1"/>
                  <a:endCxn id="18" idx="6"/>
                </p:cNvCxnSpPr>
                <p:nvPr/>
              </p:nvCxnSpPr>
              <p:spPr bwMode="auto">
                <a:xfrm flipH="1">
                  <a:off x="1880" y="1432"/>
                  <a:ext cx="1352" cy="344"/>
                </a:xfrm>
                <a:prstGeom prst="straightConnector1">
                  <a:avLst/>
                </a:prstGeom>
                <a:noFill/>
                <a:ln w="28575">
                  <a:solidFill>
                    <a:srgbClr val="FF0000"/>
                  </a:solidFill>
                  <a:round/>
                  <a:headEnd type="triangle" w="med" len="med"/>
                  <a:tailEnd type="triangle" w="med" len="med"/>
                </a:ln>
              </p:spPr>
            </p:cxnSp>
            <p:sp>
              <p:nvSpPr>
                <p:cNvPr id="20" name="Oval 36"/>
                <p:cNvSpPr>
                  <a:spLocks noChangeArrowheads="1"/>
                </p:cNvSpPr>
                <p:nvPr/>
              </p:nvSpPr>
              <p:spPr bwMode="auto">
                <a:xfrm>
                  <a:off x="3152" y="1312"/>
                  <a:ext cx="88" cy="80"/>
                </a:xfrm>
                <a:prstGeom prst="ellipse">
                  <a:avLst/>
                </a:prstGeom>
                <a:solidFill>
                  <a:schemeClr val="bg1"/>
                </a:solidFill>
                <a:ln w="12700">
                  <a:solidFill>
                    <a:srgbClr val="FF0000"/>
                  </a:solidFill>
                  <a:round/>
                  <a:headEnd type="none" w="sm" len="sm"/>
                  <a:tailEnd type="none" w="med" len="lg"/>
                </a:ln>
              </p:spPr>
              <p:txBody>
                <a:bodyPr wrap="none" anchor="ctr">
                  <a:prstTxWarp prst="textNoShape">
                    <a:avLst/>
                  </a:prstTxWarp>
                </a:bodyPr>
                <a:lstStyle/>
                <a:p>
                  <a:endParaRPr lang="en-US"/>
                </a:p>
              </p:txBody>
            </p:sp>
            <p:sp>
              <p:nvSpPr>
                <p:cNvPr id="21" name="Line 37"/>
                <p:cNvSpPr>
                  <a:spLocks noChangeShapeType="1"/>
                </p:cNvSpPr>
                <p:nvPr/>
              </p:nvSpPr>
              <p:spPr bwMode="auto">
                <a:xfrm>
                  <a:off x="3200" y="1384"/>
                  <a:ext cx="0" cy="112"/>
                </a:xfrm>
                <a:prstGeom prst="line">
                  <a:avLst/>
                </a:prstGeom>
                <a:noFill/>
                <a:ln w="12700">
                  <a:solidFill>
                    <a:srgbClr val="FF0000"/>
                  </a:solidFill>
                  <a:round/>
                  <a:headEnd type="none" w="sm" len="sm"/>
                  <a:tailEnd type="none" w="med" len="lg"/>
                </a:ln>
              </p:spPr>
              <p:txBody>
                <a:bodyPr>
                  <a:prstTxWarp prst="textNoShape">
                    <a:avLst/>
                  </a:prstTxWarp>
                </a:bodyPr>
                <a:lstStyle/>
                <a:p>
                  <a:endParaRPr lang="en-US"/>
                </a:p>
              </p:txBody>
            </p:sp>
          </p:grpSp>
        </p:grpSp>
      </p:grpSp>
      <p:sp>
        <p:nvSpPr>
          <p:cNvPr id="22" name="Line 38"/>
          <p:cNvSpPr>
            <a:spLocks noChangeShapeType="1"/>
          </p:cNvSpPr>
          <p:nvPr/>
        </p:nvSpPr>
        <p:spPr bwMode="auto">
          <a:xfrm flipV="1">
            <a:off x="5016500" y="2489200"/>
            <a:ext cx="38100" cy="25400"/>
          </a:xfrm>
          <a:prstGeom prst="line">
            <a:avLst/>
          </a:prstGeom>
          <a:noFill/>
          <a:ln w="12700">
            <a:solidFill>
              <a:srgbClr val="FF0000"/>
            </a:solidFill>
            <a:round/>
            <a:headEnd type="none" w="sm" len="sm"/>
            <a:tailEnd type="none" w="med" len="lg"/>
          </a:ln>
        </p:spPr>
        <p:txBody>
          <a:bodyPr>
            <a:prstTxWarp prst="textNoShape">
              <a:avLst/>
            </a:prstTxWarp>
          </a:bodyPr>
          <a:lstStyle/>
          <a:p>
            <a:endParaRPr lang="en-US"/>
          </a:p>
        </p:txBody>
      </p:sp>
    </p:spTree>
    <p:extLst>
      <p:ext uri="{BB962C8B-B14F-4D97-AF65-F5344CB8AC3E}">
        <p14:creationId xmlns:p14="http://schemas.microsoft.com/office/powerpoint/2010/main" val="113298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Inconsistent Retrievals Problem</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29</a:t>
            </a:fld>
            <a:endParaRPr lang="en-US" b="0">
              <a:solidFill>
                <a:srgbClr val="FBBA03"/>
              </a:solidFill>
            </a:endParaRPr>
          </a:p>
        </p:txBody>
      </p:sp>
      <p:grpSp>
        <p:nvGrpSpPr>
          <p:cNvPr id="5" name="Group 3"/>
          <p:cNvGrpSpPr>
            <a:grpSpLocks/>
          </p:cNvGrpSpPr>
          <p:nvPr/>
        </p:nvGrpSpPr>
        <p:grpSpPr bwMode="auto">
          <a:xfrm>
            <a:off x="431800" y="2079625"/>
            <a:ext cx="8342313" cy="3773488"/>
            <a:chOff x="295" y="1158"/>
            <a:chExt cx="5476" cy="2257"/>
          </a:xfrm>
        </p:grpSpPr>
        <p:sp>
          <p:nvSpPr>
            <p:cNvPr id="6" name="Rectangle 4"/>
            <p:cNvSpPr>
              <a:spLocks noChangeArrowheads="1"/>
            </p:cNvSpPr>
            <p:nvPr/>
          </p:nvSpPr>
          <p:spPr bwMode="auto">
            <a:xfrm>
              <a:off x="439" y="1181"/>
              <a:ext cx="902"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a:solidFill>
                    <a:srgbClr val="000000"/>
                  </a:solidFill>
                  <a:latin typeface="Times" pitchFamily="-1" charset="0"/>
                </a:rPr>
                <a:t>Transaction </a:t>
              </a:r>
              <a:endParaRPr lang="en-GB" sz="2400">
                <a:solidFill>
                  <a:schemeClr val="tx1"/>
                </a:solidFill>
                <a:latin typeface="Times" pitchFamily="-1" charset="0"/>
              </a:endParaRPr>
            </a:p>
          </p:txBody>
        </p:sp>
        <p:sp>
          <p:nvSpPr>
            <p:cNvPr id="7" name="Rectangle 5"/>
            <p:cNvSpPr>
              <a:spLocks noChangeArrowheads="1"/>
            </p:cNvSpPr>
            <p:nvPr/>
          </p:nvSpPr>
          <p:spPr bwMode="auto">
            <a:xfrm>
              <a:off x="1273" y="1181"/>
              <a:ext cx="112"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i="1">
                  <a:solidFill>
                    <a:srgbClr val="000000"/>
                  </a:solidFill>
                  <a:latin typeface="Times" pitchFamily="-1" charset="0"/>
                </a:rPr>
                <a:t>V</a:t>
              </a:r>
              <a:endParaRPr lang="en-GB" sz="2400">
                <a:solidFill>
                  <a:schemeClr val="tx1"/>
                </a:solidFill>
                <a:latin typeface="Times" pitchFamily="-1" charset="0"/>
              </a:endParaRPr>
            </a:p>
          </p:txBody>
        </p:sp>
        <p:sp>
          <p:nvSpPr>
            <p:cNvPr id="8" name="Rectangle 6"/>
            <p:cNvSpPr>
              <a:spLocks noChangeArrowheads="1"/>
            </p:cNvSpPr>
            <p:nvPr/>
          </p:nvSpPr>
          <p:spPr bwMode="auto">
            <a:xfrm>
              <a:off x="1383" y="1181"/>
              <a:ext cx="55"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a:solidFill>
                    <a:srgbClr val="000000"/>
                  </a:solidFill>
                  <a:latin typeface="Times" pitchFamily="-1" charset="0"/>
                </a:rPr>
                <a:t>:</a:t>
              </a:r>
              <a:endParaRPr lang="en-GB" sz="2400">
                <a:solidFill>
                  <a:schemeClr val="tx1"/>
                </a:solidFill>
                <a:latin typeface="Times" pitchFamily="-1" charset="0"/>
              </a:endParaRPr>
            </a:p>
          </p:txBody>
        </p:sp>
        <p:sp>
          <p:nvSpPr>
            <p:cNvPr id="9" name="Rectangle 7"/>
            <p:cNvSpPr>
              <a:spLocks noChangeArrowheads="1"/>
            </p:cNvSpPr>
            <p:nvPr/>
          </p:nvSpPr>
          <p:spPr bwMode="auto">
            <a:xfrm>
              <a:off x="1430" y="1181"/>
              <a:ext cx="83"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a:solidFill>
                    <a:srgbClr val="000000"/>
                  </a:solidFill>
                  <a:latin typeface="Times" pitchFamily="-1" charset="0"/>
                </a:rPr>
                <a:t>  </a:t>
              </a:r>
              <a:endParaRPr lang="en-GB" sz="2400">
                <a:solidFill>
                  <a:schemeClr val="tx1"/>
                </a:solidFill>
                <a:latin typeface="Times" pitchFamily="-1" charset="0"/>
              </a:endParaRPr>
            </a:p>
          </p:txBody>
        </p:sp>
        <p:sp>
          <p:nvSpPr>
            <p:cNvPr id="10" name="Rectangle 8"/>
            <p:cNvSpPr>
              <a:spLocks noChangeArrowheads="1"/>
            </p:cNvSpPr>
            <p:nvPr/>
          </p:nvSpPr>
          <p:spPr bwMode="auto">
            <a:xfrm>
              <a:off x="444" y="1405"/>
              <a:ext cx="1113"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a.withdraw(100)</a:t>
              </a:r>
              <a:endParaRPr lang="en-GB" sz="2400">
                <a:solidFill>
                  <a:schemeClr val="tx1"/>
                </a:solidFill>
                <a:latin typeface="Times" pitchFamily="-1" charset="0"/>
              </a:endParaRPr>
            </a:p>
          </p:txBody>
        </p:sp>
        <p:sp>
          <p:nvSpPr>
            <p:cNvPr id="11" name="Rectangle 9"/>
            <p:cNvSpPr>
              <a:spLocks noChangeArrowheads="1"/>
            </p:cNvSpPr>
            <p:nvPr/>
          </p:nvSpPr>
          <p:spPr bwMode="auto">
            <a:xfrm>
              <a:off x="444" y="1626"/>
              <a:ext cx="964"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b.deposit(100)</a:t>
              </a:r>
              <a:endParaRPr lang="en-GB" sz="2400">
                <a:solidFill>
                  <a:schemeClr val="tx1"/>
                </a:solidFill>
                <a:latin typeface="Times" pitchFamily="-1" charset="0"/>
              </a:endParaRPr>
            </a:p>
          </p:txBody>
        </p:sp>
        <p:sp>
          <p:nvSpPr>
            <p:cNvPr id="12" name="Rectangle 10"/>
            <p:cNvSpPr>
              <a:spLocks noChangeArrowheads="1"/>
            </p:cNvSpPr>
            <p:nvPr/>
          </p:nvSpPr>
          <p:spPr bwMode="auto">
            <a:xfrm>
              <a:off x="2954" y="1181"/>
              <a:ext cx="903"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a:solidFill>
                    <a:srgbClr val="000000"/>
                  </a:solidFill>
                  <a:latin typeface="Times" pitchFamily="-1" charset="0"/>
                </a:rPr>
                <a:t>Transaction </a:t>
              </a:r>
              <a:endParaRPr lang="en-GB" sz="2400">
                <a:solidFill>
                  <a:schemeClr val="tx1"/>
                </a:solidFill>
                <a:latin typeface="Times" pitchFamily="-1" charset="0"/>
              </a:endParaRPr>
            </a:p>
          </p:txBody>
        </p:sp>
        <p:sp>
          <p:nvSpPr>
            <p:cNvPr id="13" name="Rectangle 11"/>
            <p:cNvSpPr>
              <a:spLocks noChangeArrowheads="1"/>
            </p:cNvSpPr>
            <p:nvPr/>
          </p:nvSpPr>
          <p:spPr bwMode="auto">
            <a:xfrm>
              <a:off x="3853" y="1181"/>
              <a:ext cx="148"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i="1">
                  <a:solidFill>
                    <a:srgbClr val="000000"/>
                  </a:solidFill>
                  <a:latin typeface="Times" pitchFamily="-1" charset="0"/>
                </a:rPr>
                <a:t>W</a:t>
              </a:r>
              <a:endParaRPr lang="en-GB" sz="2400">
                <a:solidFill>
                  <a:schemeClr val="tx1"/>
                </a:solidFill>
                <a:latin typeface="Times" pitchFamily="-1" charset="0"/>
              </a:endParaRPr>
            </a:p>
          </p:txBody>
        </p:sp>
        <p:sp>
          <p:nvSpPr>
            <p:cNvPr id="14" name="Rectangle 12"/>
            <p:cNvSpPr>
              <a:spLocks noChangeArrowheads="1"/>
            </p:cNvSpPr>
            <p:nvPr/>
          </p:nvSpPr>
          <p:spPr bwMode="auto">
            <a:xfrm>
              <a:off x="3995" y="1177"/>
              <a:ext cx="56"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a:solidFill>
                    <a:srgbClr val="000000"/>
                  </a:solidFill>
                  <a:latin typeface="Times" pitchFamily="-1" charset="0"/>
                </a:rPr>
                <a:t>:</a:t>
              </a:r>
              <a:endParaRPr lang="en-GB" sz="2400">
                <a:solidFill>
                  <a:schemeClr val="tx1"/>
                </a:solidFill>
                <a:latin typeface="Times" pitchFamily="-1" charset="0"/>
              </a:endParaRPr>
            </a:p>
          </p:txBody>
        </p:sp>
        <p:sp>
          <p:nvSpPr>
            <p:cNvPr id="15" name="Rectangle 13"/>
            <p:cNvSpPr>
              <a:spLocks noChangeArrowheads="1"/>
            </p:cNvSpPr>
            <p:nvPr/>
          </p:nvSpPr>
          <p:spPr bwMode="auto">
            <a:xfrm>
              <a:off x="2954" y="1497"/>
              <a:ext cx="1548"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aBranch.branchTotal()</a:t>
              </a:r>
              <a:endParaRPr lang="en-GB" sz="2400">
                <a:solidFill>
                  <a:schemeClr val="tx1"/>
                </a:solidFill>
                <a:latin typeface="Times" pitchFamily="-1" charset="0"/>
              </a:endParaRPr>
            </a:p>
          </p:txBody>
        </p:sp>
        <p:sp>
          <p:nvSpPr>
            <p:cNvPr id="16" name="Line 14"/>
            <p:cNvSpPr>
              <a:spLocks noChangeShapeType="1"/>
            </p:cNvSpPr>
            <p:nvPr/>
          </p:nvSpPr>
          <p:spPr bwMode="auto">
            <a:xfrm>
              <a:off x="295" y="1158"/>
              <a:ext cx="2493"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17" name="Line 15"/>
            <p:cNvSpPr>
              <a:spLocks noChangeShapeType="1"/>
            </p:cNvSpPr>
            <p:nvPr/>
          </p:nvSpPr>
          <p:spPr bwMode="auto">
            <a:xfrm>
              <a:off x="2804" y="1158"/>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18" name="Line 16"/>
            <p:cNvSpPr>
              <a:spLocks noChangeShapeType="1"/>
            </p:cNvSpPr>
            <p:nvPr/>
          </p:nvSpPr>
          <p:spPr bwMode="auto">
            <a:xfrm>
              <a:off x="2820" y="1158"/>
              <a:ext cx="295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19" name="Line 17"/>
            <p:cNvSpPr>
              <a:spLocks noChangeShapeType="1"/>
            </p:cNvSpPr>
            <p:nvPr/>
          </p:nvSpPr>
          <p:spPr bwMode="auto">
            <a:xfrm>
              <a:off x="2804" y="1174"/>
              <a:ext cx="1" cy="647"/>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0" name="Rectangle 18"/>
            <p:cNvSpPr>
              <a:spLocks noChangeArrowheads="1"/>
            </p:cNvSpPr>
            <p:nvPr/>
          </p:nvSpPr>
          <p:spPr bwMode="auto">
            <a:xfrm>
              <a:off x="444" y="1954"/>
              <a:ext cx="1168"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a.withdraw(100);</a:t>
              </a:r>
              <a:endParaRPr lang="en-GB" sz="2400">
                <a:solidFill>
                  <a:schemeClr val="tx1"/>
                </a:solidFill>
                <a:latin typeface="Times" pitchFamily="-1" charset="0"/>
              </a:endParaRPr>
            </a:p>
          </p:txBody>
        </p:sp>
        <p:sp>
          <p:nvSpPr>
            <p:cNvPr id="21" name="Rectangle 19"/>
            <p:cNvSpPr>
              <a:spLocks noChangeArrowheads="1"/>
            </p:cNvSpPr>
            <p:nvPr/>
          </p:nvSpPr>
          <p:spPr bwMode="auto">
            <a:xfrm>
              <a:off x="2243" y="1971"/>
              <a:ext cx="333"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$100</a:t>
              </a:r>
              <a:endParaRPr lang="en-GB" sz="2400">
                <a:solidFill>
                  <a:schemeClr val="tx1"/>
                </a:solidFill>
                <a:latin typeface="Times" pitchFamily="-1" charset="0"/>
              </a:endParaRPr>
            </a:p>
          </p:txBody>
        </p:sp>
        <p:sp>
          <p:nvSpPr>
            <p:cNvPr id="22" name="Line 20"/>
            <p:cNvSpPr>
              <a:spLocks noChangeShapeType="1"/>
            </p:cNvSpPr>
            <p:nvPr/>
          </p:nvSpPr>
          <p:spPr bwMode="auto">
            <a:xfrm>
              <a:off x="295" y="1836"/>
              <a:ext cx="1910"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3" name="Line 21"/>
            <p:cNvSpPr>
              <a:spLocks noChangeShapeType="1"/>
            </p:cNvSpPr>
            <p:nvPr/>
          </p:nvSpPr>
          <p:spPr bwMode="auto">
            <a:xfrm>
              <a:off x="2220" y="1836"/>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4" name="Line 22"/>
            <p:cNvSpPr>
              <a:spLocks noChangeShapeType="1"/>
            </p:cNvSpPr>
            <p:nvPr/>
          </p:nvSpPr>
          <p:spPr bwMode="auto">
            <a:xfrm>
              <a:off x="2236" y="1836"/>
              <a:ext cx="552"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5" name="Line 23"/>
            <p:cNvSpPr>
              <a:spLocks noChangeShapeType="1"/>
            </p:cNvSpPr>
            <p:nvPr/>
          </p:nvSpPr>
          <p:spPr bwMode="auto">
            <a:xfrm>
              <a:off x="2804" y="1836"/>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6" name="Line 24"/>
            <p:cNvSpPr>
              <a:spLocks noChangeShapeType="1"/>
            </p:cNvSpPr>
            <p:nvPr/>
          </p:nvSpPr>
          <p:spPr bwMode="auto">
            <a:xfrm>
              <a:off x="2820" y="1836"/>
              <a:ext cx="2273"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7" name="Line 25"/>
            <p:cNvSpPr>
              <a:spLocks noChangeShapeType="1"/>
            </p:cNvSpPr>
            <p:nvPr/>
          </p:nvSpPr>
          <p:spPr bwMode="auto">
            <a:xfrm>
              <a:off x="5109" y="1836"/>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8" name="Line 26"/>
            <p:cNvSpPr>
              <a:spLocks noChangeShapeType="1"/>
            </p:cNvSpPr>
            <p:nvPr/>
          </p:nvSpPr>
          <p:spPr bwMode="auto">
            <a:xfrm>
              <a:off x="5124" y="1836"/>
              <a:ext cx="647"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9" name="Rectangle 27"/>
            <p:cNvSpPr>
              <a:spLocks noChangeArrowheads="1"/>
            </p:cNvSpPr>
            <p:nvPr/>
          </p:nvSpPr>
          <p:spPr bwMode="auto">
            <a:xfrm>
              <a:off x="2220" y="1852"/>
              <a:ext cx="16" cy="268"/>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30" name="Line 28"/>
            <p:cNvSpPr>
              <a:spLocks noChangeShapeType="1"/>
            </p:cNvSpPr>
            <p:nvPr/>
          </p:nvSpPr>
          <p:spPr bwMode="auto">
            <a:xfrm>
              <a:off x="2804" y="1852"/>
              <a:ext cx="1" cy="253"/>
            </a:xfrm>
            <a:prstGeom prst="line">
              <a:avLst/>
            </a:prstGeom>
            <a:noFill/>
            <a:ln w="36513">
              <a:solidFill>
                <a:srgbClr val="000000"/>
              </a:solidFill>
              <a:round/>
              <a:headEnd/>
              <a:tailEnd/>
            </a:ln>
          </p:spPr>
          <p:txBody>
            <a:bodyPr>
              <a:prstTxWarp prst="textNoShape">
                <a:avLst/>
              </a:prstTxWarp>
            </a:bodyPr>
            <a:lstStyle/>
            <a:p>
              <a:endParaRPr lang="en-US"/>
            </a:p>
          </p:txBody>
        </p:sp>
        <p:sp>
          <p:nvSpPr>
            <p:cNvPr id="31" name="Rectangle 29"/>
            <p:cNvSpPr>
              <a:spLocks noChangeArrowheads="1"/>
            </p:cNvSpPr>
            <p:nvPr/>
          </p:nvSpPr>
          <p:spPr bwMode="auto">
            <a:xfrm>
              <a:off x="2954" y="2222"/>
              <a:ext cx="1483" cy="183"/>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total = a.getBalance()</a:t>
              </a:r>
              <a:endParaRPr lang="en-GB" sz="2400">
                <a:solidFill>
                  <a:schemeClr val="tx1"/>
                </a:solidFill>
                <a:latin typeface="Times" pitchFamily="-1" charset="0"/>
              </a:endParaRPr>
            </a:p>
          </p:txBody>
        </p:sp>
        <p:sp>
          <p:nvSpPr>
            <p:cNvPr id="32" name="Rectangle 30"/>
            <p:cNvSpPr>
              <a:spLocks noChangeArrowheads="1"/>
            </p:cNvSpPr>
            <p:nvPr/>
          </p:nvSpPr>
          <p:spPr bwMode="auto">
            <a:xfrm>
              <a:off x="5132" y="2231"/>
              <a:ext cx="334"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$100</a:t>
              </a:r>
              <a:endParaRPr lang="en-GB" sz="2400">
                <a:solidFill>
                  <a:schemeClr val="tx1"/>
                </a:solidFill>
                <a:latin typeface="Times" pitchFamily="-1" charset="0"/>
              </a:endParaRPr>
            </a:p>
          </p:txBody>
        </p:sp>
        <p:sp>
          <p:nvSpPr>
            <p:cNvPr id="33" name="Line 31"/>
            <p:cNvSpPr>
              <a:spLocks noChangeShapeType="1"/>
            </p:cNvSpPr>
            <p:nvPr/>
          </p:nvSpPr>
          <p:spPr bwMode="auto">
            <a:xfrm>
              <a:off x="2804" y="2120"/>
              <a:ext cx="1" cy="253"/>
            </a:xfrm>
            <a:prstGeom prst="line">
              <a:avLst/>
            </a:prstGeom>
            <a:noFill/>
            <a:ln w="36513">
              <a:solidFill>
                <a:srgbClr val="000000"/>
              </a:solidFill>
              <a:round/>
              <a:headEnd/>
              <a:tailEnd/>
            </a:ln>
          </p:spPr>
          <p:txBody>
            <a:bodyPr>
              <a:prstTxWarp prst="textNoShape">
                <a:avLst/>
              </a:prstTxWarp>
            </a:bodyPr>
            <a:lstStyle/>
            <a:p>
              <a:endParaRPr lang="en-US"/>
            </a:p>
          </p:txBody>
        </p:sp>
        <p:sp>
          <p:nvSpPr>
            <p:cNvPr id="34" name="Rectangle 32"/>
            <p:cNvSpPr>
              <a:spLocks noChangeArrowheads="1"/>
            </p:cNvSpPr>
            <p:nvPr/>
          </p:nvSpPr>
          <p:spPr bwMode="auto">
            <a:xfrm>
              <a:off x="2954" y="2491"/>
              <a:ext cx="1900"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total = total+b.getBalance()</a:t>
              </a:r>
              <a:endParaRPr lang="en-GB" sz="2400">
                <a:solidFill>
                  <a:schemeClr val="tx1"/>
                </a:solidFill>
                <a:latin typeface="Times" pitchFamily="-1" charset="0"/>
              </a:endParaRPr>
            </a:p>
          </p:txBody>
        </p:sp>
        <p:sp>
          <p:nvSpPr>
            <p:cNvPr id="35" name="Rectangle 33"/>
            <p:cNvSpPr>
              <a:spLocks noChangeArrowheads="1"/>
            </p:cNvSpPr>
            <p:nvPr/>
          </p:nvSpPr>
          <p:spPr bwMode="auto">
            <a:xfrm>
              <a:off x="5132" y="2499"/>
              <a:ext cx="334"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$300</a:t>
              </a:r>
              <a:endParaRPr lang="en-GB" sz="2400">
                <a:solidFill>
                  <a:schemeClr val="tx1"/>
                </a:solidFill>
                <a:latin typeface="Times" pitchFamily="-1" charset="0"/>
              </a:endParaRPr>
            </a:p>
          </p:txBody>
        </p:sp>
        <p:sp>
          <p:nvSpPr>
            <p:cNvPr id="36" name="Line 34"/>
            <p:cNvSpPr>
              <a:spLocks noChangeShapeType="1"/>
            </p:cNvSpPr>
            <p:nvPr/>
          </p:nvSpPr>
          <p:spPr bwMode="auto">
            <a:xfrm>
              <a:off x="2804" y="2389"/>
              <a:ext cx="1" cy="252"/>
            </a:xfrm>
            <a:prstGeom prst="line">
              <a:avLst/>
            </a:prstGeom>
            <a:noFill/>
            <a:ln w="36513">
              <a:solidFill>
                <a:srgbClr val="000000"/>
              </a:solidFill>
              <a:round/>
              <a:headEnd/>
              <a:tailEnd/>
            </a:ln>
          </p:spPr>
          <p:txBody>
            <a:bodyPr>
              <a:prstTxWarp prst="textNoShape">
                <a:avLst/>
              </a:prstTxWarp>
            </a:bodyPr>
            <a:lstStyle/>
            <a:p>
              <a:endParaRPr lang="en-US"/>
            </a:p>
          </p:txBody>
        </p:sp>
        <p:sp>
          <p:nvSpPr>
            <p:cNvPr id="37" name="Rectangle 35"/>
            <p:cNvSpPr>
              <a:spLocks noChangeArrowheads="1"/>
            </p:cNvSpPr>
            <p:nvPr/>
          </p:nvSpPr>
          <p:spPr bwMode="auto">
            <a:xfrm>
              <a:off x="2954" y="2759"/>
              <a:ext cx="1891"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total = total+c.getBalance()</a:t>
              </a:r>
              <a:endParaRPr lang="en-GB" sz="2400">
                <a:solidFill>
                  <a:schemeClr val="tx1"/>
                </a:solidFill>
                <a:latin typeface="Times" pitchFamily="-1" charset="0"/>
              </a:endParaRPr>
            </a:p>
          </p:txBody>
        </p:sp>
        <p:sp>
          <p:nvSpPr>
            <p:cNvPr id="38" name="Line 36"/>
            <p:cNvSpPr>
              <a:spLocks noChangeShapeType="1"/>
            </p:cNvSpPr>
            <p:nvPr/>
          </p:nvSpPr>
          <p:spPr bwMode="auto">
            <a:xfrm>
              <a:off x="2804" y="2657"/>
              <a:ext cx="1" cy="252"/>
            </a:xfrm>
            <a:prstGeom prst="line">
              <a:avLst/>
            </a:prstGeom>
            <a:noFill/>
            <a:ln w="36513">
              <a:solidFill>
                <a:srgbClr val="000000"/>
              </a:solidFill>
              <a:round/>
              <a:headEnd/>
              <a:tailEnd/>
            </a:ln>
          </p:spPr>
          <p:txBody>
            <a:bodyPr>
              <a:prstTxWarp prst="textNoShape">
                <a:avLst/>
              </a:prstTxWarp>
            </a:bodyPr>
            <a:lstStyle/>
            <a:p>
              <a:endParaRPr lang="en-US"/>
            </a:p>
          </p:txBody>
        </p:sp>
        <p:sp>
          <p:nvSpPr>
            <p:cNvPr id="39" name="Rectangle 37"/>
            <p:cNvSpPr>
              <a:spLocks noChangeArrowheads="1"/>
            </p:cNvSpPr>
            <p:nvPr/>
          </p:nvSpPr>
          <p:spPr bwMode="auto">
            <a:xfrm>
              <a:off x="444" y="3027"/>
              <a:ext cx="964"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b.deposit(100)</a:t>
              </a:r>
              <a:endParaRPr lang="en-GB" sz="2400">
                <a:solidFill>
                  <a:schemeClr val="tx1"/>
                </a:solidFill>
                <a:latin typeface="Times" pitchFamily="-1" charset="0"/>
              </a:endParaRPr>
            </a:p>
          </p:txBody>
        </p:sp>
        <p:sp>
          <p:nvSpPr>
            <p:cNvPr id="40" name="Rectangle 38"/>
            <p:cNvSpPr>
              <a:spLocks noChangeArrowheads="1"/>
            </p:cNvSpPr>
            <p:nvPr/>
          </p:nvSpPr>
          <p:spPr bwMode="auto">
            <a:xfrm>
              <a:off x="2243" y="3044"/>
              <a:ext cx="333" cy="18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$300</a:t>
              </a:r>
              <a:endParaRPr lang="en-GB" sz="2400">
                <a:solidFill>
                  <a:schemeClr val="tx1"/>
                </a:solidFill>
                <a:latin typeface="Times" pitchFamily="-1" charset="0"/>
              </a:endParaRPr>
            </a:p>
          </p:txBody>
        </p:sp>
        <p:sp>
          <p:nvSpPr>
            <p:cNvPr id="41" name="Line 39"/>
            <p:cNvSpPr>
              <a:spLocks noChangeShapeType="1"/>
            </p:cNvSpPr>
            <p:nvPr/>
          </p:nvSpPr>
          <p:spPr bwMode="auto">
            <a:xfrm>
              <a:off x="2804" y="2925"/>
              <a:ext cx="1" cy="253"/>
            </a:xfrm>
            <a:prstGeom prst="line">
              <a:avLst/>
            </a:prstGeom>
            <a:noFill/>
            <a:ln w="36513">
              <a:solidFill>
                <a:srgbClr val="000000"/>
              </a:solidFill>
              <a:round/>
              <a:headEnd/>
              <a:tailEnd/>
            </a:ln>
          </p:spPr>
          <p:txBody>
            <a:bodyPr>
              <a:prstTxWarp prst="textNoShape">
                <a:avLst/>
              </a:prstTxWarp>
            </a:bodyPr>
            <a:lstStyle/>
            <a:p>
              <a:endParaRPr lang="en-US"/>
            </a:p>
          </p:txBody>
        </p:sp>
        <p:sp>
          <p:nvSpPr>
            <p:cNvPr id="42" name="Line 40"/>
            <p:cNvSpPr>
              <a:spLocks noChangeShapeType="1"/>
            </p:cNvSpPr>
            <p:nvPr/>
          </p:nvSpPr>
          <p:spPr bwMode="auto">
            <a:xfrm>
              <a:off x="295" y="3414"/>
              <a:ext cx="1910"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43" name="Rectangle 41"/>
            <p:cNvSpPr>
              <a:spLocks noChangeArrowheads="1"/>
            </p:cNvSpPr>
            <p:nvPr/>
          </p:nvSpPr>
          <p:spPr bwMode="auto">
            <a:xfrm>
              <a:off x="2220" y="3193"/>
              <a:ext cx="16" cy="221"/>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44" name="Line 42"/>
            <p:cNvSpPr>
              <a:spLocks noChangeShapeType="1"/>
            </p:cNvSpPr>
            <p:nvPr/>
          </p:nvSpPr>
          <p:spPr bwMode="auto">
            <a:xfrm>
              <a:off x="2220" y="3414"/>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45" name="Line 43"/>
            <p:cNvSpPr>
              <a:spLocks noChangeShapeType="1"/>
            </p:cNvSpPr>
            <p:nvPr/>
          </p:nvSpPr>
          <p:spPr bwMode="auto">
            <a:xfrm>
              <a:off x="2236" y="3414"/>
              <a:ext cx="552"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46" name="Line 44"/>
            <p:cNvSpPr>
              <a:spLocks noChangeShapeType="1"/>
            </p:cNvSpPr>
            <p:nvPr/>
          </p:nvSpPr>
          <p:spPr bwMode="auto">
            <a:xfrm>
              <a:off x="2804" y="3193"/>
              <a:ext cx="1" cy="205"/>
            </a:xfrm>
            <a:prstGeom prst="line">
              <a:avLst/>
            </a:prstGeom>
            <a:noFill/>
            <a:ln w="36513">
              <a:solidFill>
                <a:srgbClr val="000000"/>
              </a:solidFill>
              <a:round/>
              <a:headEnd/>
              <a:tailEnd/>
            </a:ln>
          </p:spPr>
          <p:txBody>
            <a:bodyPr>
              <a:prstTxWarp prst="textNoShape">
                <a:avLst/>
              </a:prstTxWarp>
            </a:bodyPr>
            <a:lstStyle/>
            <a:p>
              <a:endParaRPr lang="en-US"/>
            </a:p>
          </p:txBody>
        </p:sp>
        <p:sp>
          <p:nvSpPr>
            <p:cNvPr id="47" name="Line 45"/>
            <p:cNvSpPr>
              <a:spLocks noChangeShapeType="1"/>
            </p:cNvSpPr>
            <p:nvPr/>
          </p:nvSpPr>
          <p:spPr bwMode="auto">
            <a:xfrm>
              <a:off x="2804" y="3414"/>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48" name="Line 46"/>
            <p:cNvSpPr>
              <a:spLocks noChangeShapeType="1"/>
            </p:cNvSpPr>
            <p:nvPr/>
          </p:nvSpPr>
          <p:spPr bwMode="auto">
            <a:xfrm>
              <a:off x="2820" y="3414"/>
              <a:ext cx="2273"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49" name="Rectangle 47"/>
            <p:cNvSpPr>
              <a:spLocks noChangeArrowheads="1"/>
            </p:cNvSpPr>
            <p:nvPr/>
          </p:nvSpPr>
          <p:spPr bwMode="auto">
            <a:xfrm>
              <a:off x="5109" y="3193"/>
              <a:ext cx="15" cy="221"/>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50" name="Line 48"/>
            <p:cNvSpPr>
              <a:spLocks noChangeShapeType="1"/>
            </p:cNvSpPr>
            <p:nvPr/>
          </p:nvSpPr>
          <p:spPr bwMode="auto">
            <a:xfrm>
              <a:off x="5109" y="3414"/>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51" name="Line 49"/>
            <p:cNvSpPr>
              <a:spLocks noChangeShapeType="1"/>
            </p:cNvSpPr>
            <p:nvPr/>
          </p:nvSpPr>
          <p:spPr bwMode="auto">
            <a:xfrm>
              <a:off x="5124" y="3414"/>
              <a:ext cx="647" cy="1"/>
            </a:xfrm>
            <a:prstGeom prst="line">
              <a:avLst/>
            </a:prstGeom>
            <a:noFill/>
            <a:ln w="36513">
              <a:solidFill>
                <a:srgbClr val="000000"/>
              </a:solidFill>
              <a:round/>
              <a:headEnd/>
              <a:tailEnd/>
            </a:ln>
          </p:spPr>
          <p:txBody>
            <a:bodyPr>
              <a:prstTxWarp prst="textNoShape">
                <a:avLst/>
              </a:prstTxWarp>
            </a:bodyPr>
            <a:lstStyle/>
            <a:p>
              <a:endParaRPr lang="en-US"/>
            </a:p>
          </p:txBody>
        </p:sp>
        <p:grpSp>
          <p:nvGrpSpPr>
            <p:cNvPr id="52" name="Group 50"/>
            <p:cNvGrpSpPr>
              <a:grpSpLocks/>
            </p:cNvGrpSpPr>
            <p:nvPr/>
          </p:nvGrpSpPr>
          <p:grpSpPr bwMode="auto">
            <a:xfrm>
              <a:off x="3005" y="3066"/>
              <a:ext cx="47" cy="151"/>
              <a:chOff x="517" y="1652"/>
              <a:chExt cx="47" cy="151"/>
            </a:xfrm>
          </p:grpSpPr>
          <p:sp>
            <p:nvSpPr>
              <p:cNvPr id="53" name="Oval 51"/>
              <p:cNvSpPr>
                <a:spLocks noChangeArrowheads="1"/>
              </p:cNvSpPr>
              <p:nvPr/>
            </p:nvSpPr>
            <p:spPr bwMode="auto">
              <a:xfrm>
                <a:off x="517" y="1652"/>
                <a:ext cx="47" cy="47"/>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sp>
            <p:nvSpPr>
              <p:cNvPr id="54" name="Oval 52"/>
              <p:cNvSpPr>
                <a:spLocks noChangeArrowheads="1"/>
              </p:cNvSpPr>
              <p:nvPr/>
            </p:nvSpPr>
            <p:spPr bwMode="auto">
              <a:xfrm>
                <a:off x="517" y="1756"/>
                <a:ext cx="47" cy="47"/>
              </a:xfrm>
              <a:prstGeom prst="ellipse">
                <a:avLst/>
              </a:prstGeom>
              <a:solidFill>
                <a:schemeClr val="tx1"/>
              </a:solidFill>
              <a:ln w="9525">
                <a:solidFill>
                  <a:schemeClr val="tx1"/>
                </a:solidFill>
                <a:round/>
                <a:headEnd/>
                <a:tailEnd/>
              </a:ln>
            </p:spPr>
            <p:txBody>
              <a:bodyPr wrap="none" anchor="ctr">
                <a:prstTxWarp prst="textNoShape">
                  <a:avLst/>
                </a:prstTxWarp>
              </a:bodyPr>
              <a:lstStyle/>
              <a:p>
                <a:endParaRPr lang="en-US"/>
              </a:p>
            </p:txBody>
          </p:sp>
        </p:grpSp>
      </p:grpSp>
      <p:sp>
        <p:nvSpPr>
          <p:cNvPr id="55" name="Text Box 53"/>
          <p:cNvSpPr txBox="1">
            <a:spLocks noChangeArrowheads="1"/>
          </p:cNvSpPr>
          <p:nvPr/>
        </p:nvSpPr>
        <p:spPr bwMode="auto">
          <a:xfrm>
            <a:off x="1266825" y="6011863"/>
            <a:ext cx="4830763" cy="312737"/>
          </a:xfrm>
          <a:prstGeom prst="rect">
            <a:avLst/>
          </a:prstGeom>
          <a:noFill/>
          <a:ln w="12700">
            <a:noFill/>
            <a:miter lim="800000"/>
            <a:headEnd type="none" w="sm" len="sm"/>
            <a:tailEnd type="none" w="med" len="lg"/>
          </a:ln>
        </p:spPr>
        <p:txBody>
          <a:bodyPr wrap="none">
            <a:prstTxWarp prst="textNoShape">
              <a:avLst/>
            </a:prstTxWarp>
            <a:spAutoFit/>
          </a:bodyPr>
          <a:lstStyle/>
          <a:p>
            <a:r>
              <a:rPr lang="en-US" sz="1600"/>
              <a:t>Both withdraw and deposit contain a write operation</a:t>
            </a:r>
          </a:p>
        </p:txBody>
      </p:sp>
      <p:sp>
        <p:nvSpPr>
          <p:cNvPr id="56" name="Line 54"/>
          <p:cNvSpPr>
            <a:spLocks noChangeShapeType="1"/>
          </p:cNvSpPr>
          <p:nvPr/>
        </p:nvSpPr>
        <p:spPr bwMode="auto">
          <a:xfrm>
            <a:off x="2476500" y="3771900"/>
            <a:ext cx="1816100" cy="406400"/>
          </a:xfrm>
          <a:prstGeom prst="line">
            <a:avLst/>
          </a:prstGeom>
          <a:noFill/>
          <a:ln w="12700">
            <a:solidFill>
              <a:srgbClr val="000000"/>
            </a:solidFill>
            <a:round/>
            <a:headEnd type="triangle" w="med" len="med"/>
            <a:tailEnd type="triangle" w="med" len="med"/>
          </a:ln>
        </p:spPr>
        <p:txBody>
          <a:bodyPr>
            <a:prstTxWarp prst="textNoShape">
              <a:avLst/>
            </a:prstTxWarp>
          </a:bodyPr>
          <a:lstStyle/>
          <a:p>
            <a:endParaRPr lang="en-US"/>
          </a:p>
        </p:txBody>
      </p:sp>
      <p:sp>
        <p:nvSpPr>
          <p:cNvPr id="57" name="Line 55"/>
          <p:cNvSpPr>
            <a:spLocks noChangeShapeType="1"/>
          </p:cNvSpPr>
          <p:nvPr/>
        </p:nvSpPr>
        <p:spPr bwMode="auto">
          <a:xfrm flipH="1">
            <a:off x="2247900" y="4525963"/>
            <a:ext cx="2151063" cy="833437"/>
          </a:xfrm>
          <a:prstGeom prst="line">
            <a:avLst/>
          </a:prstGeom>
          <a:noFill/>
          <a:ln w="12700">
            <a:solidFill>
              <a:srgbClr val="000000"/>
            </a:solidFill>
            <a:round/>
            <a:headEnd type="triangle" w="med" len="med"/>
            <a:tailEnd type="triangle" w="med" len="med"/>
          </a:ln>
        </p:spPr>
        <p:txBody>
          <a:bodyPr>
            <a:prstTxWarp prst="textNoShape">
              <a:avLst/>
            </a:prstTxWarp>
          </a:bodyPr>
          <a:lstStyle/>
          <a:p>
            <a:endParaRPr lang="en-US"/>
          </a:p>
        </p:txBody>
      </p:sp>
    </p:spTree>
    <p:extLst>
      <p:ext uri="{BB962C8B-B14F-4D97-AF65-F5344CB8AC3E}">
        <p14:creationId xmlns:p14="http://schemas.microsoft.com/office/powerpoint/2010/main" val="209765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t>
            </a:r>
          </a:p>
        </p:txBody>
      </p:sp>
      <p:sp>
        <p:nvSpPr>
          <p:cNvPr id="3" name="Content Placeholder 2"/>
          <p:cNvSpPr>
            <a:spLocks noGrp="1"/>
          </p:cNvSpPr>
          <p:nvPr>
            <p:ph idx="1"/>
          </p:nvPr>
        </p:nvSpPr>
        <p:spPr/>
        <p:txBody>
          <a:bodyPr/>
          <a:lstStyle/>
          <a:p>
            <a:r>
              <a:rPr lang="en-US" dirty="0"/>
              <a:t>Abstraction for </a:t>
            </a:r>
            <a:r>
              <a:rPr lang="en-US" dirty="0">
                <a:solidFill>
                  <a:srgbClr val="FF0000"/>
                </a:solidFill>
              </a:rPr>
              <a:t>grouping multiple operations into one</a:t>
            </a:r>
          </a:p>
          <a:p>
            <a:r>
              <a:rPr lang="en-US" dirty="0"/>
              <a:t>A transaction is </a:t>
            </a:r>
            <a:r>
              <a:rPr lang="en-US" dirty="0">
                <a:solidFill>
                  <a:srgbClr val="0000FF"/>
                </a:solidFill>
              </a:rPr>
              <a:t>indivisible (atomic) </a:t>
            </a:r>
            <a:r>
              <a:rPr lang="en-US" dirty="0"/>
              <a:t>from the point of view of other transactions</a:t>
            </a:r>
          </a:p>
          <a:p>
            <a:pPr lvl="1"/>
            <a:r>
              <a:rPr lang="en-US" dirty="0"/>
              <a:t>No access to intermediate results/states</a:t>
            </a:r>
          </a:p>
          <a:p>
            <a:pPr lvl="1"/>
            <a:r>
              <a:rPr lang="en-US" dirty="0"/>
              <a:t>Free from interference by other operations</a:t>
            </a:r>
          </a:p>
          <a:p>
            <a:r>
              <a:rPr lang="en-US" dirty="0"/>
              <a:t>Primitives</a:t>
            </a:r>
          </a:p>
          <a:p>
            <a:pPr lvl="1"/>
            <a:r>
              <a:rPr lang="en-US" dirty="0">
                <a:solidFill>
                  <a:srgbClr val="0000FF"/>
                </a:solidFill>
              </a:rPr>
              <a:t>begin(): begins a transaction</a:t>
            </a:r>
          </a:p>
          <a:p>
            <a:pPr lvl="1"/>
            <a:r>
              <a:rPr lang="en-US" dirty="0">
                <a:solidFill>
                  <a:srgbClr val="0000FF"/>
                </a:solidFill>
              </a:rPr>
              <a:t>commit(): tries completing the transaction</a:t>
            </a:r>
          </a:p>
          <a:p>
            <a:pPr lvl="1"/>
            <a:r>
              <a:rPr lang="en-US" dirty="0">
                <a:solidFill>
                  <a:srgbClr val="FF0000"/>
                </a:solidFill>
              </a:rPr>
              <a:t>abort(): </a:t>
            </a:r>
            <a:r>
              <a:rPr lang="en-US" dirty="0"/>
              <a:t>aborts the transaction </a:t>
            </a:r>
            <a:r>
              <a:rPr lang="en-US" dirty="0">
                <a:solidFill>
                  <a:srgbClr val="FF0000"/>
                </a:solidFill>
              </a:rPr>
              <a:t>as if nothing happened</a:t>
            </a:r>
          </a:p>
          <a:p>
            <a:r>
              <a:rPr lang="en-US" dirty="0"/>
              <a:t>Why abort()?</a:t>
            </a:r>
          </a:p>
          <a:p>
            <a:pPr lvl="1"/>
            <a:r>
              <a:rPr lang="en-US" dirty="0"/>
              <a:t>A failure happens in the middle of execution.</a:t>
            </a:r>
          </a:p>
          <a:p>
            <a:pPr lvl="1"/>
            <a:r>
              <a:rPr lang="en-US" dirty="0"/>
              <a:t>A transaction is part of a bigger transaction (i.e., it’s a sub-transaction), and the bigger transaction needs abort.</a:t>
            </a:r>
          </a:p>
          <a:p>
            <a:pPr lvl="1"/>
            <a:r>
              <a:rPr lang="en-US" dirty="0"/>
              <a:t>Etc.</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3</a:t>
            </a:fld>
            <a:endParaRPr lang="en-US" b="0">
              <a:solidFill>
                <a:srgbClr val="FBBA03"/>
              </a:solidFill>
            </a:endParaRPr>
          </a:p>
        </p:txBody>
      </p:sp>
    </p:spTree>
    <p:extLst>
      <p:ext uri="{BB962C8B-B14F-4D97-AF65-F5344CB8AC3E}">
        <p14:creationId xmlns:p14="http://schemas.microsoft.com/office/powerpoint/2010/main" val="698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Serially-Equivalent Ordering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30</a:t>
            </a:fld>
            <a:endParaRPr lang="en-US" b="0">
              <a:solidFill>
                <a:srgbClr val="FBBA03"/>
              </a:solidFill>
            </a:endParaRPr>
          </a:p>
        </p:txBody>
      </p:sp>
      <p:sp>
        <p:nvSpPr>
          <p:cNvPr id="5" name="Rectangle 3"/>
          <p:cNvSpPr>
            <a:spLocks noChangeArrowheads="1"/>
          </p:cNvSpPr>
          <p:nvPr/>
        </p:nvSpPr>
        <p:spPr bwMode="auto">
          <a:xfrm>
            <a:off x="3414713" y="2822575"/>
            <a:ext cx="23812" cy="1588"/>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6" name="Rectangle 4"/>
          <p:cNvSpPr>
            <a:spLocks noChangeArrowheads="1"/>
          </p:cNvSpPr>
          <p:nvPr/>
        </p:nvSpPr>
        <p:spPr bwMode="auto">
          <a:xfrm>
            <a:off x="7604125" y="2822575"/>
            <a:ext cx="22225" cy="1588"/>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7" name="Rectangle 5"/>
          <p:cNvSpPr>
            <a:spLocks noChangeArrowheads="1"/>
          </p:cNvSpPr>
          <p:nvPr/>
        </p:nvSpPr>
        <p:spPr bwMode="auto">
          <a:xfrm>
            <a:off x="3414713" y="5376863"/>
            <a:ext cx="23812" cy="1587"/>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8" name="Rectangle 6"/>
          <p:cNvSpPr>
            <a:spLocks noChangeArrowheads="1"/>
          </p:cNvSpPr>
          <p:nvPr/>
        </p:nvSpPr>
        <p:spPr bwMode="auto">
          <a:xfrm>
            <a:off x="4260850" y="5376863"/>
            <a:ext cx="23813" cy="1587"/>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9" name="Rectangle 7"/>
          <p:cNvSpPr>
            <a:spLocks noChangeArrowheads="1"/>
          </p:cNvSpPr>
          <p:nvPr/>
        </p:nvSpPr>
        <p:spPr bwMode="auto">
          <a:xfrm>
            <a:off x="7604125" y="5376863"/>
            <a:ext cx="22225" cy="1587"/>
          </a:xfrm>
          <a:prstGeom prst="rect">
            <a:avLst/>
          </a:prstGeom>
          <a:solidFill>
            <a:srgbClr val="FFFFFF"/>
          </a:solidFill>
          <a:ln w="9525">
            <a:noFill/>
            <a:miter lim="800000"/>
            <a:headEnd/>
            <a:tailEnd/>
          </a:ln>
        </p:spPr>
        <p:txBody>
          <a:bodyPr>
            <a:prstTxWarp prst="textNoShape">
              <a:avLst/>
            </a:prstTxWarp>
          </a:bodyPr>
          <a:lstStyle/>
          <a:p>
            <a:endParaRPr lang="en-US"/>
          </a:p>
        </p:txBody>
      </p:sp>
      <p:grpSp>
        <p:nvGrpSpPr>
          <p:cNvPr id="10" name="Group 8"/>
          <p:cNvGrpSpPr>
            <a:grpSpLocks/>
          </p:cNvGrpSpPr>
          <p:nvPr/>
        </p:nvGrpSpPr>
        <p:grpSpPr bwMode="auto">
          <a:xfrm>
            <a:off x="609600" y="1693863"/>
            <a:ext cx="7942263" cy="3621087"/>
            <a:chOff x="425" y="1091"/>
            <a:chExt cx="5420" cy="2281"/>
          </a:xfrm>
        </p:grpSpPr>
        <p:sp>
          <p:nvSpPr>
            <p:cNvPr id="11" name="Rectangle 9"/>
            <p:cNvSpPr>
              <a:spLocks noChangeArrowheads="1"/>
            </p:cNvSpPr>
            <p:nvPr/>
          </p:nvSpPr>
          <p:spPr bwMode="auto">
            <a:xfrm>
              <a:off x="547" y="1113"/>
              <a:ext cx="939"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a:solidFill>
                    <a:srgbClr val="000000"/>
                  </a:solidFill>
                  <a:latin typeface="Times" pitchFamily="-1" charset="0"/>
                </a:rPr>
                <a:t>Transaction </a:t>
              </a:r>
              <a:endParaRPr lang="en-GB" sz="2400">
                <a:solidFill>
                  <a:schemeClr val="tx1"/>
                </a:solidFill>
                <a:latin typeface="Times" pitchFamily="-1" charset="0"/>
              </a:endParaRPr>
            </a:p>
          </p:txBody>
        </p:sp>
        <p:sp>
          <p:nvSpPr>
            <p:cNvPr id="12" name="Rectangle 10"/>
            <p:cNvSpPr>
              <a:spLocks noChangeArrowheads="1"/>
            </p:cNvSpPr>
            <p:nvPr/>
          </p:nvSpPr>
          <p:spPr bwMode="auto">
            <a:xfrm>
              <a:off x="1437" y="1113"/>
              <a:ext cx="116"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i="1">
                  <a:solidFill>
                    <a:srgbClr val="000000"/>
                  </a:solidFill>
                  <a:latin typeface="Times" pitchFamily="-1" charset="0"/>
                </a:rPr>
                <a:t>V</a:t>
              </a:r>
              <a:endParaRPr lang="en-GB" sz="2400">
                <a:solidFill>
                  <a:schemeClr val="tx1"/>
                </a:solidFill>
                <a:latin typeface="Times" pitchFamily="-1" charset="0"/>
              </a:endParaRPr>
            </a:p>
          </p:txBody>
        </p:sp>
        <p:sp>
          <p:nvSpPr>
            <p:cNvPr id="13" name="Rectangle 11"/>
            <p:cNvSpPr>
              <a:spLocks noChangeArrowheads="1"/>
            </p:cNvSpPr>
            <p:nvPr/>
          </p:nvSpPr>
          <p:spPr bwMode="auto">
            <a:xfrm>
              <a:off x="1546" y="1113"/>
              <a:ext cx="58"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a:solidFill>
                    <a:srgbClr val="000000"/>
                  </a:solidFill>
                  <a:latin typeface="Times" pitchFamily="-1" charset="0"/>
                </a:rPr>
                <a:t>:</a:t>
              </a:r>
              <a:endParaRPr lang="en-GB" sz="2400">
                <a:solidFill>
                  <a:schemeClr val="tx1"/>
                </a:solidFill>
                <a:latin typeface="Times" pitchFamily="-1" charset="0"/>
              </a:endParaRPr>
            </a:p>
          </p:txBody>
        </p:sp>
        <p:sp>
          <p:nvSpPr>
            <p:cNvPr id="14" name="Rectangle 12"/>
            <p:cNvSpPr>
              <a:spLocks noChangeArrowheads="1"/>
            </p:cNvSpPr>
            <p:nvPr/>
          </p:nvSpPr>
          <p:spPr bwMode="auto">
            <a:xfrm>
              <a:off x="1593" y="1113"/>
              <a:ext cx="87"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a:solidFill>
                    <a:srgbClr val="000000"/>
                  </a:solidFill>
                  <a:latin typeface="Times" pitchFamily="-1" charset="0"/>
                </a:rPr>
                <a:t>  </a:t>
              </a:r>
              <a:endParaRPr lang="en-GB" sz="2400">
                <a:solidFill>
                  <a:schemeClr val="tx1"/>
                </a:solidFill>
                <a:latin typeface="Times" pitchFamily="-1" charset="0"/>
              </a:endParaRPr>
            </a:p>
          </p:txBody>
        </p:sp>
        <p:sp>
          <p:nvSpPr>
            <p:cNvPr id="15" name="Rectangle 13"/>
            <p:cNvSpPr>
              <a:spLocks noChangeArrowheads="1"/>
            </p:cNvSpPr>
            <p:nvPr/>
          </p:nvSpPr>
          <p:spPr bwMode="auto">
            <a:xfrm>
              <a:off x="573" y="1302"/>
              <a:ext cx="1215"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a.withdraw(100);</a:t>
              </a:r>
              <a:endParaRPr lang="en-GB" sz="2400">
                <a:solidFill>
                  <a:schemeClr val="tx1"/>
                </a:solidFill>
                <a:latin typeface="Times" pitchFamily="-1" charset="0"/>
              </a:endParaRPr>
            </a:p>
          </p:txBody>
        </p:sp>
        <p:sp>
          <p:nvSpPr>
            <p:cNvPr id="16" name="Rectangle 14"/>
            <p:cNvSpPr>
              <a:spLocks noChangeArrowheads="1"/>
            </p:cNvSpPr>
            <p:nvPr/>
          </p:nvSpPr>
          <p:spPr bwMode="auto">
            <a:xfrm>
              <a:off x="573" y="1521"/>
              <a:ext cx="1003"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b.deposit(100)</a:t>
              </a:r>
              <a:endParaRPr lang="en-GB" sz="2400">
                <a:solidFill>
                  <a:schemeClr val="tx1"/>
                </a:solidFill>
                <a:latin typeface="Times" pitchFamily="-1" charset="0"/>
              </a:endParaRPr>
            </a:p>
          </p:txBody>
        </p:sp>
        <p:sp>
          <p:nvSpPr>
            <p:cNvPr id="17" name="Rectangle 15"/>
            <p:cNvSpPr>
              <a:spLocks noChangeArrowheads="1"/>
            </p:cNvSpPr>
            <p:nvPr/>
          </p:nvSpPr>
          <p:spPr bwMode="auto">
            <a:xfrm>
              <a:off x="3056" y="1113"/>
              <a:ext cx="939"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a:solidFill>
                    <a:srgbClr val="000000"/>
                  </a:solidFill>
                  <a:latin typeface="Times" pitchFamily="-1" charset="0"/>
                </a:rPr>
                <a:t>Transaction </a:t>
              </a:r>
              <a:endParaRPr lang="en-GB" sz="2400">
                <a:solidFill>
                  <a:schemeClr val="tx1"/>
                </a:solidFill>
                <a:latin typeface="Times" pitchFamily="-1" charset="0"/>
              </a:endParaRPr>
            </a:p>
          </p:txBody>
        </p:sp>
        <p:sp>
          <p:nvSpPr>
            <p:cNvPr id="18" name="Rectangle 16"/>
            <p:cNvSpPr>
              <a:spLocks noChangeArrowheads="1"/>
            </p:cNvSpPr>
            <p:nvPr/>
          </p:nvSpPr>
          <p:spPr bwMode="auto">
            <a:xfrm>
              <a:off x="3947" y="1113"/>
              <a:ext cx="154"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i="1">
                  <a:solidFill>
                    <a:srgbClr val="000000"/>
                  </a:solidFill>
                  <a:latin typeface="Times" pitchFamily="-1" charset="0"/>
                </a:rPr>
                <a:t>W</a:t>
              </a:r>
              <a:endParaRPr lang="en-GB" sz="2400">
                <a:solidFill>
                  <a:schemeClr val="tx1"/>
                </a:solidFill>
                <a:latin typeface="Times" pitchFamily="-1" charset="0"/>
              </a:endParaRPr>
            </a:p>
          </p:txBody>
        </p:sp>
        <p:sp>
          <p:nvSpPr>
            <p:cNvPr id="19" name="Rectangle 17"/>
            <p:cNvSpPr>
              <a:spLocks noChangeArrowheads="1"/>
            </p:cNvSpPr>
            <p:nvPr/>
          </p:nvSpPr>
          <p:spPr bwMode="auto">
            <a:xfrm>
              <a:off x="4087" y="1113"/>
              <a:ext cx="57"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b="1">
                  <a:solidFill>
                    <a:srgbClr val="000000"/>
                  </a:solidFill>
                  <a:latin typeface="Times" pitchFamily="-1" charset="0"/>
                </a:rPr>
                <a:t>:</a:t>
              </a:r>
              <a:endParaRPr lang="en-GB" sz="2400">
                <a:solidFill>
                  <a:schemeClr val="tx1"/>
                </a:solidFill>
                <a:latin typeface="Times" pitchFamily="-1" charset="0"/>
              </a:endParaRPr>
            </a:p>
          </p:txBody>
        </p:sp>
        <p:sp>
          <p:nvSpPr>
            <p:cNvPr id="20" name="Rectangle 18"/>
            <p:cNvSpPr>
              <a:spLocks noChangeArrowheads="1"/>
            </p:cNvSpPr>
            <p:nvPr/>
          </p:nvSpPr>
          <p:spPr bwMode="auto">
            <a:xfrm>
              <a:off x="3056" y="1426"/>
              <a:ext cx="1609"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aBranch.branchTotal()</a:t>
              </a:r>
              <a:endParaRPr lang="en-GB" sz="2400">
                <a:solidFill>
                  <a:schemeClr val="tx1"/>
                </a:solidFill>
                <a:latin typeface="Times" pitchFamily="-1" charset="0"/>
              </a:endParaRPr>
            </a:p>
          </p:txBody>
        </p:sp>
        <p:sp>
          <p:nvSpPr>
            <p:cNvPr id="21" name="Line 19"/>
            <p:cNvSpPr>
              <a:spLocks noChangeShapeType="1"/>
            </p:cNvSpPr>
            <p:nvPr/>
          </p:nvSpPr>
          <p:spPr bwMode="auto">
            <a:xfrm>
              <a:off x="425" y="1091"/>
              <a:ext cx="2468"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2" name="Line 20"/>
            <p:cNvSpPr>
              <a:spLocks noChangeShapeType="1"/>
            </p:cNvSpPr>
            <p:nvPr/>
          </p:nvSpPr>
          <p:spPr bwMode="auto">
            <a:xfrm>
              <a:off x="2908" y="1091"/>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3" name="Line 21"/>
            <p:cNvSpPr>
              <a:spLocks noChangeShapeType="1"/>
            </p:cNvSpPr>
            <p:nvPr/>
          </p:nvSpPr>
          <p:spPr bwMode="auto">
            <a:xfrm>
              <a:off x="2924" y="1091"/>
              <a:ext cx="292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4" name="Line 22"/>
            <p:cNvSpPr>
              <a:spLocks noChangeShapeType="1"/>
            </p:cNvSpPr>
            <p:nvPr/>
          </p:nvSpPr>
          <p:spPr bwMode="auto">
            <a:xfrm>
              <a:off x="2908" y="1107"/>
              <a:ext cx="1" cy="640"/>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5" name="Rectangle 23"/>
            <p:cNvSpPr>
              <a:spLocks noChangeArrowheads="1"/>
            </p:cNvSpPr>
            <p:nvPr/>
          </p:nvSpPr>
          <p:spPr bwMode="auto">
            <a:xfrm>
              <a:off x="573" y="1879"/>
              <a:ext cx="1215"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a.withdraw(100);</a:t>
              </a:r>
              <a:endParaRPr lang="en-GB" sz="2400">
                <a:solidFill>
                  <a:schemeClr val="tx1"/>
                </a:solidFill>
                <a:latin typeface="Times" pitchFamily="-1" charset="0"/>
              </a:endParaRPr>
            </a:p>
          </p:txBody>
        </p:sp>
        <p:sp>
          <p:nvSpPr>
            <p:cNvPr id="26" name="Rectangle 24"/>
            <p:cNvSpPr>
              <a:spLocks noChangeArrowheads="1"/>
            </p:cNvSpPr>
            <p:nvPr/>
          </p:nvSpPr>
          <p:spPr bwMode="auto">
            <a:xfrm>
              <a:off x="2353" y="1832"/>
              <a:ext cx="347"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$100</a:t>
              </a:r>
              <a:endParaRPr lang="en-GB" sz="2400">
                <a:solidFill>
                  <a:schemeClr val="tx1"/>
                </a:solidFill>
                <a:latin typeface="Times" pitchFamily="-1" charset="0"/>
              </a:endParaRPr>
            </a:p>
          </p:txBody>
        </p:sp>
        <p:sp>
          <p:nvSpPr>
            <p:cNvPr id="27" name="Line 25"/>
            <p:cNvSpPr>
              <a:spLocks noChangeShapeType="1"/>
            </p:cNvSpPr>
            <p:nvPr/>
          </p:nvSpPr>
          <p:spPr bwMode="auto">
            <a:xfrm>
              <a:off x="425" y="1763"/>
              <a:ext cx="1890"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8" name="Line 26"/>
            <p:cNvSpPr>
              <a:spLocks noChangeShapeType="1"/>
            </p:cNvSpPr>
            <p:nvPr/>
          </p:nvSpPr>
          <p:spPr bwMode="auto">
            <a:xfrm>
              <a:off x="2330" y="1763"/>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29" name="Line 27"/>
            <p:cNvSpPr>
              <a:spLocks noChangeShapeType="1"/>
            </p:cNvSpPr>
            <p:nvPr/>
          </p:nvSpPr>
          <p:spPr bwMode="auto">
            <a:xfrm>
              <a:off x="2346" y="1763"/>
              <a:ext cx="547"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30" name="Line 28"/>
            <p:cNvSpPr>
              <a:spLocks noChangeShapeType="1"/>
            </p:cNvSpPr>
            <p:nvPr/>
          </p:nvSpPr>
          <p:spPr bwMode="auto">
            <a:xfrm>
              <a:off x="2908" y="1763"/>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31" name="Line 29"/>
            <p:cNvSpPr>
              <a:spLocks noChangeShapeType="1"/>
            </p:cNvSpPr>
            <p:nvPr/>
          </p:nvSpPr>
          <p:spPr bwMode="auto">
            <a:xfrm>
              <a:off x="2924" y="1763"/>
              <a:ext cx="2249"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32" name="Line 30"/>
            <p:cNvSpPr>
              <a:spLocks noChangeShapeType="1"/>
            </p:cNvSpPr>
            <p:nvPr/>
          </p:nvSpPr>
          <p:spPr bwMode="auto">
            <a:xfrm>
              <a:off x="5189" y="1763"/>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33" name="Line 31"/>
            <p:cNvSpPr>
              <a:spLocks noChangeShapeType="1"/>
            </p:cNvSpPr>
            <p:nvPr/>
          </p:nvSpPr>
          <p:spPr bwMode="auto">
            <a:xfrm>
              <a:off x="5204" y="1763"/>
              <a:ext cx="64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34" name="Rectangle 32"/>
            <p:cNvSpPr>
              <a:spLocks noChangeArrowheads="1"/>
            </p:cNvSpPr>
            <p:nvPr/>
          </p:nvSpPr>
          <p:spPr bwMode="auto">
            <a:xfrm>
              <a:off x="2330" y="1778"/>
              <a:ext cx="16" cy="266"/>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35" name="Line 33"/>
            <p:cNvSpPr>
              <a:spLocks noChangeShapeType="1"/>
            </p:cNvSpPr>
            <p:nvPr/>
          </p:nvSpPr>
          <p:spPr bwMode="auto">
            <a:xfrm>
              <a:off x="2908" y="1778"/>
              <a:ext cx="1" cy="250"/>
            </a:xfrm>
            <a:prstGeom prst="line">
              <a:avLst/>
            </a:prstGeom>
            <a:noFill/>
            <a:ln w="36513">
              <a:solidFill>
                <a:srgbClr val="000000"/>
              </a:solidFill>
              <a:round/>
              <a:headEnd/>
              <a:tailEnd/>
            </a:ln>
          </p:spPr>
          <p:txBody>
            <a:bodyPr>
              <a:prstTxWarp prst="textNoShape">
                <a:avLst/>
              </a:prstTxWarp>
            </a:bodyPr>
            <a:lstStyle/>
            <a:p>
              <a:endParaRPr lang="en-US"/>
            </a:p>
          </p:txBody>
        </p:sp>
        <p:sp>
          <p:nvSpPr>
            <p:cNvPr id="36" name="Rectangle 34"/>
            <p:cNvSpPr>
              <a:spLocks noChangeArrowheads="1"/>
            </p:cNvSpPr>
            <p:nvPr/>
          </p:nvSpPr>
          <p:spPr bwMode="auto">
            <a:xfrm>
              <a:off x="5189" y="1778"/>
              <a:ext cx="15" cy="266"/>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37" name="Rectangle 35"/>
            <p:cNvSpPr>
              <a:spLocks noChangeArrowheads="1"/>
            </p:cNvSpPr>
            <p:nvPr/>
          </p:nvSpPr>
          <p:spPr bwMode="auto">
            <a:xfrm>
              <a:off x="573" y="2144"/>
              <a:ext cx="1003" cy="576"/>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endParaRPr lang="en-GB" sz="2000" i="1">
                <a:solidFill>
                  <a:srgbClr val="000000"/>
                </a:solidFill>
                <a:latin typeface="Times" pitchFamily="-1" charset="0"/>
              </a:endParaRPr>
            </a:p>
            <a:p>
              <a:pPr>
                <a:lnSpc>
                  <a:spcPct val="100000"/>
                </a:lnSpc>
              </a:pPr>
              <a:endParaRPr lang="en-GB" sz="2000" i="1">
                <a:solidFill>
                  <a:srgbClr val="000000"/>
                </a:solidFill>
                <a:latin typeface="Times" pitchFamily="-1" charset="0"/>
              </a:endParaRPr>
            </a:p>
            <a:p>
              <a:pPr>
                <a:lnSpc>
                  <a:spcPct val="100000"/>
                </a:lnSpc>
              </a:pPr>
              <a:r>
                <a:rPr lang="en-GB" sz="2000" i="1">
                  <a:solidFill>
                    <a:srgbClr val="000000"/>
                  </a:solidFill>
                  <a:latin typeface="Times" pitchFamily="-1" charset="0"/>
                </a:rPr>
                <a:t>b.deposit(100)</a:t>
              </a:r>
              <a:endParaRPr lang="en-GB" sz="2400">
                <a:solidFill>
                  <a:schemeClr val="tx1"/>
                </a:solidFill>
                <a:latin typeface="Times" pitchFamily="-1" charset="0"/>
              </a:endParaRPr>
            </a:p>
          </p:txBody>
        </p:sp>
        <p:sp>
          <p:nvSpPr>
            <p:cNvPr id="38" name="Rectangle 36"/>
            <p:cNvSpPr>
              <a:spLocks noChangeArrowheads="1"/>
            </p:cNvSpPr>
            <p:nvPr/>
          </p:nvSpPr>
          <p:spPr bwMode="auto">
            <a:xfrm>
              <a:off x="2353" y="1848"/>
              <a:ext cx="347" cy="768"/>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endParaRPr lang="en-GB" sz="2000" dirty="0">
                <a:solidFill>
                  <a:srgbClr val="000000"/>
                </a:solidFill>
                <a:latin typeface="Times" pitchFamily="-1" charset="0"/>
              </a:endParaRPr>
            </a:p>
            <a:p>
              <a:pPr>
                <a:lnSpc>
                  <a:spcPct val="100000"/>
                </a:lnSpc>
              </a:pPr>
              <a:endParaRPr lang="en-GB" sz="2000" dirty="0">
                <a:solidFill>
                  <a:srgbClr val="000000"/>
                </a:solidFill>
                <a:latin typeface="Times" pitchFamily="-1" charset="0"/>
              </a:endParaRPr>
            </a:p>
            <a:p>
              <a:pPr>
                <a:lnSpc>
                  <a:spcPct val="100000"/>
                </a:lnSpc>
              </a:pPr>
              <a:endParaRPr lang="en-GB" sz="2000" dirty="0">
                <a:solidFill>
                  <a:srgbClr val="000000"/>
                </a:solidFill>
                <a:latin typeface="Times" pitchFamily="-1" charset="0"/>
              </a:endParaRPr>
            </a:p>
            <a:p>
              <a:pPr>
                <a:lnSpc>
                  <a:spcPct val="100000"/>
                </a:lnSpc>
              </a:pPr>
              <a:r>
                <a:rPr lang="en-GB" sz="2000" dirty="0">
                  <a:solidFill>
                    <a:srgbClr val="000000"/>
                  </a:solidFill>
                  <a:latin typeface="Times" pitchFamily="-1" charset="0"/>
                </a:rPr>
                <a:t>$300</a:t>
              </a:r>
              <a:endParaRPr lang="en-GB" sz="2400" dirty="0">
                <a:solidFill>
                  <a:schemeClr val="tx1"/>
                </a:solidFill>
                <a:latin typeface="Times" pitchFamily="-1" charset="0"/>
              </a:endParaRPr>
            </a:p>
          </p:txBody>
        </p:sp>
        <p:sp>
          <p:nvSpPr>
            <p:cNvPr id="39" name="Rectangle 37"/>
            <p:cNvSpPr>
              <a:spLocks noChangeArrowheads="1"/>
            </p:cNvSpPr>
            <p:nvPr/>
          </p:nvSpPr>
          <p:spPr bwMode="auto">
            <a:xfrm>
              <a:off x="2330" y="2044"/>
              <a:ext cx="16" cy="265"/>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40" name="Line 38"/>
            <p:cNvSpPr>
              <a:spLocks noChangeShapeType="1"/>
            </p:cNvSpPr>
            <p:nvPr/>
          </p:nvSpPr>
          <p:spPr bwMode="auto">
            <a:xfrm>
              <a:off x="2908" y="2044"/>
              <a:ext cx="1" cy="250"/>
            </a:xfrm>
            <a:prstGeom prst="line">
              <a:avLst/>
            </a:prstGeom>
            <a:noFill/>
            <a:ln w="36513">
              <a:solidFill>
                <a:srgbClr val="000000"/>
              </a:solidFill>
              <a:round/>
              <a:headEnd/>
              <a:tailEnd/>
            </a:ln>
          </p:spPr>
          <p:txBody>
            <a:bodyPr>
              <a:prstTxWarp prst="textNoShape">
                <a:avLst/>
              </a:prstTxWarp>
            </a:bodyPr>
            <a:lstStyle/>
            <a:p>
              <a:endParaRPr lang="en-US"/>
            </a:p>
          </p:txBody>
        </p:sp>
        <p:sp>
          <p:nvSpPr>
            <p:cNvPr id="41" name="Rectangle 39"/>
            <p:cNvSpPr>
              <a:spLocks noChangeArrowheads="1"/>
            </p:cNvSpPr>
            <p:nvPr/>
          </p:nvSpPr>
          <p:spPr bwMode="auto">
            <a:xfrm>
              <a:off x="5189" y="2044"/>
              <a:ext cx="15" cy="265"/>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42" name="Rectangle 40"/>
            <p:cNvSpPr>
              <a:spLocks noChangeArrowheads="1"/>
            </p:cNvSpPr>
            <p:nvPr/>
          </p:nvSpPr>
          <p:spPr bwMode="auto">
            <a:xfrm>
              <a:off x="3056" y="2410"/>
              <a:ext cx="1542"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total = a.getBalance()</a:t>
              </a:r>
              <a:endParaRPr lang="en-GB" sz="2400">
                <a:solidFill>
                  <a:schemeClr val="tx1"/>
                </a:solidFill>
                <a:latin typeface="Times" pitchFamily="-1" charset="0"/>
              </a:endParaRPr>
            </a:p>
          </p:txBody>
        </p:sp>
        <p:sp>
          <p:nvSpPr>
            <p:cNvPr id="43" name="Rectangle 41"/>
            <p:cNvSpPr>
              <a:spLocks noChangeArrowheads="1"/>
            </p:cNvSpPr>
            <p:nvPr/>
          </p:nvSpPr>
          <p:spPr bwMode="auto">
            <a:xfrm>
              <a:off x="5212" y="2363"/>
              <a:ext cx="347"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a:solidFill>
                    <a:srgbClr val="000000"/>
                  </a:solidFill>
                  <a:latin typeface="Times" pitchFamily="-1" charset="0"/>
                </a:rPr>
                <a:t>$100</a:t>
              </a:r>
              <a:endParaRPr lang="en-GB" sz="2400">
                <a:solidFill>
                  <a:schemeClr val="tx1"/>
                </a:solidFill>
                <a:latin typeface="Times" pitchFamily="-1" charset="0"/>
              </a:endParaRPr>
            </a:p>
          </p:txBody>
        </p:sp>
        <p:sp>
          <p:nvSpPr>
            <p:cNvPr id="44" name="Rectangle 42"/>
            <p:cNvSpPr>
              <a:spLocks noChangeArrowheads="1"/>
            </p:cNvSpPr>
            <p:nvPr/>
          </p:nvSpPr>
          <p:spPr bwMode="auto">
            <a:xfrm>
              <a:off x="2330" y="2309"/>
              <a:ext cx="16" cy="266"/>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45" name="Line 43"/>
            <p:cNvSpPr>
              <a:spLocks noChangeShapeType="1"/>
            </p:cNvSpPr>
            <p:nvPr/>
          </p:nvSpPr>
          <p:spPr bwMode="auto">
            <a:xfrm>
              <a:off x="2908" y="2309"/>
              <a:ext cx="1" cy="250"/>
            </a:xfrm>
            <a:prstGeom prst="line">
              <a:avLst/>
            </a:prstGeom>
            <a:noFill/>
            <a:ln w="36513">
              <a:solidFill>
                <a:srgbClr val="000000"/>
              </a:solidFill>
              <a:round/>
              <a:headEnd/>
              <a:tailEnd/>
            </a:ln>
          </p:spPr>
          <p:txBody>
            <a:bodyPr>
              <a:prstTxWarp prst="textNoShape">
                <a:avLst/>
              </a:prstTxWarp>
            </a:bodyPr>
            <a:lstStyle/>
            <a:p>
              <a:endParaRPr lang="en-US"/>
            </a:p>
          </p:txBody>
        </p:sp>
        <p:sp>
          <p:nvSpPr>
            <p:cNvPr id="46" name="Rectangle 44"/>
            <p:cNvSpPr>
              <a:spLocks noChangeArrowheads="1"/>
            </p:cNvSpPr>
            <p:nvPr/>
          </p:nvSpPr>
          <p:spPr bwMode="auto">
            <a:xfrm>
              <a:off x="5189" y="2309"/>
              <a:ext cx="15" cy="266"/>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47" name="Rectangle 45"/>
            <p:cNvSpPr>
              <a:spLocks noChangeArrowheads="1"/>
            </p:cNvSpPr>
            <p:nvPr/>
          </p:nvSpPr>
          <p:spPr bwMode="auto">
            <a:xfrm>
              <a:off x="3056" y="2616"/>
              <a:ext cx="1975" cy="38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endParaRPr lang="en-GB" sz="2000" i="1" dirty="0">
                <a:solidFill>
                  <a:srgbClr val="000000"/>
                </a:solidFill>
                <a:latin typeface="Times" pitchFamily="-1" charset="0"/>
              </a:endParaRPr>
            </a:p>
            <a:p>
              <a:pPr>
                <a:lnSpc>
                  <a:spcPct val="100000"/>
                </a:lnSpc>
              </a:pPr>
              <a:r>
                <a:rPr lang="en-GB" sz="2000" i="1" dirty="0">
                  <a:solidFill>
                    <a:srgbClr val="000000"/>
                  </a:solidFill>
                  <a:latin typeface="Times" pitchFamily="-1" charset="0"/>
                </a:rPr>
                <a:t>total = </a:t>
              </a:r>
              <a:r>
                <a:rPr lang="en-GB" sz="2000" i="1" dirty="0" err="1">
                  <a:solidFill>
                    <a:srgbClr val="000000"/>
                  </a:solidFill>
                  <a:latin typeface="Times" pitchFamily="-1" charset="0"/>
                </a:rPr>
                <a:t>total+b.getBalance</a:t>
              </a:r>
              <a:r>
                <a:rPr lang="en-GB" sz="2000" i="1" dirty="0">
                  <a:solidFill>
                    <a:srgbClr val="000000"/>
                  </a:solidFill>
                  <a:latin typeface="Times" pitchFamily="-1" charset="0"/>
                </a:rPr>
                <a:t>()</a:t>
              </a:r>
              <a:endParaRPr lang="en-GB" sz="2400" dirty="0">
                <a:solidFill>
                  <a:schemeClr val="tx1"/>
                </a:solidFill>
                <a:latin typeface="Times" pitchFamily="-1" charset="0"/>
              </a:endParaRPr>
            </a:p>
          </p:txBody>
        </p:sp>
        <p:sp>
          <p:nvSpPr>
            <p:cNvPr id="48" name="Rectangle 46"/>
            <p:cNvSpPr>
              <a:spLocks noChangeArrowheads="1"/>
            </p:cNvSpPr>
            <p:nvPr/>
          </p:nvSpPr>
          <p:spPr bwMode="auto">
            <a:xfrm>
              <a:off x="5212" y="2629"/>
              <a:ext cx="347" cy="38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endParaRPr lang="en-GB" sz="2000">
                <a:solidFill>
                  <a:srgbClr val="000000"/>
                </a:solidFill>
                <a:latin typeface="Times" pitchFamily="-1" charset="0"/>
              </a:endParaRPr>
            </a:p>
            <a:p>
              <a:pPr>
                <a:lnSpc>
                  <a:spcPct val="100000"/>
                </a:lnSpc>
              </a:pPr>
              <a:r>
                <a:rPr lang="en-GB" sz="2000">
                  <a:solidFill>
                    <a:srgbClr val="000000"/>
                  </a:solidFill>
                  <a:latin typeface="Times" pitchFamily="-1" charset="0"/>
                </a:rPr>
                <a:t>$400</a:t>
              </a:r>
              <a:endParaRPr lang="en-GB" sz="2400">
                <a:solidFill>
                  <a:schemeClr val="tx1"/>
                </a:solidFill>
                <a:latin typeface="Times" pitchFamily="-1" charset="0"/>
              </a:endParaRPr>
            </a:p>
          </p:txBody>
        </p:sp>
        <p:sp>
          <p:nvSpPr>
            <p:cNvPr id="49" name="Rectangle 47"/>
            <p:cNvSpPr>
              <a:spLocks noChangeArrowheads="1"/>
            </p:cNvSpPr>
            <p:nvPr/>
          </p:nvSpPr>
          <p:spPr bwMode="auto">
            <a:xfrm>
              <a:off x="2330" y="2575"/>
              <a:ext cx="16" cy="265"/>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50" name="Line 48"/>
            <p:cNvSpPr>
              <a:spLocks noChangeShapeType="1"/>
            </p:cNvSpPr>
            <p:nvPr/>
          </p:nvSpPr>
          <p:spPr bwMode="auto">
            <a:xfrm>
              <a:off x="2908" y="2575"/>
              <a:ext cx="1" cy="250"/>
            </a:xfrm>
            <a:prstGeom prst="line">
              <a:avLst/>
            </a:prstGeom>
            <a:noFill/>
            <a:ln w="36513">
              <a:solidFill>
                <a:srgbClr val="000000"/>
              </a:solidFill>
              <a:round/>
              <a:headEnd/>
              <a:tailEnd/>
            </a:ln>
          </p:spPr>
          <p:txBody>
            <a:bodyPr>
              <a:prstTxWarp prst="textNoShape">
                <a:avLst/>
              </a:prstTxWarp>
            </a:bodyPr>
            <a:lstStyle/>
            <a:p>
              <a:endParaRPr lang="en-US"/>
            </a:p>
          </p:txBody>
        </p:sp>
        <p:sp>
          <p:nvSpPr>
            <p:cNvPr id="51" name="Rectangle 49"/>
            <p:cNvSpPr>
              <a:spLocks noChangeArrowheads="1"/>
            </p:cNvSpPr>
            <p:nvPr/>
          </p:nvSpPr>
          <p:spPr bwMode="auto">
            <a:xfrm>
              <a:off x="5189" y="2575"/>
              <a:ext cx="15" cy="265"/>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52" name="Rectangle 50"/>
            <p:cNvSpPr>
              <a:spLocks noChangeArrowheads="1"/>
            </p:cNvSpPr>
            <p:nvPr/>
          </p:nvSpPr>
          <p:spPr bwMode="auto">
            <a:xfrm>
              <a:off x="3056" y="2760"/>
              <a:ext cx="1966" cy="384"/>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endParaRPr lang="en-GB" sz="2000" i="1" dirty="0">
                <a:solidFill>
                  <a:srgbClr val="000000"/>
                </a:solidFill>
                <a:latin typeface="Times" pitchFamily="-1" charset="0"/>
              </a:endParaRPr>
            </a:p>
            <a:p>
              <a:pPr>
                <a:lnSpc>
                  <a:spcPct val="100000"/>
                </a:lnSpc>
              </a:pPr>
              <a:r>
                <a:rPr lang="en-GB" sz="2000" i="1" dirty="0">
                  <a:solidFill>
                    <a:srgbClr val="000000"/>
                  </a:solidFill>
                  <a:latin typeface="Times" pitchFamily="-1" charset="0"/>
                </a:rPr>
                <a:t>total = </a:t>
              </a:r>
              <a:r>
                <a:rPr lang="en-GB" sz="2000" i="1" dirty="0" err="1">
                  <a:solidFill>
                    <a:srgbClr val="000000"/>
                  </a:solidFill>
                  <a:latin typeface="Times" pitchFamily="-1" charset="0"/>
                </a:rPr>
                <a:t>total+c.getBalance</a:t>
              </a:r>
              <a:r>
                <a:rPr lang="en-GB" sz="2000" i="1" dirty="0">
                  <a:solidFill>
                    <a:srgbClr val="000000"/>
                  </a:solidFill>
                  <a:latin typeface="Times" pitchFamily="-1" charset="0"/>
                </a:rPr>
                <a:t>()</a:t>
              </a:r>
              <a:endParaRPr lang="en-GB" sz="2400" dirty="0">
                <a:solidFill>
                  <a:schemeClr val="tx1"/>
                </a:solidFill>
                <a:latin typeface="Times" pitchFamily="-1" charset="0"/>
              </a:endParaRPr>
            </a:p>
          </p:txBody>
        </p:sp>
        <p:sp>
          <p:nvSpPr>
            <p:cNvPr id="53" name="Rectangle 51"/>
            <p:cNvSpPr>
              <a:spLocks noChangeArrowheads="1"/>
            </p:cNvSpPr>
            <p:nvPr/>
          </p:nvSpPr>
          <p:spPr bwMode="auto">
            <a:xfrm>
              <a:off x="2330" y="2840"/>
              <a:ext cx="16" cy="266"/>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54" name="Line 52"/>
            <p:cNvSpPr>
              <a:spLocks noChangeShapeType="1"/>
            </p:cNvSpPr>
            <p:nvPr/>
          </p:nvSpPr>
          <p:spPr bwMode="auto">
            <a:xfrm>
              <a:off x="2908" y="2840"/>
              <a:ext cx="1" cy="250"/>
            </a:xfrm>
            <a:prstGeom prst="line">
              <a:avLst/>
            </a:prstGeom>
            <a:noFill/>
            <a:ln w="36513">
              <a:solidFill>
                <a:srgbClr val="000000"/>
              </a:solidFill>
              <a:round/>
              <a:headEnd/>
              <a:tailEnd/>
            </a:ln>
          </p:spPr>
          <p:txBody>
            <a:bodyPr>
              <a:prstTxWarp prst="textNoShape">
                <a:avLst/>
              </a:prstTxWarp>
            </a:bodyPr>
            <a:lstStyle/>
            <a:p>
              <a:endParaRPr lang="en-US"/>
            </a:p>
          </p:txBody>
        </p:sp>
        <p:sp>
          <p:nvSpPr>
            <p:cNvPr id="55" name="Rectangle 53"/>
            <p:cNvSpPr>
              <a:spLocks noChangeArrowheads="1"/>
            </p:cNvSpPr>
            <p:nvPr/>
          </p:nvSpPr>
          <p:spPr bwMode="auto">
            <a:xfrm>
              <a:off x="5189" y="2840"/>
              <a:ext cx="15" cy="266"/>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56" name="Rectangle 54"/>
            <p:cNvSpPr>
              <a:spLocks noChangeArrowheads="1"/>
            </p:cNvSpPr>
            <p:nvPr/>
          </p:nvSpPr>
          <p:spPr bwMode="auto">
            <a:xfrm>
              <a:off x="3056" y="3140"/>
              <a:ext cx="130" cy="192"/>
            </a:xfrm>
            <a:prstGeom prst="rect">
              <a:avLst/>
            </a:prstGeom>
            <a:noFill/>
            <a:ln w="9525">
              <a:noFill/>
              <a:miter lim="800000"/>
              <a:headEnd/>
              <a:tailEnd/>
            </a:ln>
          </p:spPr>
          <p:txBody>
            <a:bodyPr wrap="none" lIns="0" tIns="0" rIns="0" bIns="0">
              <a:prstTxWarp prst="textNoShape">
                <a:avLst/>
              </a:prstTxWarp>
              <a:spAutoFit/>
            </a:bodyPr>
            <a:lstStyle/>
            <a:p>
              <a:pPr>
                <a:lnSpc>
                  <a:spcPct val="100000"/>
                </a:lnSpc>
              </a:pPr>
              <a:r>
                <a:rPr lang="en-GB" sz="2000" i="1">
                  <a:solidFill>
                    <a:srgbClr val="000000"/>
                  </a:solidFill>
                  <a:latin typeface="Times" pitchFamily="-1" charset="0"/>
                </a:rPr>
                <a:t>...</a:t>
              </a:r>
              <a:endParaRPr lang="en-GB" sz="2400">
                <a:solidFill>
                  <a:schemeClr val="tx1"/>
                </a:solidFill>
                <a:latin typeface="Times" pitchFamily="-1" charset="0"/>
              </a:endParaRPr>
            </a:p>
          </p:txBody>
        </p:sp>
        <p:sp>
          <p:nvSpPr>
            <p:cNvPr id="57" name="Line 55"/>
            <p:cNvSpPr>
              <a:spLocks noChangeShapeType="1"/>
            </p:cNvSpPr>
            <p:nvPr/>
          </p:nvSpPr>
          <p:spPr bwMode="auto">
            <a:xfrm>
              <a:off x="425" y="3371"/>
              <a:ext cx="1890"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58" name="Rectangle 56"/>
            <p:cNvSpPr>
              <a:spLocks noChangeArrowheads="1"/>
            </p:cNvSpPr>
            <p:nvPr/>
          </p:nvSpPr>
          <p:spPr bwMode="auto">
            <a:xfrm>
              <a:off x="2330" y="3106"/>
              <a:ext cx="16" cy="265"/>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59" name="Line 57"/>
            <p:cNvSpPr>
              <a:spLocks noChangeShapeType="1"/>
            </p:cNvSpPr>
            <p:nvPr/>
          </p:nvSpPr>
          <p:spPr bwMode="auto">
            <a:xfrm>
              <a:off x="2330" y="3371"/>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60" name="Line 58"/>
            <p:cNvSpPr>
              <a:spLocks noChangeShapeType="1"/>
            </p:cNvSpPr>
            <p:nvPr/>
          </p:nvSpPr>
          <p:spPr bwMode="auto">
            <a:xfrm>
              <a:off x="2346" y="3371"/>
              <a:ext cx="547"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61" name="Line 59"/>
            <p:cNvSpPr>
              <a:spLocks noChangeShapeType="1"/>
            </p:cNvSpPr>
            <p:nvPr/>
          </p:nvSpPr>
          <p:spPr bwMode="auto">
            <a:xfrm>
              <a:off x="2908" y="3106"/>
              <a:ext cx="1" cy="250"/>
            </a:xfrm>
            <a:prstGeom prst="line">
              <a:avLst/>
            </a:prstGeom>
            <a:noFill/>
            <a:ln w="36513">
              <a:solidFill>
                <a:srgbClr val="000000"/>
              </a:solidFill>
              <a:round/>
              <a:headEnd/>
              <a:tailEnd/>
            </a:ln>
          </p:spPr>
          <p:txBody>
            <a:bodyPr>
              <a:prstTxWarp prst="textNoShape">
                <a:avLst/>
              </a:prstTxWarp>
            </a:bodyPr>
            <a:lstStyle/>
            <a:p>
              <a:endParaRPr lang="en-US"/>
            </a:p>
          </p:txBody>
        </p:sp>
        <p:sp>
          <p:nvSpPr>
            <p:cNvPr id="62" name="Line 60"/>
            <p:cNvSpPr>
              <a:spLocks noChangeShapeType="1"/>
            </p:cNvSpPr>
            <p:nvPr/>
          </p:nvSpPr>
          <p:spPr bwMode="auto">
            <a:xfrm>
              <a:off x="2908" y="3371"/>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63" name="Line 61"/>
            <p:cNvSpPr>
              <a:spLocks noChangeShapeType="1"/>
            </p:cNvSpPr>
            <p:nvPr/>
          </p:nvSpPr>
          <p:spPr bwMode="auto">
            <a:xfrm>
              <a:off x="2924" y="3371"/>
              <a:ext cx="2249"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64" name="Rectangle 62"/>
            <p:cNvSpPr>
              <a:spLocks noChangeArrowheads="1"/>
            </p:cNvSpPr>
            <p:nvPr/>
          </p:nvSpPr>
          <p:spPr bwMode="auto">
            <a:xfrm>
              <a:off x="5189" y="3106"/>
              <a:ext cx="15" cy="265"/>
            </a:xfrm>
            <a:prstGeom prst="rect">
              <a:avLst/>
            </a:prstGeom>
            <a:solidFill>
              <a:srgbClr val="FFFFFF"/>
            </a:solidFill>
            <a:ln w="9525">
              <a:noFill/>
              <a:miter lim="800000"/>
              <a:headEnd/>
              <a:tailEnd/>
            </a:ln>
          </p:spPr>
          <p:txBody>
            <a:bodyPr>
              <a:prstTxWarp prst="textNoShape">
                <a:avLst/>
              </a:prstTxWarp>
            </a:bodyPr>
            <a:lstStyle/>
            <a:p>
              <a:endParaRPr lang="en-US"/>
            </a:p>
          </p:txBody>
        </p:sp>
        <p:sp>
          <p:nvSpPr>
            <p:cNvPr id="65" name="Line 63"/>
            <p:cNvSpPr>
              <a:spLocks noChangeShapeType="1"/>
            </p:cNvSpPr>
            <p:nvPr/>
          </p:nvSpPr>
          <p:spPr bwMode="auto">
            <a:xfrm>
              <a:off x="5189" y="3371"/>
              <a:ext cx="1" cy="1"/>
            </a:xfrm>
            <a:prstGeom prst="line">
              <a:avLst/>
            </a:prstGeom>
            <a:noFill/>
            <a:ln w="36513">
              <a:solidFill>
                <a:srgbClr val="000000"/>
              </a:solidFill>
              <a:round/>
              <a:headEnd/>
              <a:tailEnd/>
            </a:ln>
          </p:spPr>
          <p:txBody>
            <a:bodyPr>
              <a:prstTxWarp prst="textNoShape">
                <a:avLst/>
              </a:prstTxWarp>
            </a:bodyPr>
            <a:lstStyle/>
            <a:p>
              <a:endParaRPr lang="en-US"/>
            </a:p>
          </p:txBody>
        </p:sp>
        <p:sp>
          <p:nvSpPr>
            <p:cNvPr id="66" name="Line 64"/>
            <p:cNvSpPr>
              <a:spLocks noChangeShapeType="1"/>
            </p:cNvSpPr>
            <p:nvPr/>
          </p:nvSpPr>
          <p:spPr bwMode="auto">
            <a:xfrm>
              <a:off x="5204" y="3371"/>
              <a:ext cx="641" cy="1"/>
            </a:xfrm>
            <a:prstGeom prst="line">
              <a:avLst/>
            </a:prstGeom>
            <a:noFill/>
            <a:ln w="36513">
              <a:solidFill>
                <a:srgbClr val="000000"/>
              </a:solidFill>
              <a:round/>
              <a:headEnd/>
              <a:tailEnd/>
            </a:ln>
          </p:spPr>
          <p:txBody>
            <a:bodyPr>
              <a:prstTxWarp prst="textNoShape">
                <a:avLst/>
              </a:prstTxWarp>
            </a:bodyPr>
            <a:lstStyle/>
            <a:p>
              <a:endParaRPr lang="en-US"/>
            </a:p>
          </p:txBody>
        </p:sp>
      </p:grpSp>
    </p:spTree>
    <p:extLst>
      <p:ext uri="{BB962C8B-B14F-4D97-AF65-F5344CB8AC3E}">
        <p14:creationId xmlns:p14="http://schemas.microsoft.com/office/powerpoint/2010/main" val="1374746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Transactions need to provide ACID</a:t>
            </a:r>
          </a:p>
          <a:p>
            <a:r>
              <a:rPr lang="en-US" dirty="0"/>
              <a:t>Serial equivalence defines correctness of executing concurrent transactions</a:t>
            </a:r>
          </a:p>
          <a:p>
            <a:r>
              <a:rPr lang="en-US" dirty="0"/>
              <a:t>It is handled by ordering conflicting operations</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31</a:t>
            </a:fld>
            <a:endParaRPr lang="en-US" b="0">
              <a:solidFill>
                <a:srgbClr val="FBBA03"/>
              </a:solidFill>
            </a:endParaRPr>
          </a:p>
        </p:txBody>
      </p:sp>
    </p:spTree>
    <p:extLst>
      <p:ext uri="{BB962C8B-B14F-4D97-AF65-F5344CB8AC3E}">
        <p14:creationId xmlns:p14="http://schemas.microsoft.com/office/powerpoint/2010/main" val="2535490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Slide Number Placeholder 5"/>
          <p:cNvSpPr>
            <a:spLocks noGrp="1"/>
          </p:cNvSpPr>
          <p:nvPr>
            <p:ph type="sldNum" sz="quarter" idx="12"/>
          </p:nvPr>
        </p:nvSpPr>
        <p:spPr>
          <a:noFill/>
        </p:spPr>
        <p:txBody>
          <a:bodyPr/>
          <a:lstStyle/>
          <a:p>
            <a:fld id="{7888A9B7-E954-E041-8E9D-C26F0D6CC7B8}" type="slidenum">
              <a:rPr lang="en-US"/>
              <a:pPr/>
              <a:t>32</a:t>
            </a:fld>
            <a:endParaRPr lang="en-US" b="0">
              <a:solidFill>
                <a:srgbClr val="FBBA03"/>
              </a:solidFill>
            </a:endParaRPr>
          </a:p>
        </p:txBody>
      </p:sp>
      <p:sp>
        <p:nvSpPr>
          <p:cNvPr id="134149" name="Rectangle 2"/>
          <p:cNvSpPr>
            <a:spLocks noGrp="1" noChangeArrowheads="1"/>
          </p:cNvSpPr>
          <p:nvPr>
            <p:ph type="title"/>
          </p:nvPr>
        </p:nvSpPr>
        <p:spPr/>
        <p:txBody>
          <a:bodyPr/>
          <a:lstStyle/>
          <a:p>
            <a:r>
              <a:rPr lang="en-US"/>
              <a:t>Acknowledgements</a:t>
            </a:r>
          </a:p>
        </p:txBody>
      </p:sp>
      <p:sp>
        <p:nvSpPr>
          <p:cNvPr id="134150" name="Rectangle 3"/>
          <p:cNvSpPr>
            <a:spLocks noGrp="1" noChangeArrowheads="1"/>
          </p:cNvSpPr>
          <p:nvPr>
            <p:ph type="body" idx="1"/>
          </p:nvPr>
        </p:nvSpPr>
        <p:spPr/>
        <p:txBody>
          <a:bodyPr/>
          <a:lstStyle/>
          <a:p>
            <a:r>
              <a:rPr lang="en-US" dirty="0"/>
              <a:t>These slides contain material developed and copyrighted by </a:t>
            </a:r>
            <a:r>
              <a:rPr lang="en-US" dirty="0" err="1"/>
              <a:t>Indranil</a:t>
            </a:r>
            <a:r>
              <a:rPr lang="en-US" dirty="0"/>
              <a:t> Gupta (UIUC).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Transactions: ACID</a:t>
            </a:r>
          </a:p>
        </p:txBody>
      </p:sp>
      <p:sp>
        <p:nvSpPr>
          <p:cNvPr id="3" name="Content Placeholder 2"/>
          <p:cNvSpPr>
            <a:spLocks noGrp="1"/>
          </p:cNvSpPr>
          <p:nvPr>
            <p:ph idx="1"/>
          </p:nvPr>
        </p:nvSpPr>
        <p:spPr/>
        <p:txBody>
          <a:bodyPr/>
          <a:lstStyle/>
          <a:p>
            <a:pPr>
              <a:lnSpc>
                <a:spcPct val="100000"/>
              </a:lnSpc>
              <a:buClr>
                <a:schemeClr val="tx1"/>
              </a:buClr>
              <a:buSzPct val="120000"/>
              <a:buFont typeface="Arial"/>
              <a:buChar char="•"/>
            </a:pPr>
            <a:r>
              <a:rPr lang="en-US" dirty="0">
                <a:solidFill>
                  <a:srgbClr val="FF0000"/>
                </a:solidFill>
                <a:latin typeface="Arial" charset="0"/>
                <a:ea typeface="ＭＳ Ｐゴシック" charset="0"/>
                <a:cs typeface="ＭＳ Ｐゴシック" charset="0"/>
              </a:rPr>
              <a:t>A</a:t>
            </a:r>
            <a:r>
              <a:rPr lang="en-US" dirty="0">
                <a:latin typeface="Arial" charset="0"/>
                <a:ea typeface="ＭＳ Ｐゴシック" charset="0"/>
                <a:cs typeface="ＭＳ Ｐゴシック" charset="0"/>
              </a:rPr>
              <a:t>tomicity: All or nothing  </a:t>
            </a:r>
          </a:p>
          <a:p>
            <a:pPr>
              <a:lnSpc>
                <a:spcPct val="100000"/>
              </a:lnSpc>
              <a:buClr>
                <a:schemeClr val="tx1"/>
              </a:buClr>
              <a:buSzPct val="120000"/>
              <a:buFont typeface="Arial"/>
              <a:buChar char="•"/>
            </a:pPr>
            <a:r>
              <a:rPr lang="en-US" dirty="0">
                <a:solidFill>
                  <a:srgbClr val="FF0000"/>
                </a:solidFill>
                <a:latin typeface="Arial" charset="0"/>
                <a:ea typeface="ＭＳ Ｐゴシック" charset="0"/>
                <a:cs typeface="ＭＳ Ｐゴシック" charset="0"/>
              </a:rPr>
              <a:t>C</a:t>
            </a:r>
            <a:r>
              <a:rPr lang="en-US" dirty="0">
                <a:latin typeface="Arial" charset="0"/>
                <a:ea typeface="ＭＳ Ｐゴシック" charset="0"/>
                <a:cs typeface="ＭＳ Ｐゴシック" charset="0"/>
              </a:rPr>
              <a:t>onsistency: if the server starts in a consistent state, the transaction ends with the server in a consistent state.  </a:t>
            </a:r>
          </a:p>
          <a:p>
            <a:pPr>
              <a:lnSpc>
                <a:spcPct val="100000"/>
              </a:lnSpc>
              <a:buClr>
                <a:schemeClr val="tx1"/>
              </a:buClr>
              <a:buSzPct val="120000"/>
              <a:buFont typeface="Arial"/>
              <a:buChar char="•"/>
            </a:pPr>
            <a:r>
              <a:rPr lang="en-US" dirty="0">
                <a:solidFill>
                  <a:srgbClr val="FF0000"/>
                </a:solidFill>
                <a:latin typeface="Arial" charset="0"/>
                <a:ea typeface="ＭＳ Ｐゴシック" charset="0"/>
                <a:cs typeface="ＭＳ Ｐゴシック" charset="0"/>
              </a:rPr>
              <a:t>I</a:t>
            </a:r>
            <a:r>
              <a:rPr lang="en-US" dirty="0">
                <a:latin typeface="Arial" charset="0"/>
                <a:ea typeface="ＭＳ Ｐゴシック" charset="0"/>
                <a:cs typeface="ＭＳ Ｐゴシック" charset="0"/>
              </a:rPr>
              <a:t>solation: Each transaction must be performed without interference from other transactions, i.e., the non-final effects of a transaction must not be visible to other transactions.</a:t>
            </a:r>
          </a:p>
          <a:p>
            <a:pPr>
              <a:lnSpc>
                <a:spcPct val="100000"/>
              </a:lnSpc>
              <a:buClr>
                <a:schemeClr val="tx1"/>
              </a:buClr>
              <a:buSzPct val="120000"/>
              <a:buFont typeface="Arial"/>
              <a:buChar char="•"/>
            </a:pPr>
            <a:r>
              <a:rPr lang="en-US" dirty="0">
                <a:solidFill>
                  <a:srgbClr val="FF0000"/>
                </a:solidFill>
                <a:latin typeface="Arial" charset="0"/>
                <a:ea typeface="ＭＳ Ｐゴシック" charset="0"/>
                <a:cs typeface="ＭＳ Ｐゴシック" charset="0"/>
              </a:rPr>
              <a:t>D</a:t>
            </a:r>
            <a:r>
              <a:rPr lang="en-US" dirty="0">
                <a:latin typeface="Arial" charset="0"/>
                <a:ea typeface="ＭＳ Ｐゴシック" charset="0"/>
                <a:cs typeface="ＭＳ Ｐゴシック" charset="0"/>
              </a:rPr>
              <a:t>urability: After a transaction has completed successfully, all its effects are saved in permanent storage. (E.g., powering off the machine doesn’t mean the result is gone.)</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4</a:t>
            </a:fld>
            <a:endParaRPr lang="en-US" b="0">
              <a:solidFill>
                <a:srgbClr val="FBBA03"/>
              </a:solidFill>
            </a:endParaRPr>
          </a:p>
        </p:txBody>
      </p:sp>
    </p:spTree>
    <p:extLst>
      <p:ext uri="{BB962C8B-B14F-4D97-AF65-F5344CB8AC3E}">
        <p14:creationId xmlns:p14="http://schemas.microsoft.com/office/powerpoint/2010/main" val="312503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Week</a:t>
            </a:r>
          </a:p>
        </p:txBody>
      </p:sp>
      <p:sp>
        <p:nvSpPr>
          <p:cNvPr id="3" name="Content Placeholder 2"/>
          <p:cNvSpPr>
            <a:spLocks noGrp="1"/>
          </p:cNvSpPr>
          <p:nvPr>
            <p:ph idx="1"/>
          </p:nvPr>
        </p:nvSpPr>
        <p:spPr/>
        <p:txBody>
          <a:bodyPr/>
          <a:lstStyle/>
          <a:p>
            <a:r>
              <a:rPr lang="en-US" dirty="0"/>
              <a:t>Question: How to support multiple transactions?</a:t>
            </a:r>
          </a:p>
          <a:p>
            <a:pPr lvl="1"/>
            <a:r>
              <a:rPr lang="en-US" dirty="0"/>
              <a:t>When multiple transactions share data.</a:t>
            </a:r>
          </a:p>
          <a:p>
            <a:pPr lvl="1"/>
            <a:r>
              <a:rPr lang="en-US" dirty="0"/>
              <a:t>Assume a single processor (one instruction at a time).</a:t>
            </a:r>
          </a:p>
          <a:p>
            <a:r>
              <a:rPr lang="en-US" dirty="0"/>
              <a:t>What would be your first strategy (hint: locks)?</a:t>
            </a:r>
          </a:p>
          <a:p>
            <a:pPr lvl="1"/>
            <a:r>
              <a:rPr lang="en-US" dirty="0"/>
              <a:t>One transaction at a time with one big lock, i.e., complete serialization</a:t>
            </a:r>
          </a:p>
          <a:p>
            <a:r>
              <a:rPr lang="en-US" dirty="0"/>
              <a:t>Two issues</a:t>
            </a:r>
          </a:p>
          <a:p>
            <a:pPr lvl="1"/>
            <a:r>
              <a:rPr lang="en-US" dirty="0"/>
              <a:t>Performance</a:t>
            </a:r>
          </a:p>
          <a:p>
            <a:pPr lvl="1"/>
            <a:r>
              <a:rPr lang="en-US" dirty="0"/>
              <a:t>Abort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5</a:t>
            </a:fld>
            <a:endParaRPr lang="en-US" b="0">
              <a:solidFill>
                <a:srgbClr val="FBBA03"/>
              </a:solidFill>
            </a:endParaRPr>
          </a:p>
        </p:txBody>
      </p:sp>
    </p:spTree>
    <p:extLst>
      <p:ext uri="{BB962C8B-B14F-4D97-AF65-F5344CB8AC3E}">
        <p14:creationId xmlns:p14="http://schemas.microsoft.com/office/powerpoint/2010/main" val="368028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sz="half" idx="1"/>
          </p:nvPr>
        </p:nvSpPr>
        <p:spPr>
          <a:xfrm>
            <a:off x="685800" y="1600200"/>
            <a:ext cx="3765550" cy="4038600"/>
          </a:xfrm>
          <a:ln>
            <a:solidFill>
              <a:srgbClr val="000000"/>
            </a:solidFill>
          </a:ln>
        </p:spPr>
        <p:txBody>
          <a:bodyPr/>
          <a:lstStyle/>
          <a:p>
            <a:r>
              <a:rPr lang="en-US" dirty="0"/>
              <a:t>Process 1</a:t>
            </a:r>
          </a:p>
          <a:p>
            <a:pPr>
              <a:buNone/>
            </a:pPr>
            <a:endParaRPr lang="en-US" dirty="0"/>
          </a:p>
          <a:p>
            <a:pPr>
              <a:buNone/>
            </a:pPr>
            <a:r>
              <a:rPr lang="en-US" sz="2000" dirty="0" err="1"/>
              <a:t>lock(mutex</a:t>
            </a:r>
            <a:r>
              <a:rPr lang="en-US" sz="2000" dirty="0"/>
              <a:t>);</a:t>
            </a:r>
          </a:p>
          <a:p>
            <a:pPr>
              <a:buNone/>
            </a:pPr>
            <a:r>
              <a:rPr lang="en-US" sz="2000" dirty="0">
                <a:latin typeface="Arial" charset="0"/>
                <a:ea typeface="ＭＳ Ｐゴシック" charset="0"/>
              </a:rPr>
              <a:t>savings.deduct(100);</a:t>
            </a:r>
          </a:p>
          <a:p>
            <a:pPr>
              <a:buNone/>
            </a:pPr>
            <a:r>
              <a:rPr lang="en-US" sz="2000" dirty="0">
                <a:latin typeface="Arial" charset="0"/>
                <a:ea typeface="ＭＳ Ｐゴシック" charset="0"/>
              </a:rPr>
              <a:t>checking.add(100);</a:t>
            </a:r>
          </a:p>
          <a:p>
            <a:pPr>
              <a:buNone/>
            </a:pPr>
            <a:r>
              <a:rPr lang="en-US" sz="2000" dirty="0">
                <a:latin typeface="Arial" charset="0"/>
                <a:ea typeface="ＭＳ Ｐゴシック" charset="0"/>
              </a:rPr>
              <a:t>mnymkt.deduct(200);</a:t>
            </a:r>
          </a:p>
          <a:p>
            <a:pPr>
              <a:buNone/>
            </a:pPr>
            <a:r>
              <a:rPr lang="en-US" sz="2000" dirty="0">
                <a:latin typeface="Arial" charset="0"/>
                <a:ea typeface="ＭＳ Ｐゴシック" charset="0"/>
              </a:rPr>
              <a:t>checking.add(200);</a:t>
            </a:r>
          </a:p>
          <a:p>
            <a:pPr>
              <a:buNone/>
            </a:pPr>
            <a:r>
              <a:rPr lang="en-US" sz="2000" dirty="0">
                <a:latin typeface="Arial" charset="0"/>
                <a:ea typeface="ＭＳ Ｐゴシック" charset="0"/>
              </a:rPr>
              <a:t>checking.deduct(400);</a:t>
            </a:r>
          </a:p>
          <a:p>
            <a:pPr>
              <a:buNone/>
            </a:pPr>
            <a:r>
              <a:rPr lang="en-US" sz="2000" dirty="0">
                <a:latin typeface="Arial" charset="0"/>
                <a:ea typeface="ＭＳ Ｐゴシック" charset="0"/>
              </a:rPr>
              <a:t>dispense(400);</a:t>
            </a:r>
          </a:p>
          <a:p>
            <a:pPr>
              <a:buNone/>
            </a:pPr>
            <a:r>
              <a:rPr lang="en-US" sz="2000" dirty="0" err="1"/>
              <a:t>unlock(mutex</a:t>
            </a:r>
            <a:r>
              <a:rPr lang="en-US" sz="2000" dirty="0"/>
              <a:t>);</a:t>
            </a:r>
          </a:p>
        </p:txBody>
      </p:sp>
      <p:sp>
        <p:nvSpPr>
          <p:cNvPr id="10" name="Content Placeholder 9"/>
          <p:cNvSpPr>
            <a:spLocks noGrp="1"/>
          </p:cNvSpPr>
          <p:nvPr>
            <p:ph sz="half" idx="2"/>
          </p:nvPr>
        </p:nvSpPr>
        <p:spPr>
          <a:xfrm>
            <a:off x="4572000" y="1600200"/>
            <a:ext cx="3765550" cy="4038600"/>
          </a:xfrm>
          <a:ln>
            <a:solidFill>
              <a:srgbClr val="000000"/>
            </a:solidFill>
          </a:ln>
        </p:spPr>
        <p:txBody>
          <a:bodyPr/>
          <a:lstStyle/>
          <a:p>
            <a:r>
              <a:rPr lang="en-US" dirty="0"/>
              <a:t>Process 2</a:t>
            </a:r>
          </a:p>
          <a:p>
            <a:pPr>
              <a:buNone/>
            </a:pPr>
            <a:endParaRPr lang="en-US" dirty="0"/>
          </a:p>
          <a:p>
            <a:pPr>
              <a:buNone/>
            </a:pPr>
            <a:r>
              <a:rPr lang="en-US" sz="2000" dirty="0" err="1"/>
              <a:t>lock(mutex</a:t>
            </a:r>
            <a:r>
              <a:rPr lang="en-US" sz="2000" dirty="0"/>
              <a:t>);</a:t>
            </a:r>
          </a:p>
          <a:p>
            <a:pPr>
              <a:buNone/>
            </a:pPr>
            <a:r>
              <a:rPr lang="en-US" sz="2000" dirty="0" err="1">
                <a:latin typeface="Arial" charset="0"/>
                <a:ea typeface="ＭＳ Ｐゴシック" charset="0"/>
              </a:rPr>
              <a:t>savings.deduct</a:t>
            </a:r>
            <a:r>
              <a:rPr lang="en-US" sz="2000" dirty="0">
                <a:latin typeface="Arial" charset="0"/>
                <a:ea typeface="ＭＳ Ｐゴシック" charset="0"/>
              </a:rPr>
              <a:t>(200);</a:t>
            </a:r>
          </a:p>
          <a:p>
            <a:pPr>
              <a:buNone/>
            </a:pPr>
            <a:r>
              <a:rPr lang="en-US" sz="2000" dirty="0" err="1">
                <a:latin typeface="Arial" charset="0"/>
                <a:ea typeface="ＭＳ Ｐゴシック" charset="0"/>
              </a:rPr>
              <a:t>checking.add</a:t>
            </a:r>
            <a:r>
              <a:rPr lang="en-US" sz="2000">
                <a:latin typeface="Arial" charset="0"/>
                <a:ea typeface="ＭＳ Ｐゴシック" charset="0"/>
              </a:rPr>
              <a:t>(200</a:t>
            </a:r>
            <a:r>
              <a:rPr lang="en-US" sz="2000" dirty="0">
                <a:latin typeface="Arial" charset="0"/>
                <a:ea typeface="ＭＳ Ｐゴシック" charset="0"/>
              </a:rPr>
              <a:t>);</a:t>
            </a:r>
          </a:p>
          <a:p>
            <a:pPr>
              <a:buNone/>
            </a:pPr>
            <a:r>
              <a:rPr lang="en-US" sz="2000" dirty="0"/>
              <a:t>unlock(</a:t>
            </a:r>
            <a:r>
              <a:rPr lang="en-US" sz="2000" dirty="0" err="1"/>
              <a:t>mutex</a:t>
            </a:r>
            <a:r>
              <a:rPr lang="en-US" sz="2000" dirty="0"/>
              <a: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6</a:t>
            </a:fld>
            <a:endParaRPr lang="en-US" b="0">
              <a:solidFill>
                <a:srgbClr val="FBBA03"/>
              </a:solidFill>
            </a:endParaRPr>
          </a:p>
        </p:txBody>
      </p:sp>
    </p:spTree>
    <p:extLst>
      <p:ext uri="{BB962C8B-B14F-4D97-AF65-F5344CB8AC3E}">
        <p14:creationId xmlns:p14="http://schemas.microsoft.com/office/powerpoint/2010/main" val="171275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187700" y="1600200"/>
            <a:ext cx="3200400" cy="2438400"/>
          </a:xfrm>
          <a:prstGeom prst="rect">
            <a:avLst/>
          </a:prstGeom>
          <a:gradFill rotWithShape="0">
            <a:gsLst>
              <a:gs pos="0">
                <a:srgbClr val="FFFFFF"/>
              </a:gs>
              <a:gs pos="100000">
                <a:schemeClr val="folHlink"/>
              </a:gs>
            </a:gsLst>
            <a:lin ang="18900000" scaled="1"/>
          </a:gradFill>
          <a:ln w="38100" cmpd="dbl">
            <a:solidFill>
              <a:srgbClr val="000000"/>
            </a:solidFill>
            <a:miter lim="800000"/>
            <a:headEnd type="none" w="sm" len="sm"/>
            <a:tailEnd type="none" w="med" len="lg"/>
          </a:ln>
        </p:spPr>
        <p:txBody>
          <a:bodyPr wrap="none" anchor="ctr"/>
          <a:lstStyle/>
          <a:p>
            <a:endParaRPr lang="en-US"/>
          </a:p>
        </p:txBody>
      </p:sp>
      <p:sp>
        <p:nvSpPr>
          <p:cNvPr id="2" name="Title 1"/>
          <p:cNvSpPr>
            <a:spLocks noGrp="1"/>
          </p:cNvSpPr>
          <p:nvPr>
            <p:ph type="title"/>
          </p:nvPr>
        </p:nvSpPr>
        <p:spPr/>
        <p:txBody>
          <a:bodyPr/>
          <a:lstStyle/>
          <a:p>
            <a:r>
              <a:rPr lang="en-US" dirty="0"/>
              <a:t>Abort?</a:t>
            </a:r>
          </a:p>
        </p:txBody>
      </p:sp>
      <p:sp>
        <p:nvSpPr>
          <p:cNvPr id="3" name="Content Placeholder 2"/>
          <p:cNvSpPr>
            <a:spLocks noGrp="1"/>
          </p:cNvSpPr>
          <p:nvPr>
            <p:ph idx="1"/>
          </p:nvPr>
        </p:nvSpPr>
        <p:spPr/>
        <p:txBody>
          <a:bodyPr/>
          <a:lstStyle/>
          <a:p>
            <a:pPr lvl="1">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a:t>
            </a:r>
            <a:r>
              <a:rPr lang="en-US" dirty="0">
                <a:latin typeface="Arial" charset="0"/>
                <a:ea typeface="ＭＳ Ｐゴシック" charset="0"/>
              </a:rPr>
              <a:t>     </a:t>
            </a:r>
          </a:p>
          <a:p>
            <a:pPr lvl="1">
              <a:lnSpc>
                <a:spcPct val="100000"/>
              </a:lnSpc>
              <a:buClr>
                <a:schemeClr val="tx1"/>
              </a:buClr>
              <a:buSzPct val="120000"/>
              <a:buNone/>
            </a:pPr>
            <a:r>
              <a:rPr lang="en-US" dirty="0">
                <a:solidFill>
                  <a:schemeClr val="hlink"/>
                </a:solidFill>
                <a:latin typeface="Arial" charset="0"/>
                <a:ea typeface="ＭＳ Ｐゴシック" charset="0"/>
              </a:rPr>
              <a:t>				1. savings.deduct(100)</a:t>
            </a:r>
            <a:r>
              <a:rPr lang="en-US" dirty="0">
                <a:latin typeface="Arial" charset="0"/>
                <a:ea typeface="ＭＳ Ｐゴシック" charset="0"/>
              </a:rPr>
              <a:t>     </a:t>
            </a:r>
          </a:p>
          <a:p>
            <a:pPr lvl="1">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2. checking.add(100)</a:t>
            </a:r>
            <a:r>
              <a:rPr lang="en-US" dirty="0">
                <a:latin typeface="Arial" charset="0"/>
                <a:ea typeface="ＭＳ Ｐゴシック" charset="0"/>
              </a:rPr>
              <a:t>        </a:t>
            </a:r>
          </a:p>
          <a:p>
            <a:pPr lvl="1">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3. mnymkt.deduct(200)</a:t>
            </a:r>
            <a:r>
              <a:rPr lang="en-US" dirty="0">
                <a:latin typeface="Arial" charset="0"/>
                <a:ea typeface="ＭＳ Ｐゴシック" charset="0"/>
              </a:rPr>
              <a:t>     </a:t>
            </a:r>
          </a:p>
          <a:p>
            <a:pPr lvl="1">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4. checking.add(200)</a:t>
            </a:r>
            <a:r>
              <a:rPr lang="en-US" dirty="0">
                <a:latin typeface="Arial" charset="0"/>
                <a:ea typeface="ＭＳ Ｐゴシック" charset="0"/>
              </a:rPr>
              <a:t>        </a:t>
            </a:r>
          </a:p>
          <a:p>
            <a:pPr lvl="1">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5. checking.deduct(400)</a:t>
            </a:r>
            <a:r>
              <a:rPr lang="en-US" dirty="0">
                <a:latin typeface="Arial" charset="0"/>
                <a:ea typeface="ＭＳ Ｐゴシック" charset="0"/>
              </a:rPr>
              <a:t>   </a:t>
            </a:r>
          </a:p>
          <a:p>
            <a:pPr lvl="1">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6. dispense(400)</a:t>
            </a:r>
          </a:p>
          <a:p>
            <a:pPr lvl="1">
              <a:lnSpc>
                <a:spcPct val="100000"/>
              </a:lnSpc>
              <a:buClr>
                <a:schemeClr val="tx1"/>
              </a:buClr>
              <a:buSzPct val="120000"/>
              <a:buFont typeface="Wingdings" charset="0"/>
              <a:buNone/>
            </a:pPr>
            <a:r>
              <a:rPr lang="en-US" dirty="0">
                <a:solidFill>
                  <a:schemeClr val="hlink"/>
                </a:solidFill>
                <a:latin typeface="Arial" charset="0"/>
                <a:ea typeface="ＭＳ Ｐゴシック" charset="0"/>
              </a:rPr>
              <a:t>				</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7</a:t>
            </a:fld>
            <a:endParaRPr lang="en-US" b="0">
              <a:solidFill>
                <a:srgbClr val="FBBA03"/>
              </a:solidFill>
            </a:endParaRPr>
          </a:p>
        </p:txBody>
      </p:sp>
      <p:sp>
        <p:nvSpPr>
          <p:cNvPr id="6" name="Text Box 5"/>
          <p:cNvSpPr txBox="1">
            <a:spLocks noChangeArrowheads="1"/>
          </p:cNvSpPr>
          <p:nvPr/>
        </p:nvSpPr>
        <p:spPr bwMode="auto">
          <a:xfrm>
            <a:off x="850900" y="2185075"/>
            <a:ext cx="2082800" cy="1477328"/>
          </a:xfrm>
          <a:prstGeom prst="rect">
            <a:avLst/>
          </a:prstGeom>
          <a:noFill/>
          <a:ln w="9525">
            <a:solidFill>
              <a:srgbClr val="000000"/>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An abort at these points means the customer loses money; we need to restore old state</a:t>
            </a:r>
          </a:p>
        </p:txBody>
      </p:sp>
      <p:sp>
        <p:nvSpPr>
          <p:cNvPr id="7" name="Line 6"/>
          <p:cNvSpPr>
            <a:spLocks noChangeShapeType="1"/>
          </p:cNvSpPr>
          <p:nvPr/>
        </p:nvSpPr>
        <p:spPr bwMode="auto">
          <a:xfrm flipV="1">
            <a:off x="2946400" y="2007275"/>
            <a:ext cx="393700" cy="444500"/>
          </a:xfrm>
          <a:prstGeom prst="line">
            <a:avLst/>
          </a:prstGeom>
          <a:noFill/>
          <a:ln w="28575">
            <a:solidFill>
              <a:srgbClr val="000000"/>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8" name="Line 7"/>
          <p:cNvSpPr>
            <a:spLocks noChangeShapeType="1"/>
          </p:cNvSpPr>
          <p:nvPr/>
        </p:nvSpPr>
        <p:spPr bwMode="auto">
          <a:xfrm>
            <a:off x="2921000" y="2794675"/>
            <a:ext cx="558800" cy="0"/>
          </a:xfrm>
          <a:prstGeom prst="line">
            <a:avLst/>
          </a:prstGeom>
          <a:noFill/>
          <a:ln w="28575">
            <a:solidFill>
              <a:srgbClr val="000000"/>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9" name="Line 8"/>
          <p:cNvSpPr>
            <a:spLocks noChangeShapeType="1"/>
          </p:cNvSpPr>
          <p:nvPr/>
        </p:nvSpPr>
        <p:spPr bwMode="auto">
          <a:xfrm>
            <a:off x="2933700" y="3213775"/>
            <a:ext cx="495300" cy="355600"/>
          </a:xfrm>
          <a:prstGeom prst="line">
            <a:avLst/>
          </a:prstGeom>
          <a:noFill/>
          <a:ln w="28575">
            <a:solidFill>
              <a:srgbClr val="000000"/>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10" name="Text Box 9"/>
          <p:cNvSpPr txBox="1">
            <a:spLocks noChangeArrowheads="1"/>
          </p:cNvSpPr>
          <p:nvPr/>
        </p:nvSpPr>
        <p:spPr bwMode="auto">
          <a:xfrm>
            <a:off x="6642100" y="1854875"/>
            <a:ext cx="1828800" cy="2031325"/>
          </a:xfrm>
          <a:prstGeom prst="rect">
            <a:avLst/>
          </a:prstGeom>
          <a:noFill/>
          <a:ln w="9525">
            <a:solidFill>
              <a:srgbClr val="000000"/>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742950" indent="-285750">
              <a:defRPr sz="1400">
                <a:solidFill>
                  <a:schemeClr val="accent2"/>
                </a:solidFill>
                <a:latin typeface="Helvetica" charset="0"/>
                <a:ea typeface="ＭＳ Ｐゴシック" charset="0"/>
              </a:defRPr>
            </a:lvl2pPr>
            <a:lvl3pPr marL="1143000" indent="-228600">
              <a:defRPr sz="1400">
                <a:solidFill>
                  <a:schemeClr val="accent2"/>
                </a:solidFill>
                <a:latin typeface="Helvetica" charset="0"/>
                <a:ea typeface="ＭＳ Ｐゴシック" charset="0"/>
              </a:defRPr>
            </a:lvl3pPr>
            <a:lvl4pPr marL="1600200" indent="-228600">
              <a:defRPr sz="1400">
                <a:solidFill>
                  <a:schemeClr val="accent2"/>
                </a:solidFill>
                <a:latin typeface="Helvetica" charset="0"/>
                <a:ea typeface="ＭＳ Ｐゴシック" charset="0"/>
              </a:defRPr>
            </a:lvl4pPr>
            <a:lvl5pPr marL="2057400" indent="-228600">
              <a:defRPr sz="1400">
                <a:solidFill>
                  <a:schemeClr val="accent2"/>
                </a:solidFill>
                <a:latin typeface="Helvetica" charset="0"/>
                <a:ea typeface="ＭＳ Ｐゴシック" charset="0"/>
              </a:defRPr>
            </a:lvl5pPr>
            <a:lvl6pPr marL="25146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29718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34290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3886200" indent="-2286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800" dirty="0">
                <a:solidFill>
                  <a:srgbClr val="0000FF"/>
                </a:solidFill>
              </a:rPr>
              <a:t>An abort at these points does not cause lost money, but old steps cannot be repeated</a:t>
            </a:r>
          </a:p>
        </p:txBody>
      </p:sp>
      <p:sp>
        <p:nvSpPr>
          <p:cNvPr id="11" name="Line 10"/>
          <p:cNvSpPr>
            <a:spLocks noChangeShapeType="1"/>
          </p:cNvSpPr>
          <p:nvPr/>
        </p:nvSpPr>
        <p:spPr bwMode="auto">
          <a:xfrm flipH="1">
            <a:off x="6083300" y="2375575"/>
            <a:ext cx="571500" cy="0"/>
          </a:xfrm>
          <a:prstGeom prst="line">
            <a:avLst/>
          </a:prstGeom>
          <a:noFill/>
          <a:ln w="28575">
            <a:solidFill>
              <a:srgbClr val="000000"/>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
        <p:nvSpPr>
          <p:cNvPr id="12" name="Line 11"/>
          <p:cNvSpPr>
            <a:spLocks noChangeShapeType="1"/>
          </p:cNvSpPr>
          <p:nvPr/>
        </p:nvSpPr>
        <p:spPr bwMode="auto">
          <a:xfrm flipH="1">
            <a:off x="6045200" y="3112175"/>
            <a:ext cx="596900" cy="0"/>
          </a:xfrm>
          <a:prstGeom prst="line">
            <a:avLst/>
          </a:prstGeom>
          <a:noFill/>
          <a:ln w="28575">
            <a:solidFill>
              <a:srgbClr val="000000"/>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99500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Week</a:t>
            </a:r>
          </a:p>
        </p:txBody>
      </p:sp>
      <p:sp>
        <p:nvSpPr>
          <p:cNvPr id="3" name="Content Placeholder 2"/>
          <p:cNvSpPr>
            <a:spLocks noGrp="1"/>
          </p:cNvSpPr>
          <p:nvPr>
            <p:ph idx="1"/>
          </p:nvPr>
        </p:nvSpPr>
        <p:spPr/>
        <p:txBody>
          <a:bodyPr/>
          <a:lstStyle/>
          <a:p>
            <a:r>
              <a:rPr lang="en-US" dirty="0"/>
              <a:t>Question: How to support transactions?</a:t>
            </a:r>
          </a:p>
          <a:p>
            <a:pPr lvl="1"/>
            <a:r>
              <a:rPr lang="en-US" dirty="0"/>
              <a:t>Multiple transactions share data.</a:t>
            </a:r>
          </a:p>
          <a:p>
            <a:r>
              <a:rPr lang="en-US" dirty="0"/>
              <a:t>What would be your first strategy (hint: locks)?</a:t>
            </a:r>
          </a:p>
          <a:p>
            <a:pPr lvl="1"/>
            <a:r>
              <a:rPr lang="en-US" dirty="0"/>
              <a:t>Complete serialization</a:t>
            </a:r>
          </a:p>
          <a:p>
            <a:pPr lvl="1"/>
            <a:r>
              <a:rPr lang="en-US" dirty="0"/>
              <a:t>One transaction at a time with one big lock</a:t>
            </a:r>
          </a:p>
          <a:p>
            <a:pPr lvl="1"/>
            <a:r>
              <a:rPr lang="en-US" dirty="0"/>
              <a:t>Two issues: Performance and abort</a:t>
            </a:r>
          </a:p>
          <a:p>
            <a:r>
              <a:rPr lang="en-US" dirty="0"/>
              <a:t>First, let’s see how we can improve performance.</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8</a:t>
            </a:fld>
            <a:endParaRPr lang="en-US" b="0">
              <a:solidFill>
                <a:srgbClr val="FBBA03"/>
              </a:solidFill>
            </a:endParaRPr>
          </a:p>
        </p:txBody>
      </p:sp>
    </p:spTree>
    <p:extLst>
      <p:ext uri="{BB962C8B-B14F-4D97-AF65-F5344CB8AC3E}">
        <p14:creationId xmlns:p14="http://schemas.microsoft.com/office/powerpoint/2010/main" val="346394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Possibility: Interleaving Transactions for Performance</a:t>
            </a:r>
          </a:p>
        </p:txBody>
      </p:sp>
      <p:sp>
        <p:nvSpPr>
          <p:cNvPr id="3" name="Content Placeholder 2"/>
          <p:cNvSpPr>
            <a:spLocks noGrp="1"/>
          </p:cNvSpPr>
          <p:nvPr>
            <p:ph sz="half" idx="1"/>
          </p:nvPr>
        </p:nvSpPr>
        <p:spPr>
          <a:xfrm>
            <a:off x="685800" y="1600200"/>
            <a:ext cx="3765550" cy="4038600"/>
          </a:xfrm>
          <a:ln>
            <a:solidFill>
              <a:srgbClr val="000000"/>
            </a:solidFill>
          </a:ln>
        </p:spPr>
        <p:txBody>
          <a:bodyPr/>
          <a:lstStyle/>
          <a:p>
            <a:r>
              <a:rPr lang="en-US" dirty="0"/>
              <a:t>Process 1</a:t>
            </a:r>
          </a:p>
          <a:p>
            <a:pPr>
              <a:buNone/>
            </a:pPr>
            <a:endParaRPr lang="en-US" dirty="0"/>
          </a:p>
          <a:p>
            <a:pPr>
              <a:buNone/>
            </a:pPr>
            <a:r>
              <a:rPr lang="en-US" sz="2000" dirty="0" err="1">
                <a:latin typeface="Arial" charset="0"/>
                <a:ea typeface="ＭＳ Ｐゴシック" charset="0"/>
              </a:rPr>
              <a:t>savings.deduct</a:t>
            </a:r>
            <a:r>
              <a:rPr lang="en-US" sz="2000" dirty="0">
                <a:latin typeface="Arial" charset="0"/>
                <a:ea typeface="ＭＳ Ｐゴシック" charset="0"/>
              </a:rPr>
              <a:t>(100);</a:t>
            </a:r>
          </a:p>
          <a:p>
            <a:pPr>
              <a:buNone/>
            </a:pPr>
            <a:endParaRPr lang="en-US" sz="2000" dirty="0">
              <a:latin typeface="Arial" charset="0"/>
              <a:ea typeface="ＭＳ Ｐゴシック" charset="0"/>
            </a:endParaRPr>
          </a:p>
          <a:p>
            <a:pPr>
              <a:buNone/>
            </a:pPr>
            <a:r>
              <a:rPr lang="en-US" sz="2000" dirty="0" err="1">
                <a:latin typeface="Arial" charset="0"/>
                <a:ea typeface="ＭＳ Ｐゴシック" charset="0"/>
              </a:rPr>
              <a:t>checking.add</a:t>
            </a:r>
            <a:r>
              <a:rPr lang="en-US" sz="2000" dirty="0">
                <a:latin typeface="Arial" charset="0"/>
                <a:ea typeface="ＭＳ Ｐゴシック" charset="0"/>
              </a:rPr>
              <a:t>(100);</a:t>
            </a:r>
          </a:p>
          <a:p>
            <a:pPr>
              <a:buNone/>
            </a:pPr>
            <a:endParaRPr lang="en-US" sz="2000" dirty="0">
              <a:latin typeface="Arial" charset="0"/>
              <a:ea typeface="ＭＳ Ｐゴシック" charset="0"/>
            </a:endParaRPr>
          </a:p>
          <a:p>
            <a:pPr>
              <a:buNone/>
            </a:pPr>
            <a:r>
              <a:rPr lang="en-US" sz="2000" dirty="0" err="1">
                <a:latin typeface="Arial" charset="0"/>
                <a:ea typeface="ＭＳ Ｐゴシック" charset="0"/>
              </a:rPr>
              <a:t>mnymkt.deduct</a:t>
            </a:r>
            <a:r>
              <a:rPr lang="en-US" sz="2000" dirty="0">
                <a:latin typeface="Arial" charset="0"/>
                <a:ea typeface="ＭＳ Ｐゴシック" charset="0"/>
              </a:rPr>
              <a:t>(200);</a:t>
            </a:r>
          </a:p>
          <a:p>
            <a:pPr>
              <a:buNone/>
            </a:pPr>
            <a:r>
              <a:rPr lang="en-US" sz="2000" dirty="0" err="1">
                <a:latin typeface="Arial" charset="0"/>
                <a:ea typeface="ＭＳ Ｐゴシック" charset="0"/>
              </a:rPr>
              <a:t>checking.add</a:t>
            </a:r>
            <a:r>
              <a:rPr lang="en-US" sz="2000" dirty="0">
                <a:latin typeface="Arial" charset="0"/>
                <a:ea typeface="ＭＳ Ｐゴシック" charset="0"/>
              </a:rPr>
              <a:t>(200);</a:t>
            </a:r>
          </a:p>
          <a:p>
            <a:pPr>
              <a:buNone/>
            </a:pPr>
            <a:r>
              <a:rPr lang="en-US" sz="2000" dirty="0">
                <a:latin typeface="Arial" charset="0"/>
                <a:ea typeface="ＭＳ Ｐゴシック" charset="0"/>
              </a:rPr>
              <a:t>checking.deduct(400);</a:t>
            </a:r>
          </a:p>
          <a:p>
            <a:pPr>
              <a:buNone/>
            </a:pPr>
            <a:r>
              <a:rPr lang="en-US" sz="2000" dirty="0">
                <a:latin typeface="Arial" charset="0"/>
                <a:ea typeface="ＭＳ Ｐゴシック" charset="0"/>
              </a:rPr>
              <a:t>dispense(400);</a:t>
            </a:r>
          </a:p>
        </p:txBody>
      </p:sp>
      <p:sp>
        <p:nvSpPr>
          <p:cNvPr id="10" name="Content Placeholder 9"/>
          <p:cNvSpPr>
            <a:spLocks noGrp="1"/>
          </p:cNvSpPr>
          <p:nvPr>
            <p:ph sz="half" idx="2"/>
          </p:nvPr>
        </p:nvSpPr>
        <p:spPr>
          <a:xfrm>
            <a:off x="4572000" y="1600200"/>
            <a:ext cx="3765550" cy="4038600"/>
          </a:xfrm>
          <a:ln>
            <a:solidFill>
              <a:srgbClr val="000000"/>
            </a:solidFill>
          </a:ln>
        </p:spPr>
        <p:txBody>
          <a:bodyPr/>
          <a:lstStyle/>
          <a:p>
            <a:r>
              <a:rPr lang="en-US" dirty="0"/>
              <a:t>Process 2</a:t>
            </a:r>
          </a:p>
          <a:p>
            <a:pPr>
              <a:buNone/>
            </a:pPr>
            <a:endParaRPr lang="en-US" dirty="0"/>
          </a:p>
          <a:p>
            <a:pPr>
              <a:buNone/>
            </a:pPr>
            <a:endParaRPr lang="en-US" sz="2000" dirty="0">
              <a:latin typeface="Arial" charset="0"/>
              <a:ea typeface="ＭＳ Ｐゴシック" charset="0"/>
            </a:endParaRPr>
          </a:p>
          <a:p>
            <a:pPr>
              <a:buNone/>
            </a:pPr>
            <a:r>
              <a:rPr lang="en-US" sz="2000" dirty="0" err="1">
                <a:latin typeface="Arial" charset="0"/>
                <a:ea typeface="ＭＳ Ｐゴシック" charset="0"/>
              </a:rPr>
              <a:t>savings.deduct</a:t>
            </a:r>
            <a:r>
              <a:rPr lang="en-US" sz="2000" dirty="0">
                <a:latin typeface="Arial" charset="0"/>
                <a:ea typeface="ＭＳ Ｐゴシック" charset="0"/>
              </a:rPr>
              <a:t>(200);</a:t>
            </a:r>
          </a:p>
          <a:p>
            <a:pPr>
              <a:buNone/>
            </a:pPr>
            <a:endParaRPr lang="en-US" sz="2000" dirty="0">
              <a:latin typeface="Arial" charset="0"/>
              <a:ea typeface="ＭＳ Ｐゴシック" charset="0"/>
            </a:endParaRPr>
          </a:p>
          <a:p>
            <a:pPr>
              <a:buNone/>
            </a:pPr>
            <a:r>
              <a:rPr lang="en-US" sz="2000" dirty="0" err="1">
                <a:latin typeface="Arial" charset="0"/>
                <a:ea typeface="ＭＳ Ｐゴシック" charset="0"/>
              </a:rPr>
              <a:t>checking.add</a:t>
            </a:r>
            <a:r>
              <a:rPr lang="en-US" sz="2000" dirty="0">
                <a:latin typeface="Arial" charset="0"/>
                <a:ea typeface="ＭＳ Ｐゴシック" charset="0"/>
              </a:rPr>
              <a:t>(200);</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9</a:t>
            </a:fld>
            <a:endParaRPr lang="en-US" b="0">
              <a:solidFill>
                <a:srgbClr val="FBBA03"/>
              </a:solidFill>
            </a:endParaRPr>
          </a:p>
        </p:txBody>
      </p:sp>
      <p:sp>
        <p:nvSpPr>
          <p:cNvPr id="6" name="Content Placeholder 2"/>
          <p:cNvSpPr txBox="1">
            <a:spLocks/>
          </p:cNvSpPr>
          <p:nvPr/>
        </p:nvSpPr>
        <p:spPr bwMode="auto">
          <a:xfrm>
            <a:off x="698500" y="5918200"/>
            <a:ext cx="7683500" cy="482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18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18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18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8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8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800">
                <a:solidFill>
                  <a:schemeClr val="tx1"/>
                </a:solidFill>
                <a:latin typeface="+mn-lt"/>
                <a:ea typeface="ＭＳ Ｐゴシック" charset="-128"/>
              </a:defRPr>
            </a:lvl9pPr>
          </a:lstStyle>
          <a:p>
            <a:r>
              <a:rPr lang="en-US" dirty="0"/>
              <a:t>P2 will not have to wait until P1 finishes.</a:t>
            </a:r>
          </a:p>
        </p:txBody>
      </p:sp>
    </p:spTree>
    <p:extLst>
      <p:ext uri="{BB962C8B-B14F-4D97-AF65-F5344CB8AC3E}">
        <p14:creationId xmlns:p14="http://schemas.microsoft.com/office/powerpoint/2010/main" val="2706674942"/>
      </p:ext>
    </p:extLst>
  </p:cSld>
  <p:clrMapOvr>
    <a:masterClrMapping/>
  </p:clrMapOvr>
</p:sld>
</file>

<file path=ppt/theme/theme1.xml><?xml version="1.0" encoding="utf-8"?>
<a:theme xmlns:a="http://schemas.openxmlformats.org/drawingml/2006/main" name="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1270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dirty="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CS252-template</Template>
  <TotalTime>26992</TotalTime>
  <Pages>12</Pages>
  <Words>1776</Words>
  <Application>Microsoft Macintosh PowerPoint</Application>
  <PresentationFormat>Letter Paper (8.5x11 in)</PresentationFormat>
  <Paragraphs>528</Paragraphs>
  <Slides>32</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ＭＳ Ｐゴシック</vt:lpstr>
      <vt:lpstr>Arial</vt:lpstr>
      <vt:lpstr>Calibri</vt:lpstr>
      <vt:lpstr>Helvetica</vt:lpstr>
      <vt:lpstr>Times</vt:lpstr>
      <vt:lpstr>Times New Roman</vt:lpstr>
      <vt:lpstr>Wingdings</vt:lpstr>
      <vt:lpstr>CS252-template</vt:lpstr>
      <vt:lpstr>Office Theme</vt:lpstr>
      <vt:lpstr>CSE 486/586 Distributed Systems Concurrency Control --- 1</vt:lpstr>
      <vt:lpstr>Banking Example</vt:lpstr>
      <vt:lpstr>Transaction</vt:lpstr>
      <vt:lpstr>Properties of Transactions: ACID</vt:lpstr>
      <vt:lpstr>This Week</vt:lpstr>
      <vt:lpstr>Performance?</vt:lpstr>
      <vt:lpstr>Abort?</vt:lpstr>
      <vt:lpstr>This Week</vt:lpstr>
      <vt:lpstr>Possibility: Interleaving Transactions for Performance</vt:lpstr>
      <vt:lpstr>What Can Go Wrong?</vt:lpstr>
      <vt:lpstr>Lost Update Problem</vt:lpstr>
      <vt:lpstr>What Can Go Wrong?</vt:lpstr>
      <vt:lpstr>Inconsistent Retrieval Problem</vt:lpstr>
      <vt:lpstr>What This Means</vt:lpstr>
      <vt:lpstr>What is “Correct”?</vt:lpstr>
      <vt:lpstr>Concurrency Control: Providing “Correct” Interleaving</vt:lpstr>
      <vt:lpstr>CSE 486/586 Administrivia</vt:lpstr>
      <vt:lpstr>Conditions for Correct Interleaving</vt:lpstr>
      <vt:lpstr>Observation</vt:lpstr>
      <vt:lpstr>Observation</vt:lpstr>
      <vt:lpstr>Another Example</vt:lpstr>
      <vt:lpstr>Yet Another Example</vt:lpstr>
      <vt:lpstr>Generalizing the Observations</vt:lpstr>
      <vt:lpstr>Providing Serial Equivalence</vt:lpstr>
      <vt:lpstr>Conflicting Operations</vt:lpstr>
      <vt:lpstr>Serial Equivalence and Conflicting Operations</vt:lpstr>
      <vt:lpstr>Serial Equivalence Example</vt:lpstr>
      <vt:lpstr>Another Example</vt:lpstr>
      <vt:lpstr>Inconsistent Retrievals Problem</vt:lpstr>
      <vt:lpstr>Serially-Equivalent Ordering</vt:lpstr>
      <vt:lpstr>Summary</vt:lpstr>
      <vt:lpstr>Acknowledgements</vt:lpstr>
    </vt:vector>
  </TitlesOfParts>
  <Manager/>
  <Company>UC Berkeley-EECS</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152  Computer Architecture  and Engineering  Lec 01 - Introduction  </dc:title>
  <dc:subject/>
  <dc:creator> Krste Asanovic</dc:creator>
  <cp:keywords/>
  <dc:description/>
  <cp:lastModifiedBy>Microsoft Office User</cp:lastModifiedBy>
  <cp:revision>1178</cp:revision>
  <cp:lastPrinted>2014-03-10T18:27:43Z</cp:lastPrinted>
  <dcterms:created xsi:type="dcterms:W3CDTF">2012-03-02T15:23:59Z</dcterms:created>
  <dcterms:modified xsi:type="dcterms:W3CDTF">2019-04-03T17:56:01Z</dcterms:modified>
  <cp:category/>
</cp:coreProperties>
</file>