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4"/>
  </p:notesMasterIdLst>
  <p:handoutMasterIdLst>
    <p:handoutMasterId r:id="rId25"/>
  </p:handoutMasterIdLst>
  <p:sldIdLst>
    <p:sldId id="322" r:id="rId3"/>
    <p:sldId id="746" r:id="rId4"/>
    <p:sldId id="748" r:id="rId5"/>
    <p:sldId id="713" r:id="rId6"/>
    <p:sldId id="714" r:id="rId7"/>
    <p:sldId id="745" r:id="rId8"/>
    <p:sldId id="715" r:id="rId9"/>
    <p:sldId id="731" r:id="rId10"/>
    <p:sldId id="716" r:id="rId11"/>
    <p:sldId id="742" r:id="rId12"/>
    <p:sldId id="733" r:id="rId13"/>
    <p:sldId id="734" r:id="rId14"/>
    <p:sldId id="735" r:id="rId15"/>
    <p:sldId id="736" r:id="rId16"/>
    <p:sldId id="737" r:id="rId17"/>
    <p:sldId id="738" r:id="rId18"/>
    <p:sldId id="741" r:id="rId19"/>
    <p:sldId id="744" r:id="rId20"/>
    <p:sldId id="747" r:id="rId21"/>
    <p:sldId id="743" r:id="rId22"/>
    <p:sldId id="584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80159" autoAdjust="0"/>
  </p:normalViewPr>
  <p:slideViewPr>
    <p:cSldViewPr>
      <p:cViewPr varScale="1">
        <p:scale>
          <a:sx n="39" d="100"/>
          <a:sy n="39" d="100"/>
        </p:scale>
        <p:origin x="10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3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200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after withdrawal it’s $100.</a:t>
            </a:r>
          </a:p>
          <a:p>
            <a:r>
              <a:rPr lang="en-US" dirty="0"/>
              <a:t>B, before deposit it’s $300.</a:t>
            </a:r>
          </a:p>
        </p:txBody>
      </p:sp>
    </p:spTree>
    <p:extLst>
      <p:ext uri="{BB962C8B-B14F-4D97-AF65-F5344CB8AC3E}">
        <p14:creationId xmlns:p14="http://schemas.microsoft.com/office/powerpoint/2010/main" val="318211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than one big lock, but</a:t>
            </a:r>
            <a:r>
              <a:rPr lang="en-US" baseline="0" dirty="0"/>
              <a:t> still losing the interleaving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8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Read-write conflicts are possible, so writes get delayed.</a:t>
            </a:r>
          </a:p>
          <a:p>
            <a:r>
              <a:rPr lang="en-US" dirty="0"/>
              <a:t>Write-write conflicts are not possible, so no need to worry.</a:t>
            </a:r>
          </a:p>
        </p:txBody>
      </p:sp>
    </p:spTree>
    <p:extLst>
      <p:ext uri="{BB962C8B-B14F-4D97-AF65-F5344CB8AC3E}">
        <p14:creationId xmlns:p14="http://schemas.microsoft.com/office/powerpoint/2010/main" val="157255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Concurrency Control --- 2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re-grading: This Friday 4 pm – 6 pm during my office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7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saw was “exclusive” locks.</a:t>
            </a:r>
          </a:p>
          <a:p>
            <a:r>
              <a:rPr lang="en-US" dirty="0"/>
              <a:t>Non-exclusive locks: break a lock into a read lock and a write lock</a:t>
            </a:r>
          </a:p>
          <a:p>
            <a:r>
              <a:rPr lang="en-US" dirty="0"/>
              <a:t>Allows more concurrency</a:t>
            </a:r>
          </a:p>
          <a:p>
            <a:pPr lvl="1"/>
            <a:r>
              <a:rPr lang="en-US" dirty="0"/>
              <a:t>Read locks can be shared (no harm to share)</a:t>
            </a:r>
          </a:p>
          <a:p>
            <a:pPr lvl="1"/>
            <a:r>
              <a:rPr lang="en-US" dirty="0"/>
              <a:t>Write locks should be 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5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Non-Exclusive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Font typeface="Symbol" pitchFamily="-1" charset="2"/>
              <a:buNone/>
            </a:pP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u="sng" dirty="0">
                <a:latin typeface="Arial" pitchFamily="-1" charset="0"/>
              </a:rPr>
              <a:t>non-exclusive</a:t>
            </a:r>
            <a:r>
              <a:rPr lang="en-US" u="sng" dirty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u="sng" dirty="0">
                <a:latin typeface="Arial" pitchFamily="-1" charset="0"/>
              </a:rPr>
              <a:t>lock compatibility</a:t>
            </a:r>
          </a:p>
          <a:p>
            <a:pPr>
              <a:lnSpc>
                <a:spcPct val="10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    Lock already		Lock requested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	      set		read		write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	none			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>
                <a:latin typeface="Arial" pitchFamily="-1" charset="0"/>
              </a:rPr>
              <a:t>		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	read			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>
                <a:latin typeface="Arial" pitchFamily="-1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	write			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</a:t>
            </a:r>
            <a:r>
              <a:rPr lang="en-US" dirty="0">
                <a:solidFill>
                  <a:schemeClr val="accent2"/>
                </a:solidFill>
                <a:latin typeface="Arial" pitchFamily="-1" charset="0"/>
              </a:rPr>
              <a:t>	</a:t>
            </a:r>
            <a:r>
              <a:rPr lang="en-US" dirty="0">
                <a:latin typeface="Arial" pitchFamily="-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80000"/>
              </a:lnSpc>
              <a:buClr>
                <a:schemeClr val="hlink"/>
              </a:buClr>
              <a:buFont typeface="Symbol" pitchFamily="-1" charset="2"/>
              <a:buChar char="§"/>
            </a:pPr>
            <a:endParaRPr lang="en-US" dirty="0">
              <a:latin typeface="Arial" pitchFamily="-1" charset="0"/>
            </a:endParaRP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 read lock is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promoted</a:t>
            </a:r>
            <a:r>
              <a:rPr lang="en-US" dirty="0">
                <a:latin typeface="Arial" pitchFamily="-1" charset="0"/>
              </a:rPr>
              <a:t> to a write lock when the transaction needs write access to the same object.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 read lock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shared</a:t>
            </a:r>
            <a:r>
              <a:rPr lang="en-US" dirty="0">
                <a:latin typeface="Arial" pitchFamily="-1" charset="0"/>
              </a:rPr>
              <a:t> with other transactions’ read </a:t>
            </a:r>
            <a:r>
              <a:rPr lang="en-US" dirty="0" err="1">
                <a:latin typeface="Arial" pitchFamily="-1" charset="0"/>
              </a:rPr>
              <a:t>lock(s</a:t>
            </a:r>
            <a:r>
              <a:rPr lang="en-US" dirty="0">
                <a:latin typeface="Arial" pitchFamily="-1" charset="0"/>
              </a:rPr>
              <a:t>) cannot be promoted.  Transaction waits for other read locks to be released.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Cannot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demote</a:t>
            </a:r>
            <a:r>
              <a:rPr lang="en-US" dirty="0">
                <a:latin typeface="Arial" pitchFamily="-1" charset="0"/>
              </a:rPr>
              <a:t> a write lock to read lock during transaction – violates the strict 2P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977900" y="2413000"/>
            <a:ext cx="63373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952500" y="3733800"/>
            <a:ext cx="645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384800" y="2235200"/>
            <a:ext cx="0" cy="149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556000" y="1905000"/>
            <a:ext cx="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Non-Exclusive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sz="2800" dirty="0"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800" dirty="0">
                <a:latin typeface="Arial" pitchFamily="-1" charset="0"/>
              </a:rPr>
              <a:t> </a:t>
            </a:r>
            <a:r>
              <a:rPr lang="en-US" sz="2800" u="sng" dirty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sz="2800" u="sng" dirty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dirty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-1" charset="0"/>
              </a:rPr>
              <a:t>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2000" dirty="0" err="1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2000" dirty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	        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		</a:t>
            </a:r>
            <a:r>
              <a:rPr lang="is-IS" sz="2000" dirty="0">
                <a:solidFill>
                  <a:schemeClr val="hlink"/>
                </a:solidFill>
                <a:latin typeface="Arial" pitchFamily="-1" charset="0"/>
              </a:rPr>
              <a:t>…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			        balance = </a:t>
            </a:r>
            <a:r>
              <a:rPr lang="en-US" sz="2000" dirty="0" err="1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		</a:t>
            </a:r>
            <a:r>
              <a:rPr lang="is-IS" sz="2000" dirty="0">
                <a:solidFill>
                  <a:schemeClr val="hlink"/>
                </a:solidFill>
                <a:latin typeface="Arial" pitchFamily="-1" charset="0"/>
              </a:rPr>
              <a:t>…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			      </a:t>
            </a:r>
            <a:r>
              <a:rPr lang="en-US" sz="2000" dirty="0" err="1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 =balance*1.1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-1" charset="0"/>
              </a:rPr>
              <a:t>Commit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chemeClr val="bg2"/>
                </a:solidFill>
                <a:latin typeface="Arial" pitchFamily="-1" charset="0"/>
              </a:rPr>
              <a:t>					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698500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292724" y="4327525"/>
            <a:ext cx="3394076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Cannot Promote lock on B, Wait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303838" y="5114925"/>
            <a:ext cx="2959100" cy="296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Promote lock on B</a:t>
            </a:r>
          </a:p>
        </p:txBody>
      </p:sp>
    </p:spTree>
    <p:extLst>
      <p:ext uri="{BB962C8B-B14F-4D97-AF65-F5344CB8AC3E}">
        <p14:creationId xmlns:p14="http://schemas.microsoft.com/office/powerpoint/2010/main" val="44963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2PL: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800" dirty="0">
                <a:latin typeface="Arial" pitchFamily="-1" charset="0"/>
              </a:rPr>
              <a:t> What happens in the example below?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800" dirty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2800" u="sng" dirty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sz="2800" u="sng" dirty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dirty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-1" charset="0"/>
              </a:rPr>
              <a:t>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2000" dirty="0" err="1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2000" dirty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	        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					        balance = </a:t>
            </a:r>
            <a:r>
              <a:rPr lang="en-US" sz="2000" dirty="0" err="1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					      </a:t>
            </a:r>
            <a:r>
              <a:rPr lang="en-US" sz="2000" dirty="0" err="1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2000" dirty="0">
                <a:solidFill>
                  <a:schemeClr val="hlink"/>
                </a:solidFill>
                <a:latin typeface="Arial" pitchFamily="-1" charset="0"/>
              </a:rPr>
              <a:t> =balance*1.1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2000" dirty="0">
                <a:solidFill>
                  <a:srgbClr val="0000FF"/>
                </a:solidFill>
                <a:latin typeface="Arial" pitchFamily="-1" charset="0"/>
              </a:rPr>
              <a:t>=balance*1.1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>
                <a:solidFill>
                  <a:schemeClr val="bg2"/>
                </a:solidFill>
                <a:latin typeface="Arial" pitchFamily="-1" charset="0"/>
              </a:rPr>
              <a:t>					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927100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292724" y="4327525"/>
            <a:ext cx="3394076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Cannot Promote lock on B, Wait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95400" y="5292725"/>
            <a:ext cx="3357562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Cannot Promote lock on B, Wait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65375" y="5681663"/>
            <a:ext cx="444500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Necessary conditions</a:t>
            </a:r>
          </a:p>
          <a:p>
            <a:pPr lvl="1"/>
            <a:r>
              <a:rPr lang="en-US" dirty="0"/>
              <a:t>Non-sharable resources (locked objects)</a:t>
            </a:r>
          </a:p>
          <a:p>
            <a:pPr lvl="1"/>
            <a:r>
              <a:rPr lang="en-US" dirty="0"/>
              <a:t>No lock preemption</a:t>
            </a:r>
          </a:p>
          <a:p>
            <a:pPr lvl="1"/>
            <a:r>
              <a:rPr lang="en-US" dirty="0"/>
              <a:t>Hold &amp; wait or circular 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59200" y="3063875"/>
            <a:ext cx="45974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6300" y="3063875"/>
            <a:ext cx="27686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16000" y="3673475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68500" y="4156075"/>
            <a:ext cx="317500" cy="381000"/>
            <a:chOff x="1000" y="2232"/>
            <a:chExt cx="200" cy="24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81200" y="3203575"/>
            <a:ext cx="317500" cy="381000"/>
            <a:chOff x="1000" y="2232"/>
            <a:chExt cx="200" cy="240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97200" y="36988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15" name="AutoShape 14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1461294" y="3839369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6" name="AutoShape 15"/>
          <p:cNvCxnSpPr>
            <a:cxnSpLocks noChangeShapeType="1"/>
            <a:endCxn id="7" idx="0"/>
          </p:cNvCxnSpPr>
          <p:nvPr/>
        </p:nvCxnSpPr>
        <p:spPr bwMode="auto">
          <a:xfrm rot="16200000" flipH="1" flipV="1">
            <a:off x="1447006" y="3139282"/>
            <a:ext cx="280987" cy="787400"/>
          </a:xfrm>
          <a:prstGeom prst="curvedConnector3">
            <a:avLst>
              <a:gd name="adj1" fmla="val -452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7" name="AutoShape 16"/>
          <p:cNvCxnSpPr>
            <a:cxnSpLocks noChangeShapeType="1"/>
            <a:stCxn id="14" idx="0"/>
          </p:cNvCxnSpPr>
          <p:nvPr/>
        </p:nvCxnSpPr>
        <p:spPr bwMode="auto">
          <a:xfrm rot="5400000" flipH="1">
            <a:off x="2613819" y="3105944"/>
            <a:ext cx="277812" cy="908050"/>
          </a:xfrm>
          <a:prstGeom prst="curvedConnector3">
            <a:avLst>
              <a:gd name="adj1" fmla="val 88569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8" name="AutoShape 17"/>
          <p:cNvCxnSpPr>
            <a:cxnSpLocks noChangeShapeType="1"/>
            <a:endCxn id="14" idx="2"/>
          </p:cNvCxnSpPr>
          <p:nvPr/>
        </p:nvCxnSpPr>
        <p:spPr bwMode="auto">
          <a:xfrm rot="5400000" flipH="1" flipV="1">
            <a:off x="2625725" y="3792538"/>
            <a:ext cx="241300" cy="920750"/>
          </a:xfrm>
          <a:prstGeom prst="curvedConnector3">
            <a:avLst>
              <a:gd name="adj1" fmla="val 526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86000" y="31908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003300" y="3152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400300" y="43338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03300" y="42830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943100" y="35591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930400" y="39020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860800" y="3686175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813300" y="4168775"/>
            <a:ext cx="317500" cy="381000"/>
            <a:chOff x="1000" y="2232"/>
            <a:chExt cx="200" cy="24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826000" y="3216275"/>
            <a:ext cx="317500" cy="381000"/>
            <a:chOff x="1000" y="2232"/>
            <a:chExt cx="200" cy="240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778500" y="41560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33" name="AutoShape 32"/>
          <p:cNvCxnSpPr>
            <a:cxnSpLocks noChangeShapeType="1"/>
            <a:stCxn id="25" idx="2"/>
          </p:cNvCxnSpPr>
          <p:nvPr/>
        </p:nvCxnSpPr>
        <p:spPr bwMode="auto">
          <a:xfrm rot="16200000" flipH="1">
            <a:off x="4306094" y="3852069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4" name="AutoShape 33"/>
          <p:cNvCxnSpPr>
            <a:cxnSpLocks noChangeShapeType="1"/>
            <a:endCxn id="25" idx="0"/>
          </p:cNvCxnSpPr>
          <p:nvPr/>
        </p:nvCxnSpPr>
        <p:spPr bwMode="auto">
          <a:xfrm rot="16200000" flipH="1" flipV="1">
            <a:off x="4291806" y="3151982"/>
            <a:ext cx="280987" cy="787400"/>
          </a:xfrm>
          <a:prstGeom prst="curvedConnector3">
            <a:avLst>
              <a:gd name="adj1" fmla="val 1864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016500" y="3152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848100" y="3165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016500" y="43846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848100" y="4295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787900" y="35718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775200" y="39147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810500" y="36226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V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91200" y="3165475"/>
            <a:ext cx="4064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W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731000" y="4092575"/>
            <a:ext cx="520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5118100" y="4371975"/>
            <a:ext cx="660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5130800" y="3419475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6819900" y="3165475"/>
            <a:ext cx="520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cxnSp>
        <p:nvCxnSpPr>
          <p:cNvPr id="47" name="AutoShape 46"/>
          <p:cNvCxnSpPr>
            <a:cxnSpLocks noChangeShapeType="1"/>
            <a:stCxn id="43" idx="3"/>
            <a:endCxn id="41" idx="2"/>
          </p:cNvCxnSpPr>
          <p:nvPr/>
        </p:nvCxnSpPr>
        <p:spPr bwMode="auto">
          <a:xfrm flipV="1">
            <a:off x="7251700" y="4056063"/>
            <a:ext cx="768350" cy="2476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</p:cxn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6197600" y="4384675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" name="AutoShape 48"/>
          <p:cNvCxnSpPr>
            <a:cxnSpLocks noChangeShapeType="1"/>
            <a:stCxn id="41" idx="0"/>
            <a:endCxn id="46" idx="3"/>
          </p:cNvCxnSpPr>
          <p:nvPr/>
        </p:nvCxnSpPr>
        <p:spPr bwMode="auto">
          <a:xfrm rot="5400000" flipH="1">
            <a:off x="7557294" y="3159919"/>
            <a:ext cx="246062" cy="6794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</p:cxn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6210300" y="3355975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6172200" y="43592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7429500" y="3165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248400" y="30892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7302500" y="4308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1384300" y="4752975"/>
            <a:ext cx="17272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Hold &amp; Wait</a:t>
            </a:r>
            <a:endParaRPr lang="en-US" sz="1800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991100" y="4765675"/>
            <a:ext cx="17272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Circular Wait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838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Acquiring all locks at once</a:t>
            </a:r>
          </a:p>
          <a:p>
            <a:r>
              <a:rPr lang="en-US" dirty="0"/>
              <a:t>Acquiring locks in a predefined order</a:t>
            </a:r>
          </a:p>
          <a:p>
            <a:r>
              <a:rPr lang="en-US" dirty="0"/>
              <a:t>Not always practical:</a:t>
            </a:r>
          </a:p>
          <a:p>
            <a:pPr lvl="1"/>
            <a:r>
              <a:rPr lang="en-US" dirty="0"/>
              <a:t>Transactions might not know which locks they will need in the future</a:t>
            </a:r>
          </a:p>
          <a:p>
            <a:r>
              <a:rPr lang="en-US" dirty="0"/>
              <a:t>One strategy: timeout</a:t>
            </a:r>
          </a:p>
          <a:p>
            <a:pPr lvl="1"/>
            <a:r>
              <a:rPr lang="en-US" dirty="0"/>
              <a:t>If we design each transaction to be short and fast, then we can abort() after some period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Three types of locks: read lock, write lock, commit lock</a:t>
            </a:r>
          </a:p>
          <a:p>
            <a:pPr lvl="1"/>
            <a:r>
              <a:rPr lang="en-US" dirty="0"/>
              <a:t>Acquiring a commit lock only happens at commit().</a:t>
            </a:r>
          </a:p>
          <a:p>
            <a:pPr lvl="1"/>
            <a:r>
              <a:rPr lang="en-US" dirty="0"/>
              <a:t>Transaction cannot get a read or write lock if there is a commit lock</a:t>
            </a:r>
          </a:p>
          <a:p>
            <a:pPr lvl="1"/>
            <a:r>
              <a:rPr lang="en-US" dirty="0"/>
              <a:t>Read and write (from different transactions) </a:t>
            </a:r>
            <a:r>
              <a:rPr lang="en-US" dirty="0">
                <a:solidFill>
                  <a:srgbClr val="FF0000"/>
                </a:solidFill>
              </a:rPr>
              <a:t>can go concurrently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can go wrong with this?</a:t>
            </a:r>
          </a:p>
          <a:p>
            <a:pPr lvl="1"/>
            <a:r>
              <a:rPr lang="en-US" dirty="0"/>
              <a:t>Read-write conflicts (but no </a:t>
            </a:r>
            <a:r>
              <a:rPr lang="en-US"/>
              <a:t>write-write conflict)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More: Two-Version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3220027"/>
            <a:ext cx="7683500" cy="3327400"/>
          </a:xfrm>
        </p:spPr>
        <p:txBody>
          <a:bodyPr/>
          <a:lstStyle/>
          <a:p>
            <a:pPr algn="ctr">
              <a:lnSpc>
                <a:spcPct val="100000"/>
              </a:lnSpc>
              <a:buFont typeface="Symbol" pitchFamily="-1" charset="2"/>
              <a:buNone/>
            </a:pPr>
            <a:r>
              <a:rPr lang="en-US" u="sng" dirty="0">
                <a:latin typeface="Arial" pitchFamily="-1" charset="0"/>
              </a:rPr>
              <a:t>lock compatibility</a:t>
            </a:r>
          </a:p>
          <a:p>
            <a:pPr>
              <a:lnSpc>
                <a:spcPct val="10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    Lock already		Lock requested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	  set			read	    write	commit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	none			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>
                <a:latin typeface="Arial" pitchFamily="-1" charset="0"/>
              </a:rPr>
              <a:t>	   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		  OK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	read			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>
                <a:latin typeface="Arial" pitchFamily="-1" charset="0"/>
              </a:rPr>
              <a:t>	   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		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60000"/>
              </a:lnSpc>
              <a:buNone/>
            </a:pPr>
            <a:r>
              <a:rPr lang="en-US" dirty="0">
                <a:latin typeface="Arial" pitchFamily="-1" charset="0"/>
              </a:rPr>
              <a:t>		write			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>
                <a:solidFill>
                  <a:schemeClr val="accent2"/>
                </a:solidFill>
                <a:latin typeface="Arial" pitchFamily="-1" charset="0"/>
              </a:rPr>
              <a:t>	</a:t>
            </a:r>
            <a:r>
              <a:rPr lang="en-US" dirty="0">
                <a:latin typeface="Arial" pitchFamily="-1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60000"/>
              </a:lnSpc>
              <a:buNone/>
            </a:pPr>
            <a:r>
              <a:rPr lang="en-US" dirty="0">
                <a:latin typeface="Arial" pitchFamily="-1" charset="0"/>
              </a:rPr>
              <a:t>		commit		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	   WAIT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371600" y="4413827"/>
            <a:ext cx="7010400" cy="2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52500" y="5760027"/>
            <a:ext cx="742950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556000" y="4474316"/>
            <a:ext cx="0" cy="1234911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5410200" y="4490027"/>
            <a:ext cx="0" cy="1234911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6781800" y="4490027"/>
            <a:ext cx="0" cy="1234911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8870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Two-Version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59400"/>
          </a:xfrm>
        </p:spPr>
        <p:txBody>
          <a:bodyPr>
            <a:normAutofit/>
          </a:bodyPr>
          <a:lstStyle/>
          <a:p>
            <a:r>
              <a:rPr lang="en-US" dirty="0"/>
              <a:t>Allow writing </a:t>
            </a:r>
            <a:r>
              <a:rPr lang="en-US" i="1" dirty="0">
                <a:solidFill>
                  <a:srgbClr val="FF0000"/>
                </a:solidFill>
              </a:rPr>
              <a:t>tentative versions</a:t>
            </a:r>
            <a:r>
              <a:rPr lang="en-US" dirty="0"/>
              <a:t> of objects</a:t>
            </a:r>
          </a:p>
          <a:p>
            <a:pPr lvl="1"/>
            <a:r>
              <a:rPr lang="en-US" dirty="0"/>
              <a:t>Letting other transactions read from the previously committed version</a:t>
            </a:r>
          </a:p>
          <a:p>
            <a:pPr lvl="1"/>
            <a:r>
              <a:rPr lang="en-US" dirty="0"/>
              <a:t>Optimistic writes: this works well if there’s little chance of read-write conflicts.</a:t>
            </a:r>
          </a:p>
          <a:p>
            <a:r>
              <a:rPr lang="en-US" dirty="0"/>
              <a:t>At commit(),</a:t>
            </a:r>
          </a:p>
          <a:p>
            <a:pPr lvl="1"/>
            <a:r>
              <a:rPr lang="en-US" dirty="0"/>
              <a:t>Promote all the write locks of the transaction into commit locks</a:t>
            </a:r>
          </a:p>
          <a:p>
            <a:pPr lvl="1"/>
            <a:r>
              <a:rPr lang="en-US" dirty="0"/>
              <a:t>If any objects have outstanding read locks, transaction must wait until the transactions that set these locks have completed and locks are released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Two-Version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allows for more concurrency than read-write locks.</a:t>
            </a:r>
          </a:p>
          <a:p>
            <a:r>
              <a:rPr lang="en-US" dirty="0"/>
              <a:t>Writing transactions risk waiting when commit</a:t>
            </a:r>
          </a:p>
          <a:p>
            <a:r>
              <a:rPr lang="en-US" dirty="0"/>
              <a:t>Read operations wait only if another transaction is committing the same object</a:t>
            </a:r>
          </a:p>
          <a:p>
            <a:r>
              <a:rPr lang="en-US" dirty="0"/>
              <a:t>Read operations of one transaction can cause a delay in the committing of other transactions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3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How to support transactions?</a:t>
            </a:r>
          </a:p>
          <a:p>
            <a:pPr lvl="1"/>
            <a:r>
              <a:rPr lang="en-US" dirty="0"/>
              <a:t>Multiple transactions share data.</a:t>
            </a:r>
          </a:p>
          <a:p>
            <a:r>
              <a:rPr lang="en-US" dirty="0"/>
              <a:t>Complete serialization is correct</a:t>
            </a:r>
          </a:p>
          <a:p>
            <a:pPr lvl="1"/>
            <a:r>
              <a:rPr lang="en-US" dirty="0"/>
              <a:t>Use locks to serialize transactions.</a:t>
            </a:r>
          </a:p>
          <a:p>
            <a:r>
              <a:rPr lang="en-US" dirty="0"/>
              <a:t>But performance and abort are two issues.</a:t>
            </a:r>
          </a:p>
          <a:p>
            <a:pPr lvl="1"/>
            <a:r>
              <a:rPr lang="en-US" dirty="0"/>
              <a:t>For performance: Interleaving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1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 Execution</a:t>
            </a:r>
          </a:p>
          <a:p>
            <a:pPr lvl="1"/>
            <a:r>
              <a:rPr lang="en-US" dirty="0"/>
              <a:t>Delaying both their read and write operations on an object until all transactions that previously wrote that object have either committed or aborted</a:t>
            </a:r>
          </a:p>
          <a:p>
            <a:r>
              <a:rPr lang="en-US" dirty="0"/>
              <a:t>Strict execution with exclusive locks</a:t>
            </a:r>
          </a:p>
          <a:p>
            <a:pPr lvl="1"/>
            <a:r>
              <a:rPr lang="en-US" dirty="0"/>
              <a:t>Strict 2PL</a:t>
            </a:r>
          </a:p>
          <a:p>
            <a:r>
              <a:rPr lang="en-US" dirty="0"/>
              <a:t>Increasing concurrency</a:t>
            </a:r>
          </a:p>
          <a:p>
            <a:pPr lvl="1"/>
            <a:r>
              <a:rPr lang="en-US" dirty="0"/>
              <a:t>Non-exclusive locks</a:t>
            </a:r>
          </a:p>
          <a:p>
            <a:pPr lvl="1"/>
            <a:r>
              <a:rPr lang="en-US" dirty="0"/>
              <a:t>Two-version locks</a:t>
            </a:r>
          </a:p>
          <a:p>
            <a:pPr lvl="1"/>
            <a:r>
              <a:rPr lang="en-US"/>
              <a:t>Etc.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EF9C-1A33-0C4E-B198-A74781F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Abort()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7874-91DD-2C4B-95A9-94BDD60D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serialized transactions, abort() can be done if we only store </a:t>
            </a:r>
            <a:r>
              <a:rPr lang="en-US" dirty="0">
                <a:solidFill>
                  <a:srgbClr val="FF0000"/>
                </a:solidFill>
              </a:rPr>
              <a:t>temporary results in memory</a:t>
            </a:r>
            <a:r>
              <a:rPr lang="en-US" dirty="0"/>
              <a:t>.</a:t>
            </a:r>
          </a:p>
          <a:p>
            <a:r>
              <a:rPr lang="en-US" dirty="0"/>
              <a:t>When commit() is invoked at the end of each transaction, we write it to permanent storage, making the final outcomes visible to other transactions.</a:t>
            </a:r>
          </a:p>
          <a:p>
            <a:r>
              <a:rPr lang="en-US" dirty="0"/>
              <a:t>But for interleaving, </a:t>
            </a:r>
            <a:r>
              <a:rPr lang="en-US"/>
              <a:t>intermediate results are used</a:t>
            </a:r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b="1" u="sng" dirty="0">
                <a:solidFill>
                  <a:srgbClr val="0000FF"/>
                </a:solidFill>
              </a:rPr>
              <a:t>Transaction T1  </a:t>
            </a:r>
            <a:r>
              <a:rPr lang="en-US" b="1" u="sng" dirty="0">
                <a:solidFill>
                  <a:schemeClr val="hlink"/>
                </a:solidFill>
              </a:rPr>
              <a:t>	             Transaction T2 </a:t>
            </a:r>
          </a:p>
          <a:p>
            <a:pPr marL="285750" lvl="1" indent="-28575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>
                <a:solidFill>
                  <a:srgbClr val="0000FF"/>
                </a:solidFill>
              </a:rPr>
              <a:t>begin()				</a:t>
            </a:r>
            <a:r>
              <a:rPr lang="en-US" sz="1600" b="1" dirty="0">
                <a:solidFill>
                  <a:srgbClr val="FF0000"/>
                </a:solidFill>
              </a:rPr>
              <a:t>begin()</a:t>
            </a:r>
            <a:endParaRPr lang="en-US" sz="1600" b="1" dirty="0">
              <a:solidFill>
                <a:srgbClr val="0000FF"/>
              </a:solidFill>
            </a:endParaRPr>
          </a:p>
          <a:p>
            <a:pPr marL="285750" lvl="1" indent="-28575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>
                <a:solidFill>
                  <a:srgbClr val="0000FF"/>
                </a:solidFill>
              </a:rPr>
              <a:t>balance = </a:t>
            </a:r>
            <a:r>
              <a:rPr lang="en-US" sz="1600" b="1" dirty="0" err="1">
                <a:solidFill>
                  <a:srgbClr val="0000FF"/>
                </a:solidFill>
              </a:rPr>
              <a:t>b.getBalance</a:t>
            </a:r>
            <a:r>
              <a:rPr lang="en-US" sz="1600" b="1" dirty="0">
                <a:solidFill>
                  <a:srgbClr val="0000FF"/>
                </a:solidFill>
              </a:rPr>
              <a:t>()</a:t>
            </a:r>
            <a:r>
              <a:rPr lang="en-US" b="1" dirty="0">
                <a:solidFill>
                  <a:srgbClr val="0000FF"/>
                </a:solidFill>
              </a:rPr>
              <a:t>		</a:t>
            </a:r>
            <a:r>
              <a:rPr lang="en-US" sz="1600" b="1" dirty="0" err="1">
                <a:solidFill>
                  <a:schemeClr val="hlink"/>
                </a:solidFill>
              </a:rPr>
              <a:t>bal</a:t>
            </a:r>
            <a:r>
              <a:rPr lang="en-US" sz="1600" b="1" dirty="0">
                <a:solidFill>
                  <a:schemeClr val="hlink"/>
                </a:solidFill>
              </a:rPr>
              <a:t> = </a:t>
            </a:r>
            <a:r>
              <a:rPr lang="en-US" sz="1600" b="1" dirty="0" err="1">
                <a:solidFill>
                  <a:schemeClr val="hlink"/>
                </a:solidFill>
              </a:rPr>
              <a:t>b.getBalance</a:t>
            </a:r>
            <a:r>
              <a:rPr lang="en-US" sz="1600" b="1" dirty="0">
                <a:solidFill>
                  <a:schemeClr val="hlink"/>
                </a:solidFill>
              </a:rPr>
              <a:t>()</a:t>
            </a: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>
                <a:solidFill>
                  <a:srgbClr val="0000FF"/>
                </a:solidFill>
              </a:rPr>
              <a:t>b.setBalance</a:t>
            </a:r>
            <a:r>
              <a:rPr lang="en-US" sz="1600" b="1" dirty="0">
                <a:solidFill>
                  <a:srgbClr val="0000FF"/>
                </a:solidFill>
              </a:rPr>
              <a:t> = (balance*1.1)</a:t>
            </a:r>
            <a:r>
              <a:rPr lang="en-US" sz="1600" b="1" dirty="0">
                <a:solidFill>
                  <a:schemeClr val="hlink"/>
                </a:solidFill>
              </a:rPr>
              <a:t>		</a:t>
            </a:r>
            <a:r>
              <a:rPr lang="en-US" sz="1600" b="1" dirty="0" err="1">
                <a:solidFill>
                  <a:schemeClr val="hlink"/>
                </a:solidFill>
              </a:rPr>
              <a:t>b.setBalance</a:t>
            </a:r>
            <a:r>
              <a:rPr lang="en-US" sz="1600" b="1" dirty="0">
                <a:solidFill>
                  <a:schemeClr val="hlink"/>
                </a:solidFill>
              </a:rPr>
              <a:t>(</a:t>
            </a:r>
            <a:r>
              <a:rPr lang="en-US" sz="1600" b="1" dirty="0" err="1">
                <a:solidFill>
                  <a:schemeClr val="hlink"/>
                </a:solidFill>
              </a:rPr>
              <a:t>bal</a:t>
            </a:r>
            <a:r>
              <a:rPr lang="en-US" sz="1600" b="1" dirty="0">
                <a:solidFill>
                  <a:schemeClr val="hlink"/>
                </a:solidFill>
              </a:rPr>
              <a:t>*1.1)</a:t>
            </a:r>
            <a:r>
              <a:rPr lang="en-US" sz="1600" b="1" dirty="0">
                <a:solidFill>
                  <a:schemeClr val="bg2"/>
                </a:solidFill>
              </a:rPr>
              <a:t>		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>
                <a:solidFill>
                  <a:srgbClr val="0000FF"/>
                </a:solidFill>
              </a:rPr>
              <a:t>a.withdraw</a:t>
            </a:r>
            <a:r>
              <a:rPr lang="en-US" sz="1600" b="1" dirty="0">
                <a:solidFill>
                  <a:srgbClr val="0000FF"/>
                </a:solidFill>
              </a:rPr>
              <a:t>(balance* 0.1)		</a:t>
            </a:r>
            <a:r>
              <a:rPr lang="en-US" sz="1600" b="1" dirty="0" err="1">
                <a:solidFill>
                  <a:schemeClr val="hlink"/>
                </a:solidFill>
              </a:rPr>
              <a:t>c.withdraw</a:t>
            </a:r>
            <a:r>
              <a:rPr lang="en-US" sz="1600" b="1" dirty="0">
                <a:solidFill>
                  <a:schemeClr val="hlink"/>
                </a:solidFill>
              </a:rPr>
              <a:t>(</a:t>
            </a:r>
            <a:r>
              <a:rPr lang="en-US" sz="1600" b="1" dirty="0" err="1">
                <a:solidFill>
                  <a:schemeClr val="hlink"/>
                </a:solidFill>
              </a:rPr>
              <a:t>bal</a:t>
            </a:r>
            <a:r>
              <a:rPr lang="en-US" sz="1600" b="1" dirty="0">
                <a:solidFill>
                  <a:schemeClr val="hlink"/>
                </a:solidFill>
              </a:rPr>
              <a:t>*0.1)</a:t>
            </a:r>
          </a:p>
          <a:p>
            <a:pPr marL="285750" lvl="1" indent="-28575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>
                <a:solidFill>
                  <a:srgbClr val="0000FF"/>
                </a:solidFill>
              </a:rPr>
              <a:t>commit()				</a:t>
            </a:r>
            <a:r>
              <a:rPr lang="en-US" sz="1600" b="1" dirty="0">
                <a:solidFill>
                  <a:srgbClr val="FF0000"/>
                </a:solidFill>
              </a:rPr>
              <a:t>commit()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EA695-717B-934A-82E8-0053FAB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E4D8785-3C81-4F4D-A7D9-817F55B9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6068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AABFC11-CAE8-3C4B-8C97-48CD1C707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594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6B99845-BE9F-1946-AFB3-7F23000F7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3594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19053F63-854A-A943-90B6-588A232D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36195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DF27A87-762F-AE4B-9FE5-F07CC6F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606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3300C95-5F19-3F40-9DAD-EA94BB7CD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3606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</p:spTree>
    <p:extLst>
      <p:ext uri="{BB962C8B-B14F-4D97-AF65-F5344CB8AC3E}">
        <p14:creationId xmlns:p14="http://schemas.microsoft.com/office/powerpoint/2010/main" val="405328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Abort() with Interleaving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4713" y="3159125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5" y="315912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14713" y="571341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60850" y="571341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04125" y="571341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09600" y="2030413"/>
            <a:ext cx="7942263" cy="3621087"/>
            <a:chOff x="425" y="1091"/>
            <a:chExt cx="5420" cy="2281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47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37" y="1113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V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546" y="1113"/>
              <a:ext cx="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593" y="1113"/>
              <a:ext cx="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73" y="1302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73" y="1521"/>
              <a:ext cx="10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56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947" y="1113"/>
              <a:ext cx="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W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87" y="1113"/>
              <a:ext cx="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56" y="1426"/>
              <a:ext cx="1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aBranch.branchTotal()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25" y="1091"/>
              <a:ext cx="24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08" y="109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924" y="1091"/>
              <a:ext cx="29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908" y="1107"/>
              <a:ext cx="1" cy="64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73" y="1879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53" y="1832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25" y="1763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330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346" y="1763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908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924" y="1763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189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5204" y="1763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30" y="1778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908" y="1778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189" y="1778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73" y="2144"/>
              <a:ext cx="1003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353" y="1876"/>
              <a:ext cx="347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pitchFamily="-1" charset="0"/>
                </a:rPr>
                <a:t>$300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330" y="2044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908" y="204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189" y="2044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056" y="2356"/>
              <a:ext cx="15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a.getBalance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212" y="2363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330" y="2309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908" y="2309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189" y="2309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056" y="2596"/>
              <a:ext cx="197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total+b.getBalance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5212" y="2629"/>
              <a:ext cx="34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$400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330" y="2575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908" y="2575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5189" y="2575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056" y="2740"/>
              <a:ext cx="196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total+c.getBalance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330" y="2840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908" y="2840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189" y="2840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056" y="3140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...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425" y="3371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330" y="3106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2330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346" y="3371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908" y="311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2908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924" y="3371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5189" y="3106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5189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5204" y="3371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4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Executions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of interleaving for abort()</a:t>
            </a:r>
          </a:p>
          <a:p>
            <a:pPr lvl="1"/>
            <a:r>
              <a:rPr lang="en-US" dirty="0"/>
              <a:t>Intermediate state visible to other transactions, i.e., other transactions could have used some results already.</a:t>
            </a:r>
          </a:p>
          <a:p>
            <a:r>
              <a:rPr lang="en-US" dirty="0"/>
              <a:t>For abort(), transactions should </a:t>
            </a:r>
            <a:r>
              <a:rPr lang="en-US" i="1" dirty="0">
                <a:solidFill>
                  <a:srgbClr val="FF0000"/>
                </a:solidFill>
              </a:rPr>
              <a:t>delay both their read and write operations </a:t>
            </a:r>
            <a:r>
              <a:rPr lang="en-US" dirty="0"/>
              <a:t>on an object (until commit time)</a:t>
            </a:r>
          </a:p>
          <a:p>
            <a:pPr lvl="1"/>
            <a:r>
              <a:rPr lang="en-US" dirty="0"/>
              <a:t>Until all transactions that previously wrote that object have either committed or aborted</a:t>
            </a:r>
          </a:p>
          <a:p>
            <a:pPr lvl="1"/>
            <a:r>
              <a:rPr lang="en-US" dirty="0"/>
              <a:t>This way, we avoid making intermediate states visible before commit, just in case we need to abort.</a:t>
            </a:r>
          </a:p>
          <a:p>
            <a:pPr lvl="1"/>
            <a:r>
              <a:rPr lang="en-US" dirty="0"/>
              <a:t>This is called </a:t>
            </a:r>
            <a:r>
              <a:rPr lang="en-US" i="1" dirty="0">
                <a:solidFill>
                  <a:srgbClr val="0000FF"/>
                </a:solidFill>
              </a:rPr>
              <a:t>strict executions</a:t>
            </a:r>
            <a:r>
              <a:rPr lang="en-US" dirty="0"/>
              <a:t>.</a:t>
            </a:r>
          </a:p>
          <a:p>
            <a:r>
              <a:rPr lang="en-US" dirty="0"/>
              <a:t>This further restricts which </a:t>
            </a:r>
            <a:r>
              <a:rPr lang="en-US" dirty="0" err="1"/>
              <a:t>interleavings</a:t>
            </a:r>
            <a:r>
              <a:rPr lang="en-US" dirty="0"/>
              <a:t> of transactions are allowed.</a:t>
            </a:r>
          </a:p>
          <a:p>
            <a:r>
              <a:rPr lang="en-US" dirty="0"/>
              <a:t>Thus, correctness criteria for transactions:</a:t>
            </a:r>
          </a:p>
          <a:p>
            <a:pPr lvl="1"/>
            <a:r>
              <a:rPr lang="en-US" dirty="0"/>
              <a:t>Serial equivalence</a:t>
            </a:r>
          </a:p>
          <a:p>
            <a:pPr lvl="1"/>
            <a:r>
              <a:rPr lang="en-US" dirty="0"/>
              <a:t>Strict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Thus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How to support transactions?</a:t>
            </a:r>
          </a:p>
          <a:p>
            <a:pPr lvl="1"/>
            <a:r>
              <a:rPr lang="en-US" dirty="0"/>
              <a:t>With multiple transactions sharing data</a:t>
            </a:r>
          </a:p>
          <a:p>
            <a:r>
              <a:rPr lang="en-US" dirty="0"/>
              <a:t>First strategy: Complete serialization</a:t>
            </a:r>
          </a:p>
          <a:p>
            <a:pPr lvl="1"/>
            <a:r>
              <a:rPr lang="en-US" dirty="0"/>
              <a:t>One transaction at a time with one big lock</a:t>
            </a:r>
          </a:p>
          <a:p>
            <a:pPr lvl="1"/>
            <a:r>
              <a:rPr lang="en-US" dirty="0"/>
              <a:t>Correct, but at the cost of performance</a:t>
            </a:r>
          </a:p>
          <a:p>
            <a:r>
              <a:rPr lang="en-US" dirty="0"/>
              <a:t>How to improve performance?</a:t>
            </a:r>
          </a:p>
          <a:p>
            <a:pPr lvl="1"/>
            <a:r>
              <a:rPr lang="en-US" dirty="0"/>
              <a:t>Let’s see if we can interleave different transactions.</a:t>
            </a:r>
          </a:p>
          <a:p>
            <a:r>
              <a:rPr lang="en-US" dirty="0"/>
              <a:t>Problem: Not all </a:t>
            </a:r>
            <a:r>
              <a:rPr lang="en-US" dirty="0" err="1"/>
              <a:t>interleavings</a:t>
            </a:r>
            <a:r>
              <a:rPr lang="en-US" dirty="0"/>
              <a:t> produce a correct outcome</a:t>
            </a:r>
          </a:p>
          <a:p>
            <a:pPr lvl="1"/>
            <a:r>
              <a:rPr lang="en-US" dirty="0"/>
              <a:t>Serial equivalence &amp; strict execution must be met.</a:t>
            </a:r>
          </a:p>
          <a:p>
            <a:r>
              <a:rPr lang="en-US" dirty="0">
                <a:solidFill>
                  <a:srgbClr val="FF0000"/>
                </a:solidFill>
              </a:rPr>
              <a:t>Now, how do we meet the requirements?</a:t>
            </a:r>
          </a:p>
          <a:p>
            <a:pPr lvl="1"/>
            <a:r>
              <a:rPr lang="en-US" dirty="0"/>
              <a:t>Overall strategy: using more and more fine-grained locking</a:t>
            </a:r>
          </a:p>
          <a:p>
            <a:pPr lvl="1"/>
            <a:r>
              <a:rPr lang="en-US" dirty="0"/>
              <a:t>No silver bullet. Fine-grained locks have their own implications.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6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Exclusive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8064500" cy="49276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 Exclusive Locks (Avoiding One </a:t>
            </a:r>
            <a:r>
              <a:rPr lang="en-US">
                <a:latin typeface="Arial" pitchFamily="-1" charset="0"/>
              </a:rPr>
              <a:t>Big Lock)</a:t>
            </a:r>
            <a:endParaRPr lang="en-US" dirty="0"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4000" dirty="0">
                <a:latin typeface="Arial" pitchFamily="-1" charset="0"/>
              </a:rPr>
              <a:t> </a:t>
            </a:r>
            <a:r>
              <a:rPr lang="en-US" u="sng" dirty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u="sng" dirty="0">
                <a:solidFill>
                  <a:schemeClr val="hlink"/>
                </a:solidFill>
                <a:latin typeface="Arial" pitchFamily="-1" charset="0"/>
              </a:rPr>
              <a:t>			Transaction T2</a:t>
            </a:r>
            <a:r>
              <a:rPr lang="en-US" sz="4000" u="sng" dirty="0">
                <a:solidFill>
                  <a:schemeClr val="hlink"/>
                </a:solidFill>
                <a:latin typeface="Arial" pitchFamily="-1" charset="0"/>
              </a:rPr>
              <a:t>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1800" dirty="0" err="1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			 begin()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						 balance = </a:t>
            </a:r>
            <a:r>
              <a:rPr lang="en-US" sz="1800" dirty="0" err="1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err="1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 = (balance*1.1) 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	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err="1">
                <a:solidFill>
                  <a:srgbClr val="0000FF"/>
                </a:solidFill>
                <a:latin typeface="Arial" pitchFamily="-1" charset="0"/>
              </a:rPr>
              <a:t>a.withdraw(balance</a:t>
            </a: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* 0.1) 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		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commit()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solidFill>
                  <a:schemeClr val="bg2"/>
                </a:solidFill>
                <a:latin typeface="Arial" pitchFamily="-1" charset="0"/>
              </a:rPr>
              <a:t>						 </a:t>
            </a:r>
            <a:r>
              <a:rPr lang="en-US" sz="1800" dirty="0" err="1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 = (balance*1.1) 				        									</a:t>
            </a:r>
            <a:r>
              <a:rPr lang="en-US" sz="1800" dirty="0" err="1">
                <a:solidFill>
                  <a:schemeClr val="hlink"/>
                </a:solidFill>
                <a:latin typeface="Arial" pitchFamily="-1" charset="0"/>
              </a:rPr>
              <a:t>c.withdraw(balance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latin typeface="Arial" pitchFamily="-1" charset="0"/>
              </a:rPr>
              <a:t>						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commit()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79800" y="26543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Lock B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54400" y="38735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19400" y="44323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97200" y="48387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24800" y="52070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C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404100" y="57150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1900" y="61214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350000" y="4165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572000" y="22860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22800" y="3022600"/>
            <a:ext cx="711200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WAIT on B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533900" y="44323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B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350000" y="35687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810000" y="4673600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8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Acquire/Release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do it naively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Serially equivalent?</a:t>
            </a:r>
          </a:p>
          <a:p>
            <a:r>
              <a:rPr lang="en-US" dirty="0"/>
              <a:t>Strict execution?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0900" y="1930400"/>
            <a:ext cx="76835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u="sng" dirty="0">
                <a:solidFill>
                  <a:srgbClr val="0000FF"/>
                </a:solidFill>
                <a:latin typeface="Arial" pitchFamily="-1" charset="0"/>
              </a:rPr>
              <a:t>Transaction T1    </a:t>
            </a:r>
            <a:r>
              <a:rPr lang="en-US" u="sng" dirty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dirty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x= </a:t>
            </a:r>
            <a:r>
              <a:rPr lang="en-US" sz="1800" dirty="0" err="1">
                <a:solidFill>
                  <a:srgbClr val="0000FF"/>
                </a:solidFill>
                <a:latin typeface="Arial" pitchFamily="-1" charset="0"/>
              </a:rPr>
              <a:t>a.read</a:t>
            </a: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	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		</a:t>
            </a:r>
            <a:r>
              <a:rPr lang="en-US" sz="1800" dirty="0" err="1">
                <a:solidFill>
                  <a:srgbClr val="0000FF"/>
                </a:solidFill>
                <a:latin typeface="Arial" pitchFamily="-1" charset="0"/>
              </a:rPr>
              <a:t>a.write</a:t>
            </a: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(20)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		       				       					y = </a:t>
            </a:r>
            <a:r>
              <a:rPr lang="en-US" sz="1800" dirty="0" err="1">
                <a:solidFill>
                  <a:schemeClr val="hlink"/>
                </a:solidFill>
                <a:latin typeface="Arial" pitchFamily="-1" charset="0"/>
              </a:rPr>
              <a:t>b.read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solidFill>
                  <a:schemeClr val="bg2"/>
                </a:solidFill>
                <a:latin typeface="Arial" pitchFamily="-1" charset="0"/>
              </a:rPr>
              <a:t>						</a:t>
            </a:r>
            <a:r>
              <a:rPr lang="en-US" sz="1800" dirty="0" err="1">
                <a:solidFill>
                  <a:schemeClr val="hlink"/>
                </a:solidFill>
                <a:latin typeface="Arial" pitchFamily="-1" charset="0"/>
              </a:rPr>
              <a:t>b.write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(30)</a:t>
            </a:r>
            <a:r>
              <a:rPr lang="en-US" sz="1800" dirty="0">
                <a:solidFill>
                  <a:schemeClr val="bg2"/>
                </a:solidFill>
                <a:latin typeface="Arial" pitchFamily="-1" charset="0"/>
              </a:rPr>
              <a:t>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 err="1">
                <a:solidFill>
                  <a:srgbClr val="0000FF"/>
                </a:solidFill>
                <a:latin typeface="Arial" pitchFamily="-1" charset="0"/>
              </a:rPr>
              <a:t>b.write</a:t>
            </a:r>
            <a:r>
              <a:rPr lang="en-US" sz="1800" dirty="0">
                <a:solidFill>
                  <a:srgbClr val="0000FF"/>
                </a:solidFill>
                <a:latin typeface="Arial" pitchFamily="-1" charset="0"/>
              </a:rPr>
              <a:t>(x)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						z = </a:t>
            </a:r>
            <a:r>
              <a:rPr lang="en-US" sz="1800" dirty="0" err="1">
                <a:solidFill>
                  <a:schemeClr val="hlink"/>
                </a:solidFill>
                <a:latin typeface="Arial" pitchFamily="-1" charset="0"/>
              </a:rPr>
              <a:t>a.read</a:t>
            </a:r>
            <a:r>
              <a:rPr lang="en-US" sz="1800" dirty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3733800" y="1905000"/>
            <a:ext cx="0" cy="266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22860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14400" y="28956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794500" y="26543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Lock B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81800" y="32766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27100" y="35052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Lock B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14400" y="41275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781800" y="39624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Lock A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781800" y="45720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UnLock A</a:t>
            </a:r>
          </a:p>
        </p:txBody>
      </p:sp>
    </p:spTree>
    <p:extLst>
      <p:ext uri="{BB962C8B-B14F-4D97-AF65-F5344CB8AC3E}">
        <p14:creationId xmlns:p14="http://schemas.microsoft.com/office/powerpoint/2010/main" val="26675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Exclusive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phase locking</a:t>
            </a:r>
          </a:p>
          <a:p>
            <a:pPr lvl="1"/>
            <a:r>
              <a:rPr lang="en-US" dirty="0"/>
              <a:t>To satisfy serial equivalence</a:t>
            </a:r>
          </a:p>
          <a:p>
            <a:pPr lvl="1"/>
            <a:r>
              <a:rPr lang="en-US" dirty="0"/>
              <a:t>First phase (growing phase): new locks are acquired</a:t>
            </a:r>
          </a:p>
          <a:p>
            <a:pPr lvl="1"/>
            <a:r>
              <a:rPr lang="en-US" dirty="0"/>
              <a:t>Second phase (shrinking phase): locks are only released</a:t>
            </a:r>
          </a:p>
          <a:p>
            <a:pPr lvl="1"/>
            <a:r>
              <a:rPr lang="en-US" dirty="0"/>
              <a:t>A transaction is not allowed to acquire any new lock, once it has released any one lock</a:t>
            </a:r>
          </a:p>
          <a:p>
            <a:r>
              <a:rPr lang="en-US" dirty="0"/>
              <a:t>Strict two phase locking</a:t>
            </a:r>
          </a:p>
          <a:p>
            <a:pPr lvl="1"/>
            <a:r>
              <a:rPr lang="en-US" dirty="0"/>
              <a:t>To further satisfy strict execution, i.e., to handle abort() &amp; failures</a:t>
            </a:r>
          </a:p>
          <a:p>
            <a:pPr lvl="1"/>
            <a:r>
              <a:rPr lang="en-US" dirty="0"/>
              <a:t>Locks are only released at the end of the transaction, either at commit() or abort(), i.e., the second phase is only executed at commit() or abort().</a:t>
            </a:r>
          </a:p>
          <a:p>
            <a:r>
              <a:rPr lang="en-US" dirty="0"/>
              <a:t>The first example shown before does both. But the second example does neither.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28455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27980</TotalTime>
  <Pages>12</Pages>
  <Words>1139</Words>
  <Application>Microsoft Macintosh PowerPoint</Application>
  <PresentationFormat>Letter Paper (8.5x11 in)</PresentationFormat>
  <Paragraphs>300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Helvetica</vt:lpstr>
      <vt:lpstr>Symbol</vt:lpstr>
      <vt:lpstr>Times</vt:lpstr>
      <vt:lpstr>Times New Roman</vt:lpstr>
      <vt:lpstr>Wingdings</vt:lpstr>
      <vt:lpstr>CS252-template</vt:lpstr>
      <vt:lpstr>Office Theme</vt:lpstr>
      <vt:lpstr>CSE 486/586 Distributed Systems Concurrency Control --- 2</vt:lpstr>
      <vt:lpstr>Recap</vt:lpstr>
      <vt:lpstr>Handling Abort()</vt:lpstr>
      <vt:lpstr>Handling Abort() with Interleaving</vt:lpstr>
      <vt:lpstr>Strict Executions of Transactions</vt:lpstr>
      <vt:lpstr>Story Thus Far</vt:lpstr>
      <vt:lpstr>Using Exclusive Locks</vt:lpstr>
      <vt:lpstr>How to Acquire/Release Locks</vt:lpstr>
      <vt:lpstr>Using Exclusive Locks</vt:lpstr>
      <vt:lpstr>CSE 486/586 Administrivia</vt:lpstr>
      <vt:lpstr>Can We Do Better?</vt:lpstr>
      <vt:lpstr>Non-Exclusive Locks</vt:lpstr>
      <vt:lpstr>Example: Non-Exclusive Locks</vt:lpstr>
      <vt:lpstr>2PL: a Problem</vt:lpstr>
      <vt:lpstr>Deadlock Conditions</vt:lpstr>
      <vt:lpstr>Preventing Deadlocks</vt:lpstr>
      <vt:lpstr>Even More: Two-Version Locking</vt:lpstr>
      <vt:lpstr>Two-Version Locking</vt:lpstr>
      <vt:lpstr>Two-Version Locking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1183</cp:revision>
  <cp:lastPrinted>2015-03-27T16:28:48Z</cp:lastPrinted>
  <dcterms:created xsi:type="dcterms:W3CDTF">2012-03-19T17:30:09Z</dcterms:created>
  <dcterms:modified xsi:type="dcterms:W3CDTF">2019-04-08T15:57:29Z</dcterms:modified>
  <cp:category/>
</cp:coreProperties>
</file>