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7"/>
  </p:notesMasterIdLst>
  <p:handoutMasterIdLst>
    <p:handoutMasterId r:id="rId18"/>
  </p:handoutMasterIdLst>
  <p:sldIdLst>
    <p:sldId id="322" r:id="rId3"/>
    <p:sldId id="732" r:id="rId4"/>
    <p:sldId id="733" r:id="rId5"/>
    <p:sldId id="669" r:id="rId6"/>
    <p:sldId id="689" r:id="rId7"/>
    <p:sldId id="690" r:id="rId8"/>
    <p:sldId id="691" r:id="rId9"/>
    <p:sldId id="692" r:id="rId10"/>
    <p:sldId id="693" r:id="rId11"/>
    <p:sldId id="697" r:id="rId12"/>
    <p:sldId id="698" r:id="rId13"/>
    <p:sldId id="710" r:id="rId14"/>
    <p:sldId id="687" r:id="rId15"/>
    <p:sldId id="584" r:id="rId1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7" autoAdjust="0"/>
    <p:restoredTop sz="80148" autoAdjust="0"/>
  </p:normalViewPr>
  <p:slideViewPr>
    <p:cSldViewPr>
      <p:cViewPr varScale="1">
        <p:scale>
          <a:sx n="73" d="100"/>
          <a:sy n="73" d="100"/>
        </p:scale>
        <p:origin x="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2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</a:t>
            </a:r>
            <a:r>
              <a:rPr lang="en-US"/>
              <a:t>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Concurrency Control --- 3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57213" y="2286000"/>
            <a:ext cx="7883525" cy="2590800"/>
            <a:chOff x="363" y="1487"/>
            <a:chExt cx="5380" cy="163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1" y="1495"/>
              <a:ext cx="1826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3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37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7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12" y="1495"/>
              <a:ext cx="1825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04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59" y="2063"/>
              <a:ext cx="6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canCommit?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03" y="2295"/>
              <a:ext cx="2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Yes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39" y="2503"/>
              <a:ext cx="5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doCommit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77" y="2708"/>
              <a:ext cx="8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haveCommitted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72" y="2920"/>
              <a:ext cx="69" cy="41"/>
            </a:xfrm>
            <a:custGeom>
              <a:avLst/>
              <a:gdLst>
                <a:gd name="T0" fmla="*/ 69 w 69"/>
                <a:gd name="T1" fmla="*/ 13 h 41"/>
                <a:gd name="T2" fmla="*/ 69 w 69"/>
                <a:gd name="T3" fmla="*/ 41 h 41"/>
                <a:gd name="T4" fmla="*/ 0 w 69"/>
                <a:gd name="T5" fmla="*/ 27 h 41"/>
                <a:gd name="T6" fmla="*/ 69 w 69"/>
                <a:gd name="T7" fmla="*/ 0 h 41"/>
                <a:gd name="T8" fmla="*/ 69 w 69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13"/>
                  </a:moveTo>
                  <a:lnTo>
                    <a:pt x="69" y="41"/>
                  </a:lnTo>
                  <a:lnTo>
                    <a:pt x="0" y="27"/>
                  </a:lnTo>
                  <a:lnTo>
                    <a:pt x="69" y="0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141" y="2795"/>
              <a:ext cx="2047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072" y="2477"/>
              <a:ext cx="69" cy="41"/>
            </a:xfrm>
            <a:custGeom>
              <a:avLst/>
              <a:gdLst>
                <a:gd name="T0" fmla="*/ 69 w 69"/>
                <a:gd name="T1" fmla="*/ 28 h 41"/>
                <a:gd name="T2" fmla="*/ 69 w 69"/>
                <a:gd name="T3" fmla="*/ 41 h 41"/>
                <a:gd name="T4" fmla="*/ 0 w 69"/>
                <a:gd name="T5" fmla="*/ 28 h 41"/>
                <a:gd name="T6" fmla="*/ 69 w 69"/>
                <a:gd name="T7" fmla="*/ 0 h 41"/>
                <a:gd name="T8" fmla="*/ 69 w 69"/>
                <a:gd name="T9" fmla="*/ 2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28"/>
                  </a:moveTo>
                  <a:lnTo>
                    <a:pt x="69" y="41"/>
                  </a:lnTo>
                  <a:lnTo>
                    <a:pt x="0" y="28"/>
                  </a:lnTo>
                  <a:lnTo>
                    <a:pt x="69" y="0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141" y="2352"/>
              <a:ext cx="2047" cy="1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953" y="2297"/>
              <a:ext cx="69" cy="42"/>
            </a:xfrm>
            <a:custGeom>
              <a:avLst/>
              <a:gdLst>
                <a:gd name="T0" fmla="*/ 0 w 69"/>
                <a:gd name="T1" fmla="*/ 14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14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79" y="2173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953" y="2698"/>
              <a:ext cx="69" cy="42"/>
            </a:xfrm>
            <a:custGeom>
              <a:avLst/>
              <a:gdLst>
                <a:gd name="T0" fmla="*/ 0 w 69"/>
                <a:gd name="T1" fmla="*/ 28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28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79" y="2588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85" y="1681"/>
              <a:ext cx="63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Coordinator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85" y="2151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1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85" y="2539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15" y="2303"/>
              <a:ext cx="9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(waiting for votes)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15" y="2539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875" y="2884"/>
              <a:ext cx="2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done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15" y="2137"/>
              <a:ext cx="10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71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37" y="2062"/>
              <a:ext cx="150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050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050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98" y="1681"/>
              <a:ext cx="5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098" y="2317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2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098" y="2718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4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351" y="2497"/>
              <a:ext cx="5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(uncertain)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351" y="2331"/>
              <a:ext cx="10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351" y="2718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430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098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064" y="2076"/>
              <a:ext cx="14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875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To deal with server crashes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Each participant saves tentative updates into permanent storage, </a:t>
            </a:r>
            <a:r>
              <a:rPr lang="en-US" u="sng" dirty="0">
                <a:latin typeface="Arial" pitchFamily="-1" charset="0"/>
              </a:rPr>
              <a:t>right before </a:t>
            </a:r>
            <a:r>
              <a:rPr lang="en-US" dirty="0">
                <a:latin typeface="Arial" pitchFamily="-1" charset="0"/>
              </a:rPr>
              <a:t>replying yes/no in first phase. Retrievable after crash recovery.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To deal with </a:t>
            </a:r>
            <a:r>
              <a:rPr lang="en-US" dirty="0" err="1">
                <a:latin typeface="Arial" pitchFamily="-1" charset="0"/>
              </a:rPr>
              <a:t>canCommit</a:t>
            </a:r>
            <a:r>
              <a:rPr lang="en-US" dirty="0">
                <a:latin typeface="Arial" pitchFamily="-1" charset="0"/>
              </a:rPr>
              <a:t>?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The participant may decide to abort unilaterally after a timeout (coordinator will eventually abort)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To deal with Yes/No loss, the coordinator aborts the transaction after a timeout (pessimistic). It must announce </a:t>
            </a:r>
            <a:r>
              <a:rPr lang="en-US" dirty="0" err="1">
                <a:latin typeface="Arial" pitchFamily="-1" charset="0"/>
              </a:rPr>
              <a:t>doAbort</a:t>
            </a:r>
            <a:r>
              <a:rPr lang="en-US" dirty="0">
                <a:latin typeface="Arial" pitchFamily="-1" charset="0"/>
              </a:rPr>
              <a:t> to those who sent in their votes.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To deal with </a:t>
            </a:r>
            <a:r>
              <a:rPr lang="en-US" dirty="0" err="1">
                <a:latin typeface="Arial" pitchFamily="-1" charset="0"/>
              </a:rPr>
              <a:t>doCommit</a:t>
            </a:r>
            <a:r>
              <a:rPr lang="en-US" dirty="0">
                <a:latin typeface="Arial" pitchFamily="-1" charset="0"/>
              </a:rPr>
              <a:t>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The participant may wait for a timeout, send a </a:t>
            </a:r>
            <a:r>
              <a:rPr lang="en-US" dirty="0" err="1">
                <a:latin typeface="Arial" pitchFamily="-1" charset="0"/>
              </a:rPr>
              <a:t>getDecision</a:t>
            </a:r>
            <a:r>
              <a:rPr lang="en-US" dirty="0">
                <a:latin typeface="Arial" pitchFamily="-1" charset="0"/>
              </a:rPr>
              <a:t> request (retries until reply received) – cannot abort after having voted Yes but before receiving </a:t>
            </a:r>
            <a:r>
              <a:rPr lang="en-US" dirty="0" err="1">
                <a:latin typeface="Arial" pitchFamily="-1" charset="0"/>
              </a:rPr>
              <a:t>doCommit/doAbort</a:t>
            </a:r>
            <a:r>
              <a:rPr lang="en-US" dirty="0">
                <a:latin typeface="Arial" pitchFamily="-1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</a:t>
            </a:r>
            <a:r>
              <a:rPr lang="en-US" dirty="0"/>
              <a:t>with 2PC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blocking protocol.</a:t>
            </a:r>
          </a:p>
          <a:p>
            <a:r>
              <a:rPr lang="en-US" dirty="0"/>
              <a:t>Scalability &amp; availability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concurrency</a:t>
            </a:r>
          </a:p>
          <a:p>
            <a:pPr lvl="1"/>
            <a:r>
              <a:rPr lang="en-US" dirty="0"/>
              <a:t>Non-exclusive locks</a:t>
            </a:r>
          </a:p>
          <a:p>
            <a:pPr lvl="1"/>
            <a:r>
              <a:rPr lang="en-US" dirty="0"/>
              <a:t>Two-version locks</a:t>
            </a:r>
          </a:p>
          <a:p>
            <a:pPr lvl="1"/>
            <a:r>
              <a:rPr lang="en-US" dirty="0"/>
              <a:t>Hierarchical locks</a:t>
            </a:r>
          </a:p>
          <a:p>
            <a:r>
              <a:rPr lang="en-US" dirty="0"/>
              <a:t>Distributed transactions</a:t>
            </a:r>
          </a:p>
          <a:p>
            <a:pPr lvl="1"/>
            <a:r>
              <a:rPr lang="en-US" dirty="0"/>
              <a:t>One-phase commit cannot handle failures &amp; abort well</a:t>
            </a:r>
          </a:p>
          <a:p>
            <a:pPr lvl="1"/>
            <a:r>
              <a:rPr lang="en-US" dirty="0"/>
              <a:t>Two-phase commit mitigates the problems of one-phase commit</a:t>
            </a:r>
          </a:p>
          <a:p>
            <a:pPr lvl="1"/>
            <a:r>
              <a:rPr lang="en-US" dirty="0"/>
              <a:t>Two-phase commit has its own limitation: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execution of transactions?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Delay both their read and write operations </a:t>
            </a:r>
            <a:r>
              <a:rPr lang="en-US" dirty="0"/>
              <a:t>on an object until all transactions that previously wrote that object have either committed or aborted</a:t>
            </a:r>
          </a:p>
          <a:p>
            <a:r>
              <a:rPr lang="en-US" dirty="0"/>
              <a:t>Two phase locking?</a:t>
            </a:r>
          </a:p>
          <a:p>
            <a:pPr lvl="1"/>
            <a:r>
              <a:rPr lang="en-US" dirty="0"/>
              <a:t>Growing phase</a:t>
            </a:r>
          </a:p>
          <a:p>
            <a:pPr lvl="1"/>
            <a:r>
              <a:rPr lang="en-US" dirty="0"/>
              <a:t>Shrinking phase</a:t>
            </a:r>
          </a:p>
          <a:p>
            <a:r>
              <a:rPr lang="en-US" dirty="0"/>
              <a:t>Strict two phase locking?</a:t>
            </a:r>
          </a:p>
          <a:p>
            <a:pPr lvl="1"/>
            <a:r>
              <a:rPr lang="en-US" dirty="0"/>
              <a:t>Release locks only at either commit() or abort()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deadline: 4/8 (Friday)</a:t>
            </a:r>
          </a:p>
          <a:p>
            <a:r>
              <a:rPr lang="en-US" dirty="0"/>
              <a:t>PA2-B &amp; Midterm grades on </a:t>
            </a:r>
            <a:r>
              <a:rPr lang="en-US" dirty="0" err="1"/>
              <a:t>UBLearns</a:t>
            </a:r>
            <a:endParaRPr lang="en-US" dirty="0"/>
          </a:p>
          <a:p>
            <a:r>
              <a:rPr lang="en-US" dirty="0"/>
              <a:t>I will post midterm (letter) grades to show you where you are at this </a:t>
            </a:r>
            <a:r>
              <a:rPr lang="en-US"/>
              <a:t>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/>
              <a:t>Transactions that invoke operations at 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54100" y="28829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667000" y="210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692400" y="337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05100" y="4610100"/>
            <a:ext cx="7874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895600" y="2324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882900" y="2514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959100" y="3556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946400" y="3746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2946400" y="4660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933700" y="4851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2971800" y="5168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959100" y="5359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16"/>
          <p:cNvCxnSpPr>
            <a:cxnSpLocks noChangeShapeType="1"/>
            <a:stCxn id="39" idx="0"/>
            <a:endCxn id="27" idx="2"/>
          </p:cNvCxnSpPr>
          <p:nvPr/>
        </p:nvCxnSpPr>
        <p:spPr bwMode="auto">
          <a:xfrm rot="16200000">
            <a:off x="1889125" y="2079625"/>
            <a:ext cx="571500" cy="14414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6" name="AutoShape 17"/>
          <p:cNvCxnSpPr>
            <a:cxnSpLocks noChangeShapeType="1"/>
            <a:stCxn id="39" idx="3"/>
            <a:endCxn id="30" idx="0"/>
          </p:cNvCxnSpPr>
          <p:nvPr/>
        </p:nvCxnSpPr>
        <p:spPr bwMode="auto">
          <a:xfrm>
            <a:off x="1612900" y="3249613"/>
            <a:ext cx="1333500" cy="4826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7" name="AutoShape 18"/>
          <p:cNvCxnSpPr>
            <a:cxnSpLocks noChangeShapeType="1"/>
            <a:stCxn id="39" idx="2"/>
            <a:endCxn id="31" idx="2"/>
          </p:cNvCxnSpPr>
          <p:nvPr/>
        </p:nvCxnSpPr>
        <p:spPr bwMode="auto">
          <a:xfrm rot="16200000" flipH="1">
            <a:off x="1480344" y="3385344"/>
            <a:ext cx="1439862" cy="14922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8" name="AutoShape 19"/>
          <p:cNvCxnSpPr>
            <a:cxnSpLocks noChangeShapeType="1"/>
            <a:stCxn id="39" idx="2"/>
            <a:endCxn id="33" idx="2"/>
          </p:cNvCxnSpPr>
          <p:nvPr/>
        </p:nvCxnSpPr>
        <p:spPr bwMode="auto">
          <a:xfrm rot="16200000" flipH="1">
            <a:off x="1239044" y="3626644"/>
            <a:ext cx="1947862" cy="15176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295400" y="30861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162300" y="24130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641600" y="3911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2667000" y="5372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200400" y="36195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213100" y="47117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3225800" y="52197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4318000" y="32766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394200" y="35052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524500" y="2540000"/>
            <a:ext cx="914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5219700" y="27432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5486400" y="3860800"/>
            <a:ext cx="952500" cy="86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870700" y="2146300"/>
            <a:ext cx="1041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7035800" y="3289300"/>
            <a:ext cx="10922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6896100" y="4533900"/>
            <a:ext cx="9906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5270500" y="41529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6578600" y="22733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769100" y="33909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T12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6769100" y="38354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T21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6553200" y="48768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T22</a:t>
            </a:r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auto">
          <a:xfrm>
            <a:off x="7378700" y="2298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7366000" y="2489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7645400" y="2349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62" name="Oval 43"/>
          <p:cNvSpPr>
            <a:spLocks noChangeArrowheads="1"/>
          </p:cNvSpPr>
          <p:nvPr/>
        </p:nvSpPr>
        <p:spPr bwMode="auto">
          <a:xfrm>
            <a:off x="7569200" y="3340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>
            <a:off x="7556500" y="3530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7835900" y="33909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7569200" y="378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7556500" y="397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7835900" y="38354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68" name="Oval 49"/>
          <p:cNvSpPr>
            <a:spLocks noChangeArrowheads="1"/>
          </p:cNvSpPr>
          <p:nvPr/>
        </p:nvSpPr>
        <p:spPr bwMode="auto">
          <a:xfrm>
            <a:off x="7327900" y="4572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0"/>
          <p:cNvSpPr>
            <a:spLocks noChangeShapeType="1"/>
          </p:cNvSpPr>
          <p:nvPr/>
        </p:nvSpPr>
        <p:spPr bwMode="auto">
          <a:xfrm>
            <a:off x="7315200" y="4762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7594600" y="46228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7327900" y="50165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3"/>
          <p:cNvSpPr>
            <a:spLocks noChangeShapeType="1"/>
          </p:cNvSpPr>
          <p:nvPr/>
        </p:nvSpPr>
        <p:spPr bwMode="auto">
          <a:xfrm>
            <a:off x="7315200" y="52070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7594600" y="50673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</a:t>
            </a:r>
          </a:p>
        </p:txBody>
      </p:sp>
      <p:sp>
        <p:nvSpPr>
          <p:cNvPr id="74" name="Oval 55"/>
          <p:cNvSpPr>
            <a:spLocks noChangeArrowheads="1"/>
          </p:cNvSpPr>
          <p:nvPr/>
        </p:nvSpPr>
        <p:spPr bwMode="auto">
          <a:xfrm>
            <a:off x="5918200" y="27178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6172200" y="2768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>
            <a:off x="5918200" y="29083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/>
          <p:cNvSpPr>
            <a:spLocks noChangeArrowheads="1"/>
          </p:cNvSpPr>
          <p:nvPr/>
        </p:nvSpPr>
        <p:spPr bwMode="auto">
          <a:xfrm>
            <a:off x="5905500" y="4203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59"/>
          <p:cNvSpPr txBox="1">
            <a:spLocks noChangeArrowheads="1"/>
          </p:cNvSpPr>
          <p:nvPr/>
        </p:nvSpPr>
        <p:spPr bwMode="auto">
          <a:xfrm>
            <a:off x="6159500" y="4254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>
            <a:off x="5905500" y="4394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AutoShape 61"/>
          <p:cNvCxnSpPr>
            <a:cxnSpLocks noChangeShapeType="1"/>
            <a:stCxn id="54" idx="2"/>
            <a:endCxn id="58" idx="1"/>
          </p:cNvCxnSpPr>
          <p:nvPr/>
        </p:nvCxnSpPr>
        <p:spPr bwMode="auto">
          <a:xfrm rot="16200000" flipH="1">
            <a:off x="5735637" y="4194176"/>
            <a:ext cx="561975" cy="1073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1" name="AutoShape 62"/>
          <p:cNvCxnSpPr>
            <a:cxnSpLocks noChangeShapeType="1"/>
            <a:stCxn id="49" idx="0"/>
            <a:endCxn id="55" idx="1"/>
          </p:cNvCxnSpPr>
          <p:nvPr/>
        </p:nvCxnSpPr>
        <p:spPr bwMode="auto">
          <a:xfrm rot="16200000">
            <a:off x="5836444" y="2001044"/>
            <a:ext cx="334962" cy="1149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2" name="Line 63"/>
          <p:cNvSpPr>
            <a:spLocks noChangeShapeType="1"/>
          </p:cNvSpPr>
          <p:nvPr/>
        </p:nvSpPr>
        <p:spPr bwMode="auto">
          <a:xfrm>
            <a:off x="5638800" y="28956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64"/>
          <p:cNvSpPr>
            <a:spLocks noChangeShapeType="1"/>
          </p:cNvSpPr>
          <p:nvPr/>
        </p:nvSpPr>
        <p:spPr bwMode="auto">
          <a:xfrm flipV="1">
            <a:off x="4559300" y="2882900"/>
            <a:ext cx="0" cy="622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4559300" y="28702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auto">
          <a:xfrm flipV="1">
            <a:off x="4559300" y="3835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67"/>
          <p:cNvSpPr>
            <a:spLocks noChangeShapeType="1"/>
          </p:cNvSpPr>
          <p:nvPr/>
        </p:nvSpPr>
        <p:spPr bwMode="auto">
          <a:xfrm>
            <a:off x="4584700" y="42799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7" name="AutoShape 68"/>
          <p:cNvCxnSpPr>
            <a:cxnSpLocks noChangeShapeType="1"/>
            <a:stCxn id="49" idx="2"/>
            <a:endCxn id="56" idx="1"/>
          </p:cNvCxnSpPr>
          <p:nvPr/>
        </p:nvCxnSpPr>
        <p:spPr bwMode="auto">
          <a:xfrm rot="16200000" flipH="1">
            <a:off x="5856287" y="2613026"/>
            <a:ext cx="485775" cy="1339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8" name="AutoShape 69"/>
          <p:cNvCxnSpPr>
            <a:cxnSpLocks noChangeShapeType="1"/>
            <a:stCxn id="54" idx="0"/>
            <a:endCxn id="57" idx="1"/>
          </p:cNvCxnSpPr>
          <p:nvPr/>
        </p:nvCxnSpPr>
        <p:spPr bwMode="auto">
          <a:xfrm rot="16200000">
            <a:off x="6033294" y="3417094"/>
            <a:ext cx="182562" cy="1289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9" name="Line 70"/>
          <p:cNvSpPr>
            <a:spLocks noChangeShapeType="1"/>
          </p:cNvSpPr>
          <p:nvPr/>
        </p:nvSpPr>
        <p:spPr bwMode="auto">
          <a:xfrm>
            <a:off x="5676900" y="4330700"/>
            <a:ext cx="266700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71"/>
          <p:cNvSpPr>
            <a:spLocks noChangeShapeType="1"/>
          </p:cNvSpPr>
          <p:nvPr/>
        </p:nvSpPr>
        <p:spPr bwMode="auto">
          <a:xfrm>
            <a:off x="7048500" y="2400300"/>
            <a:ext cx="3429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72"/>
          <p:cNvSpPr>
            <a:spLocks noChangeShapeType="1"/>
          </p:cNvSpPr>
          <p:nvPr/>
        </p:nvSpPr>
        <p:spPr bwMode="auto">
          <a:xfrm>
            <a:off x="7251700" y="35433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73"/>
          <p:cNvSpPr>
            <a:spLocks noChangeShapeType="1"/>
          </p:cNvSpPr>
          <p:nvPr/>
        </p:nvSpPr>
        <p:spPr bwMode="auto">
          <a:xfrm>
            <a:off x="7251700" y="3975100"/>
            <a:ext cx="33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74"/>
          <p:cNvSpPr>
            <a:spLocks noChangeShapeType="1"/>
          </p:cNvSpPr>
          <p:nvPr/>
        </p:nvSpPr>
        <p:spPr bwMode="auto">
          <a:xfrm flipV="1">
            <a:off x="7048500" y="4762500"/>
            <a:ext cx="2794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75"/>
          <p:cNvSpPr>
            <a:spLocks noChangeShapeType="1"/>
          </p:cNvSpPr>
          <p:nvPr/>
        </p:nvSpPr>
        <p:spPr bwMode="auto">
          <a:xfrm>
            <a:off x="7048500" y="5003800"/>
            <a:ext cx="279400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1460500" y="57658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Flat Distributed Transaction</a:t>
            </a:r>
          </a:p>
        </p:txBody>
      </p:sp>
      <p:sp>
        <p:nvSpPr>
          <p:cNvPr id="96" name="Text Box 77"/>
          <p:cNvSpPr txBox="1">
            <a:spLocks noChangeArrowheads="1"/>
          </p:cNvSpPr>
          <p:nvPr/>
        </p:nvSpPr>
        <p:spPr bwMode="auto">
          <a:xfrm>
            <a:off x="4927600" y="57531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Nested Distributed Transaction</a:t>
            </a:r>
          </a:p>
        </p:txBody>
      </p:sp>
      <p:sp>
        <p:nvSpPr>
          <p:cNvPr id="97" name="Text Box 78"/>
          <p:cNvSpPr txBox="1">
            <a:spLocks noChangeArrowheads="1"/>
          </p:cNvSpPr>
          <p:nvPr/>
        </p:nvSpPr>
        <p:spPr bwMode="auto">
          <a:xfrm>
            <a:off x="2654300" y="2578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and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Coordinator</a:t>
            </a:r>
          </a:p>
          <a:p>
            <a:pPr lvl="1"/>
            <a:r>
              <a:rPr lang="en-US" dirty="0"/>
              <a:t>In charge of begin, commit, and abort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Server processes that handle local operations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800" y="1905000"/>
            <a:ext cx="3810000" cy="421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3505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80200" y="2171700"/>
            <a:ext cx="8890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18300" y="3378200"/>
            <a:ext cx="8763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8300" y="4699000"/>
            <a:ext cx="889000" cy="132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86600" y="2641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073900" y="2832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12000" y="38862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099300" y="40767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61200" y="505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048500" y="524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086600" y="5562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73900" y="5753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AutoShape 18"/>
          <p:cNvCxnSpPr>
            <a:cxnSpLocks noChangeShapeType="1"/>
            <a:stCxn id="22" idx="0"/>
            <a:endCxn id="11" idx="2"/>
          </p:cNvCxnSpPr>
          <p:nvPr/>
        </p:nvCxnSpPr>
        <p:spPr bwMode="auto">
          <a:xfrm rot="16200000">
            <a:off x="5629275" y="2251075"/>
            <a:ext cx="876300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0" name="AutoShape 19"/>
          <p:cNvCxnSpPr>
            <a:cxnSpLocks noChangeShapeType="1"/>
            <a:stCxn id="22" idx="2"/>
            <a:endCxn id="15" idx="2"/>
          </p:cNvCxnSpPr>
          <p:nvPr/>
        </p:nvCxnSpPr>
        <p:spPr bwMode="auto">
          <a:xfrm rot="16200000" flipH="1">
            <a:off x="5449094" y="3632994"/>
            <a:ext cx="1211262" cy="20129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1" name="AutoShape 20"/>
          <p:cNvCxnSpPr>
            <a:cxnSpLocks noChangeShapeType="1"/>
            <a:stCxn id="22" idx="2"/>
            <a:endCxn id="17" idx="2"/>
          </p:cNvCxnSpPr>
          <p:nvPr/>
        </p:nvCxnSpPr>
        <p:spPr bwMode="auto">
          <a:xfrm rot="16200000" flipH="1">
            <a:off x="5207794" y="3874294"/>
            <a:ext cx="1719262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889500" y="37084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53300" y="27305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756400" y="41402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807200" y="58039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53300" y="39497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27900" y="51054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40600" y="56134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769100" y="2857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194300" y="3924300"/>
            <a:ext cx="195580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88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6261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8961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8834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858000" y="34290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845300" y="36195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807200" y="47498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794500" y="49403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918200" y="2425700"/>
            <a:ext cx="977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5930900" y="2451100"/>
            <a:ext cx="914400" cy="1168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 flipV="1">
            <a:off x="5918200" y="2540000"/>
            <a:ext cx="90170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083300" y="21336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337300" y="31115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6007100" y="35814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4559300" y="2552284"/>
            <a:ext cx="1397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099300" y="22098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073900" y="34417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023100" y="47371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5029200" y="6235700"/>
            <a:ext cx="290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Coordinator &amp; Participants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Distributed Transactions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41313" y="1371600"/>
            <a:ext cx="8316912" cy="4716463"/>
            <a:chOff x="233" y="864"/>
            <a:chExt cx="5675" cy="297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35" y="1385"/>
              <a:ext cx="935" cy="104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48" y="1825"/>
              <a:ext cx="304" cy="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546" y="864"/>
              <a:ext cx="153" cy="214"/>
            </a:xfrm>
            <a:prstGeom prst="roundRect">
              <a:avLst>
                <a:gd name="adj" fmla="val 4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61" y="864"/>
              <a:ext cx="138" cy="1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561" y="864"/>
              <a:ext cx="154" cy="122"/>
            </a:xfrm>
            <a:prstGeom prst="rect">
              <a:avLst/>
            </a:prstGeom>
            <a:noFill/>
            <a:ln w="349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546" y="971"/>
              <a:ext cx="15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093" y="1905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93" y="2916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093" y="925"/>
              <a:ext cx="934" cy="88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154" y="114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154" y="1247"/>
              <a:ext cx="138" cy="10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154" y="1247"/>
              <a:ext cx="153" cy="12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54" y="124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736" y="117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736" y="1277"/>
              <a:ext cx="138" cy="10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736" y="1277"/>
              <a:ext cx="153" cy="12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736" y="127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4154" y="2104"/>
              <a:ext cx="138" cy="200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154" y="221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154" y="221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54" y="219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752" y="2227"/>
              <a:ext cx="137" cy="214"/>
            </a:xfrm>
            <a:prstGeom prst="roundRect">
              <a:avLst>
                <a:gd name="adj" fmla="val 47444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752" y="2349"/>
              <a:ext cx="137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752" y="2349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752" y="2334"/>
              <a:ext cx="13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4154" y="3069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154" y="3176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4154" y="3176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4154" y="3161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4736" y="3069"/>
              <a:ext cx="138" cy="215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736" y="319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736" y="319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4736" y="317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4721" y="3376"/>
              <a:ext cx="138" cy="214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736" y="3498"/>
              <a:ext cx="123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736" y="3498"/>
              <a:ext cx="138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721" y="3483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4446" y="3674"/>
              <a:ext cx="5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BranchZ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430" y="1652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BranchX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4137" y="195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4113" y="293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4507" y="321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4507" y="344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D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639" y="2280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Client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430" y="2648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BranchY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507" y="231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507" y="125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4107" y="994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699" y="941"/>
              <a:ext cx="62" cy="61"/>
            </a:xfrm>
            <a:custGeom>
              <a:avLst/>
              <a:gdLst>
                <a:gd name="T0" fmla="*/ 62 w 62"/>
                <a:gd name="T1" fmla="*/ 30 h 61"/>
                <a:gd name="T2" fmla="*/ 46 w 62"/>
                <a:gd name="T3" fmla="*/ 61 h 61"/>
                <a:gd name="T4" fmla="*/ 0 w 62"/>
                <a:gd name="T5" fmla="*/ 15 h 61"/>
                <a:gd name="T6" fmla="*/ 62 w 62"/>
                <a:gd name="T7" fmla="*/ 0 h 61"/>
                <a:gd name="T8" fmla="*/ 62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62" y="30"/>
                  </a:moveTo>
                  <a:lnTo>
                    <a:pt x="46" y="61"/>
                  </a:lnTo>
                  <a:lnTo>
                    <a:pt x="0" y="15"/>
                  </a:lnTo>
                  <a:lnTo>
                    <a:pt x="62" y="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 flipV="1">
              <a:off x="2761" y="971"/>
              <a:ext cx="1393" cy="26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99" y="1048"/>
              <a:ext cx="62" cy="61"/>
            </a:xfrm>
            <a:custGeom>
              <a:avLst/>
              <a:gdLst>
                <a:gd name="T0" fmla="*/ 46 w 62"/>
                <a:gd name="T1" fmla="*/ 30 h 61"/>
                <a:gd name="T2" fmla="*/ 16 w 62"/>
                <a:gd name="T3" fmla="*/ 61 h 61"/>
                <a:gd name="T4" fmla="*/ 0 w 62"/>
                <a:gd name="T5" fmla="*/ 0 h 61"/>
                <a:gd name="T6" fmla="*/ 62 w 62"/>
                <a:gd name="T7" fmla="*/ 0 h 61"/>
                <a:gd name="T8" fmla="*/ 46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46" y="30"/>
                  </a:moveTo>
                  <a:lnTo>
                    <a:pt x="16" y="61"/>
                  </a:lnTo>
                  <a:lnTo>
                    <a:pt x="0" y="0"/>
                  </a:lnTo>
                  <a:lnTo>
                    <a:pt x="62" y="0"/>
                  </a:lnTo>
                  <a:lnTo>
                    <a:pt x="46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 flipH="1" flipV="1">
              <a:off x="2745" y="1078"/>
              <a:ext cx="1409" cy="113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638" y="1078"/>
              <a:ext cx="61" cy="62"/>
            </a:xfrm>
            <a:custGeom>
              <a:avLst/>
              <a:gdLst>
                <a:gd name="T0" fmla="*/ 31 w 61"/>
                <a:gd name="T1" fmla="*/ 46 h 62"/>
                <a:gd name="T2" fmla="*/ 0 w 61"/>
                <a:gd name="T3" fmla="*/ 62 h 62"/>
                <a:gd name="T4" fmla="*/ 0 w 61"/>
                <a:gd name="T5" fmla="*/ 0 h 62"/>
                <a:gd name="T6" fmla="*/ 61 w 61"/>
                <a:gd name="T7" fmla="*/ 31 h 62"/>
                <a:gd name="T8" fmla="*/ 31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1" y="46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1" y="31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 flipH="1" flipV="1">
              <a:off x="2669" y="1124"/>
              <a:ext cx="1470" cy="2037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3291" y="948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282" y="1464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470" y="2709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1968" y="188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4888" y="1254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921" y="3153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888" y="2311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4877" y="3459"/>
              <a:ext cx="9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2822" y="2058"/>
              <a:ext cx="76" cy="62"/>
            </a:xfrm>
            <a:custGeom>
              <a:avLst/>
              <a:gdLst>
                <a:gd name="T0" fmla="*/ 15 w 76"/>
                <a:gd name="T1" fmla="*/ 31 h 62"/>
                <a:gd name="T2" fmla="*/ 15 w 76"/>
                <a:gd name="T3" fmla="*/ 0 h 62"/>
                <a:gd name="T4" fmla="*/ 76 w 76"/>
                <a:gd name="T5" fmla="*/ 46 h 62"/>
                <a:gd name="T6" fmla="*/ 0 w 76"/>
                <a:gd name="T7" fmla="*/ 62 h 62"/>
                <a:gd name="T8" fmla="*/ 15 w 7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62"/>
                <a:gd name="T17" fmla="*/ 76 w 7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62">
                  <a:moveTo>
                    <a:pt x="15" y="31"/>
                  </a:moveTo>
                  <a:lnTo>
                    <a:pt x="15" y="0"/>
                  </a:lnTo>
                  <a:lnTo>
                    <a:pt x="76" y="46"/>
                  </a:lnTo>
                  <a:lnTo>
                    <a:pt x="0" y="62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>
              <a:off x="2179" y="1936"/>
              <a:ext cx="643" cy="15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2485" y="986"/>
              <a:ext cx="61" cy="62"/>
            </a:xfrm>
            <a:custGeom>
              <a:avLst/>
              <a:gdLst>
                <a:gd name="T0" fmla="*/ 30 w 61"/>
                <a:gd name="T1" fmla="*/ 46 h 62"/>
                <a:gd name="T2" fmla="*/ 0 w 61"/>
                <a:gd name="T3" fmla="*/ 16 h 62"/>
                <a:gd name="T4" fmla="*/ 61 w 61"/>
                <a:gd name="T5" fmla="*/ 0 h 62"/>
                <a:gd name="T6" fmla="*/ 46 w 61"/>
                <a:gd name="T7" fmla="*/ 62 h 62"/>
                <a:gd name="T8" fmla="*/ 30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0" y="46"/>
                  </a:moveTo>
                  <a:lnTo>
                    <a:pt x="0" y="16"/>
                  </a:lnTo>
                  <a:lnTo>
                    <a:pt x="61" y="0"/>
                  </a:lnTo>
                  <a:lnTo>
                    <a:pt x="46" y="62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1995" y="1032"/>
              <a:ext cx="505" cy="7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1358" y="960"/>
              <a:ext cx="10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2297" y="2188"/>
              <a:ext cx="11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b.withdraw(T, 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1292" y="1089"/>
              <a:ext cx="1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chemeClr val="tx1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Arial" pitchFamily="-1" charset="0"/>
              </a:endParaRPr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>
              <a:off x="396" y="2592"/>
              <a:ext cx="2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T </a:t>
              </a: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= 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6" name="Rectangle 92"/>
            <p:cNvSpPr>
              <a:spLocks noChangeArrowheads="1"/>
            </p:cNvSpPr>
            <p:nvPr/>
          </p:nvSpPr>
          <p:spPr bwMode="auto">
            <a:xfrm>
              <a:off x="605" y="2592"/>
              <a:ext cx="9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439" y="2742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439" y="2906"/>
              <a:ext cx="85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439" y="3040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439" y="3175"/>
              <a:ext cx="8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364" y="3324"/>
              <a:ext cx="11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      </a:t>
              </a: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33" y="3547"/>
              <a:ext cx="3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chemeClr val="tx1"/>
                  </a:solidFill>
                  <a:latin typeface="Times" pitchFamily="-1" charset="0"/>
                </a:rPr>
                <a:t> </a:t>
              </a:r>
              <a:r>
                <a:rPr lang="en-GB" sz="1600" dirty="0">
                  <a:solidFill>
                    <a:schemeClr val="tx1"/>
                  </a:solidFill>
                  <a:latin typeface="Arial" pitchFamily="-1" charset="0"/>
                </a:rPr>
                <a:t>Note: the coordinator is in one of the servers, e.g. </a:t>
              </a:r>
              <a:r>
                <a:rPr lang="en-GB" sz="1600" dirty="0" err="1">
                  <a:solidFill>
                    <a:schemeClr val="tx1"/>
                  </a:solidFill>
                  <a:latin typeface="Arial" pitchFamily="-1" charset="0"/>
                </a:rPr>
                <a:t>BranchX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Atomicity principle requires that either all the distributed operations of a transaction complete, or all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At some stage, client executes commit(). Now, atomicity requires that either </a:t>
            </a:r>
            <a:r>
              <a:rPr lang="en-US" i="1" dirty="0">
                <a:latin typeface="Arial" pitchFamily="-1" charset="0"/>
              </a:rPr>
              <a:t>all</a:t>
            </a:r>
            <a:r>
              <a:rPr lang="en-US" dirty="0">
                <a:latin typeface="Arial" pitchFamily="-1" charset="0"/>
              </a:rPr>
              <a:t> participants (remember these are on the server side) and the coordinator commit or </a:t>
            </a:r>
            <a:r>
              <a:rPr lang="en-US" i="1" dirty="0">
                <a:latin typeface="Arial" pitchFamily="-1" charset="0"/>
              </a:rPr>
              <a:t>all </a:t>
            </a:r>
            <a:r>
              <a:rPr lang="en-US" dirty="0">
                <a:latin typeface="Arial" pitchFamily="-1" charset="0"/>
              </a:rPr>
              <a:t>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What problem statement is this?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Consensus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Failure model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Arbitrary message delay &amp; loss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Crash-recovery with persistent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058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We need to ensure </a:t>
            </a:r>
            <a:r>
              <a:rPr lang="en-US" i="1" dirty="0">
                <a:latin typeface="Arial" pitchFamily="-1" charset="0"/>
              </a:rPr>
              <a:t>safety </a:t>
            </a:r>
            <a:r>
              <a:rPr lang="en-US" dirty="0">
                <a:latin typeface="Arial" pitchFamily="-1" charset="0"/>
              </a:rPr>
              <a:t>in real-life implementation.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Never have some agreeing to commit, and others agreeing to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First cut: </a:t>
            </a:r>
            <a:r>
              <a:rPr lang="en-US" i="1" u="sng" dirty="0">
                <a:latin typeface="Arial" pitchFamily="-1" charset="0"/>
              </a:rPr>
              <a:t>one-phase commit</a:t>
            </a:r>
            <a:r>
              <a:rPr lang="en-US" i="1" dirty="0">
                <a:latin typeface="Arial" pitchFamily="-1" charset="0"/>
              </a:rPr>
              <a:t> </a:t>
            </a:r>
            <a:r>
              <a:rPr lang="en-US" dirty="0">
                <a:latin typeface="Arial" pitchFamily="-1" charset="0"/>
              </a:rPr>
              <a:t>protocol. The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coordinator communicates either commit or abort,</a:t>
            </a:r>
            <a:r>
              <a:rPr lang="en-US" dirty="0">
                <a:latin typeface="Arial" pitchFamily="-1" charset="0"/>
              </a:rPr>
              <a:t> to all participants until all acknowledge.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What can go wrong?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Does not allow participant to abort the transaction, e.g., under deadlock.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Doesn’t work well with failures (e.g., when a participant crashes before receiving this message). Need to have some extra mechanism.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 </a:t>
            </a:r>
            <a:r>
              <a:rPr lang="en-US"/>
              <a:t>(Handling Abort)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First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Coordinator collects </a:t>
            </a:r>
            <a:r>
              <a:rPr lang="en-US" i="1" dirty="0">
                <a:solidFill>
                  <a:srgbClr val="FF0000"/>
                </a:solidFill>
                <a:latin typeface="Arial" pitchFamily="-1" charset="0"/>
              </a:rPr>
              <a:t>a vote</a:t>
            </a:r>
            <a:r>
              <a:rPr lang="en-US" dirty="0">
                <a:latin typeface="Arial" pitchFamily="-1" charset="0"/>
              </a:rPr>
              <a:t> (commit or abort) from each participant (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which stores partial results in permanent storage before voting</a:t>
            </a:r>
            <a:r>
              <a:rPr lang="en-US" dirty="0">
                <a:latin typeface="Arial" pitchFamily="-1" charset="0"/>
              </a:rPr>
              <a:t>).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Second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If all participants want to commit, coordinator multicasts commit message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If any participant has aborted, coordinator multicasts abort message to all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25834</TotalTime>
  <Pages>12</Pages>
  <Words>740</Words>
  <Application>Microsoft Macintosh PowerPoint</Application>
  <PresentationFormat>Letter Paper (8.5x11 in)</PresentationFormat>
  <Paragraphs>176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Helvetica</vt:lpstr>
      <vt:lpstr>Times</vt:lpstr>
      <vt:lpstr>Times New Roman</vt:lpstr>
      <vt:lpstr>CS252-template</vt:lpstr>
      <vt:lpstr>Office Theme</vt:lpstr>
      <vt:lpstr>CSE 486/586 Distributed Systems Concurrency Control --- 3</vt:lpstr>
      <vt:lpstr>Recap</vt:lpstr>
      <vt:lpstr>CSE 486/586 Administrivia</vt:lpstr>
      <vt:lpstr>Distributed Transactions</vt:lpstr>
      <vt:lpstr>Coordinator and Participants</vt:lpstr>
      <vt:lpstr>Example of Distributed Transactions</vt:lpstr>
      <vt:lpstr>Atomic Commit Problem</vt:lpstr>
      <vt:lpstr>Atomic Commit</vt:lpstr>
      <vt:lpstr>Two-Phase Commit (Handling Abort)</vt:lpstr>
      <vt:lpstr>Two-Phase Commit</vt:lpstr>
      <vt:lpstr>Dealing with Failures</vt:lpstr>
      <vt:lpstr>Problems with 2PC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1088</cp:revision>
  <cp:lastPrinted>2016-03-25T16:33:54Z</cp:lastPrinted>
  <dcterms:created xsi:type="dcterms:W3CDTF">2012-03-19T17:30:09Z</dcterms:created>
  <dcterms:modified xsi:type="dcterms:W3CDTF">2019-04-05T16:15:34Z</dcterms:modified>
  <cp:category/>
</cp:coreProperties>
</file>