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29"/>
  </p:notesMasterIdLst>
  <p:handoutMasterIdLst>
    <p:handoutMasterId r:id="rId30"/>
  </p:handoutMasterIdLst>
  <p:sldIdLst>
    <p:sldId id="322" r:id="rId3"/>
    <p:sldId id="637" r:id="rId4"/>
    <p:sldId id="638" r:id="rId5"/>
    <p:sldId id="642" r:id="rId6"/>
    <p:sldId id="639" r:id="rId7"/>
    <p:sldId id="641" r:id="rId8"/>
    <p:sldId id="640" r:id="rId9"/>
    <p:sldId id="643" r:id="rId10"/>
    <p:sldId id="644" r:id="rId11"/>
    <p:sldId id="645" r:id="rId12"/>
    <p:sldId id="661" r:id="rId13"/>
    <p:sldId id="662" r:id="rId14"/>
    <p:sldId id="663" r:id="rId15"/>
    <p:sldId id="664" r:id="rId16"/>
    <p:sldId id="666" r:id="rId17"/>
    <p:sldId id="646" r:id="rId18"/>
    <p:sldId id="647" r:id="rId19"/>
    <p:sldId id="648" r:id="rId20"/>
    <p:sldId id="649" r:id="rId21"/>
    <p:sldId id="650" r:id="rId22"/>
    <p:sldId id="651" r:id="rId23"/>
    <p:sldId id="652" r:id="rId24"/>
    <p:sldId id="653" r:id="rId25"/>
    <p:sldId id="630" r:id="rId26"/>
    <p:sldId id="636" r:id="rId27"/>
    <p:sldId id="584" r:id="rId28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0" autoAdjust="0"/>
    <p:restoredTop sz="80123" autoAdjust="0"/>
  </p:normalViewPr>
  <p:slideViewPr>
    <p:cSldViewPr>
      <p:cViewPr varScale="1">
        <p:scale>
          <a:sx n="77" d="100"/>
          <a:sy n="77" d="100"/>
        </p:scale>
        <p:origin x="12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182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94265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4ADAC622-A9E5-CA41-9FAB-9F41B59D5481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13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Maybe: probably not what you want</a:t>
            </a:r>
          </a:p>
          <a:p>
            <a:r>
              <a:rPr lang="en-US" dirty="0"/>
              <a:t>At-least-once: good for idempotent functions</a:t>
            </a:r>
          </a:p>
          <a:p>
            <a:r>
              <a:rPr lang="en-US" dirty="0"/>
              <a:t>At-most-once: good for non-idempotent functions</a:t>
            </a:r>
          </a:p>
        </p:txBody>
      </p:sp>
    </p:spTree>
    <p:extLst>
      <p:ext uri="{BB962C8B-B14F-4D97-AF65-F5344CB8AC3E}">
        <p14:creationId xmlns:p14="http://schemas.microsoft.com/office/powerpoint/2010/main" val="2400359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defTabSz="979488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0B2A749-27CB-C847-94D3-66F48F193697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838" tIns="47919" rIns="95838" bIns="47919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Remote Procedure Call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295400"/>
            <a:ext cx="3200400" cy="48006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Client Process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990600" y="2362200"/>
            <a:ext cx="2590800" cy="6858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2"/>
                </a:solidFill>
              </a:rPr>
              <a:t>Client Function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90600" y="3581400"/>
            <a:ext cx="2590800" cy="6858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2"/>
                </a:solidFill>
              </a:rPr>
              <a:t>Client Stub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990600" y="4953000"/>
            <a:ext cx="2590800" cy="6858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2"/>
                </a:solidFill>
              </a:rPr>
              <a:t>Socket API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181600" y="1295400"/>
            <a:ext cx="3200400" cy="48006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Server Process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486400" y="2362200"/>
            <a:ext cx="2590800" cy="6858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2"/>
                </a:solidFill>
              </a:rPr>
              <a:t>Server Function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486400" y="3581400"/>
            <a:ext cx="2590800" cy="6858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2"/>
                </a:solidFill>
              </a:rPr>
              <a:t>Server Stub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486400" y="4953000"/>
            <a:ext cx="2590800" cy="685800"/>
          </a:xfrm>
          <a:prstGeom prst="roundRect">
            <a:avLst/>
          </a:pr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2"/>
                </a:solidFill>
              </a:rPr>
              <a:t>Socket API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 bwMode="auto">
          <a:xfrm rot="5400000">
            <a:off x="2019300" y="3314700"/>
            <a:ext cx="5334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6" name="Straight Arrow Connector 15"/>
          <p:cNvCxnSpPr>
            <a:endCxn id="8" idx="0"/>
          </p:cNvCxnSpPr>
          <p:nvPr/>
        </p:nvCxnSpPr>
        <p:spPr bwMode="auto">
          <a:xfrm rot="5400000">
            <a:off x="1943100" y="4610100"/>
            <a:ext cx="6858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9" name="Straight Arrow Connector 18"/>
          <p:cNvCxnSpPr>
            <a:stCxn id="8" idx="3"/>
            <a:endCxn id="13" idx="1"/>
          </p:cNvCxnSpPr>
          <p:nvPr/>
        </p:nvCxnSpPr>
        <p:spPr bwMode="auto">
          <a:xfrm>
            <a:off x="3581400" y="5295900"/>
            <a:ext cx="19050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2" name="Straight Arrow Connector 21"/>
          <p:cNvCxnSpPr>
            <a:stCxn id="13" idx="0"/>
            <a:endCxn id="12" idx="2"/>
          </p:cNvCxnSpPr>
          <p:nvPr/>
        </p:nvCxnSpPr>
        <p:spPr bwMode="auto">
          <a:xfrm rot="5400000" flipH="1" flipV="1">
            <a:off x="6438900" y="4610100"/>
            <a:ext cx="6858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5" name="Straight Arrow Connector 24"/>
          <p:cNvCxnSpPr>
            <a:stCxn id="12" idx="0"/>
            <a:endCxn id="11" idx="2"/>
          </p:cNvCxnSpPr>
          <p:nvPr/>
        </p:nvCxnSpPr>
        <p:spPr bwMode="auto">
          <a:xfrm rot="5400000" flipH="1" flipV="1">
            <a:off x="6515100" y="3314700"/>
            <a:ext cx="533400" cy="158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931878" y="4419600"/>
            <a:ext cx="3164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Marshalling/</a:t>
            </a:r>
            <a:r>
              <a:rPr lang="en-US" sz="2000" dirty="0" err="1">
                <a:solidFill>
                  <a:srgbClr val="000000"/>
                </a:solidFill>
              </a:rPr>
              <a:t>unmarshalling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post mid-semester grades this week</a:t>
            </a:r>
          </a:p>
          <a:p>
            <a:r>
              <a:rPr lang="en-US" dirty="0"/>
              <a:t>PA3 is due this Friday.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4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Invocation Semantics Due </a:t>
            </a:r>
            <a:r>
              <a:rPr lang="en-US"/>
              <a:t>to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calls do not fail.</a:t>
            </a:r>
          </a:p>
          <a:p>
            <a:r>
              <a:rPr lang="en-US" dirty="0"/>
              <a:t>Remote calls might fail.</a:t>
            </a:r>
          </a:p>
          <a:p>
            <a:r>
              <a:rPr lang="en-US" dirty="0">
                <a:solidFill>
                  <a:srgbClr val="FF0000"/>
                </a:solidFill>
              </a:rPr>
              <a:t>Programmers should deal with this.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 transparency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Modes of RPC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1752600" y="16510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Execute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2387600" y="1295400"/>
            <a:ext cx="0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876300" y="12827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387600" y="2349500"/>
            <a:ext cx="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>
            <a:off x="939800" y="2616200"/>
            <a:ext cx="1447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295400" y="2451100"/>
            <a:ext cx="749300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Reply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276600" y="1714500"/>
            <a:ext cx="10287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correct function</a:t>
            </a:r>
          </a:p>
        </p:txBody>
      </p:sp>
      <p:sp>
        <p:nvSpPr>
          <p:cNvPr id="25611" name="AutoShape 11"/>
          <p:cNvSpPr>
            <a:spLocks noChangeArrowheads="1"/>
          </p:cNvSpPr>
          <p:nvPr/>
        </p:nvSpPr>
        <p:spPr bwMode="auto">
          <a:xfrm>
            <a:off x="1752600" y="35814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Execute,</a:t>
            </a:r>
          </a:p>
          <a:p>
            <a:pPr algn="ctr"/>
            <a:r>
              <a:rPr lang="en-US" sz="1600" b="1"/>
              <a:t>Crash</a:t>
            </a: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2387600" y="3225800"/>
            <a:ext cx="0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876300" y="32131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2387600" y="4279900"/>
            <a:ext cx="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1155700" y="3035300"/>
            <a:ext cx="1028700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Request</a:t>
            </a:r>
          </a:p>
        </p:txBody>
      </p:sp>
      <p:sp>
        <p:nvSpPr>
          <p:cNvPr id="25616" name="AutoShape 16"/>
          <p:cNvSpPr>
            <a:spLocks noChangeArrowheads="1"/>
          </p:cNvSpPr>
          <p:nvPr/>
        </p:nvSpPr>
        <p:spPr bwMode="auto">
          <a:xfrm>
            <a:off x="2146300" y="4102100"/>
            <a:ext cx="533400" cy="508000"/>
          </a:xfrm>
          <a:prstGeom prst="lightningBol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17" name="AutoShape 17"/>
          <p:cNvSpPr>
            <a:spLocks noChangeArrowheads="1"/>
          </p:cNvSpPr>
          <p:nvPr/>
        </p:nvSpPr>
        <p:spPr bwMode="auto">
          <a:xfrm>
            <a:off x="1727200" y="52324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/>
              <a:t>Crash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2362200" y="4876800"/>
            <a:ext cx="0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 flipH="1">
            <a:off x="850900" y="48641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1130300" y="4686300"/>
            <a:ext cx="1028700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Request</a:t>
            </a:r>
          </a:p>
        </p:txBody>
      </p:sp>
      <p:sp>
        <p:nvSpPr>
          <p:cNvPr id="25621" name="AutoShape 21"/>
          <p:cNvSpPr>
            <a:spLocks noChangeArrowheads="1"/>
          </p:cNvSpPr>
          <p:nvPr/>
        </p:nvSpPr>
        <p:spPr bwMode="auto">
          <a:xfrm>
            <a:off x="2133600" y="5676900"/>
            <a:ext cx="533400" cy="508000"/>
          </a:xfrm>
          <a:prstGeom prst="lightningBol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22" name="AutoShape 22"/>
          <p:cNvSpPr>
            <a:spLocks noChangeArrowheads="1"/>
          </p:cNvSpPr>
          <p:nvPr/>
        </p:nvSpPr>
        <p:spPr bwMode="auto">
          <a:xfrm>
            <a:off x="5321300" y="16256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flipH="1">
            <a:off x="4737100" y="12446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4902200" y="1092200"/>
            <a:ext cx="1028700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Request</a:t>
            </a:r>
          </a:p>
        </p:txBody>
      </p:sp>
      <p:sp>
        <p:nvSpPr>
          <p:cNvPr id="25625" name="AutoShape 25"/>
          <p:cNvSpPr>
            <a:spLocks noChangeArrowheads="1"/>
          </p:cNvSpPr>
          <p:nvPr/>
        </p:nvSpPr>
        <p:spPr bwMode="auto">
          <a:xfrm>
            <a:off x="6007100" y="990600"/>
            <a:ext cx="533400" cy="508000"/>
          </a:xfrm>
          <a:prstGeom prst="lightningBol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26" name="AutoShape 26"/>
          <p:cNvSpPr>
            <a:spLocks noChangeArrowheads="1"/>
          </p:cNvSpPr>
          <p:nvPr/>
        </p:nvSpPr>
        <p:spPr bwMode="auto">
          <a:xfrm>
            <a:off x="5448300" y="30226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Execute</a:t>
            </a: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>
            <a:off x="6083300" y="2667000"/>
            <a:ext cx="0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flipH="1">
            <a:off x="4572000" y="26543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6083300" y="3721100"/>
            <a:ext cx="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 flipH="1">
            <a:off x="5168900" y="3987800"/>
            <a:ext cx="914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4991100" y="3822700"/>
            <a:ext cx="749300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Reply</a:t>
            </a:r>
          </a:p>
        </p:txBody>
      </p:sp>
      <p:sp>
        <p:nvSpPr>
          <p:cNvPr id="25632" name="AutoShape 32"/>
          <p:cNvSpPr>
            <a:spLocks noChangeArrowheads="1"/>
          </p:cNvSpPr>
          <p:nvPr/>
        </p:nvSpPr>
        <p:spPr bwMode="auto">
          <a:xfrm>
            <a:off x="5029200" y="3683000"/>
            <a:ext cx="533400" cy="508000"/>
          </a:xfrm>
          <a:prstGeom prst="lightningBol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33" name="AutoShape 33"/>
          <p:cNvSpPr>
            <a:spLocks noChangeArrowheads="1"/>
          </p:cNvSpPr>
          <p:nvPr/>
        </p:nvSpPr>
        <p:spPr bwMode="auto">
          <a:xfrm>
            <a:off x="5626100" y="48514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Execute</a:t>
            </a:r>
          </a:p>
        </p:txBody>
      </p:sp>
      <p:sp>
        <p:nvSpPr>
          <p:cNvPr id="25634" name="Line 34"/>
          <p:cNvSpPr>
            <a:spLocks noChangeShapeType="1"/>
          </p:cNvSpPr>
          <p:nvPr/>
        </p:nvSpPr>
        <p:spPr bwMode="auto">
          <a:xfrm>
            <a:off x="6261100" y="4495800"/>
            <a:ext cx="0" cy="368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5" name="Line 35"/>
          <p:cNvSpPr>
            <a:spLocks noChangeShapeType="1"/>
          </p:cNvSpPr>
          <p:nvPr/>
        </p:nvSpPr>
        <p:spPr bwMode="auto">
          <a:xfrm flipH="1">
            <a:off x="4749800" y="4483100"/>
            <a:ext cx="1524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>
            <a:off x="6261100" y="5549900"/>
            <a:ext cx="0" cy="279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7" name="Line 37"/>
          <p:cNvSpPr>
            <a:spLocks noChangeShapeType="1"/>
          </p:cNvSpPr>
          <p:nvPr/>
        </p:nvSpPr>
        <p:spPr bwMode="auto">
          <a:xfrm flipH="1">
            <a:off x="4813300" y="5816600"/>
            <a:ext cx="1447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5168900" y="5651500"/>
            <a:ext cx="749300" cy="31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hlink"/>
                </a:solidFill>
              </a:rPr>
              <a:t>Reply</a:t>
            </a:r>
          </a:p>
        </p:txBody>
      </p:sp>
      <p:sp>
        <p:nvSpPr>
          <p:cNvPr id="25639" name="AutoShape 39"/>
          <p:cNvSpPr>
            <a:spLocks noChangeArrowheads="1"/>
          </p:cNvSpPr>
          <p:nvPr/>
        </p:nvSpPr>
        <p:spPr bwMode="auto">
          <a:xfrm>
            <a:off x="4457700" y="5537200"/>
            <a:ext cx="533400" cy="508000"/>
          </a:xfrm>
          <a:prstGeom prst="lightningBol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3276600" y="3581400"/>
            <a:ext cx="10287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crash before reply </a:t>
            </a:r>
          </a:p>
        </p:txBody>
      </p:sp>
      <p:sp>
        <p:nvSpPr>
          <p:cNvPr id="25641" name="Line 41"/>
          <p:cNvSpPr>
            <a:spLocks noChangeShapeType="1"/>
          </p:cNvSpPr>
          <p:nvPr/>
        </p:nvSpPr>
        <p:spPr bwMode="auto">
          <a:xfrm>
            <a:off x="4305300" y="914400"/>
            <a:ext cx="0" cy="5270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3124200" y="5270500"/>
            <a:ext cx="11557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crash before execution</a:t>
            </a:r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7150100" y="1663700"/>
            <a:ext cx="10287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lost request</a:t>
            </a:r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7061200" y="2946400"/>
            <a:ext cx="10287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Channel fails during reply </a:t>
            </a:r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7188200" y="4673600"/>
            <a:ext cx="11176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Client machine fails before receiving reply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49C8-D068-DF46-BE35-A61DA3EA2B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76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Invocation Semantics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procedure call: </a:t>
            </a:r>
            <a:r>
              <a:rPr lang="en-US" dirty="0">
                <a:solidFill>
                  <a:srgbClr val="FF0000"/>
                </a:solidFill>
              </a:rPr>
              <a:t>exactly-once</a:t>
            </a:r>
          </a:p>
          <a:p>
            <a:r>
              <a:rPr lang="en-US" dirty="0"/>
              <a:t>Remote procedure call:</a:t>
            </a:r>
          </a:p>
          <a:p>
            <a:pPr lvl="1"/>
            <a:r>
              <a:rPr lang="en-US" dirty="0"/>
              <a:t>0 times: server crashed or server process died before executing server code</a:t>
            </a:r>
          </a:p>
          <a:p>
            <a:pPr lvl="1"/>
            <a:r>
              <a:rPr lang="en-US" dirty="0"/>
              <a:t>1 time: everything worked well, as expected</a:t>
            </a:r>
          </a:p>
          <a:p>
            <a:pPr lvl="1"/>
            <a:r>
              <a:rPr lang="en-US" dirty="0"/>
              <a:t>1 or more: excess latency or lost reply from server and client retransmission</a:t>
            </a:r>
          </a:p>
          <a:p>
            <a:r>
              <a:rPr lang="en-US" dirty="0"/>
              <a:t>When do these make sense?</a:t>
            </a:r>
          </a:p>
          <a:p>
            <a:pPr lvl="1"/>
            <a:r>
              <a:rPr lang="en-US" dirty="0"/>
              <a:t>Idempotent functions: OK to run any number of times</a:t>
            </a:r>
          </a:p>
          <a:p>
            <a:pPr lvl="1"/>
            <a:r>
              <a:rPr lang="en-US" dirty="0"/>
              <a:t>Non-idempotent functions: cannot do it</a:t>
            </a:r>
          </a:p>
          <a:p>
            <a:r>
              <a:rPr lang="en-US" dirty="0"/>
              <a:t>What we can offer</a:t>
            </a:r>
          </a:p>
          <a:p>
            <a:pPr lvl="1"/>
            <a:r>
              <a:rPr lang="en-US" dirty="0"/>
              <a:t>At least once</a:t>
            </a:r>
          </a:p>
          <a:p>
            <a:pPr lvl="1"/>
            <a:r>
              <a:rPr lang="en-US" dirty="0"/>
              <a:t>At most once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6576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97D8-8B5F-5944-8445-BA58EEC6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Invocation Semantics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D843-222D-B140-A275-1117D6DC6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choices that you can make (depends on what your server function does---idempotent or non-idempotent)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BDB1A-F403-F048-BD9F-63428198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3B22C0E9-07AC-A048-B0C1-065B5D9A9D62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2657475"/>
            <a:ext cx="7937500" cy="3209925"/>
            <a:chOff x="375" y="1097"/>
            <a:chExt cx="5416" cy="2022"/>
          </a:xfrm>
        </p:grpSpPr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B7891EE2-86E2-4646-9C70-88465C41E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" y="1602"/>
              <a:ext cx="4295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B7540C84-8CC4-D243-A7D0-CA34EA9C0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" y="2139"/>
              <a:ext cx="541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7C5CDDA7-239E-D747-BA66-B2183E40E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" y="1231"/>
              <a:ext cx="17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Fault tolerance measures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DB096237-A4A7-A243-AD30-65B898633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168"/>
              <a:ext cx="7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Invocation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5C0281F9-69F7-0C40-9B7A-0BCDA8123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325"/>
              <a:ext cx="6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semantics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5808B10A-BE5D-2043-B6FA-3A77F2B95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" y="1768"/>
              <a:ext cx="135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 dirty="0">
                  <a:solidFill>
                    <a:srgbClr val="000000"/>
                  </a:solidFill>
                  <a:latin typeface="Times" charset="0"/>
                </a:rPr>
                <a:t>Retransmit request 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488CF412-7865-684F-BD2E-61FC48029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1926"/>
              <a:ext cx="58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message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479A9AFA-9530-984A-8881-0CF322A80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" y="1768"/>
              <a:ext cx="7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 dirty="0">
                  <a:solidFill>
                    <a:srgbClr val="000000"/>
                  </a:solidFill>
                  <a:latin typeface="Times" charset="0"/>
                </a:rPr>
                <a:t>Duplicate 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EB4AFCD-9B95-0343-9925-DB7B61447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1926"/>
              <a:ext cx="5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filtering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189D98D3-F74D-A147-8E82-312D764DF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1768"/>
              <a:ext cx="15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Re-execute procedure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C9E71F0E-7C1A-2048-98EA-B60B6049A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1926"/>
              <a:ext cx="13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or retransmit reply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D5B76F4B-CCF5-3442-B56C-F3FECD556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" y="2210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No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19DEF879-C800-944C-823C-AC12F3809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" y="2526"/>
              <a:ext cx="2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Yes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B8A177F6-6218-884F-BD9F-FC14DA7ED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" y="2857"/>
              <a:ext cx="2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Yes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85E4737D-5320-8149-8BF7-4A28063F6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2210"/>
              <a:ext cx="10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Not applicable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00039980-5390-444B-A213-4EFA3C761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2526"/>
              <a:ext cx="2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No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ADC91061-3726-7C43-8F7E-3A9FD9C09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2857"/>
              <a:ext cx="2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Yes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1723DF4A-EDDC-2B44-B8B5-54F7352F6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" y="2210"/>
              <a:ext cx="10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Not applicable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7D1C14E7-3C58-0242-AFA7-8B5397F31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" y="2526"/>
              <a:ext cx="15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Re-execute procedure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823752F3-EBC7-9A4D-B237-39F8ADBB0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" y="2857"/>
              <a:ext cx="143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Times" charset="0"/>
                </a:rPr>
                <a:t>Retransmit old reply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97CA43DB-99A2-E442-978C-CB81FF4F3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" y="2857"/>
              <a:ext cx="92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At-most-once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8B6A8C85-710F-6442-8C12-BCA18BA94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2526"/>
              <a:ext cx="9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At-least-once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F3DB27B8-A8DA-5E4B-818A-F39C0D383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" y="2210"/>
              <a:ext cx="4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i="1">
                  <a:solidFill>
                    <a:srgbClr val="000000"/>
                  </a:solidFill>
                  <a:latin typeface="Times" charset="0"/>
                </a:rPr>
                <a:t>Maybe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F6FB607B-80A9-3745-B986-22924C97B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" y="1097"/>
              <a:ext cx="541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4349A506-E9E1-C944-A23C-F7277C3D7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" y="3118"/>
              <a:ext cx="5416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389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Generate Stubs?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 heard of C/C++, Java, Python syntax for RPC?</a:t>
            </a:r>
          </a:p>
          <a:p>
            <a:pPr lvl="1"/>
            <a:r>
              <a:rPr lang="en-US" dirty="0"/>
              <a:t>None!</a:t>
            </a:r>
          </a:p>
          <a:p>
            <a:r>
              <a:rPr lang="en-US" dirty="0"/>
              <a:t>Language compilers don’t generate client and server stubs.</a:t>
            </a:r>
          </a:p>
          <a:p>
            <a:r>
              <a:rPr lang="en-US" dirty="0">
                <a:solidFill>
                  <a:srgbClr val="0000FF"/>
                </a:solidFill>
              </a:rPr>
              <a:t>Common solution: </a:t>
            </a:r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a separate language and a pre-compiler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Definition Language (IDL)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programmers to express remote procedures, e.g., names, parameters, and return values.</a:t>
            </a:r>
          </a:p>
          <a:p>
            <a:r>
              <a:rPr lang="en-US" dirty="0"/>
              <a:t>Pre-compilers take this and generate stubs, marshalling/</a:t>
            </a:r>
            <a:r>
              <a:rPr lang="en-US" dirty="0" err="1"/>
              <a:t>unmarshalling</a:t>
            </a:r>
            <a:r>
              <a:rPr lang="en-US" dirty="0"/>
              <a:t> mechanisms.</a:t>
            </a:r>
          </a:p>
          <a:p>
            <a:r>
              <a:rPr lang="en-US" dirty="0"/>
              <a:t>Similar to writing function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SUN XDR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53137" y="6094412"/>
            <a:ext cx="1905000" cy="292100"/>
          </a:xfrm>
        </p:spPr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914400"/>
            <a:ext cx="2831499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const MAX = 1000;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typedef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int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FileIdentifier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typedef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int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FilePointer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typedef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int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Length;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struct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Data {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	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int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length;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	char 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buffer[MAX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};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struct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writeargs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{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	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FileIdentifier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f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	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FilePointer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position;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	Data data;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710112" y="1050925"/>
            <a:ext cx="335406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struct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readargs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{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	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FileIdentifier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f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	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FilePointer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position;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	Length length;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};</a:t>
            </a:r>
            <a:endParaRPr lang="en-GB" sz="2000" dirty="0">
              <a:solidFill>
                <a:schemeClr val="tx1"/>
              </a:solidFill>
              <a:latin typeface="Times" pitchFamily="-84" charset="0"/>
            </a:endParaRPr>
          </a:p>
          <a:p>
            <a:pPr>
              <a:lnSpc>
                <a:spcPct val="100000"/>
              </a:lnSpc>
              <a:tabLst>
                <a:tab pos="377825" algn="l"/>
                <a:tab pos="766763" algn="l"/>
                <a:tab pos="1144588" algn="l"/>
              </a:tabLst>
            </a:pPr>
            <a:endParaRPr lang="en-GB" sz="2000" i="1" dirty="0">
              <a:solidFill>
                <a:schemeClr val="tx1"/>
              </a:solidFill>
              <a:latin typeface="Times" pitchFamily="-84" charset="0"/>
            </a:endParaRPr>
          </a:p>
          <a:p>
            <a:pPr>
              <a:lnSpc>
                <a:spcPct val="100000"/>
              </a:lnSpc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program FILEREADWRITE {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  version VERSION {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	void WRITE(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writeargs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)=1;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	Data READ(</a:t>
            </a:r>
            <a:r>
              <a:rPr lang="en-GB" sz="2000" i="1" dirty="0" err="1">
                <a:solidFill>
                  <a:schemeClr val="tx1"/>
                </a:solidFill>
                <a:latin typeface="Times" pitchFamily="-84" charset="0"/>
              </a:rPr>
              <a:t>readargs</a:t>
            </a: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)=2;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   }=2;</a:t>
            </a:r>
          </a:p>
          <a:p>
            <a:pPr>
              <a:lnSpc>
                <a:spcPct val="100000"/>
              </a:lnSpc>
              <a:tabLst>
                <a:tab pos="377825" algn="l"/>
                <a:tab pos="766763" algn="l"/>
                <a:tab pos="1144588" algn="l"/>
              </a:tabLst>
            </a:pPr>
            <a:r>
              <a:rPr lang="en-GB" sz="2000" i="1" dirty="0">
                <a:solidFill>
                  <a:schemeClr val="tx1"/>
                </a:solidFill>
                <a:latin typeface="Times" pitchFamily="-84" charset="0"/>
              </a:rPr>
              <a:t>} = 9999;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154487" y="987425"/>
            <a:ext cx="0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181100"/>
            <a:ext cx="7848600" cy="52197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Wingdings" pitchFamily="-84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-84" charset="0"/>
                <a:ea typeface="+mn-ea"/>
                <a:cs typeface="+mn-cs"/>
              </a:rPr>
              <a:t>  </a:t>
            </a: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Arial" pitchFamily="-84" charset="0"/>
              <a:ea typeface="+mn-ea"/>
              <a:cs typeface="+mn-cs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63600" y="34163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600" b="1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Interface </a:t>
            </a:r>
          </a:p>
          <a:p>
            <a:pPr algn="ctr">
              <a:defRPr/>
            </a:pPr>
            <a:r>
              <a:rPr lang="en-US" sz="1600" b="1"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Specification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43200" y="3416300"/>
            <a:ext cx="1117600" cy="7493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89225" y="3546475"/>
            <a:ext cx="1243013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Stub Generator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838700" y="23368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/>
              <a:t>Server</a:t>
            </a:r>
          </a:p>
          <a:p>
            <a:pPr algn="ctr"/>
            <a:r>
              <a:rPr lang="en-US" sz="1600" b="1"/>
              <a:t>Stub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546600" y="34290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/>
              <a:t>Common</a:t>
            </a:r>
          </a:p>
          <a:p>
            <a:pPr algn="ctr"/>
            <a:r>
              <a:rPr lang="en-US" sz="1600" b="1"/>
              <a:t>Header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902200" y="4483100"/>
            <a:ext cx="1371600" cy="698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/>
              <a:t>Client </a:t>
            </a:r>
          </a:p>
          <a:p>
            <a:pPr algn="ctr"/>
            <a:r>
              <a:rPr lang="en-US" sz="1600" b="1"/>
              <a:t>Stub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197100" y="3746500"/>
            <a:ext cx="5969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3822700" y="3771900"/>
            <a:ext cx="723900" cy="12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3810000" y="2692400"/>
            <a:ext cx="1016000" cy="1092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835400" y="3771900"/>
            <a:ext cx="1079500" cy="1066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6756400" y="4495800"/>
            <a:ext cx="1104900" cy="698500"/>
          </a:xfrm>
          <a:prstGeom prst="roundRect">
            <a:avLst>
              <a:gd name="adj" fmla="val 16667"/>
            </a:avLst>
          </a:prstGeom>
          <a:solidFill>
            <a:srgbClr val="FEFF72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Client</a:t>
            </a:r>
          </a:p>
          <a:p>
            <a:pPr algn="ctr"/>
            <a:r>
              <a:rPr lang="en-US" sz="1600" b="1">
                <a:solidFill>
                  <a:schemeClr val="hlink"/>
                </a:solidFill>
              </a:rPr>
              <a:t>Source 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105400" y="5537200"/>
            <a:ext cx="2921000" cy="7493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7277100" y="5194300"/>
            <a:ext cx="0" cy="317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549900" y="5181600"/>
            <a:ext cx="0" cy="35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6261100" y="3429000"/>
            <a:ext cx="1371600" cy="6985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600" b="1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RPC</a:t>
            </a:r>
          </a:p>
          <a:p>
            <a:pPr algn="ctr">
              <a:defRPr/>
            </a:pPr>
            <a:r>
              <a:rPr lang="en-US" sz="1600" b="1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LIBRARY</a:t>
            </a: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6807200" y="2413000"/>
            <a:ext cx="1028700" cy="698500"/>
          </a:xfrm>
          <a:prstGeom prst="roundRect">
            <a:avLst>
              <a:gd name="adj" fmla="val 16667"/>
            </a:avLst>
          </a:prstGeom>
          <a:solidFill>
            <a:srgbClr val="FEFF72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Server</a:t>
            </a:r>
          </a:p>
          <a:p>
            <a:pPr algn="ctr"/>
            <a:r>
              <a:rPr lang="en-US" sz="1600" b="1">
                <a:solidFill>
                  <a:schemeClr val="hlink"/>
                </a:solidFill>
              </a:rPr>
              <a:t>Source </a:t>
            </a: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6159500" y="1866900"/>
            <a:ext cx="3175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130800" y="1282700"/>
            <a:ext cx="2755900" cy="7493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5575300" y="2006600"/>
            <a:ext cx="0" cy="342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356225" y="1501775"/>
            <a:ext cx="2259013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</a:rPr>
              <a:t>Compiler / Linker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7340600" y="2044700"/>
            <a:ext cx="127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6172200" y="3517900"/>
            <a:ext cx="1371600" cy="6985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600" b="1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RPC</a:t>
            </a:r>
          </a:p>
          <a:p>
            <a:pPr algn="ctr">
              <a:defRPr/>
            </a:pPr>
            <a:r>
              <a:rPr lang="en-US" sz="1600" b="1">
                <a:solidFill>
                  <a:schemeClr val="tx1"/>
                </a:solidFill>
                <a:latin typeface="Helvetica" pitchFamily="-107" charset="0"/>
                <a:ea typeface="ＭＳ Ｐゴシック" pitchFamily="-107" charset="-128"/>
                <a:cs typeface="ＭＳ Ｐゴシック" pitchFamily="-107" charset="-128"/>
              </a:rPr>
              <a:t>LIBRARY</a:t>
            </a:r>
          </a:p>
        </p:txBody>
      </p: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2819400" y="4940300"/>
            <a:ext cx="1104900" cy="6985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Client</a:t>
            </a:r>
          </a:p>
          <a:p>
            <a:pPr algn="ctr"/>
            <a:r>
              <a:rPr lang="en-US" sz="1600" b="1">
                <a:solidFill>
                  <a:schemeClr val="hlink"/>
                </a:solidFill>
              </a:rPr>
              <a:t>Program </a:t>
            </a:r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2882900" y="1968500"/>
            <a:ext cx="1028700" cy="6985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Server</a:t>
            </a:r>
          </a:p>
          <a:p>
            <a:pPr algn="ctr"/>
            <a:r>
              <a:rPr lang="en-US" sz="1600" b="1">
                <a:solidFill>
                  <a:schemeClr val="hlink"/>
                </a:solidFill>
              </a:rPr>
              <a:t>Program</a:t>
            </a:r>
          </a:p>
        </p:txBody>
      </p:sp>
      <p:cxnSp>
        <p:nvCxnSpPr>
          <p:cNvPr id="30" name="AutoShape 28"/>
          <p:cNvCxnSpPr>
            <a:cxnSpLocks noChangeShapeType="1"/>
            <a:stCxn id="23" idx="1"/>
            <a:endCxn id="29" idx="0"/>
          </p:cNvCxnSpPr>
          <p:nvPr/>
        </p:nvCxnSpPr>
        <p:spPr bwMode="auto">
          <a:xfrm rot="10800000" flipV="1">
            <a:off x="3397250" y="1657350"/>
            <a:ext cx="1719263" cy="3111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31" name="AutoShape 29"/>
          <p:cNvCxnSpPr>
            <a:cxnSpLocks noChangeShapeType="1"/>
            <a:stCxn id="17" idx="1"/>
            <a:endCxn id="28" idx="2"/>
          </p:cNvCxnSpPr>
          <p:nvPr/>
        </p:nvCxnSpPr>
        <p:spPr bwMode="auto">
          <a:xfrm rot="10800000">
            <a:off x="3371850" y="5638800"/>
            <a:ext cx="1719263" cy="2730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32" name="Line 30"/>
          <p:cNvSpPr>
            <a:spLocks noChangeShapeType="1"/>
          </p:cNvSpPr>
          <p:nvPr/>
        </p:nvSpPr>
        <p:spPr bwMode="auto">
          <a:xfrm flipV="1">
            <a:off x="6553200" y="2032000"/>
            <a:ext cx="0" cy="1409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5419725" y="5743575"/>
            <a:ext cx="2259013" cy="339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</a:rPr>
              <a:t>Compiler / Linker</a:t>
            </a: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6565900" y="4229100"/>
            <a:ext cx="0" cy="1295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796925" y="4183063"/>
            <a:ext cx="1582738" cy="290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e.g., in SUN XDR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676525" y="4208463"/>
            <a:ext cx="1119188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e.g., </a:t>
            </a:r>
            <a:r>
              <a:rPr lang="en-US" i="1"/>
              <a:t>rpcgen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7896225" y="1617663"/>
            <a:ext cx="460375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gcc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2079625" y="2214563"/>
            <a:ext cx="763588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.o, .exe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1914525" y="5110163"/>
            <a:ext cx="763588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.o, .exe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4454525" y="2455863"/>
            <a:ext cx="322263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.c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4378325" y="4906963"/>
            <a:ext cx="322263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.c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7921625" y="2392363"/>
            <a:ext cx="322263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.c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7934325" y="4564063"/>
            <a:ext cx="322263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.c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4467225" y="3141663"/>
            <a:ext cx="331788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.h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8010525" y="5770563"/>
            <a:ext cx="460375" cy="28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gcc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9977-8762-624D-9D2F-4FE156E28C29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2286000" y="3505200"/>
            <a:ext cx="20574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Arial" pitchFamily="-1" charset="0"/>
              </a:rPr>
              <a:t>TCP</a:t>
            </a: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4343400" y="3505200"/>
            <a:ext cx="2133600" cy="685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solidFill>
                  <a:srgbClr val="000000"/>
                </a:solidFill>
                <a:latin typeface="Arial" pitchFamily="-1" charset="0"/>
              </a:rPr>
              <a:t>UDP</a:t>
            </a: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2286000" y="4191000"/>
            <a:ext cx="4191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Arial" pitchFamily="-1" charset="0"/>
              </a:rPr>
              <a:t>IP</a:t>
            </a:r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2286000" y="4876800"/>
            <a:ext cx="4191000" cy="685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Arial" pitchFamily="-1" charset="0"/>
              </a:rPr>
              <a:t>Device Drivers</a:t>
            </a: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2286000" y="5562600"/>
            <a:ext cx="4191000" cy="685800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>
            <a:prstTxWarp prst="textNoShape">
              <a:avLst/>
            </a:prstTxWarp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Arial" pitchFamily="-1" charset="0"/>
              </a:rPr>
              <a:t>Network Interface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828800" y="3200400"/>
            <a:ext cx="5943600" cy="1588"/>
          </a:xfrm>
          <a:prstGeom prst="line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5400000">
            <a:off x="6973094" y="3543300"/>
            <a:ext cx="685006" cy="794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705600" y="3886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OS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5600" y="20529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App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2971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Socket API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819150" cy="819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828800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28800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1828800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 bwMode="auto">
          <a:xfrm rot="5400000">
            <a:off x="6973094" y="2856706"/>
            <a:ext cx="685006" cy="794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Find the Server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1</a:t>
            </a:r>
          </a:p>
          <a:p>
            <a:pPr lvl="1"/>
            <a:r>
              <a:rPr lang="en-US" dirty="0"/>
              <a:t>Central DB (the first solution proposed)</a:t>
            </a:r>
          </a:p>
          <a:p>
            <a:r>
              <a:rPr lang="en-US" dirty="0"/>
              <a:t>Solution 2</a:t>
            </a:r>
          </a:p>
          <a:p>
            <a:pPr lvl="1"/>
            <a:r>
              <a:rPr lang="en-US" dirty="0"/>
              <a:t>Local DB with a well-known port (SUN RPC)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DB with Well-Known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7100" y="4140200"/>
            <a:ext cx="3213100" cy="2247900"/>
          </a:xfrm>
          <a:prstGeom prst="rect">
            <a:avLst/>
          </a:prstGeom>
          <a:gradFill rotWithShape="0">
            <a:gsLst>
              <a:gs pos="0">
                <a:srgbClr val="FFCCCC"/>
              </a:gs>
              <a:gs pos="50000">
                <a:srgbClr val="FFFFFF"/>
              </a:gs>
              <a:gs pos="100000">
                <a:srgbClr val="FFCCCC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27100" y="1435100"/>
            <a:ext cx="3213100" cy="2209800"/>
          </a:xfrm>
          <a:prstGeom prst="rect">
            <a:avLst/>
          </a:prstGeom>
          <a:gradFill rotWithShape="0">
            <a:gsLst>
              <a:gs pos="0">
                <a:srgbClr val="67F7F0"/>
              </a:gs>
              <a:gs pos="50000">
                <a:srgbClr val="FFFFFF"/>
              </a:gs>
              <a:gs pos="100000">
                <a:srgbClr val="67F7F0"/>
              </a:gs>
            </a:gsLst>
            <a:lin ang="189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622300" y="1219200"/>
            <a:ext cx="7848600" cy="52959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Wingdings" pitchFamily="-84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itchFamily="-84" charset="0"/>
                <a:ea typeface="+mn-ea"/>
                <a:cs typeface="+mn-cs"/>
              </a:rPr>
              <a:t>  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079500" y="1917700"/>
            <a:ext cx="1104900" cy="1130300"/>
          </a:xfrm>
          <a:prstGeom prst="roundRect">
            <a:avLst>
              <a:gd name="adj" fmla="val 16667"/>
            </a:avLst>
          </a:prstGeom>
          <a:solidFill>
            <a:srgbClr val="FEFF72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Client</a:t>
            </a:r>
          </a:p>
          <a:p>
            <a:pPr algn="ctr"/>
            <a:r>
              <a:rPr lang="en-US" sz="1600" b="1">
                <a:solidFill>
                  <a:schemeClr val="hlink"/>
                </a:solidFill>
              </a:rPr>
              <a:t>Program 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730500" y="5054600"/>
            <a:ext cx="1028700" cy="1041400"/>
          </a:xfrm>
          <a:prstGeom prst="roundRect">
            <a:avLst>
              <a:gd name="adj" fmla="val 16667"/>
            </a:avLst>
          </a:prstGeom>
          <a:solidFill>
            <a:srgbClr val="FEFF72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>
                <a:solidFill>
                  <a:schemeClr val="hlink"/>
                </a:solidFill>
              </a:rPr>
              <a:t>Server</a:t>
            </a:r>
          </a:p>
          <a:p>
            <a:pPr algn="ctr"/>
            <a:r>
              <a:rPr lang="en-US" sz="1600" b="1">
                <a:solidFill>
                  <a:schemeClr val="hlink"/>
                </a:solidFill>
              </a:rPr>
              <a:t>procedure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1155700" y="5676900"/>
            <a:ext cx="1371600" cy="5715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/>
              <a:t>Server</a:t>
            </a:r>
          </a:p>
          <a:p>
            <a:pPr algn="ctr"/>
            <a:r>
              <a:rPr lang="en-US" sz="1600" b="1"/>
              <a:t>Stub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463800" y="1841500"/>
            <a:ext cx="1371600" cy="5588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/>
              <a:t>Client </a:t>
            </a:r>
          </a:p>
          <a:p>
            <a:pPr algn="ctr"/>
            <a:r>
              <a:rPr lang="en-US" sz="1600" b="1"/>
              <a:t>Stub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590800" y="2603500"/>
            <a:ext cx="1117600" cy="5461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24125" y="2593975"/>
            <a:ext cx="1243013" cy="58477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Network Code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066800" y="4305300"/>
            <a:ext cx="1270000" cy="5461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000125" y="4419600"/>
            <a:ext cx="1438275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Port </a:t>
            </a:r>
            <a:r>
              <a:rPr lang="en-US" sz="1600" b="1" dirty="0" err="1">
                <a:solidFill>
                  <a:schemeClr val="tx1"/>
                </a:solidFill>
              </a:rPr>
              <a:t>Mapper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8" name="AutoShape 16"/>
          <p:cNvCxnSpPr>
            <a:cxnSpLocks noChangeShapeType="1"/>
          </p:cNvCxnSpPr>
          <p:nvPr/>
        </p:nvCxnSpPr>
        <p:spPr bwMode="auto">
          <a:xfrm rot="10800000" flipV="1">
            <a:off x="1812925" y="2860675"/>
            <a:ext cx="749300" cy="144780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cxnSp>
        <p:nvCxnSpPr>
          <p:cNvPr id="19" name="AutoShape 17"/>
          <p:cNvCxnSpPr>
            <a:cxnSpLocks noChangeShapeType="1"/>
          </p:cNvCxnSpPr>
          <p:nvPr/>
        </p:nvCxnSpPr>
        <p:spPr bwMode="auto">
          <a:xfrm flipV="1">
            <a:off x="2344738" y="3163888"/>
            <a:ext cx="754062" cy="1411287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stealth" w="med" len="lg"/>
          </a:ln>
        </p:spPr>
      </p:cxn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971800" y="4254500"/>
            <a:ext cx="1130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003300" y="1485900"/>
            <a:ext cx="1130300" cy="3127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851400" y="1219200"/>
            <a:ext cx="3314700" cy="497059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635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u="sng" dirty="0">
                <a:solidFill>
                  <a:schemeClr val="tx1"/>
                </a:solidFill>
              </a:rPr>
              <a:t>Finding An RPC: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solidFill>
                  <a:schemeClr val="tx1"/>
                </a:solidFill>
              </a:rPr>
              <a:t>RPCs</a:t>
            </a:r>
            <a:r>
              <a:rPr lang="en-US" sz="1800" dirty="0">
                <a:solidFill>
                  <a:schemeClr val="tx1"/>
                </a:solidFill>
              </a:rPr>
              <a:t> live on specific hosts at specific ports.</a:t>
            </a:r>
          </a:p>
          <a:p>
            <a:pPr>
              <a:spcBef>
                <a:spcPct val="50000"/>
              </a:spcBef>
            </a:pPr>
            <a:r>
              <a:rPr lang="en-US" sz="1800" u="sng" dirty="0">
                <a:solidFill>
                  <a:schemeClr val="tx1"/>
                </a:solidFill>
              </a:rPr>
              <a:t>Port </a:t>
            </a:r>
            <a:r>
              <a:rPr lang="en-US" sz="1800" u="sng" dirty="0" err="1">
                <a:solidFill>
                  <a:schemeClr val="tx1"/>
                </a:solidFill>
              </a:rPr>
              <a:t>mapper</a:t>
            </a:r>
            <a:r>
              <a:rPr lang="en-US" sz="1800" dirty="0">
                <a:solidFill>
                  <a:schemeClr val="tx1"/>
                </a:solidFill>
              </a:rPr>
              <a:t> on the host maps from RPC name to port#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When a server process is initialized, it registers its </a:t>
            </a:r>
            <a:r>
              <a:rPr lang="en-US" sz="1800" dirty="0" err="1">
                <a:solidFill>
                  <a:schemeClr val="tx1"/>
                </a:solidFill>
              </a:rPr>
              <a:t>RPCs</a:t>
            </a:r>
            <a:r>
              <a:rPr lang="en-US" sz="1800" dirty="0">
                <a:solidFill>
                  <a:schemeClr val="tx1"/>
                </a:solidFill>
              </a:rPr>
              <a:t> (handle) with the port </a:t>
            </a:r>
            <a:r>
              <a:rPr lang="en-US" sz="1800" dirty="0" err="1">
                <a:solidFill>
                  <a:schemeClr val="tx1"/>
                </a:solidFill>
              </a:rPr>
              <a:t>mapper</a:t>
            </a:r>
            <a:r>
              <a:rPr lang="en-US" sz="1800" dirty="0">
                <a:solidFill>
                  <a:schemeClr val="tx1"/>
                </a:solidFill>
              </a:rPr>
              <a:t>  on the server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A client first connects to port </a:t>
            </a:r>
            <a:r>
              <a:rPr lang="en-US" sz="1800" dirty="0" err="1">
                <a:solidFill>
                  <a:schemeClr val="tx1"/>
                </a:solidFill>
              </a:rPr>
              <a:t>mapper</a:t>
            </a:r>
            <a:r>
              <a:rPr lang="en-US" sz="1800" dirty="0">
                <a:solidFill>
                  <a:schemeClr val="tx1"/>
                </a:solidFill>
              </a:rPr>
              <a:t> (daemon on standard port) to get this handle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The call to RPC is then made by connecting to the corresponding port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Pass Parameters?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value: no problem</a:t>
            </a:r>
          </a:p>
          <a:p>
            <a:pPr lvl="1"/>
            <a:r>
              <a:rPr lang="en-US" dirty="0"/>
              <a:t>Just copy the value</a:t>
            </a:r>
          </a:p>
          <a:p>
            <a:r>
              <a:rPr lang="en-US" dirty="0"/>
              <a:t>What about pointers/references?</a:t>
            </a:r>
          </a:p>
          <a:p>
            <a:pPr lvl="1"/>
            <a:r>
              <a:rPr lang="en-US" dirty="0"/>
              <a:t>Need to copy the actual data as well</a:t>
            </a:r>
          </a:p>
          <a:p>
            <a:pPr lvl="1"/>
            <a:r>
              <a:rPr lang="en-US" dirty="0"/>
              <a:t>Marshall them at the client and </a:t>
            </a:r>
            <a:r>
              <a:rPr lang="en-US" dirty="0" err="1"/>
              <a:t>unmarshall</a:t>
            </a:r>
            <a:r>
              <a:rPr lang="en-US" dirty="0"/>
              <a:t> them at the server</a:t>
            </a:r>
          </a:p>
          <a:p>
            <a:pPr lvl="1"/>
            <a:r>
              <a:rPr lang="en-US" dirty="0"/>
              <a:t>Pass the local pointers/references</a:t>
            </a:r>
          </a:p>
          <a:p>
            <a:r>
              <a:rPr lang="en-US" dirty="0"/>
              <a:t>What about complex data structures? </a:t>
            </a:r>
            <a:r>
              <a:rPr lang="en-US" dirty="0" err="1"/>
              <a:t>struct</a:t>
            </a:r>
            <a:r>
              <a:rPr lang="en-US" dirty="0"/>
              <a:t>, class, etc.</a:t>
            </a:r>
          </a:p>
          <a:p>
            <a:pPr lvl="1"/>
            <a:r>
              <a:rPr lang="en-US" dirty="0"/>
              <a:t>Need to have a platform independent way of representing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0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Data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called serialization</a:t>
            </a:r>
          </a:p>
          <a:p>
            <a:r>
              <a:rPr lang="en-US" dirty="0"/>
              <a:t>Communication between two heterogeneous machines</a:t>
            </a:r>
          </a:p>
          <a:p>
            <a:pPr lvl="1"/>
            <a:r>
              <a:rPr lang="en-US" dirty="0"/>
              <a:t>Different byte ordering (big-endian &amp; little-endian)</a:t>
            </a:r>
          </a:p>
          <a:p>
            <a:pPr lvl="1"/>
            <a:r>
              <a:rPr lang="en-US" dirty="0"/>
              <a:t>Different sizes of integers and other types</a:t>
            </a:r>
          </a:p>
          <a:p>
            <a:pPr lvl="1"/>
            <a:r>
              <a:rPr lang="en-US" dirty="0"/>
              <a:t>Different floating point representations</a:t>
            </a:r>
          </a:p>
          <a:p>
            <a:pPr lvl="1"/>
            <a:r>
              <a:rPr lang="en-US" dirty="0"/>
              <a:t>Different character sets</a:t>
            </a:r>
          </a:p>
          <a:p>
            <a:pPr lvl="1"/>
            <a:r>
              <a:rPr lang="en-US" dirty="0"/>
              <a:t>Alignment requirements</a:t>
            </a:r>
          </a:p>
          <a:p>
            <a:r>
              <a:rPr lang="en-US" dirty="0"/>
              <a:t>Used in general contexts, not just in RPCs</a:t>
            </a:r>
          </a:p>
          <a:p>
            <a:r>
              <a:rPr lang="en-US" dirty="0"/>
              <a:t>Many protocols exist</a:t>
            </a:r>
          </a:p>
          <a:p>
            <a:pPr lvl="1"/>
            <a:r>
              <a:rPr lang="en-US" dirty="0"/>
              <a:t>Java serialization, Google </a:t>
            </a:r>
            <a:r>
              <a:rPr lang="en-US" dirty="0" err="1"/>
              <a:t>ProtoBuf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Remote Method Invocation (RMI)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28675" y="2165350"/>
            <a:ext cx="7464425" cy="3090863"/>
            <a:chOff x="565" y="1364"/>
            <a:chExt cx="5094" cy="1947"/>
          </a:xfrm>
        </p:grpSpPr>
        <p:sp>
          <p:nvSpPr>
            <p:cNvPr id="39944" name="Rectangle 4"/>
            <p:cNvSpPr>
              <a:spLocks noChangeArrowheads="1"/>
            </p:cNvSpPr>
            <p:nvPr/>
          </p:nvSpPr>
          <p:spPr bwMode="auto">
            <a:xfrm>
              <a:off x="566" y="1364"/>
              <a:ext cx="1838" cy="194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Rectangle 5"/>
            <p:cNvSpPr>
              <a:spLocks noChangeArrowheads="1"/>
            </p:cNvSpPr>
            <p:nvPr/>
          </p:nvSpPr>
          <p:spPr bwMode="auto">
            <a:xfrm>
              <a:off x="2918" y="1364"/>
              <a:ext cx="2741" cy="1947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Oval 6"/>
            <p:cNvSpPr>
              <a:spLocks noChangeArrowheads="1"/>
            </p:cNvSpPr>
            <p:nvPr/>
          </p:nvSpPr>
          <p:spPr bwMode="auto">
            <a:xfrm>
              <a:off x="3105" y="1489"/>
              <a:ext cx="2461" cy="1386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Oval 7"/>
            <p:cNvSpPr>
              <a:spLocks noChangeArrowheads="1"/>
            </p:cNvSpPr>
            <p:nvPr/>
          </p:nvSpPr>
          <p:spPr bwMode="auto">
            <a:xfrm>
              <a:off x="598" y="1505"/>
              <a:ext cx="1775" cy="1370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Rectangle 8"/>
            <p:cNvSpPr>
              <a:spLocks noChangeArrowheads="1"/>
            </p:cNvSpPr>
            <p:nvPr/>
          </p:nvSpPr>
          <p:spPr bwMode="auto">
            <a:xfrm>
              <a:off x="772" y="1821"/>
              <a:ext cx="4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object A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49" name="Rectangle 9"/>
            <p:cNvSpPr>
              <a:spLocks noChangeArrowheads="1"/>
            </p:cNvSpPr>
            <p:nvPr/>
          </p:nvSpPr>
          <p:spPr bwMode="auto">
            <a:xfrm>
              <a:off x="4726" y="1837"/>
              <a:ext cx="46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object 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50" name="Rectangle 10"/>
            <p:cNvSpPr>
              <a:spLocks noChangeArrowheads="1"/>
            </p:cNvSpPr>
            <p:nvPr/>
          </p:nvSpPr>
          <p:spPr bwMode="auto">
            <a:xfrm>
              <a:off x="3962" y="1764"/>
              <a:ext cx="4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skeleton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51" name="Rectangle 11"/>
            <p:cNvSpPr>
              <a:spLocks noChangeArrowheads="1"/>
            </p:cNvSpPr>
            <p:nvPr/>
          </p:nvSpPr>
          <p:spPr bwMode="auto">
            <a:xfrm>
              <a:off x="2436" y="1917"/>
              <a:ext cx="4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Request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52" name="Rectangle 12"/>
            <p:cNvSpPr>
              <a:spLocks noChangeArrowheads="1"/>
            </p:cNvSpPr>
            <p:nvPr/>
          </p:nvSpPr>
          <p:spPr bwMode="auto">
            <a:xfrm>
              <a:off x="1302" y="1821"/>
              <a:ext cx="6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proxy for B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53" name="AutoShape 13"/>
            <p:cNvSpPr>
              <a:spLocks noChangeArrowheads="1"/>
            </p:cNvSpPr>
            <p:nvPr/>
          </p:nvSpPr>
          <p:spPr bwMode="auto">
            <a:xfrm>
              <a:off x="1921" y="1925"/>
              <a:ext cx="250" cy="592"/>
            </a:xfrm>
            <a:prstGeom prst="roundRect">
              <a:avLst>
                <a:gd name="adj" fmla="val 48199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AutoShape 14"/>
            <p:cNvSpPr>
              <a:spLocks noChangeArrowheads="1"/>
            </p:cNvSpPr>
            <p:nvPr/>
          </p:nvSpPr>
          <p:spPr bwMode="auto">
            <a:xfrm>
              <a:off x="3354" y="1925"/>
              <a:ext cx="249" cy="592"/>
            </a:xfrm>
            <a:prstGeom prst="roundRect">
              <a:avLst>
                <a:gd name="adj" fmla="val 4839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AutoShape 15"/>
            <p:cNvSpPr>
              <a:spLocks noChangeArrowheads="1"/>
            </p:cNvSpPr>
            <p:nvPr/>
          </p:nvSpPr>
          <p:spPr bwMode="auto">
            <a:xfrm>
              <a:off x="1112" y="2501"/>
              <a:ext cx="607" cy="249"/>
            </a:xfrm>
            <a:prstGeom prst="roundRect">
              <a:avLst>
                <a:gd name="adj" fmla="val 4839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Rectangle 16"/>
            <p:cNvSpPr>
              <a:spLocks noChangeArrowheads="1"/>
            </p:cNvSpPr>
            <p:nvPr/>
          </p:nvSpPr>
          <p:spPr bwMode="auto">
            <a:xfrm>
              <a:off x="2485" y="2415"/>
              <a:ext cx="32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Reply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57" name="Rectangle 17"/>
            <p:cNvSpPr>
              <a:spLocks noChangeArrowheads="1"/>
            </p:cNvSpPr>
            <p:nvPr/>
          </p:nvSpPr>
          <p:spPr bwMode="auto">
            <a:xfrm>
              <a:off x="2927" y="2945"/>
              <a:ext cx="8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Communication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58" name="Rectangle 18"/>
            <p:cNvSpPr>
              <a:spLocks noChangeArrowheads="1"/>
            </p:cNvSpPr>
            <p:nvPr/>
          </p:nvSpPr>
          <p:spPr bwMode="auto">
            <a:xfrm>
              <a:off x="814" y="2976"/>
              <a:ext cx="48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59" name="Freeform 19"/>
            <p:cNvSpPr>
              <a:spLocks/>
            </p:cNvSpPr>
            <p:nvPr/>
          </p:nvSpPr>
          <p:spPr bwMode="auto">
            <a:xfrm>
              <a:off x="3214" y="2050"/>
              <a:ext cx="109" cy="62"/>
            </a:xfrm>
            <a:custGeom>
              <a:avLst/>
              <a:gdLst>
                <a:gd name="T0" fmla="*/ 0 w 109"/>
                <a:gd name="T1" fmla="*/ 31 h 62"/>
                <a:gd name="T2" fmla="*/ 0 w 109"/>
                <a:gd name="T3" fmla="*/ 0 h 62"/>
                <a:gd name="T4" fmla="*/ 109 w 109"/>
                <a:gd name="T5" fmla="*/ 31 h 62"/>
                <a:gd name="T6" fmla="*/ 0 w 109"/>
                <a:gd name="T7" fmla="*/ 62 h 62"/>
                <a:gd name="T8" fmla="*/ 0 w 109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"/>
                <a:gd name="T16" fmla="*/ 0 h 62"/>
                <a:gd name="T17" fmla="*/ 109 w 109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" h="62">
                  <a:moveTo>
                    <a:pt x="0" y="31"/>
                  </a:moveTo>
                  <a:lnTo>
                    <a:pt x="0" y="0"/>
                  </a:lnTo>
                  <a:lnTo>
                    <a:pt x="109" y="31"/>
                  </a:lnTo>
                  <a:lnTo>
                    <a:pt x="0" y="62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20"/>
            <p:cNvSpPr>
              <a:spLocks noChangeShapeType="1"/>
            </p:cNvSpPr>
            <p:nvPr/>
          </p:nvSpPr>
          <p:spPr bwMode="auto">
            <a:xfrm flipH="1">
              <a:off x="2077" y="2081"/>
              <a:ext cx="112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Freeform 21"/>
            <p:cNvSpPr>
              <a:spLocks/>
            </p:cNvSpPr>
            <p:nvPr/>
          </p:nvSpPr>
          <p:spPr bwMode="auto">
            <a:xfrm>
              <a:off x="2155" y="2314"/>
              <a:ext cx="125" cy="63"/>
            </a:xfrm>
            <a:custGeom>
              <a:avLst/>
              <a:gdLst>
                <a:gd name="T0" fmla="*/ 125 w 125"/>
                <a:gd name="T1" fmla="*/ 32 h 63"/>
                <a:gd name="T2" fmla="*/ 125 w 125"/>
                <a:gd name="T3" fmla="*/ 63 h 63"/>
                <a:gd name="T4" fmla="*/ 0 w 125"/>
                <a:gd name="T5" fmla="*/ 32 h 63"/>
                <a:gd name="T6" fmla="*/ 125 w 125"/>
                <a:gd name="T7" fmla="*/ 0 h 63"/>
                <a:gd name="T8" fmla="*/ 125 w 12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63"/>
                <a:gd name="T17" fmla="*/ 125 w 12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63">
                  <a:moveTo>
                    <a:pt x="125" y="32"/>
                  </a:moveTo>
                  <a:lnTo>
                    <a:pt x="125" y="63"/>
                  </a:lnTo>
                  <a:lnTo>
                    <a:pt x="0" y="32"/>
                  </a:lnTo>
                  <a:lnTo>
                    <a:pt x="125" y="0"/>
                  </a:lnTo>
                  <a:lnTo>
                    <a:pt x="125" y="32"/>
                  </a:lnTo>
                  <a:close/>
                </a:path>
              </a:pathLst>
            </a:custGeom>
            <a:solidFill>
              <a:srgbClr val="000000"/>
            </a:solidFill>
            <a:ln w="365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22"/>
            <p:cNvSpPr>
              <a:spLocks noChangeShapeType="1"/>
            </p:cNvSpPr>
            <p:nvPr/>
          </p:nvSpPr>
          <p:spPr bwMode="auto">
            <a:xfrm>
              <a:off x="2280" y="2346"/>
              <a:ext cx="1121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Rectangle 23"/>
            <p:cNvSpPr>
              <a:spLocks noChangeArrowheads="1"/>
            </p:cNvSpPr>
            <p:nvPr/>
          </p:nvSpPr>
          <p:spPr bwMode="auto">
            <a:xfrm>
              <a:off x="3982" y="2929"/>
              <a:ext cx="102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 reference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64" name="Rectangle 24"/>
            <p:cNvSpPr>
              <a:spLocks noChangeArrowheads="1"/>
            </p:cNvSpPr>
            <p:nvPr/>
          </p:nvSpPr>
          <p:spPr bwMode="auto">
            <a:xfrm>
              <a:off x="1526" y="2945"/>
              <a:ext cx="88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Communication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65" name="Rectangle 25"/>
            <p:cNvSpPr>
              <a:spLocks noChangeArrowheads="1"/>
            </p:cNvSpPr>
            <p:nvPr/>
          </p:nvSpPr>
          <p:spPr bwMode="auto">
            <a:xfrm>
              <a:off x="2944" y="3131"/>
              <a:ext cx="4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module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66" name="Rectangle 26"/>
            <p:cNvSpPr>
              <a:spLocks noChangeArrowheads="1"/>
            </p:cNvSpPr>
            <p:nvPr/>
          </p:nvSpPr>
          <p:spPr bwMode="auto">
            <a:xfrm>
              <a:off x="1941" y="3131"/>
              <a:ext cx="4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module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67" name="Rectangle 27"/>
            <p:cNvSpPr>
              <a:spLocks noChangeArrowheads="1"/>
            </p:cNvSpPr>
            <p:nvPr/>
          </p:nvSpPr>
          <p:spPr bwMode="auto">
            <a:xfrm>
              <a:off x="565" y="3116"/>
              <a:ext cx="9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reference module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68" name="Line 28"/>
            <p:cNvSpPr>
              <a:spLocks noChangeShapeType="1"/>
            </p:cNvSpPr>
            <p:nvPr/>
          </p:nvSpPr>
          <p:spPr bwMode="auto">
            <a:xfrm flipV="1">
              <a:off x="3401" y="2517"/>
              <a:ext cx="78" cy="35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9" name="Line 29"/>
            <p:cNvSpPr>
              <a:spLocks noChangeShapeType="1"/>
            </p:cNvSpPr>
            <p:nvPr/>
          </p:nvSpPr>
          <p:spPr bwMode="auto">
            <a:xfrm flipV="1">
              <a:off x="2077" y="2517"/>
              <a:ext cx="1" cy="358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Line 30"/>
            <p:cNvSpPr>
              <a:spLocks noChangeShapeType="1"/>
            </p:cNvSpPr>
            <p:nvPr/>
          </p:nvSpPr>
          <p:spPr bwMode="auto">
            <a:xfrm flipV="1">
              <a:off x="1018" y="2719"/>
              <a:ext cx="156" cy="234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1" name="Line 31"/>
            <p:cNvSpPr>
              <a:spLocks noChangeShapeType="1"/>
            </p:cNvSpPr>
            <p:nvPr/>
          </p:nvSpPr>
          <p:spPr bwMode="auto">
            <a:xfrm flipH="1" flipV="1">
              <a:off x="3930" y="2626"/>
              <a:ext cx="343" cy="280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2" name="Rectangle 32"/>
            <p:cNvSpPr>
              <a:spLocks noChangeArrowheads="1"/>
            </p:cNvSpPr>
            <p:nvPr/>
          </p:nvSpPr>
          <p:spPr bwMode="auto">
            <a:xfrm>
              <a:off x="4237" y="3069"/>
              <a:ext cx="4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module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73" name="Rectangle 33"/>
            <p:cNvSpPr>
              <a:spLocks noChangeArrowheads="1"/>
            </p:cNvSpPr>
            <p:nvPr/>
          </p:nvSpPr>
          <p:spPr bwMode="auto">
            <a:xfrm>
              <a:off x="3828" y="2060"/>
              <a:ext cx="7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 dirty="0">
                  <a:solidFill>
                    <a:srgbClr val="000000"/>
                  </a:solidFill>
                  <a:latin typeface="Arial" charset="0"/>
                </a:rPr>
                <a:t>for B</a:t>
              </a:r>
              <a:r>
                <a:rPr lang="fr-FR" sz="1600" dirty="0">
                  <a:solidFill>
                    <a:srgbClr val="000000"/>
                  </a:solidFill>
                  <a:latin typeface="Arial" charset="0"/>
                </a:rPr>
                <a:t>'</a:t>
              </a:r>
              <a:r>
                <a:rPr lang="en-GB" sz="1600" dirty="0">
                  <a:solidFill>
                    <a:srgbClr val="000000"/>
                  </a:solidFill>
                  <a:latin typeface="Arial" charset="0"/>
                </a:rPr>
                <a:t>s class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74" name="AutoShape 34"/>
            <p:cNvSpPr>
              <a:spLocks noChangeArrowheads="1"/>
            </p:cNvSpPr>
            <p:nvPr/>
          </p:nvSpPr>
          <p:spPr bwMode="auto">
            <a:xfrm>
              <a:off x="3759" y="1754"/>
              <a:ext cx="841" cy="545"/>
            </a:xfrm>
            <a:prstGeom prst="roundRect">
              <a:avLst>
                <a:gd name="adj" fmla="val 4926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Rectangle 35"/>
            <p:cNvSpPr>
              <a:spLocks noChangeArrowheads="1"/>
            </p:cNvSpPr>
            <p:nvPr/>
          </p:nvSpPr>
          <p:spPr bwMode="auto">
            <a:xfrm>
              <a:off x="3791" y="1904"/>
              <a:ext cx="71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&amp; dispatcher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76" name="Rectangle 36"/>
            <p:cNvSpPr>
              <a:spLocks noChangeArrowheads="1"/>
            </p:cNvSpPr>
            <p:nvPr/>
          </p:nvSpPr>
          <p:spPr bwMode="auto">
            <a:xfrm>
              <a:off x="4750" y="1697"/>
              <a:ext cx="3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remote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77" name="Rectangle 37"/>
            <p:cNvSpPr>
              <a:spLocks noChangeArrowheads="1"/>
            </p:cNvSpPr>
            <p:nvPr/>
          </p:nvSpPr>
          <p:spPr bwMode="auto">
            <a:xfrm>
              <a:off x="1275" y="1605"/>
              <a:ext cx="29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client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78" name="Rectangle 38"/>
            <p:cNvSpPr>
              <a:spLocks noChangeArrowheads="1"/>
            </p:cNvSpPr>
            <p:nvPr/>
          </p:nvSpPr>
          <p:spPr bwMode="auto">
            <a:xfrm>
              <a:off x="4685" y="1574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79" name="Rectangle 39"/>
            <p:cNvSpPr>
              <a:spLocks noChangeArrowheads="1"/>
            </p:cNvSpPr>
            <p:nvPr/>
          </p:nvSpPr>
          <p:spPr bwMode="auto">
            <a:xfrm>
              <a:off x="4175" y="1559"/>
              <a:ext cx="3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600">
                  <a:solidFill>
                    <a:srgbClr val="000000"/>
                  </a:solidFill>
                  <a:latin typeface="Arial" charset="0"/>
                </a:rPr>
                <a:t>server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9980" name="AutoShape 40"/>
            <p:cNvSpPr>
              <a:spLocks noChangeArrowheads="1"/>
            </p:cNvSpPr>
            <p:nvPr/>
          </p:nvSpPr>
          <p:spPr bwMode="auto">
            <a:xfrm>
              <a:off x="3634" y="2392"/>
              <a:ext cx="608" cy="249"/>
            </a:xfrm>
            <a:prstGeom prst="roundRect">
              <a:avLst>
                <a:gd name="adj" fmla="val 4839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AutoShape 41"/>
            <p:cNvSpPr>
              <a:spLocks noChangeArrowheads="1"/>
            </p:cNvSpPr>
            <p:nvPr/>
          </p:nvSpPr>
          <p:spPr bwMode="auto">
            <a:xfrm>
              <a:off x="862" y="1972"/>
              <a:ext cx="218" cy="327"/>
            </a:xfrm>
            <a:prstGeom prst="roundRect">
              <a:avLst>
                <a:gd name="adj" fmla="val 30273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AutoShape 42"/>
            <p:cNvSpPr>
              <a:spLocks noChangeArrowheads="1"/>
            </p:cNvSpPr>
            <p:nvPr/>
          </p:nvSpPr>
          <p:spPr bwMode="auto">
            <a:xfrm>
              <a:off x="862" y="1972"/>
              <a:ext cx="234" cy="342"/>
            </a:xfrm>
            <a:prstGeom prst="roundRect">
              <a:avLst>
                <a:gd name="adj" fmla="val 28204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Rectangle 43"/>
            <p:cNvSpPr>
              <a:spLocks noChangeArrowheads="1"/>
            </p:cNvSpPr>
            <p:nvPr/>
          </p:nvSpPr>
          <p:spPr bwMode="auto">
            <a:xfrm>
              <a:off x="878" y="1987"/>
              <a:ext cx="202" cy="1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4" name="Rectangle 44"/>
            <p:cNvSpPr>
              <a:spLocks noChangeArrowheads="1"/>
            </p:cNvSpPr>
            <p:nvPr/>
          </p:nvSpPr>
          <p:spPr bwMode="auto">
            <a:xfrm>
              <a:off x="878" y="1987"/>
              <a:ext cx="218" cy="156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5" name="AutoShape 45"/>
            <p:cNvSpPr>
              <a:spLocks noChangeArrowheads="1"/>
            </p:cNvSpPr>
            <p:nvPr/>
          </p:nvSpPr>
          <p:spPr bwMode="auto">
            <a:xfrm>
              <a:off x="862" y="1972"/>
              <a:ext cx="234" cy="342"/>
            </a:xfrm>
            <a:prstGeom prst="roundRect">
              <a:avLst>
                <a:gd name="adj" fmla="val 2820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Line 46"/>
            <p:cNvSpPr>
              <a:spLocks noChangeShapeType="1"/>
            </p:cNvSpPr>
            <p:nvPr/>
          </p:nvSpPr>
          <p:spPr bwMode="auto">
            <a:xfrm>
              <a:off x="862" y="2143"/>
              <a:ext cx="21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AutoShape 47"/>
            <p:cNvSpPr>
              <a:spLocks noChangeArrowheads="1"/>
            </p:cNvSpPr>
            <p:nvPr/>
          </p:nvSpPr>
          <p:spPr bwMode="auto">
            <a:xfrm>
              <a:off x="1439" y="2003"/>
              <a:ext cx="202" cy="311"/>
            </a:xfrm>
            <a:prstGeom prst="roundRect">
              <a:avLst>
                <a:gd name="adj" fmla="val 32671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AutoShape 48"/>
            <p:cNvSpPr>
              <a:spLocks noChangeArrowheads="1"/>
            </p:cNvSpPr>
            <p:nvPr/>
          </p:nvSpPr>
          <p:spPr bwMode="auto">
            <a:xfrm>
              <a:off x="1439" y="2003"/>
              <a:ext cx="218" cy="327"/>
            </a:xfrm>
            <a:prstGeom prst="roundRect">
              <a:avLst>
                <a:gd name="adj" fmla="val 30273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Rectangle 49"/>
            <p:cNvSpPr>
              <a:spLocks noChangeArrowheads="1"/>
            </p:cNvSpPr>
            <p:nvPr/>
          </p:nvSpPr>
          <p:spPr bwMode="auto">
            <a:xfrm>
              <a:off x="1439" y="2003"/>
              <a:ext cx="202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0" name="Rectangle 50"/>
            <p:cNvSpPr>
              <a:spLocks noChangeArrowheads="1"/>
            </p:cNvSpPr>
            <p:nvPr/>
          </p:nvSpPr>
          <p:spPr bwMode="auto">
            <a:xfrm>
              <a:off x="1439" y="2003"/>
              <a:ext cx="218" cy="171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AutoShape 51"/>
            <p:cNvSpPr>
              <a:spLocks noChangeArrowheads="1"/>
            </p:cNvSpPr>
            <p:nvPr/>
          </p:nvSpPr>
          <p:spPr bwMode="auto">
            <a:xfrm>
              <a:off x="1439" y="2003"/>
              <a:ext cx="218" cy="327"/>
            </a:xfrm>
            <a:prstGeom prst="roundRect">
              <a:avLst>
                <a:gd name="adj" fmla="val 30273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Line 52"/>
            <p:cNvSpPr>
              <a:spLocks noChangeShapeType="1"/>
            </p:cNvSpPr>
            <p:nvPr/>
          </p:nvSpPr>
          <p:spPr bwMode="auto">
            <a:xfrm>
              <a:off x="1439" y="2159"/>
              <a:ext cx="202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3" name="AutoShape 53"/>
            <p:cNvSpPr>
              <a:spLocks noChangeArrowheads="1"/>
            </p:cNvSpPr>
            <p:nvPr/>
          </p:nvSpPr>
          <p:spPr bwMode="auto">
            <a:xfrm>
              <a:off x="4834" y="2003"/>
              <a:ext cx="218" cy="311"/>
            </a:xfrm>
            <a:prstGeom prst="roundRect">
              <a:avLst>
                <a:gd name="adj" fmla="val 30273"/>
              </a:avLst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AutoShape 54"/>
            <p:cNvSpPr>
              <a:spLocks noChangeArrowheads="1"/>
            </p:cNvSpPr>
            <p:nvPr/>
          </p:nvSpPr>
          <p:spPr bwMode="auto">
            <a:xfrm>
              <a:off x="4834" y="2003"/>
              <a:ext cx="233" cy="327"/>
            </a:xfrm>
            <a:prstGeom prst="roundRect">
              <a:avLst>
                <a:gd name="adj" fmla="val 28324"/>
              </a:avLst>
            </a:prstGeom>
            <a:noFill/>
            <a:ln w="36513">
              <a:solidFill>
                <a:srgbClr val="FFD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5" name="Rectangle 55"/>
            <p:cNvSpPr>
              <a:spLocks noChangeArrowheads="1"/>
            </p:cNvSpPr>
            <p:nvPr/>
          </p:nvSpPr>
          <p:spPr bwMode="auto">
            <a:xfrm>
              <a:off x="4849" y="2003"/>
              <a:ext cx="203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6" name="Rectangle 56"/>
            <p:cNvSpPr>
              <a:spLocks noChangeArrowheads="1"/>
            </p:cNvSpPr>
            <p:nvPr/>
          </p:nvSpPr>
          <p:spPr bwMode="auto">
            <a:xfrm>
              <a:off x="4849" y="2003"/>
              <a:ext cx="218" cy="171"/>
            </a:xfrm>
            <a:prstGeom prst="rect">
              <a:avLst/>
            </a:prstGeom>
            <a:noFill/>
            <a:ln w="3651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7" name="AutoShape 57"/>
            <p:cNvSpPr>
              <a:spLocks noChangeArrowheads="1"/>
            </p:cNvSpPr>
            <p:nvPr/>
          </p:nvSpPr>
          <p:spPr bwMode="auto">
            <a:xfrm>
              <a:off x="4834" y="2003"/>
              <a:ext cx="233" cy="327"/>
            </a:xfrm>
            <a:prstGeom prst="roundRect">
              <a:avLst>
                <a:gd name="adj" fmla="val 28324"/>
              </a:avLst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8" name="Line 58"/>
            <p:cNvSpPr>
              <a:spLocks noChangeShapeType="1"/>
            </p:cNvSpPr>
            <p:nvPr/>
          </p:nvSpPr>
          <p:spPr bwMode="auto">
            <a:xfrm>
              <a:off x="4834" y="2159"/>
              <a:ext cx="218" cy="1"/>
            </a:xfrm>
            <a:prstGeom prst="line">
              <a:avLst/>
            </a:prstGeom>
            <a:noFill/>
            <a:ln w="365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0" name="Text Box 59"/>
          <p:cNvSpPr txBox="1">
            <a:spLocks noChangeArrowheads="1"/>
          </p:cNvSpPr>
          <p:nvPr/>
        </p:nvSpPr>
        <p:spPr bwMode="auto">
          <a:xfrm>
            <a:off x="2257425" y="1655763"/>
            <a:ext cx="17907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Process P1 (</a:t>
            </a:r>
            <a:r>
              <a:rPr lang="ja-JP" altLang="en-US"/>
              <a:t>“</a:t>
            </a:r>
            <a:r>
              <a:rPr lang="en-US"/>
              <a:t>client</a:t>
            </a:r>
            <a:r>
              <a:rPr lang="ja-JP" altLang="en-US"/>
              <a:t>”</a:t>
            </a:r>
            <a:r>
              <a:rPr lang="en-US"/>
              <a:t>)</a:t>
            </a:r>
          </a:p>
        </p:txBody>
      </p:sp>
      <p:sp>
        <p:nvSpPr>
          <p:cNvPr id="39941" name="Line 60"/>
          <p:cNvSpPr>
            <a:spLocks noChangeShapeType="1"/>
          </p:cNvSpPr>
          <p:nvPr/>
        </p:nvSpPr>
        <p:spPr bwMode="auto">
          <a:xfrm flipH="1">
            <a:off x="2540000" y="2044700"/>
            <a:ext cx="15240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Text Box 61"/>
          <p:cNvSpPr txBox="1">
            <a:spLocks noChangeArrowheads="1"/>
          </p:cNvSpPr>
          <p:nvPr/>
        </p:nvSpPr>
        <p:spPr bwMode="auto">
          <a:xfrm>
            <a:off x="6537325" y="1592263"/>
            <a:ext cx="18669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/>
              <a:t>Process P2 (</a:t>
            </a:r>
            <a:r>
              <a:rPr lang="ja-JP" altLang="en-US"/>
              <a:t>“</a:t>
            </a:r>
            <a:r>
              <a:rPr lang="en-US"/>
              <a:t>server</a:t>
            </a:r>
            <a:r>
              <a:rPr lang="ja-JP" altLang="en-US"/>
              <a:t>”</a:t>
            </a:r>
            <a:r>
              <a:rPr lang="en-US"/>
              <a:t>)</a:t>
            </a:r>
          </a:p>
        </p:txBody>
      </p:sp>
      <p:sp>
        <p:nvSpPr>
          <p:cNvPr id="39943" name="Line 62"/>
          <p:cNvSpPr>
            <a:spLocks noChangeShapeType="1"/>
          </p:cNvSpPr>
          <p:nvPr/>
        </p:nvSpPr>
        <p:spPr bwMode="auto">
          <a:xfrm flipH="1">
            <a:off x="6819900" y="1981200"/>
            <a:ext cx="152400" cy="444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49C8-D068-DF46-BE35-A61DA3EA2B7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RPC enables programmers to call functions in remote processes.</a:t>
            </a:r>
          </a:p>
          <a:p>
            <a:r>
              <a:rPr lang="en-US" dirty="0"/>
              <a:t>IDL (Interface Definition Language) allows programmers to define remote procedure calls.</a:t>
            </a:r>
          </a:p>
          <a:p>
            <a:r>
              <a:rPr lang="en-US" dirty="0"/>
              <a:t>Stubs are used to make it appear that the call is local.</a:t>
            </a:r>
          </a:p>
          <a:p>
            <a:r>
              <a:rPr lang="en-US" dirty="0"/>
              <a:t>Semantics</a:t>
            </a:r>
          </a:p>
          <a:p>
            <a:pPr lvl="1"/>
            <a:r>
              <a:rPr lang="en-US" dirty="0"/>
              <a:t>Cannot provide exactly once </a:t>
            </a:r>
          </a:p>
          <a:p>
            <a:pPr lvl="1"/>
            <a:r>
              <a:rPr lang="en-US" dirty="0"/>
              <a:t>At least once</a:t>
            </a:r>
          </a:p>
          <a:p>
            <a:pPr lvl="1"/>
            <a:r>
              <a:rPr lang="en-US" dirty="0"/>
              <a:t>At most once</a:t>
            </a:r>
          </a:p>
          <a:p>
            <a:pPr lvl="1"/>
            <a:r>
              <a:rPr lang="en-US" dirty="0"/>
              <a:t>Depends on the application requirements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5DE5C-1658-1143-AA88-013D7022B062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26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(UIUC).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01775" y="1700213"/>
            <a:ext cx="14033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socket()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54175" y="2392363"/>
            <a:ext cx="10985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bind()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00188" y="3108325"/>
            <a:ext cx="14033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listen()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501775" y="3813175"/>
            <a:ext cx="14033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accept()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670050" y="4926013"/>
            <a:ext cx="10985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read()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593850" y="6000750"/>
            <a:ext cx="12509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write()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654175" y="1163638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u="sng"/>
              <a:t>Server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171700" y="2084388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171700" y="277495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171700" y="3505200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171700" y="4195763"/>
            <a:ext cx="19050" cy="730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171700" y="5322888"/>
            <a:ext cx="19050" cy="652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270000" y="1585913"/>
            <a:ext cx="1919288" cy="27654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116013" y="4465638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block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47725" y="5307013"/>
            <a:ext cx="125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process</a:t>
            </a:r>
          </a:p>
          <a:p>
            <a:pPr>
              <a:lnSpc>
                <a:spcPct val="90000"/>
              </a:lnSpc>
            </a:pPr>
            <a:r>
              <a:rPr lang="en-US"/>
              <a:t>request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6530975" y="2814638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u="sng"/>
              <a:t>Client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6434138" y="3352800"/>
            <a:ext cx="14033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socket()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357938" y="4044950"/>
            <a:ext cx="15557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connect()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508750" y="4760913"/>
            <a:ext cx="12509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write()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7104063" y="3736975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7104063" y="4427538"/>
            <a:ext cx="0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>
            <a:off x="2152650" y="4235450"/>
            <a:ext cx="4264025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 rot="21359234">
            <a:off x="3670300" y="3621088"/>
            <a:ext cx="170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establish</a:t>
            </a:r>
          </a:p>
          <a:p>
            <a:r>
              <a:rPr lang="en-US"/>
              <a:t>connection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2728913" y="4887913"/>
            <a:ext cx="3763962" cy="230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 rot="21358569">
            <a:off x="3689350" y="4581525"/>
            <a:ext cx="2012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send request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6607175" y="6156325"/>
            <a:ext cx="1098550" cy="3968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read()</a:t>
            </a: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2843213" y="6156325"/>
            <a:ext cx="3763962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 rot="247832">
            <a:off x="3765550" y="5848350"/>
            <a:ext cx="2165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send response</a:t>
            </a: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7107238" y="5157788"/>
            <a:ext cx="38100" cy="998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/>
      <p:bldP spid="30" grpId="0" animBg="1"/>
      <p:bldP spid="31" grpId="0" animBg="1"/>
      <p:bldP spid="32" grpId="0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Socket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Low-level read/write</a:t>
            </a:r>
          </a:p>
          <a:p>
            <a:r>
              <a:rPr lang="en-US" dirty="0"/>
              <a:t>Communication oriented</a:t>
            </a:r>
          </a:p>
          <a:p>
            <a:r>
              <a:rPr lang="en-US" dirty="0"/>
              <a:t>Same sequence of calls, repeated many times</a:t>
            </a:r>
          </a:p>
          <a:p>
            <a:r>
              <a:rPr lang="en-US" dirty="0"/>
              <a:t>Etc, etc…</a:t>
            </a:r>
          </a:p>
          <a:p>
            <a:r>
              <a:rPr lang="en-US" dirty="0">
                <a:solidFill>
                  <a:srgbClr val="FF0000"/>
                </a:solidFill>
              </a:rPr>
              <a:t>Not programmer friendly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519176" cy="589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RPC (Remote Procedure Call)</a:t>
            </a:r>
          </a:p>
          <a:p>
            <a:pPr lvl="1"/>
            <a:r>
              <a:rPr lang="en-US" dirty="0"/>
              <a:t>Goal: it should appear that the programmer is calling a local function</a:t>
            </a:r>
          </a:p>
          <a:p>
            <a:pPr lvl="1"/>
            <a:r>
              <a:rPr lang="en-US" dirty="0"/>
              <a:t>Mechanism to enable function calls between different processes</a:t>
            </a:r>
          </a:p>
          <a:p>
            <a:pPr lvl="1"/>
            <a:r>
              <a:rPr lang="en-US" dirty="0"/>
              <a:t>First proposed in the 80’s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Sun RPC</a:t>
            </a:r>
          </a:p>
          <a:p>
            <a:pPr lvl="1"/>
            <a:r>
              <a:rPr lang="en-US" dirty="0"/>
              <a:t>Java RMI</a:t>
            </a:r>
          </a:p>
          <a:p>
            <a:pPr lvl="1"/>
            <a:r>
              <a:rPr lang="en-US" dirty="0"/>
              <a:t>CORBA</a:t>
            </a:r>
          </a:p>
          <a:p>
            <a:r>
              <a:rPr lang="en-US" dirty="0"/>
              <a:t>Other examples that borrow the idea</a:t>
            </a:r>
          </a:p>
          <a:p>
            <a:pPr lvl="1"/>
            <a:r>
              <a:rPr lang="en-US" dirty="0"/>
              <a:t>XML-RPC</a:t>
            </a:r>
          </a:p>
          <a:p>
            <a:pPr lvl="1"/>
            <a:r>
              <a:rPr lang="en-US" dirty="0"/>
              <a:t>Android Bound Services with AIDL</a:t>
            </a:r>
          </a:p>
          <a:p>
            <a:pPr lvl="1"/>
            <a:r>
              <a:rPr lang="en-US" dirty="0"/>
              <a:t>Google Protocol Buffers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 (…)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…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rpc_call</a:t>
            </a:r>
            <a:r>
              <a:rPr lang="en-US" dirty="0"/>
              <a:t>(…);</a:t>
            </a:r>
          </a:p>
          <a:p>
            <a:pPr>
              <a:buNone/>
            </a:pPr>
            <a:r>
              <a:rPr lang="en-US" dirty="0"/>
              <a:t>	…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  <a:p>
            <a:pPr>
              <a:buNone/>
            </a:pPr>
            <a:r>
              <a:rPr lang="en-US" dirty="0"/>
              <a:t>…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rpc_call</a:t>
            </a:r>
            <a:r>
              <a:rPr lang="en-US" dirty="0"/>
              <a:t>(…) {</a:t>
            </a:r>
          </a:p>
          <a:p>
            <a:pPr>
              <a:buNone/>
            </a:pPr>
            <a:r>
              <a:rPr lang="en-US" dirty="0"/>
              <a:t>	…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3200400" y="3048000"/>
            <a:ext cx="1524000" cy="381000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10800000">
            <a:off x="3124200" y="3581400"/>
            <a:ext cx="1524000" cy="381000"/>
          </a:xfrm>
          <a:prstGeom prst="straightConnector1">
            <a:avLst/>
          </a:prstGeom>
          <a:solidFill>
            <a:schemeClr val="bg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Procedure Call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E.g., </a:t>
            </a:r>
            <a:r>
              <a:rPr lang="en-US" dirty="0" err="1"/>
              <a:t>x</a:t>
            </a:r>
            <a:r>
              <a:rPr lang="en-US" dirty="0"/>
              <a:t> = </a:t>
            </a:r>
            <a:r>
              <a:rPr lang="en-US" dirty="0" err="1"/>
              <a:t>local_call(“str</a:t>
            </a:r>
            <a:r>
              <a:rPr lang="en-US" dirty="0"/>
              <a:t>”);</a:t>
            </a:r>
          </a:p>
          <a:p>
            <a:r>
              <a:rPr lang="en-US" dirty="0"/>
              <a:t>The compiler generates code to </a:t>
            </a:r>
            <a:r>
              <a:rPr lang="en-US" i="1" dirty="0">
                <a:solidFill>
                  <a:srgbClr val="0000FF"/>
                </a:solidFill>
              </a:rPr>
              <a:t>transfer necessary things</a:t>
            </a:r>
            <a:r>
              <a:rPr lang="en-US" dirty="0"/>
              <a:t> to </a:t>
            </a:r>
            <a:r>
              <a:rPr lang="en-US" dirty="0" err="1"/>
              <a:t>local_call</a:t>
            </a:r>
            <a:endParaRPr lang="en-US" dirty="0"/>
          </a:p>
          <a:p>
            <a:pPr lvl="1"/>
            <a:r>
              <a:rPr lang="en-US" dirty="0"/>
              <a:t>Push the parameters to the stack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local_call</a:t>
            </a:r>
            <a:endParaRPr lang="en-US" dirty="0"/>
          </a:p>
          <a:p>
            <a:r>
              <a:rPr lang="en-US" dirty="0"/>
              <a:t>The compiler also generates code to </a:t>
            </a:r>
            <a:r>
              <a:rPr lang="en-US" i="1" dirty="0">
                <a:solidFill>
                  <a:srgbClr val="0000FF"/>
                </a:solidFill>
              </a:rPr>
              <a:t>execute the local call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Assigns registers</a:t>
            </a:r>
          </a:p>
          <a:p>
            <a:pPr lvl="1"/>
            <a:r>
              <a:rPr lang="en-US" dirty="0"/>
              <a:t>Adjust stack pointers</a:t>
            </a:r>
          </a:p>
          <a:p>
            <a:pPr lvl="1"/>
            <a:r>
              <a:rPr lang="en-US" dirty="0"/>
              <a:t>Saves the return value</a:t>
            </a:r>
          </a:p>
          <a:p>
            <a:pPr lvl="1"/>
            <a:r>
              <a:rPr lang="en-US" dirty="0"/>
              <a:t>Calls the return instruction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an illusion of doing a local call</a:t>
            </a:r>
          </a:p>
          <a:p>
            <a:r>
              <a:rPr lang="en-US" dirty="0"/>
              <a:t>Closer to the programmers</a:t>
            </a:r>
          </a:p>
          <a:p>
            <a:pPr lvl="1"/>
            <a:r>
              <a:rPr lang="en-US" dirty="0"/>
              <a:t>Language-level construct, not OS-level support</a:t>
            </a:r>
          </a:p>
          <a:p>
            <a:r>
              <a:rPr lang="en-US" dirty="0"/>
              <a:t>What are some of the challenges?</a:t>
            </a:r>
          </a:p>
          <a:p>
            <a:pPr lvl="1"/>
            <a:r>
              <a:rPr lang="en-US" dirty="0"/>
              <a:t>How do you know that there are remote calls available?</a:t>
            </a:r>
          </a:p>
          <a:p>
            <a:pPr lvl="1"/>
            <a:r>
              <a:rPr lang="en-US" dirty="0"/>
              <a:t>How do you pass the parameters?</a:t>
            </a:r>
          </a:p>
          <a:p>
            <a:pPr lvl="1"/>
            <a:r>
              <a:rPr lang="en-US" dirty="0"/>
              <a:t>How do you find the correct server process?</a:t>
            </a:r>
          </a:p>
          <a:p>
            <a:pPr lvl="1"/>
            <a:r>
              <a:rPr lang="en-US" dirty="0"/>
              <a:t>How do you get the return value?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Stub, Marshalling, &amp; </a:t>
            </a:r>
            <a:r>
              <a:rPr lang="en-US" dirty="0" err="1"/>
              <a:t>Unmarshalling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Stub functions:</a:t>
            </a:r>
            <a:r>
              <a:rPr lang="en-US" dirty="0"/>
              <a:t> local interface to make it appear that the call is local.</a:t>
            </a:r>
          </a:p>
          <a:p>
            <a:r>
              <a:rPr lang="en-US" dirty="0">
                <a:solidFill>
                  <a:srgbClr val="0000FF"/>
                </a:solidFill>
              </a:rPr>
              <a:t>Marshalling:</a:t>
            </a:r>
            <a:r>
              <a:rPr lang="en-US" dirty="0"/>
              <a:t> the act of taking a collection of data items (platform dependent) and assembling them into the external data representation (platform independent).</a:t>
            </a:r>
            <a:endParaRPr lang="en-US" dirty="0">
              <a:sym typeface="Symbol" charset="0"/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Unmarshalling</a:t>
            </a:r>
            <a:r>
              <a:rPr lang="en-US" dirty="0">
                <a:solidFill>
                  <a:srgbClr val="0000FF"/>
                </a:solidFill>
              </a:rPr>
              <a:t>: </a:t>
            </a:r>
            <a:r>
              <a:rPr lang="en-US" dirty="0"/>
              <a:t>the process of disassembling data that is in external data representation form, into a locally interpretable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24815</TotalTime>
  <Pages>12</Pages>
  <Words>1175</Words>
  <Application>Microsoft Macintosh PowerPoint</Application>
  <PresentationFormat>Letter Paper (8.5x11 in)</PresentationFormat>
  <Paragraphs>345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Arial</vt:lpstr>
      <vt:lpstr>Calibri</vt:lpstr>
      <vt:lpstr>Helvetica</vt:lpstr>
      <vt:lpstr>Symbol</vt:lpstr>
      <vt:lpstr>Times</vt:lpstr>
      <vt:lpstr>Times New Roman</vt:lpstr>
      <vt:lpstr>Wingdings</vt:lpstr>
      <vt:lpstr>CS252-template</vt:lpstr>
      <vt:lpstr>Office Theme</vt:lpstr>
      <vt:lpstr>CSE 486/586 Distributed Systems Remote Procedure Call</vt:lpstr>
      <vt:lpstr>Recall?</vt:lpstr>
      <vt:lpstr>Socket API</vt:lpstr>
      <vt:lpstr>What’s Wrong with Socket API?</vt:lpstr>
      <vt:lpstr>Another Abstraction</vt:lpstr>
      <vt:lpstr>RPC</vt:lpstr>
      <vt:lpstr>Local Procedure Call</vt:lpstr>
      <vt:lpstr>Remote Procedure Call</vt:lpstr>
      <vt:lpstr>Stub, Marshalling, &amp; Unmarshalling</vt:lpstr>
      <vt:lpstr>RPC Process</vt:lpstr>
      <vt:lpstr>CSE 486/586 Administrivia</vt:lpstr>
      <vt:lpstr>Invocation Semantics Due to Failures</vt:lpstr>
      <vt:lpstr>Failure Modes of RPC</vt:lpstr>
      <vt:lpstr>Invocation Semantics</vt:lpstr>
      <vt:lpstr>Invocation Semantics</vt:lpstr>
      <vt:lpstr>How Do You Generate Stubs?</vt:lpstr>
      <vt:lpstr>Interface Definition Language (IDL)</vt:lpstr>
      <vt:lpstr>Example: SUN XDR</vt:lpstr>
      <vt:lpstr>Stub Generation</vt:lpstr>
      <vt:lpstr>How Do You Find the Server Process?</vt:lpstr>
      <vt:lpstr>Local DB with Well-Known Port</vt:lpstr>
      <vt:lpstr>How to Pass Parameters?</vt:lpstr>
      <vt:lpstr>External Data Representation</vt:lpstr>
      <vt:lpstr>Example: Remote Method Invocation (RMI)</vt:lpstr>
      <vt:lpstr>Summary 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971</cp:revision>
  <cp:lastPrinted>2019-04-08T15:58:16Z</cp:lastPrinted>
  <dcterms:created xsi:type="dcterms:W3CDTF">2012-02-29T14:30:44Z</dcterms:created>
  <dcterms:modified xsi:type="dcterms:W3CDTF">2019-04-08T18:02:46Z</dcterms:modified>
  <cp:category/>
</cp:coreProperties>
</file>