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82" r:id="rId2"/>
  </p:sldMasterIdLst>
  <p:notesMasterIdLst>
    <p:notesMasterId r:id="rId38"/>
  </p:notesMasterIdLst>
  <p:handoutMasterIdLst>
    <p:handoutMasterId r:id="rId39"/>
  </p:handoutMasterIdLst>
  <p:sldIdLst>
    <p:sldId id="322" r:id="rId3"/>
    <p:sldId id="798" r:id="rId4"/>
    <p:sldId id="799" r:id="rId5"/>
    <p:sldId id="800" r:id="rId6"/>
    <p:sldId id="801" r:id="rId7"/>
    <p:sldId id="815" r:id="rId8"/>
    <p:sldId id="816" r:id="rId9"/>
    <p:sldId id="802" r:id="rId10"/>
    <p:sldId id="803" r:id="rId11"/>
    <p:sldId id="808" r:id="rId12"/>
    <p:sldId id="804" r:id="rId13"/>
    <p:sldId id="809" r:id="rId14"/>
    <p:sldId id="810" r:id="rId15"/>
    <p:sldId id="811" r:id="rId16"/>
    <p:sldId id="812" r:id="rId17"/>
    <p:sldId id="806" r:id="rId18"/>
    <p:sldId id="813" r:id="rId19"/>
    <p:sldId id="814" r:id="rId20"/>
    <p:sldId id="835" r:id="rId21"/>
    <p:sldId id="834" r:id="rId22"/>
    <p:sldId id="836" r:id="rId23"/>
    <p:sldId id="675" r:id="rId24"/>
    <p:sldId id="676" r:id="rId25"/>
    <p:sldId id="677" r:id="rId26"/>
    <p:sldId id="678" r:id="rId27"/>
    <p:sldId id="679" r:id="rId28"/>
    <p:sldId id="683" r:id="rId29"/>
    <p:sldId id="684" r:id="rId30"/>
    <p:sldId id="685" r:id="rId31"/>
    <p:sldId id="680" r:id="rId32"/>
    <p:sldId id="681" r:id="rId33"/>
    <p:sldId id="682" r:id="rId34"/>
    <p:sldId id="686" r:id="rId35"/>
    <p:sldId id="777" r:id="rId36"/>
    <p:sldId id="584" r:id="rId3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40" autoAdjust="0"/>
    <p:restoredTop sz="80175" autoAdjust="0"/>
  </p:normalViewPr>
  <p:slideViewPr>
    <p:cSldViewPr>
      <p:cViewPr varScale="1">
        <p:scale>
          <a:sx n="85" d="100"/>
          <a:sy n="85" d="100"/>
        </p:scale>
        <p:origin x="17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-3904" y="-10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FF668F6-92AF-F14F-959F-F8E6BDC55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7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C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03442F8-CACF-AA42-83D4-E0A09A06F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ACFFB53C-1439-6C41-A2C3-1FF6E096BBD2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  <a:defRPr/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46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5CF24B-0C0D-7241-B9E7-F4D71DD732C8}" type="slidenum">
              <a:rPr lang="en-US"/>
              <a:pPr/>
              <a:t>19</a:t>
            </a:fld>
            <a:endParaRPr lang="en-US"/>
          </a:p>
        </p:txBody>
      </p:sp>
      <p:sp>
        <p:nvSpPr>
          <p:cNvPr id="542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8663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5CA2DB-8A6E-354A-84FE-C390361DC98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750E79-2683-6848-A4D7-CDA40719EAAA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4F458F-5213-914F-94F8-6B10C77F9790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4C4F620-2FEB-0043-9943-F8C545420FE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543C2CE-5AF7-8143-8A0A-0153F98C0316}" type="slidenum">
              <a:rPr lang="en-US"/>
              <a:pPr>
                <a:defRPr/>
              </a:pPr>
              <a:t>‹#›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CSE 486/586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ＭＳ Ｐゴシック" charset="-128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F3828-6825-D14F-A1E4-6AC47EF8F4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cebook.com/note.php?note_id=23844338919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050" y="189865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CSE 486/586 Distributed Systems</a:t>
            </a:r>
            <a:br>
              <a:rPr lang="en-US" dirty="0"/>
            </a:br>
            <a:r>
              <a:rPr lang="en-US" dirty="0"/>
              <a:t>Distributed File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Steve Ko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Computer Sciences and Engineering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at Buffalo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Mount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8500" y="1270000"/>
            <a:ext cx="27686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4900" y="1244600"/>
            <a:ext cx="23368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670300" y="1257300"/>
            <a:ext cx="2336800" cy="36449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05400" y="3098800"/>
            <a:ext cx="7874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023100" y="30607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62100" y="30226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797300" y="3086100"/>
            <a:ext cx="939800" cy="317500"/>
          </a:xfrm>
          <a:prstGeom prst="rect">
            <a:avLst/>
          </a:prstGeom>
          <a:solidFill>
            <a:srgbClr val="FFFF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 txBox="1">
            <a:spLocks noChangeArrowheads="1"/>
          </p:cNvSpPr>
          <p:nvPr/>
        </p:nvSpPr>
        <p:spPr bwMode="auto">
          <a:xfrm>
            <a:off x="596900" y="876300"/>
            <a:ext cx="8001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buClr>
                <a:schemeClr val="hlink"/>
              </a:buClr>
              <a:buSzPct val="120000"/>
              <a:buFont typeface="Wingdings" charset="0"/>
              <a:buNone/>
            </a:pPr>
            <a:r>
              <a:rPr lang="en-US" sz="280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endParaRPr lang="en-US" sz="32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81300" y="37719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584700" y="14224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05200" y="30607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648200" y="22606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7988300" y="38354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3860800" y="17399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902200" y="1765300"/>
            <a:ext cx="139700" cy="55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978400" y="17526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953000" y="26162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4229100" y="2590800"/>
            <a:ext cx="6731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5029200" y="2616200"/>
            <a:ext cx="5207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099300" y="13970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94500" y="30226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162800" y="22352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nfs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235700" y="38862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pet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832600" y="38608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jim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493000" y="38608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6375400" y="17145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6985000" y="1803400"/>
            <a:ext cx="3556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7416800" y="1739900"/>
            <a:ext cx="114300" cy="508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7493000" y="17272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7467600" y="25527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6946900" y="2565400"/>
            <a:ext cx="469900" cy="3429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7505700" y="2552700"/>
            <a:ext cx="520700" cy="444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6515100" y="3365500"/>
            <a:ext cx="8255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7302500" y="3416300"/>
            <a:ext cx="13970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7518400" y="3416300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4749800" y="30734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632700" y="3403600"/>
            <a:ext cx="7239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587500" y="13589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1282700" y="2984500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people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1651000" y="21971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org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23900" y="38481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mth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1473200" y="38227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john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2209800" y="382270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>
            <a:off x="863600" y="1676400"/>
            <a:ext cx="965200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H="1">
            <a:off x="1473200" y="1765300"/>
            <a:ext cx="3556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1905000" y="1701800"/>
            <a:ext cx="139700" cy="558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>
            <a:off x="1981200" y="1689100"/>
            <a:ext cx="546100" cy="520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>
            <a:off x="1955800" y="2514600"/>
            <a:ext cx="0" cy="482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1"/>
          <p:cNvSpPr>
            <a:spLocks noChangeShapeType="1"/>
          </p:cNvSpPr>
          <p:nvPr/>
        </p:nvSpPr>
        <p:spPr bwMode="auto">
          <a:xfrm flipH="1">
            <a:off x="1231900" y="2527300"/>
            <a:ext cx="673100" cy="4953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1993900" y="2514600"/>
            <a:ext cx="520700" cy="444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1003300" y="3327400"/>
            <a:ext cx="82550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H="1">
            <a:off x="1790700" y="3378200"/>
            <a:ext cx="139700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2019300" y="3378200"/>
            <a:ext cx="4826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171700" y="3352800"/>
            <a:ext cx="1054100" cy="5715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utoShape 57"/>
          <p:cNvSpPr>
            <a:spLocks noChangeArrowheads="1"/>
          </p:cNvSpPr>
          <p:nvPr/>
        </p:nvSpPr>
        <p:spPr bwMode="auto">
          <a:xfrm rot="10800000">
            <a:off x="2552700" y="3009900"/>
            <a:ext cx="12192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 rot="34941">
            <a:off x="5829300" y="3048000"/>
            <a:ext cx="12192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AutoShape 59"/>
          <p:cNvSpPr>
            <a:spLocks noChangeArrowheads="1"/>
          </p:cNvSpPr>
          <p:nvPr/>
        </p:nvSpPr>
        <p:spPr bwMode="auto">
          <a:xfrm rot="34941">
            <a:off x="749300" y="5114925"/>
            <a:ext cx="850900" cy="406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1353391700 h 21600"/>
              <a:gd name="T4" fmla="*/ 2147483647 w 21600"/>
              <a:gd name="T5" fmla="*/ 2147483647 h 21600"/>
              <a:gd name="T6" fmla="*/ 2147483647 w 21600"/>
              <a:gd name="T7" fmla="*/ 13533917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1765300" y="5080000"/>
            <a:ext cx="67183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1"/>
                </a:solidFill>
              </a:rPr>
              <a:t>Each server keeps a record of local files available for remote mounting.  Clients use a </a:t>
            </a:r>
            <a:r>
              <a:rPr lang="en-US" sz="2000" i="1">
                <a:solidFill>
                  <a:schemeClr val="tx1"/>
                </a:solidFill>
              </a:rPr>
              <a:t>mount</a:t>
            </a:r>
            <a:r>
              <a:rPr lang="en-US" sz="2000">
                <a:solidFill>
                  <a:schemeClr val="tx1"/>
                </a:solidFill>
              </a:rPr>
              <a:t> command for remote mounting, providing name mappings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35000" y="5524500"/>
            <a:ext cx="102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FF"/>
                </a:solidFill>
              </a:rPr>
              <a:t>Remote Mount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1028700" y="44450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Server 1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3937000" y="44704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Client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6438900" y="4470400"/>
            <a:ext cx="1790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FF"/>
                </a:solidFill>
              </a:rPr>
              <a:t>Server 2</a:t>
            </a:r>
          </a:p>
        </p:txBody>
      </p:sp>
    </p:spTree>
    <p:extLst>
      <p:ext uri="{BB962C8B-B14F-4D97-AF65-F5344CB8AC3E}">
        <p14:creationId xmlns:p14="http://schemas.microsoft.com/office/powerpoint/2010/main" val="358453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Client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Transfers blocks of files to and from server via RPC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Server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Provides a conventional RPC interface at a well-known port on each host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Stores files and directories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Problems?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Performance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1EB61-8A9E-AE4F-826F-B2A2E6FC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72427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cache!</a:t>
            </a:r>
          </a:p>
          <a:p>
            <a:r>
              <a:rPr lang="en-US" dirty="0"/>
              <a:t>Server-side</a:t>
            </a:r>
          </a:p>
          <a:p>
            <a:pPr lvl="1"/>
            <a:r>
              <a:rPr lang="en-US" dirty="0"/>
              <a:t>Typically done by OS &amp; disks anyway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 disk usually has a cache built-in.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OS caches file pages, directories, and file attributes that have been read from the disk in a 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main memory buffer cache.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Client-side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 accessing data, cache it locally.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What’s a typical problem with caching?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Consistency: cached data can become stale.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46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(General) Caching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Read-ahead (</a:t>
            </a:r>
            <a:r>
              <a:rPr lang="en-US" dirty="0" err="1">
                <a:solidFill>
                  <a:srgbClr val="0000FF"/>
                </a:solidFill>
              </a:rPr>
              <a:t>prefetch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Read strategy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Anticipates read accesses and fetches the pages following those that have most recently been read.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Delayed-write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Write strategy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New writes stored locally.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Periodically or when another client accesses, send back the updates to the server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Write-through</a:t>
            </a:r>
            <a:endParaRPr lang="en-US" i="1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Write strategy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Writes go all the way to the server’s disk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This is not an exhaustive list!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  <a:ea typeface="ＭＳ Ｐゴシック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7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V3 Client-Side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mainly look at NFS V3.</a:t>
            </a:r>
          </a:p>
          <a:p>
            <a:r>
              <a:rPr lang="en-US" dirty="0"/>
              <a:t>Write-through, but only at close()</a:t>
            </a:r>
          </a:p>
          <a:p>
            <a:pPr lvl="1"/>
            <a:r>
              <a:rPr lang="en-US" dirty="0"/>
              <a:t>Not every single write</a:t>
            </a:r>
          </a:p>
          <a:p>
            <a:pPr lvl="1"/>
            <a:r>
              <a:rPr lang="en-US" dirty="0"/>
              <a:t>Helps performance (reduces network activities &amp; traffic)</a:t>
            </a:r>
          </a:p>
          <a:p>
            <a:r>
              <a:rPr lang="en-US" dirty="0"/>
              <a:t>Multiple writers</a:t>
            </a:r>
          </a:p>
          <a:p>
            <a:pPr lvl="1"/>
            <a:r>
              <a:rPr lang="en-US" dirty="0"/>
              <a:t>No guarantee</a:t>
            </a:r>
          </a:p>
          <a:p>
            <a:pPr lvl="1"/>
            <a:r>
              <a:rPr lang="en-US" dirty="0"/>
              <a:t>Could be any combination of (over-)writes</a:t>
            </a:r>
          </a:p>
          <a:p>
            <a:r>
              <a:rPr lang="en-US" dirty="0"/>
              <a:t>Leads to inconsistency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9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client periodically checks with the server about cached blocks.</a:t>
            </a:r>
          </a:p>
          <a:p>
            <a:r>
              <a:rPr lang="en-US" dirty="0"/>
              <a:t>Each block has a timestamp.</a:t>
            </a:r>
          </a:p>
          <a:p>
            <a:pPr lvl="1"/>
            <a:r>
              <a:rPr lang="en-US" dirty="0"/>
              <a:t>If the remote block is new, then the client invalidates the local cached block.</a:t>
            </a:r>
          </a:p>
          <a:p>
            <a:r>
              <a:rPr lang="en-US" dirty="0"/>
              <a:t>Always invalidate after some period of time</a:t>
            </a:r>
          </a:p>
          <a:p>
            <a:pPr lvl="1"/>
            <a:r>
              <a:rPr lang="en-US" dirty="0"/>
              <a:t>3 seconds for files</a:t>
            </a:r>
          </a:p>
          <a:p>
            <a:pPr lvl="1"/>
            <a:r>
              <a:rPr lang="en-US" dirty="0"/>
              <a:t>30 seconds for directories</a:t>
            </a:r>
          </a:p>
          <a:p>
            <a:r>
              <a:rPr lang="en-US" dirty="0"/>
              <a:t>Written blocks are marked as “dirty.”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3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design choices: </a:t>
            </a:r>
            <a:r>
              <a:rPr lang="en-US" dirty="0" err="1"/>
              <a:t>stateful</a:t>
            </a:r>
            <a:r>
              <a:rPr lang="en-US" dirty="0"/>
              <a:t> &amp; stateless</a:t>
            </a:r>
          </a:p>
          <a:p>
            <a:r>
              <a:rPr lang="en-US" dirty="0" err="1"/>
              <a:t>Stateful</a:t>
            </a:r>
            <a:endParaRPr lang="en-US" dirty="0"/>
          </a:p>
          <a:p>
            <a:pPr lvl="1"/>
            <a:r>
              <a:rPr lang="en-US" dirty="0"/>
              <a:t>The server maintains all client information (which file, which block of the file, the offset within the block, file lock, etc.)</a:t>
            </a:r>
          </a:p>
          <a:p>
            <a:pPr lvl="1"/>
            <a:r>
              <a:rPr lang="en-US" dirty="0"/>
              <a:t>Good for the client-side process (</a:t>
            </a:r>
            <a:r>
              <a:rPr lang="en-US"/>
              <a:t>just send requests!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Becomes almost like a local file system (e.g., locking is easy to implement)</a:t>
            </a:r>
          </a:p>
          <a:p>
            <a:r>
              <a:rPr lang="en-US" dirty="0"/>
              <a:t>Problem?</a:t>
            </a:r>
          </a:p>
          <a:p>
            <a:pPr lvl="1"/>
            <a:r>
              <a:rPr lang="en-US" dirty="0"/>
              <a:t>Server crash </a:t>
            </a:r>
            <a:r>
              <a:rPr lang="en-US" dirty="0">
                <a:sym typeface="Wingdings"/>
              </a:rPr>
              <a:t> lose the client state</a:t>
            </a:r>
          </a:p>
          <a:p>
            <a:pPr lvl="1"/>
            <a:r>
              <a:rPr lang="en-US" dirty="0">
                <a:sym typeface="Wingdings"/>
              </a:rPr>
              <a:t>Becomes complicated to deal with failures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F54DA-56BA-C64B-94E0-E36F3515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657600"/>
            <a:ext cx="519176" cy="5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  <a:p>
            <a:pPr lvl="1"/>
            <a:r>
              <a:rPr lang="en-US" dirty="0"/>
              <a:t>Clients maintain their own information (which file, which block of the file, the offset within the block, etc.)</a:t>
            </a:r>
          </a:p>
          <a:p>
            <a:pPr lvl="1"/>
            <a:r>
              <a:rPr lang="en-US" dirty="0"/>
              <a:t>The server does not know anything about what a client does.</a:t>
            </a:r>
          </a:p>
          <a:p>
            <a:pPr lvl="1"/>
            <a:r>
              <a:rPr lang="en-US" dirty="0"/>
              <a:t>Each request contains complete information (file name, offset, etc.)</a:t>
            </a:r>
          </a:p>
          <a:p>
            <a:pPr lvl="1"/>
            <a:r>
              <a:rPr lang="en-US" dirty="0"/>
              <a:t>Easier to deal with server crashes (nothing to lose!)</a:t>
            </a:r>
          </a:p>
          <a:p>
            <a:r>
              <a:rPr lang="en-US" dirty="0"/>
              <a:t>NFS V3’s choice</a:t>
            </a:r>
          </a:p>
          <a:p>
            <a:r>
              <a:rPr lang="en-US" dirty="0"/>
              <a:t>Problem?</a:t>
            </a:r>
          </a:p>
          <a:p>
            <a:pPr lvl="1"/>
            <a:r>
              <a:rPr lang="en-US" dirty="0"/>
              <a:t>Locking becomes difficult.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V3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Client-side caching for improved performance</a:t>
            </a:r>
          </a:p>
          <a:p>
            <a:r>
              <a:rPr lang="en-US" dirty="0"/>
              <a:t>Write-through at close()</a:t>
            </a:r>
          </a:p>
          <a:p>
            <a:pPr lvl="1"/>
            <a:r>
              <a:rPr lang="en-US" dirty="0"/>
              <a:t>Consistency issue</a:t>
            </a:r>
          </a:p>
          <a:p>
            <a:r>
              <a:rPr lang="en-US" dirty="0"/>
              <a:t>Stateless server</a:t>
            </a:r>
          </a:p>
          <a:p>
            <a:pPr lvl="1"/>
            <a:r>
              <a:rPr lang="en-US" dirty="0"/>
              <a:t>Easier to deal with failures</a:t>
            </a:r>
          </a:p>
          <a:p>
            <a:pPr lvl="1"/>
            <a:r>
              <a:rPr lang="en-US" dirty="0"/>
              <a:t>Locking is not supported (later versions of NFS support locking though)</a:t>
            </a:r>
          </a:p>
          <a:p>
            <a:r>
              <a:rPr lang="en-US" dirty="0"/>
              <a:t>Simple design</a:t>
            </a:r>
          </a:p>
          <a:p>
            <a:pPr lvl="1"/>
            <a:r>
              <a:rPr lang="en-US" dirty="0"/>
              <a:t>Led to simple implementation, acceptable performance, easier maintenance, etc.</a:t>
            </a:r>
          </a:p>
          <a:p>
            <a:pPr lvl="1"/>
            <a:r>
              <a:rPr lang="en-US" dirty="0"/>
              <a:t>Ultimately led to its popularity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18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9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330200"/>
            <a:ext cx="7292975" cy="736600"/>
          </a:xfrm>
          <a:ln/>
          <a:extLst>
            <a:ext uri="{91240B29-F687-4f45-9708-019B960494DF}">
              <a14:hiddenLine xmlns="" xmlns:a14="http://schemas.microsoft.com/office/drawing/2010/main" w="9360" cap="flat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sz="3200" b="1">
                <a:solidFill>
                  <a:srgbClr val="0332B7"/>
                </a:solidFill>
              </a:rPr>
              <a:t>NFS V4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285750" indent="-28416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725"/>
              </a:spcBef>
              <a:buFont typeface="Symbol" charset="0"/>
              <a:buChar char=""/>
            </a:pPr>
            <a:r>
              <a:rPr lang="en-US" sz="2400">
                <a:cs typeface="ＭＳ Ｐゴシック" charset="0"/>
              </a:rPr>
              <a:t>Stateful system</a:t>
            </a:r>
          </a:p>
          <a:p>
            <a:pPr lvl="1">
              <a:lnSpc>
                <a:spcPct val="90000"/>
              </a:lnSpc>
              <a:spcBef>
                <a:spcPts val="1138"/>
              </a:spcBef>
              <a:buSzPct val="75000"/>
              <a:buFont typeface="Symbol" charset="0"/>
              <a:buChar char=""/>
            </a:pPr>
            <a:r>
              <a:rPr lang="en-US" sz="2400">
                <a:cs typeface="ＭＳ Ｐゴシック" charset="0"/>
              </a:rPr>
              <a:t>New APIs: open() and close()</a:t>
            </a:r>
          </a:p>
          <a:p>
            <a:pPr lvl="1">
              <a:lnSpc>
                <a:spcPct val="90000"/>
              </a:lnSpc>
              <a:spcBef>
                <a:spcPts val="1138"/>
              </a:spcBef>
              <a:buSzPct val="75000"/>
              <a:buFont typeface="Symbol" charset="0"/>
              <a:buChar char=""/>
            </a:pPr>
            <a:r>
              <a:rPr lang="en-US" sz="2400">
                <a:cs typeface="ＭＳ Ｐゴシック" charset="0"/>
              </a:rPr>
              <a:t>Locking is supported through lock(), lockt(), locku(), renew()</a:t>
            </a:r>
          </a:p>
          <a:p>
            <a:pPr lvl="1">
              <a:lnSpc>
                <a:spcPct val="90000"/>
              </a:lnSpc>
              <a:spcBef>
                <a:spcPts val="1138"/>
              </a:spcBef>
              <a:buSzPct val="75000"/>
              <a:buFont typeface="Symbol" charset="0"/>
              <a:buChar char=""/>
            </a:pPr>
            <a:r>
              <a:rPr lang="en-US" sz="2400">
                <a:cs typeface="ＭＳ Ｐゴシック" charset="0"/>
              </a:rPr>
              <a:t>Supports read/write locks, call backs etc.</a:t>
            </a:r>
          </a:p>
          <a:p>
            <a:pPr>
              <a:lnSpc>
                <a:spcPct val="90000"/>
              </a:lnSpc>
              <a:spcBef>
                <a:spcPts val="725"/>
              </a:spcBef>
              <a:buFont typeface="Symbol" charset="0"/>
              <a:buChar char=""/>
            </a:pPr>
            <a:r>
              <a:rPr lang="en-US" sz="2400">
                <a:cs typeface="ＭＳ Ｐゴシック" charset="0"/>
              </a:rPr>
              <a:t>Effective use of client side caching</a:t>
            </a:r>
          </a:p>
          <a:p>
            <a:pPr>
              <a:lnSpc>
                <a:spcPct val="90000"/>
              </a:lnSpc>
              <a:spcBef>
                <a:spcPts val="725"/>
              </a:spcBef>
              <a:buFont typeface="Symbol" charset="0"/>
              <a:buChar char=""/>
            </a:pPr>
            <a:r>
              <a:rPr lang="en-US" sz="2400">
                <a:cs typeface="ＭＳ Ｐゴシック" charset="0"/>
              </a:rPr>
              <a:t>Version 4.1 (pNFS)</a:t>
            </a:r>
          </a:p>
          <a:p>
            <a:pPr lvl="1">
              <a:lnSpc>
                <a:spcPct val="90000"/>
              </a:lnSpc>
              <a:spcBef>
                <a:spcPts val="1138"/>
              </a:spcBef>
              <a:buSzPct val="75000"/>
              <a:buFont typeface="Symbol" charset="0"/>
              <a:buChar char=""/>
            </a:pPr>
            <a:r>
              <a:rPr lang="en-US" sz="2400">
                <a:cs typeface="ＭＳ Ｐゴシック" charset="0"/>
              </a:rPr>
              <a:t>Parallel NFS supports parallel file I/O</a:t>
            </a:r>
          </a:p>
          <a:p>
            <a:pPr lvl="1">
              <a:lnSpc>
                <a:spcPct val="90000"/>
              </a:lnSpc>
              <a:spcBef>
                <a:spcPts val="1138"/>
              </a:spcBef>
              <a:buSzPct val="75000"/>
              <a:buFont typeface="Symbol" charset="0"/>
              <a:buChar char=""/>
            </a:pPr>
            <a:r>
              <a:rPr lang="en-US" sz="2400">
                <a:cs typeface="ＭＳ Ｐゴシック" charset="0"/>
              </a:rPr>
              <a:t>File is striped and stored across multiple servers</a:t>
            </a:r>
          </a:p>
          <a:p>
            <a:pPr lvl="1">
              <a:lnSpc>
                <a:spcPct val="90000"/>
              </a:lnSpc>
              <a:spcBef>
                <a:spcPts val="1138"/>
              </a:spcBef>
              <a:buSzPct val="75000"/>
              <a:buFont typeface="Symbol" charset="0"/>
              <a:buChar char=""/>
            </a:pPr>
            <a:r>
              <a:rPr lang="en-US" sz="2400">
                <a:cs typeface="ＭＳ Ｐゴシック" charset="0"/>
              </a:rPr>
              <a:t>Metadata and data are separated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553200" y="6565900"/>
            <a:ext cx="1905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160" tIns="46080" rIns="92160" bIns="4608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</a:pPr>
            <a:fld id="{9D19B178-3223-3F47-8A83-454D169127E0}" type="slidenum">
              <a:rPr lang="en-US" sz="1400" b="1">
                <a:solidFill>
                  <a:srgbClr val="00AE00"/>
                </a:solidFill>
                <a:latin typeface="Times New Roman" charset="0"/>
                <a:cs typeface="DejaVu Sans" charset="0"/>
              </a:rPr>
              <a:pPr algn="r">
                <a:lnSpc>
                  <a:spcPct val="100000"/>
                </a:lnSpc>
              </a:pPr>
              <a:t>19</a:t>
            </a:fld>
            <a:endParaRPr lang="en-US" sz="1400" b="1">
              <a:solidFill>
                <a:srgbClr val="00AE00"/>
              </a:solidFill>
              <a:latin typeface="Times New Roman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78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systems provides file management.</a:t>
            </a:r>
          </a:p>
          <a:p>
            <a:pPr lvl="1"/>
            <a:r>
              <a:rPr lang="en-US" dirty="0"/>
              <a:t>Name space</a:t>
            </a:r>
          </a:p>
          <a:p>
            <a:pPr lvl="1"/>
            <a:r>
              <a:rPr lang="en-US" dirty="0"/>
              <a:t>API for file operations (create, delete, open, close, read, write, append, truncate, etc.)</a:t>
            </a:r>
          </a:p>
          <a:p>
            <a:pPr lvl="1"/>
            <a:r>
              <a:rPr lang="en-US" dirty="0"/>
              <a:t>Physical storage management &amp; allocation (e.g., block storage)</a:t>
            </a:r>
          </a:p>
          <a:p>
            <a:pPr lvl="1"/>
            <a:r>
              <a:rPr lang="en-US" dirty="0"/>
              <a:t>Security and protection (access control)</a:t>
            </a:r>
          </a:p>
          <a:p>
            <a:r>
              <a:rPr lang="en-US" dirty="0"/>
              <a:t>Name space is usually hierarchical.</a:t>
            </a:r>
          </a:p>
          <a:p>
            <a:pPr lvl="1"/>
            <a:r>
              <a:rPr lang="en-US" dirty="0"/>
              <a:t>Files and directories</a:t>
            </a:r>
          </a:p>
          <a:p>
            <a:r>
              <a:rPr lang="en-US" dirty="0"/>
              <a:t>File systems are mounted.</a:t>
            </a:r>
          </a:p>
          <a:p>
            <a:pPr lvl="1"/>
            <a:r>
              <a:rPr lang="en-US" dirty="0"/>
              <a:t>Different file systems can be in the same name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486/586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Mid-semester grades will be posted by Friday.</a:t>
            </a:r>
          </a:p>
          <a:p>
            <a:r>
              <a:rPr lang="en-US" dirty="0"/>
              <a:t>PA3 is due on Friday.</a:t>
            </a:r>
          </a:p>
          <a:p>
            <a:r>
              <a:rPr lang="en-US"/>
              <a:t>Academic 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3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D223-4A62-F745-B47E-27A3EC1A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CB8E-DE13-D447-862A-B9967AE0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of the semester deals with data centers a 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A1285-CFB5-9F47-8DD7-B79A0BCC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/>
              <a:t>Buildings full of machines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340" y="3219433"/>
            <a:ext cx="3940610" cy="2906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9" y="2387652"/>
            <a:ext cx="3929461" cy="29470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376" y="1600200"/>
            <a:ext cx="8681574" cy="493484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Hundreds of Locations in the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72276"/>
            <a:ext cx="8246620" cy="365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7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in racks</a:t>
            </a:r>
          </a:p>
          <a:p>
            <a:pPr lvl="1"/>
            <a:r>
              <a:rPr lang="en-US" dirty="0"/>
              <a:t>Usually ~40 blades per rack</a:t>
            </a:r>
          </a:p>
          <a:p>
            <a:pPr lvl="1"/>
            <a:r>
              <a:rPr lang="en-US" dirty="0" err="1"/>
              <a:t>ToR</a:t>
            </a:r>
            <a:r>
              <a:rPr lang="en-US" dirty="0"/>
              <a:t> (Top-of-Rack) switch</a:t>
            </a:r>
          </a:p>
          <a:p>
            <a:r>
              <a:rPr lang="en-US" dirty="0"/>
              <a:t>Incredible amounts of engineering efforts</a:t>
            </a:r>
          </a:p>
          <a:p>
            <a:pPr lvl="1"/>
            <a:r>
              <a:rPr lang="en-US" dirty="0"/>
              <a:t>Power, cooling,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69" y="3105556"/>
            <a:ext cx="2927750" cy="276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51" y="3449324"/>
            <a:ext cx="3458553" cy="23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5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84" y="1752600"/>
            <a:ext cx="4897768" cy="44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3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3-tier for Web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68" y="1676400"/>
            <a:ext cx="3482182" cy="44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Amazon, Facebook, Google, Twitter, etc.</a:t>
            </a:r>
          </a:p>
          <a:p>
            <a:r>
              <a:rPr lang="en-US" dirty="0"/>
              <a:t>World-wide distribution of data centers</a:t>
            </a:r>
          </a:p>
          <a:p>
            <a:pPr lvl="1"/>
            <a:r>
              <a:rPr lang="en-US" dirty="0"/>
              <a:t>Load balance, fault tolerance, performance, etc.</a:t>
            </a:r>
          </a:p>
          <a:p>
            <a:r>
              <a:rPr lang="en-US" dirty="0"/>
              <a:t>Replicated service &amp; data</a:t>
            </a:r>
          </a:p>
          <a:p>
            <a:pPr lvl="1"/>
            <a:r>
              <a:rPr lang="en-US" dirty="0"/>
              <a:t>Each data center might be a complete stand-alone web service. (It depends though.)</a:t>
            </a:r>
          </a:p>
          <a:p>
            <a:r>
              <a:rPr lang="en-US" dirty="0"/>
              <a:t>At the bare minimum, you’re doing read/write.</a:t>
            </a:r>
          </a:p>
          <a:p>
            <a:r>
              <a:rPr lang="en-US" dirty="0"/>
              <a:t>What needs to be done when you issue a read </a:t>
            </a:r>
            <a:r>
              <a:rPr lang="en-US" dirty="0" err="1"/>
              <a:t>req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Server selection</a:t>
            </a:r>
          </a:p>
          <a:p>
            <a:r>
              <a:rPr lang="en-US" dirty="0"/>
              <a:t>What needs to be done when you issue a write </a:t>
            </a:r>
            <a:r>
              <a:rPr lang="en-US" dirty="0" err="1"/>
              <a:t>req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Server selection</a:t>
            </a:r>
          </a:p>
          <a:p>
            <a:pPr lvl="1"/>
            <a:r>
              <a:rPr lang="en-US" dirty="0"/>
              <a:t>Replicated data store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7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Selection Primer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happen at multiple places</a:t>
            </a:r>
          </a:p>
          <a:p>
            <a:r>
              <a:rPr lang="en-US" dirty="0"/>
              <a:t>Server resolution process: DNS -&gt; External IP -&gt; Internal IP</a:t>
            </a:r>
          </a:p>
          <a:p>
            <a:r>
              <a:rPr lang="en-US" dirty="0"/>
              <a:t>DNS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8246620" cy="3653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352800"/>
            <a:ext cx="3124200" cy="26776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hlinkClick r:id="rId3"/>
              </a:rPr>
              <a:t>www.facebook.com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69.63.187.17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69.63.187.18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69.63.187.19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124200"/>
            <a:ext cx="3124200" cy="2123658"/>
          </a:xfrm>
          <a:prstGeom prst="rect">
            <a:avLst/>
          </a:prstGeom>
          <a:solidFill>
            <a:schemeClr val="accent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hlinkClick r:id="rId3"/>
              </a:rPr>
              <a:t>www.facebook.com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69.63.181.11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69.63.181.12</a:t>
            </a:r>
          </a:p>
          <a:p>
            <a:pPr algn="ctr"/>
            <a:r>
              <a:rPr lang="en-US" sz="2400" dirty="0">
                <a:solidFill>
                  <a:srgbClr val="000000"/>
                </a:solidFill>
              </a:rPr>
              <a:t>North Carolina</a:t>
            </a:r>
          </a:p>
        </p:txBody>
      </p:sp>
    </p:spTree>
    <p:extLst>
      <p:ext uri="{BB962C8B-B14F-4D97-AF65-F5344CB8AC3E}">
        <p14:creationId xmlns:p14="http://schemas.microsoft.com/office/powerpoint/2010/main" val="11066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Anycast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(Border Gateway Protocol)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246620" cy="36538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3352800"/>
            <a:ext cx="3124200" cy="13849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Hey, I know where 69.63.187.17 is…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 California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2057400"/>
            <a:ext cx="3124200" cy="138499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Hey, I know where 69.63.187.17 is…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in New York</a:t>
            </a:r>
          </a:p>
        </p:txBody>
      </p:sp>
    </p:spTree>
    <p:extLst>
      <p:ext uri="{BB962C8B-B14F-4D97-AF65-F5344CB8AC3E}">
        <p14:creationId xmlns:p14="http://schemas.microsoft.com/office/powerpoint/2010/main" val="2544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Distributed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emulate local file system behaviors</a:t>
            </a:r>
          </a:p>
          <a:p>
            <a:pPr lvl="1"/>
            <a:r>
              <a:rPr lang="en-US" dirty="0"/>
              <a:t>Files not replicated</a:t>
            </a:r>
          </a:p>
          <a:p>
            <a:pPr lvl="1"/>
            <a:r>
              <a:rPr lang="en-US" dirty="0"/>
              <a:t>No hard performance guarantee</a:t>
            </a:r>
          </a:p>
          <a:p>
            <a:r>
              <a:rPr lang="en-US" dirty="0"/>
              <a:t>But,</a:t>
            </a:r>
          </a:p>
          <a:p>
            <a:pPr lvl="1"/>
            <a:r>
              <a:rPr lang="en-US" dirty="0"/>
              <a:t>Files located remotely on servers</a:t>
            </a:r>
          </a:p>
          <a:p>
            <a:pPr lvl="1"/>
            <a:r>
              <a:rPr lang="en-US" dirty="0"/>
              <a:t>Multiple clients access the servers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Users with multiple machines</a:t>
            </a:r>
          </a:p>
          <a:p>
            <a:pPr lvl="1"/>
            <a:r>
              <a:rPr lang="en-US" dirty="0"/>
              <a:t>Data sharing for multiple users</a:t>
            </a:r>
          </a:p>
          <a:p>
            <a:pPr lvl="1"/>
            <a:r>
              <a:rPr lang="en-US" dirty="0"/>
              <a:t>Consolidated data management (e.g., in an enterprise)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550" y="1905001"/>
            <a:ext cx="1466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04309" y="1905001"/>
            <a:ext cx="138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69.63.176.13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800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7692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3042" y="3974547"/>
            <a:ext cx="181070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5245100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5178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19800" y="4420634"/>
            <a:ext cx="266700" cy="26670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H="1" flipV="1">
            <a:off x="3967163" y="2179638"/>
            <a:ext cx="55245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7" idx="0"/>
          </p:cNvCxnSpPr>
          <p:nvPr/>
        </p:nvCxnSpPr>
        <p:spPr>
          <a:xfrm rot="10800000" flipV="1">
            <a:off x="1845154" y="2952751"/>
            <a:ext cx="2396646" cy="102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 rot="5400000">
            <a:off x="3646525" y="3379272"/>
            <a:ext cx="1021796" cy="168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4244976" y="2952751"/>
            <a:ext cx="3263420" cy="1021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06063" y="5516048"/>
            <a:ext cx="1366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Web Servers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82025" y="5146716"/>
            <a:ext cx="926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10.0.0.1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09918" y="5146716"/>
            <a:ext cx="9262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10.0.0.2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31154" y="5146716"/>
            <a:ext cx="1154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10.0.0.200</a:t>
            </a:r>
          </a:p>
        </p:txBody>
      </p:sp>
    </p:spTree>
    <p:extLst>
      <p:ext uri="{BB962C8B-B14F-4D97-AF65-F5344CB8AC3E}">
        <p14:creationId xmlns:p14="http://schemas.microsoft.com/office/powerpoint/2010/main" val="38013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 animBg="1"/>
      <p:bldP spid="17" grpId="0"/>
      <p:bldP spid="18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8" name="Picture 7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521767"/>
            <a:ext cx="2617795" cy="19018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799" y="2438400"/>
            <a:ext cx="2617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69.63.176.13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69.63.176.14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Oregon</a:t>
            </a:r>
          </a:p>
        </p:txBody>
      </p:sp>
      <p:pic>
        <p:nvPicPr>
          <p:cNvPr id="10" name="Picture 9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99" y="3763312"/>
            <a:ext cx="2617795" cy="1901817"/>
          </a:xfrm>
          <a:prstGeom prst="rect">
            <a:avLst/>
          </a:prstGeom>
        </p:spPr>
      </p:pic>
      <p:pic>
        <p:nvPicPr>
          <p:cNvPr id="11" name="Picture 10" descr="data-center-serv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92" y="4422783"/>
            <a:ext cx="2617795" cy="19018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03799" y="2667000"/>
            <a:ext cx="26177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69.63.181.11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69.63.181.12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North Carolina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2192" y="2971800"/>
            <a:ext cx="2617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69.63.187.17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69.63.187.18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69.63.187.19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California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95595" y="1585007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www.facebook.com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0"/>
            <a:endCxn id="14" idx="2"/>
          </p:cNvCxnSpPr>
          <p:nvPr/>
        </p:nvCxnSpPr>
        <p:spPr>
          <a:xfrm flipV="1">
            <a:off x="1486697" y="2046672"/>
            <a:ext cx="2870998" cy="3917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0"/>
            <a:endCxn id="14" idx="2"/>
          </p:cNvCxnSpPr>
          <p:nvPr/>
        </p:nvCxnSpPr>
        <p:spPr>
          <a:xfrm flipH="1" flipV="1">
            <a:off x="4357695" y="2046672"/>
            <a:ext cx="183395" cy="925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14" idx="2"/>
          </p:cNvCxnSpPr>
          <p:nvPr/>
        </p:nvCxnSpPr>
        <p:spPr>
          <a:xfrm flipH="1" flipV="1">
            <a:off x="4357695" y="2046672"/>
            <a:ext cx="3255002" cy="6203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0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Facebook Geo-Replication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(At least in 2008) Lazy primary-backup replication</a:t>
            </a:r>
          </a:p>
          <a:p>
            <a:r>
              <a:rPr lang="en-US" dirty="0"/>
              <a:t>All writes go to California, then get propagated.</a:t>
            </a:r>
          </a:p>
          <a:p>
            <a:r>
              <a:rPr lang="en-US" dirty="0"/>
              <a:t>Reads can go anywhere (probably to the closest one).</a:t>
            </a:r>
          </a:p>
          <a:p>
            <a:r>
              <a:rPr lang="en-US" dirty="0"/>
              <a:t>Ensure (probably sequential) consistency through timestamps</a:t>
            </a:r>
          </a:p>
          <a:p>
            <a:pPr lvl="1"/>
            <a:r>
              <a:rPr lang="en-US" dirty="0"/>
              <a:t>Set a browser cookie when there’s a write</a:t>
            </a:r>
          </a:p>
          <a:p>
            <a:pPr lvl="1"/>
            <a:r>
              <a:rPr lang="en-US" dirty="0"/>
              <a:t>If within the last 20 seconds, reads go to California.</a:t>
            </a:r>
          </a:p>
          <a:p>
            <a:r>
              <a:rPr lang="en-US" dirty="0">
                <a:hlinkClick r:id="rId2"/>
              </a:rPr>
              <a:t>http://www.facebook.com/note.php?note_id=23844338919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64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Issue: Handling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is (almost) inevitable.</a:t>
            </a:r>
          </a:p>
          <a:p>
            <a:pPr lvl="1"/>
            <a:r>
              <a:rPr lang="en-US" dirty="0"/>
              <a:t>Failures, performance, load balance, etc.</a:t>
            </a:r>
          </a:p>
          <a:p>
            <a:r>
              <a:rPr lang="en-US" dirty="0"/>
              <a:t>We will look at this in the next few weeks.</a:t>
            </a:r>
          </a:p>
          <a:p>
            <a:r>
              <a:rPr lang="en-US" dirty="0"/>
              <a:t>Data replication</a:t>
            </a:r>
          </a:p>
          <a:p>
            <a:pPr lvl="1"/>
            <a:r>
              <a:rPr lang="en-US" dirty="0"/>
              <a:t>Read/write can go to any server.</a:t>
            </a:r>
          </a:p>
          <a:p>
            <a:pPr lvl="1"/>
            <a:r>
              <a:rPr lang="en-US" dirty="0"/>
              <a:t>How to provide a consistent view? (i.e., what consistency guarantee?) </a:t>
            </a:r>
            <a:r>
              <a:rPr lang="en-US" dirty="0" err="1"/>
              <a:t>linearizability</a:t>
            </a:r>
            <a:r>
              <a:rPr lang="en-US" dirty="0"/>
              <a:t>, sequential consistency, causal consistency, etc.</a:t>
            </a:r>
          </a:p>
          <a:p>
            <a:pPr lvl="1"/>
            <a:r>
              <a:rPr lang="en-US" dirty="0"/>
              <a:t>What happens when things go wrong?</a:t>
            </a:r>
          </a:p>
          <a:p>
            <a:r>
              <a:rPr lang="en-US" dirty="0"/>
              <a:t>State machine replication</a:t>
            </a:r>
          </a:p>
          <a:p>
            <a:pPr lvl="1"/>
            <a:r>
              <a:rPr lang="en-US" dirty="0"/>
              <a:t>How to agree on the instructions to execute?</a:t>
            </a:r>
          </a:p>
          <a:p>
            <a:pPr lvl="1"/>
            <a:r>
              <a:rPr lang="en-US" dirty="0"/>
              <a:t>How to handle failures and malicious servers?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0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NSF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Caching with write-through policy at close()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Stateless server till V3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Stateful</a:t>
            </a:r>
            <a:r>
              <a:rPr lang="en-US" dirty="0">
                <a:solidFill>
                  <a:srgbClr val="000000"/>
                </a:solidFill>
              </a:rPr>
              <a:t> from V4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4.1 supports parallel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88A9B7-E954-E041-8E9D-C26F0D6CC7B8}" type="slidenum">
              <a:rPr lang="en-US"/>
              <a:pPr/>
              <a:t>35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34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134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contain material developed and copyrighted by </a:t>
            </a:r>
            <a:r>
              <a:rPr lang="en-US" dirty="0" err="1"/>
              <a:t>Indranil</a:t>
            </a:r>
            <a:r>
              <a:rPr lang="en-US" dirty="0"/>
              <a:t> Gupta (UIUC).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Transparency</a:t>
            </a:r>
            <a:r>
              <a:rPr lang="en-US" dirty="0"/>
              <a:t>: a distributed file system should appear as if it were a local file system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Access transparency</a:t>
            </a:r>
            <a:r>
              <a:rPr lang="en-US" dirty="0"/>
              <a:t>: it should support the same set of operations, i.e., a program that works for a local file system should work for a DFS.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(File) Location transparency</a:t>
            </a:r>
            <a:r>
              <a:rPr lang="en-US" dirty="0"/>
              <a:t>: all clients should see the same name space.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Migration transparency</a:t>
            </a:r>
            <a:r>
              <a:rPr lang="en-US" dirty="0"/>
              <a:t>: if files move to another server, it shouldn’t be visible to users.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Performance transparency</a:t>
            </a:r>
            <a:r>
              <a:rPr lang="en-US" dirty="0"/>
              <a:t>: it should provide reasonably consistent performance.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Scaling transparency</a:t>
            </a:r>
            <a:r>
              <a:rPr lang="en-US" dirty="0"/>
              <a:t>: it should be able to scale incrementally by adding more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Concurrent updates</a:t>
            </a:r>
            <a:r>
              <a:rPr lang="en-US" dirty="0"/>
              <a:t> should be supported.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Fault tolerance</a:t>
            </a:r>
            <a:r>
              <a:rPr lang="en-US" dirty="0"/>
              <a:t>: servers may crash, </a:t>
            </a:r>
            <a:r>
              <a:rPr lang="en-US" dirty="0" err="1"/>
              <a:t>msgs</a:t>
            </a:r>
            <a:r>
              <a:rPr lang="en-US" dirty="0"/>
              <a:t> can be lost, etc.</a:t>
            </a:r>
          </a:p>
          <a:p>
            <a:r>
              <a:rPr lang="en-US" dirty="0">
                <a:solidFill>
                  <a:srgbClr val="FF0000"/>
                </a:solidFill>
              </a:rPr>
              <a:t>Consistency</a:t>
            </a:r>
            <a:r>
              <a:rPr lang="en-US" dirty="0"/>
              <a:t> needs to be maintained.</a:t>
            </a:r>
          </a:p>
          <a:p>
            <a:r>
              <a:rPr lang="en-US" dirty="0">
                <a:solidFill>
                  <a:srgbClr val="FF0000"/>
                </a:solidFill>
              </a:rPr>
              <a:t>Security</a:t>
            </a:r>
            <a:r>
              <a:rPr lang="en-US" dirty="0"/>
              <a:t>: access-control for files &amp; authentication of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73125" y="1746250"/>
            <a:ext cx="7432675" cy="3725863"/>
            <a:chOff x="596" y="1100"/>
            <a:chExt cx="5072" cy="2347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850" y="1278"/>
              <a:ext cx="1802" cy="215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50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96" y="1278"/>
              <a:ext cx="1803" cy="2154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96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8" y="2026"/>
              <a:ext cx="1634" cy="132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08" y="1100"/>
              <a:ext cx="8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Client computer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300" y="1100"/>
              <a:ext cx="9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Server computer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5072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72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72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072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240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2842" y="1324"/>
              <a:ext cx="580" cy="2047"/>
            </a:xfrm>
            <a:prstGeom prst="ellipse">
              <a:avLst/>
            </a:prstGeom>
            <a:solidFill>
              <a:srgbClr val="FFDC99"/>
            </a:solidFill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88" y="1339"/>
              <a:ext cx="768" cy="64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729" y="1545"/>
              <a:ext cx="65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97" y="1682"/>
              <a:ext cx="50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549" y="1344"/>
              <a:ext cx="780" cy="64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612" y="1545"/>
              <a:ext cx="657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Application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680" y="1682"/>
              <a:ext cx="50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program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201" y="2583"/>
              <a:ext cx="794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>
                  <a:solidFill>
                    <a:srgbClr val="000000"/>
                  </a:solidFill>
                  <a:latin typeface="Arial" charset="0"/>
                </a:rPr>
                <a:t>Client module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942" y="1767"/>
              <a:ext cx="1634" cy="1329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329" y="2324"/>
              <a:ext cx="87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Flat file service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42" y="1339"/>
              <a:ext cx="1634" cy="382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290" y="1499"/>
              <a:ext cx="96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dirty="0">
                  <a:solidFill>
                    <a:srgbClr val="000000"/>
                  </a:solidFill>
                  <a:latin typeface="Arial" charset="0"/>
                </a:rPr>
                <a:t>Directory service</a:t>
              </a: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353" y="2271"/>
              <a:ext cx="1558" cy="153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4553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4553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1"/>
            <p:cNvSpPr>
              <a:spLocks noChangeArrowheads="1"/>
            </p:cNvSpPr>
            <p:nvPr/>
          </p:nvSpPr>
          <p:spPr bwMode="auto">
            <a:xfrm>
              <a:off x="4553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2"/>
            <p:cNvSpPr>
              <a:spLocks noChangeArrowheads="1"/>
            </p:cNvSpPr>
            <p:nvPr/>
          </p:nvSpPr>
          <p:spPr bwMode="auto">
            <a:xfrm>
              <a:off x="4553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721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4"/>
            <p:cNvSpPr>
              <a:spLocks noChangeArrowheads="1"/>
            </p:cNvSpPr>
            <p:nvPr/>
          </p:nvSpPr>
          <p:spPr bwMode="auto">
            <a:xfrm>
              <a:off x="4033" y="3310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auto">
            <a:xfrm>
              <a:off x="4033" y="3279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auto">
            <a:xfrm>
              <a:off x="4033" y="3248"/>
              <a:ext cx="413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4033" y="3203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4217" y="2928"/>
              <a:ext cx="61" cy="305"/>
            </a:xfrm>
            <a:prstGeom prst="rect">
              <a:avLst/>
            </a:prstGeom>
            <a:solidFill>
              <a:srgbClr val="D9AA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64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service</a:t>
            </a:r>
          </a:p>
          <a:p>
            <a:pPr lvl="1"/>
            <a:r>
              <a:rPr lang="en-US" dirty="0"/>
              <a:t>Meta data management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Creates and updates directories (hierarchical file structures)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Provides mappings between user names of files and the unique file ids in the flat file structure.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Flat file service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Actual data management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File operations (create, delete, read, write, access control, etc.)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These can be independently distributed.</a:t>
            </a:r>
          </a:p>
          <a:p>
            <a:pPr lvl="1"/>
            <a:r>
              <a:rPr lang="en-US" dirty="0"/>
              <a:t>E.g., centralized directory service &amp; distributed flat file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NFS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5397500" y="1447800"/>
            <a:ext cx="2959100" cy="43561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50000">
                <a:srgbClr val="67F7F0"/>
              </a:gs>
              <a:gs pos="100000">
                <a:srgbClr val="618FFD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825500" y="1422400"/>
            <a:ext cx="3683000" cy="4356100"/>
          </a:xfrm>
          <a:prstGeom prst="rect">
            <a:avLst/>
          </a:prstGeom>
          <a:gradFill rotWithShape="0">
            <a:gsLst>
              <a:gs pos="0">
                <a:srgbClr val="618FFD"/>
              </a:gs>
              <a:gs pos="50000">
                <a:srgbClr val="67F7F0"/>
              </a:gs>
              <a:gs pos="100000">
                <a:srgbClr val="618FFD"/>
              </a:gs>
            </a:gsLst>
            <a:lin ang="27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901700" y="2781300"/>
            <a:ext cx="3517900" cy="2781300"/>
          </a:xfrm>
          <a:prstGeom prst="rect">
            <a:avLst/>
          </a:prstGeom>
          <a:gradFill rotWithShape="0">
            <a:gsLst>
              <a:gs pos="0">
                <a:srgbClr val="C073FA"/>
              </a:gs>
              <a:gs pos="50000">
                <a:srgbClr val="FFFFFF"/>
              </a:gs>
              <a:gs pos="100000">
                <a:srgbClr val="C073FA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90600" y="1841500"/>
            <a:ext cx="1435100" cy="70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 Application Program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654300" y="1841500"/>
            <a:ext cx="1435100" cy="70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 Application Program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574800" y="2552700"/>
            <a:ext cx="330200" cy="419100"/>
          </a:xfrm>
          <a:prstGeom prst="downArrow">
            <a:avLst>
              <a:gd name="adj1" fmla="val 50000"/>
              <a:gd name="adj2" fmla="val 31731"/>
            </a:avLst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213100" y="2552700"/>
            <a:ext cx="330200" cy="419100"/>
          </a:xfrm>
          <a:prstGeom prst="downArrow">
            <a:avLst>
              <a:gd name="adj1" fmla="val 50000"/>
              <a:gd name="adj2" fmla="val 31731"/>
            </a:avLst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66800" y="2971800"/>
            <a:ext cx="3022600" cy="3524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Virtual File System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033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UNIX File System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1209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Other File System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054100" y="5080000"/>
            <a:ext cx="8509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251200" y="37084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NFS Client System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1054100" y="4965700"/>
            <a:ext cx="850900" cy="292100"/>
          </a:xfrm>
          <a:prstGeom prst="ellipse">
            <a:avLst/>
          </a:prstGeom>
          <a:solidFill>
            <a:schemeClr val="folHlink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1066800" y="4864100"/>
            <a:ext cx="850900" cy="29210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  <a:round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1473200" y="32893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H="1">
            <a:off x="2565400" y="33274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>
            <a:off x="3619500" y="33274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1498600" y="45466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295400" y="10033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Client Computer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461000" y="2832100"/>
            <a:ext cx="2806700" cy="2781300"/>
          </a:xfrm>
          <a:prstGeom prst="rect">
            <a:avLst/>
          </a:prstGeom>
          <a:gradFill rotWithShape="0">
            <a:gsLst>
              <a:gs pos="0">
                <a:srgbClr val="C073FA"/>
              </a:gs>
              <a:gs pos="50000">
                <a:srgbClr val="FFFFFF"/>
              </a:gs>
              <a:gs pos="100000">
                <a:srgbClr val="C073FA"/>
              </a:gs>
            </a:gsLst>
            <a:lin ang="18900000" scaled="1"/>
          </a:gra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626100" y="3022600"/>
            <a:ext cx="2400300" cy="3524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Virtual File System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588000" y="3733800"/>
            <a:ext cx="1016000" cy="847725"/>
          </a:xfrm>
          <a:prstGeom prst="rect">
            <a:avLst/>
          </a:prstGeom>
          <a:solidFill>
            <a:srgbClr val="FFFFB7"/>
          </a:solidFill>
          <a:ln w="127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</a:rPr>
              <a:t>NFS Server System</a:t>
            </a: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rot="10695840" flipH="1">
            <a:off x="6032500" y="3327400"/>
            <a:ext cx="1588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34"/>
          <p:cNvGrpSpPr>
            <a:grpSpLocks/>
          </p:cNvGrpSpPr>
          <p:nvPr/>
        </p:nvGrpSpPr>
        <p:grpSpPr bwMode="auto">
          <a:xfrm>
            <a:off x="6883400" y="3733800"/>
            <a:ext cx="1016000" cy="1663700"/>
            <a:chOff x="3920" y="672"/>
            <a:chExt cx="640" cy="1048"/>
          </a:xfrm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920" y="672"/>
              <a:ext cx="640" cy="534"/>
            </a:xfrm>
            <a:prstGeom prst="rect">
              <a:avLst/>
            </a:prstGeom>
            <a:solidFill>
              <a:srgbClr val="FFFFB7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>
              <a:spAutoFit/>
            </a:bodyPr>
            <a:lstStyle>
              <a:lvl1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2pPr>
              <a:lvl3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3pPr>
              <a:lvl4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4pPr>
              <a:lvl5pPr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accent2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chemeClr val="tx1"/>
                  </a:solidFill>
                </a:rPr>
                <a:t>UNIX File System</a:t>
              </a:r>
            </a:p>
          </p:txBody>
        </p:sp>
        <p:sp>
          <p:nvSpPr>
            <p:cNvPr id="30" name="Oval 26"/>
            <p:cNvSpPr>
              <a:spLocks noChangeArrowheads="1"/>
            </p:cNvSpPr>
            <p:nvPr/>
          </p:nvSpPr>
          <p:spPr bwMode="auto">
            <a:xfrm>
              <a:off x="3952" y="1536"/>
              <a:ext cx="536" cy="18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3952" y="1464"/>
              <a:ext cx="536" cy="18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960" y="1400"/>
              <a:ext cx="536" cy="184"/>
            </a:xfrm>
            <a:prstGeom prst="ellipse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4232" y="1200"/>
              <a:ext cx="0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35"/>
          <p:cNvSpPr>
            <a:spLocks noChangeShapeType="1"/>
          </p:cNvSpPr>
          <p:nvPr/>
        </p:nvSpPr>
        <p:spPr bwMode="auto">
          <a:xfrm flipH="1">
            <a:off x="7366000" y="3352800"/>
            <a:ext cx="0" cy="419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5829300" y="10541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hlink"/>
                </a:solidFill>
              </a:rPr>
              <a:t>Server Computer</a:t>
            </a: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auto">
          <a:xfrm>
            <a:off x="4267200" y="3721100"/>
            <a:ext cx="1333500" cy="876300"/>
          </a:xfrm>
          <a:prstGeom prst="leftRightArrow">
            <a:avLst>
              <a:gd name="adj1" fmla="val 52898"/>
              <a:gd name="adj2" fmla="val 37684"/>
            </a:avLst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4368800" y="3898900"/>
            <a:ext cx="111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NFS Protocol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4597400" y="2019300"/>
            <a:ext cx="736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2pPr>
            <a:lvl3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3pPr>
            <a:lvl4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4pPr>
            <a:lvl5pPr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schemeClr val="accent2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</a:rPr>
              <a:t>UNIX Kernel</a:t>
            </a: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4191000" y="2463800"/>
            <a:ext cx="520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5181600" y="2438400"/>
            <a:ext cx="48260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A translation layer </a:t>
            </a:r>
            <a:r>
              <a:rPr lang="en-US" dirty="0">
                <a:latin typeface="Arial" charset="0"/>
                <a:ea typeface="ＭＳ Ｐゴシック" charset="0"/>
              </a:rPr>
              <a:t>that makes file systems pluggable &amp; co-exist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E.g., NFS, EXT2, EXT3, ZFS, etc.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Keeps track of file systems that are available locally and remotely.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Passes requests to appropriate local or remote file systems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Distinguishes between local and remote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84854"/>
      </p:ext>
    </p:extLst>
  </p:cSld>
  <p:clrMapOvr>
    <a:masterClrMapping/>
  </p:clrMapOvr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CS252-template</Template>
  <TotalTime>28847</TotalTime>
  <Pages>12</Pages>
  <Words>1580</Words>
  <Application>Microsoft Macintosh PowerPoint</Application>
  <PresentationFormat>Letter Paper (8.5x11 in)</PresentationFormat>
  <Paragraphs>321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DejaVu Sans</vt:lpstr>
      <vt:lpstr>ＭＳ Ｐゴシック</vt:lpstr>
      <vt:lpstr>Arial</vt:lpstr>
      <vt:lpstr>Calibri</vt:lpstr>
      <vt:lpstr>Helvetica</vt:lpstr>
      <vt:lpstr>Symbol</vt:lpstr>
      <vt:lpstr>Times</vt:lpstr>
      <vt:lpstr>Times New Roman</vt:lpstr>
      <vt:lpstr>Wingdings</vt:lpstr>
      <vt:lpstr>CS252-template</vt:lpstr>
      <vt:lpstr>Office Theme</vt:lpstr>
      <vt:lpstr>CSE 486/586 Distributed Systems Distributed File Systems</vt:lpstr>
      <vt:lpstr>Local File Systems</vt:lpstr>
      <vt:lpstr>Traditional Distributed File Systems</vt:lpstr>
      <vt:lpstr>Requirements</vt:lpstr>
      <vt:lpstr>Requirements</vt:lpstr>
      <vt:lpstr>File Server Architecture</vt:lpstr>
      <vt:lpstr>Components</vt:lpstr>
      <vt:lpstr>Sun NFS</vt:lpstr>
      <vt:lpstr>VFS</vt:lpstr>
      <vt:lpstr>NFS Mount Service</vt:lpstr>
      <vt:lpstr>NFS Basic Operations</vt:lpstr>
      <vt:lpstr>Improving Performance</vt:lpstr>
      <vt:lpstr>(General) Caching Strategies</vt:lpstr>
      <vt:lpstr>NFS V3 Client-Side Caching</vt:lpstr>
      <vt:lpstr>Validation</vt:lpstr>
      <vt:lpstr>Failures</vt:lpstr>
      <vt:lpstr>Failures</vt:lpstr>
      <vt:lpstr>NFS V3</vt:lpstr>
      <vt:lpstr>NFS V4</vt:lpstr>
      <vt:lpstr>CSE 486/586 Administrivia</vt:lpstr>
      <vt:lpstr>Brief Intro to Data Centers</vt:lpstr>
      <vt:lpstr>Data Centers</vt:lpstr>
      <vt:lpstr>Data Centers</vt:lpstr>
      <vt:lpstr>Inside</vt:lpstr>
      <vt:lpstr>Inside</vt:lpstr>
      <vt:lpstr>Inside</vt:lpstr>
      <vt:lpstr>Web Services</vt:lpstr>
      <vt:lpstr>Server Selection Primer</vt:lpstr>
      <vt:lpstr>IP Anycast</vt:lpstr>
      <vt:lpstr>Inside</vt:lpstr>
      <vt:lpstr>Example: Facebook</vt:lpstr>
      <vt:lpstr>Example: Facebook Geo-Replication</vt:lpstr>
      <vt:lpstr>Core Issue: Handling Replication</vt:lpstr>
      <vt:lpstr>Summary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 Computer Architecture  and Engineering  Lec 01 - Introduction  </dc:title>
  <dc:subject/>
  <dc:creator> Krste Asanovic</dc:creator>
  <cp:keywords/>
  <dc:description/>
  <cp:lastModifiedBy>Microsoft Office User</cp:lastModifiedBy>
  <cp:revision>1326</cp:revision>
  <cp:lastPrinted>2019-04-10T14:48:31Z</cp:lastPrinted>
  <dcterms:created xsi:type="dcterms:W3CDTF">2012-03-21T04:48:11Z</dcterms:created>
  <dcterms:modified xsi:type="dcterms:W3CDTF">2019-04-10T16:28:07Z</dcterms:modified>
  <cp:category/>
</cp:coreProperties>
</file>