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4"/>
  </p:notesMasterIdLst>
  <p:handoutMasterIdLst>
    <p:handoutMasterId r:id="rId25"/>
  </p:handoutMasterIdLst>
  <p:sldIdLst>
    <p:sldId id="322" r:id="rId3"/>
    <p:sldId id="769" r:id="rId4"/>
    <p:sldId id="823" r:id="rId5"/>
    <p:sldId id="825" r:id="rId6"/>
    <p:sldId id="824" r:id="rId7"/>
    <p:sldId id="826" r:id="rId8"/>
    <p:sldId id="827" r:id="rId9"/>
    <p:sldId id="807" r:id="rId10"/>
    <p:sldId id="815" r:id="rId11"/>
    <p:sldId id="816" r:id="rId12"/>
    <p:sldId id="828" r:id="rId13"/>
    <p:sldId id="813" r:id="rId14"/>
    <p:sldId id="808" r:id="rId15"/>
    <p:sldId id="809" r:id="rId16"/>
    <p:sldId id="829" r:id="rId17"/>
    <p:sldId id="832" r:id="rId18"/>
    <p:sldId id="831" r:id="rId19"/>
    <p:sldId id="830" r:id="rId20"/>
    <p:sldId id="770" r:id="rId21"/>
    <p:sldId id="777" r:id="rId22"/>
    <p:sldId id="584" r:id="rId23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FB"/>
    <a:srgbClr val="0332B7"/>
    <a:srgbClr val="0066FF"/>
    <a:srgbClr val="55FC02"/>
    <a:srgbClr val="FBBA03"/>
    <a:srgbClr val="000000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4" autoAdjust="0"/>
    <p:restoredTop sz="80118" autoAdjust="0"/>
  </p:normalViewPr>
  <p:slideViewPr>
    <p:cSldViewPr>
      <p:cViewPr varScale="1">
        <p:scale>
          <a:sx n="80" d="100"/>
          <a:sy n="80" d="100"/>
        </p:scale>
        <p:origin x="6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97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 dirty="0"/>
            </a:br>
            <a:r>
              <a:rPr lang="en-US" dirty="0"/>
              <a:t>Consistency --- 1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PA4 deadline: </a:t>
            </a:r>
            <a:r>
              <a:rPr lang="en-US" u="sng" dirty="0"/>
              <a:t>5/10</a:t>
            </a:r>
            <a:r>
              <a:rPr lang="en-US" dirty="0"/>
              <a:t> (Friday)</a:t>
            </a:r>
          </a:p>
          <a:p>
            <a:r>
              <a:rPr lang="en-US" dirty="0"/>
              <a:t>No recitation today</a:t>
            </a:r>
          </a:p>
          <a:p>
            <a:pPr lvl="1"/>
            <a:r>
              <a:rPr lang="en-US" dirty="0"/>
              <a:t>Will hold office hours for undergrads from 2:30 pm to 4 pm</a:t>
            </a:r>
          </a:p>
          <a:p>
            <a:pPr lvl="1"/>
            <a:r>
              <a:rPr lang="en-US" dirty="0"/>
              <a:t>Regular office hours from 4 pm to 5 pm for midterm questions</a:t>
            </a:r>
          </a:p>
          <a:p>
            <a:r>
              <a:rPr lang="en-US" dirty="0"/>
              <a:t>Academic integrity for PA2B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89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Linearizability</a:t>
            </a:r>
            <a:r>
              <a:rPr lang="en-US" dirty="0"/>
              <a:t> Subtleties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any problem with the representation?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63278"/>
            <a:ext cx="7696200" cy="3410009"/>
          </a:xfrm>
          <a:prstGeom prst="rect">
            <a:avLst/>
          </a:prstGeom>
        </p:spPr>
      </p:pic>
      <p:pic>
        <p:nvPicPr>
          <p:cNvPr id="96" name="Picture 95" descr="data-center-serve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0" y="5181600"/>
            <a:ext cx="1783080" cy="1295400"/>
          </a:xfrm>
          <a:prstGeom prst="rect">
            <a:avLst/>
          </a:prstGeom>
        </p:spPr>
      </p:pic>
      <p:pic>
        <p:nvPicPr>
          <p:cNvPr id="97" name="Picture 96" descr="data-center-serve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20" y="5181600"/>
            <a:ext cx="1783080" cy="1295400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5334000" y="6443246"/>
            <a:ext cx="261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North Carolina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66800" y="6443246"/>
            <a:ext cx="261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California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1698341" y="1892588"/>
            <a:ext cx="693985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57200" y="16764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You (NY)</a:t>
            </a:r>
          </a:p>
        </p:txBody>
      </p:sp>
      <p:sp>
        <p:nvSpPr>
          <p:cNvPr id="102" name="Oval 101"/>
          <p:cNvSpPr/>
          <p:nvPr/>
        </p:nvSpPr>
        <p:spPr>
          <a:xfrm>
            <a:off x="4714625" y="1815062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172790" y="18858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(5)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1698341" y="2425988"/>
            <a:ext cx="693985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52400" y="22098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Friend (CA)</a:t>
            </a:r>
          </a:p>
        </p:txBody>
      </p:sp>
      <p:sp>
        <p:nvSpPr>
          <p:cNvPr id="106" name="Oval 105"/>
          <p:cNvSpPr/>
          <p:nvPr/>
        </p:nvSpPr>
        <p:spPr>
          <a:xfrm>
            <a:off x="2962025" y="2348462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524000" y="24192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558195" y="24192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read(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x) 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6010025" y="2354767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2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Linearizability</a:t>
            </a:r>
            <a:r>
              <a:rPr lang="en-US" dirty="0"/>
              <a:t> Subtleties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read/write operation is never a dot!</a:t>
            </a:r>
          </a:p>
          <a:p>
            <a:pPr lvl="1"/>
            <a:r>
              <a:rPr lang="en-US" dirty="0"/>
              <a:t>It takes time. Many things are involved, e.g., network, multiple disks, etc.</a:t>
            </a:r>
          </a:p>
          <a:p>
            <a:pPr lvl="1"/>
            <a:r>
              <a:rPr lang="en-US" dirty="0"/>
              <a:t>Read/write latency: the time measured right before the call and right after the call from the client </a:t>
            </a:r>
            <a:r>
              <a:rPr lang="en-US"/>
              <a:t>making the call.</a:t>
            </a:r>
            <a:endParaRPr lang="en-US" dirty="0"/>
          </a:p>
          <a:p>
            <a:r>
              <a:rPr lang="en-US" dirty="0"/>
              <a:t>Clear-cut (e.g., black---write &amp; </a:t>
            </a:r>
            <a:r>
              <a:rPr lang="en-US" dirty="0">
                <a:solidFill>
                  <a:srgbClr val="FF0000"/>
                </a:solidFill>
              </a:rPr>
              <a:t>red---read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Not-so-clear-cut (parallel)</a:t>
            </a:r>
          </a:p>
          <a:p>
            <a:pPr lvl="1"/>
            <a:r>
              <a:rPr lang="en-US" dirty="0"/>
              <a:t>Case 1: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Case 2: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Case 3: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143000" y="342900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3429000" y="388620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276600" y="480060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657600" y="5791200"/>
            <a:ext cx="1295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276600" y="556260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4648200" y="502920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3276600" y="655320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3657600" y="6324600"/>
            <a:ext cx="1295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9308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Linearizability</a:t>
            </a:r>
            <a:r>
              <a:rPr lang="en-US" dirty="0"/>
              <a:t> Subtleties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43000"/>
            <a:ext cx="7683500" cy="49784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With a single process and a single copy, can overlaps happen?</a:t>
            </a:r>
          </a:p>
          <a:p>
            <a:pPr lvl="1"/>
            <a:r>
              <a:rPr lang="en-US" dirty="0"/>
              <a:t>No, these are cases that do not arise with a single process and a single copy.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“Most recent write” becomes unclear</a:t>
            </a:r>
            <a:r>
              <a:rPr lang="en-US" dirty="0"/>
              <a:t> when there are overlapping operations.</a:t>
            </a:r>
          </a:p>
          <a:p>
            <a:r>
              <a:rPr lang="en-US" dirty="0"/>
              <a:t>Thus, we (as a system designer) have </a:t>
            </a:r>
            <a:r>
              <a:rPr lang="en-US" dirty="0">
                <a:solidFill>
                  <a:srgbClr val="FF0000"/>
                </a:solidFill>
              </a:rPr>
              <a:t>freedom to impose an order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As long as it </a:t>
            </a:r>
            <a:r>
              <a:rPr lang="en-US" dirty="0">
                <a:solidFill>
                  <a:srgbClr val="FF0000"/>
                </a:solidFill>
              </a:rPr>
              <a:t>appears to all clients</a:t>
            </a:r>
            <a:r>
              <a:rPr lang="en-US" dirty="0"/>
              <a:t> that there is a </a:t>
            </a:r>
            <a:r>
              <a:rPr lang="en-US" dirty="0">
                <a:solidFill>
                  <a:srgbClr val="FF0000"/>
                </a:solidFill>
              </a:rPr>
              <a:t>single, interleaved ordering for all (overlapping and non-overlapping) operations</a:t>
            </a:r>
            <a:r>
              <a:rPr lang="en-US" dirty="0"/>
              <a:t> that your implementation uses to process all requests, it’s fine.</a:t>
            </a:r>
          </a:p>
          <a:p>
            <a:pPr lvl="1"/>
            <a:r>
              <a:rPr lang="en-US" dirty="0"/>
              <a:t>I.e., this ordering should still provide the single-client, single-copy semantics.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Again, it’s all about how clients perceive the behavior of </a:t>
            </a:r>
            <a:r>
              <a:rPr lang="en-US">
                <a:solidFill>
                  <a:srgbClr val="FF0000"/>
                </a:solidFill>
              </a:rPr>
              <a:t>your system.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17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Linearizability</a:t>
            </a:r>
            <a:r>
              <a:rPr lang="en-US" dirty="0"/>
              <a:t> Subtleties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Definite guarantee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Relaxed guarantee when overlap</a:t>
            </a:r>
          </a:p>
          <a:p>
            <a:r>
              <a:rPr lang="en-US" dirty="0"/>
              <a:t>Case 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Case 2</a:t>
            </a:r>
          </a:p>
          <a:p>
            <a:endParaRPr lang="en-US" dirty="0"/>
          </a:p>
          <a:p>
            <a:r>
              <a:rPr lang="en-US" dirty="0"/>
              <a:t>Case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143000" y="182880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3429000" y="228600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981200" y="335280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362200" y="4572000"/>
            <a:ext cx="1295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981200" y="434340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3352800" y="358140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981200" y="541020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362200" y="5181600"/>
            <a:ext cx="1295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5179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Linearizability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1: if your system behaves this way with 3 clients</a:t>
            </a:r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 2: if your system behaves this way with 3 clients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219200" y="220980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3429000" y="262902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219200" y="4572000"/>
            <a:ext cx="4724400" cy="1911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676400" y="5410200"/>
            <a:ext cx="17526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1676400" y="489591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1656459" y="18288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a.write</a:t>
            </a:r>
            <a:r>
              <a:rPr lang="en-US" sz="2000" dirty="0"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57600" y="2228910"/>
            <a:ext cx="1588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a.read</a:t>
            </a:r>
            <a:r>
              <a:rPr lang="en-US" sz="2000" dirty="0">
                <a:solidFill>
                  <a:srgbClr val="000000"/>
                </a:solidFill>
              </a:rPr>
              <a:t>() -&gt; 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00200" y="42672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a.write</a:t>
            </a:r>
            <a:r>
              <a:rPr lang="en-US" sz="2000" dirty="0"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1200" y="4572000"/>
            <a:ext cx="1603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a.read</a:t>
            </a:r>
            <a:r>
              <a:rPr lang="en-US" sz="2000" dirty="0">
                <a:solidFill>
                  <a:srgbClr val="000000"/>
                </a:solidFill>
              </a:rPr>
              <a:t>() -&gt; 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64129" y="5010090"/>
            <a:ext cx="1588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a.read</a:t>
            </a:r>
            <a:r>
              <a:rPr lang="en-US" sz="2000" dirty="0">
                <a:solidFill>
                  <a:srgbClr val="000000"/>
                </a:solidFill>
              </a:rPr>
              <a:t>() -&gt; x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791200" y="306711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019800" y="2667000"/>
            <a:ext cx="1588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a.read</a:t>
            </a:r>
            <a:r>
              <a:rPr lang="en-US" sz="2000" dirty="0">
                <a:solidFill>
                  <a:srgbClr val="000000"/>
                </a:solidFill>
              </a:rPr>
              <a:t>() -&gt; x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3886200" y="489591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191000" y="4572000"/>
            <a:ext cx="1588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a.read</a:t>
            </a:r>
            <a:r>
              <a:rPr lang="en-US" sz="2000" dirty="0">
                <a:solidFill>
                  <a:srgbClr val="000000"/>
                </a:solidFill>
              </a:rPr>
              <a:t>() -&gt; 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7000" y="4267200"/>
            <a:ext cx="1905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If this were </a:t>
            </a:r>
            <a:r>
              <a:rPr lang="en-US" dirty="0" err="1">
                <a:solidFill>
                  <a:srgbClr val="000000"/>
                </a:solidFill>
              </a:rPr>
              <a:t>a.read</a:t>
            </a:r>
            <a:r>
              <a:rPr lang="en-US" dirty="0">
                <a:solidFill>
                  <a:srgbClr val="000000"/>
                </a:solidFill>
              </a:rPr>
              <a:t>() -&gt; 0, would it support </a:t>
            </a:r>
            <a:r>
              <a:rPr lang="en-US" dirty="0" err="1">
                <a:solidFill>
                  <a:srgbClr val="000000"/>
                </a:solidFill>
              </a:rPr>
              <a:t>linearizability</a:t>
            </a:r>
            <a:r>
              <a:rPr lang="en-US" dirty="0">
                <a:solidFill>
                  <a:srgbClr val="000000"/>
                </a:solidFill>
              </a:rPr>
              <a:t>?</a:t>
            </a:r>
          </a:p>
        </p:txBody>
      </p:sp>
      <p:cxnSp>
        <p:nvCxnSpPr>
          <p:cNvPr id="20" name="Straight Arrow Connector 19"/>
          <p:cNvCxnSpPr>
            <a:stCxn id="16" idx="1"/>
            <a:endCxn id="24" idx="3"/>
          </p:cNvCxnSpPr>
          <p:nvPr/>
        </p:nvCxnSpPr>
        <p:spPr bwMode="auto">
          <a:xfrm flipH="1" flipV="1">
            <a:off x="5779671" y="4772055"/>
            <a:ext cx="697329" cy="3375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519176" cy="5899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296227"/>
            <a:ext cx="519176" cy="58997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477000" y="5410200"/>
            <a:ext cx="1905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0781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1" grpId="0"/>
      <p:bldP spid="33" grpId="0"/>
      <p:bldP spid="24" grpId="0"/>
      <p:bldP spid="16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Linearizability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72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example 2, what are the constraints?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Constraints (some ops don’t overlap)</a:t>
            </a:r>
          </a:p>
          <a:p>
            <a:pPr lvl="1"/>
            <a:r>
              <a:rPr lang="en-US" dirty="0" err="1"/>
              <a:t>a.read</a:t>
            </a:r>
            <a:r>
              <a:rPr lang="en-US" dirty="0"/>
              <a:t>() </a:t>
            </a:r>
            <a:r>
              <a:rPr lang="en-US" dirty="0">
                <a:sym typeface="Wingdings"/>
              </a:rPr>
              <a:t> 0 happens before </a:t>
            </a:r>
            <a:r>
              <a:rPr lang="en-US" dirty="0" err="1">
                <a:sym typeface="Wingdings"/>
              </a:rPr>
              <a:t>a.read</a:t>
            </a:r>
            <a:r>
              <a:rPr lang="en-US" dirty="0">
                <a:sym typeface="Wingdings"/>
              </a:rPr>
              <a:t>() x (you need to be able to explain why that happens that way).</a:t>
            </a:r>
          </a:p>
          <a:p>
            <a:pPr lvl="1"/>
            <a:r>
              <a:rPr lang="en-US" dirty="0" err="1">
                <a:sym typeface="Wingdings"/>
              </a:rPr>
              <a:t>a.read</a:t>
            </a:r>
            <a:r>
              <a:rPr lang="en-US" dirty="0">
                <a:sym typeface="Wingdings"/>
              </a:rPr>
              <a:t>()  x happens before </a:t>
            </a:r>
            <a:r>
              <a:rPr lang="en-US" dirty="0" err="1">
                <a:sym typeface="Wingdings"/>
              </a:rPr>
              <a:t>a.read</a:t>
            </a:r>
            <a:r>
              <a:rPr lang="en-US" dirty="0">
                <a:sym typeface="Wingdings"/>
              </a:rPr>
              <a:t>() x (you need to be able to explain why that happens that way).</a:t>
            </a:r>
          </a:p>
          <a:p>
            <a:pPr lvl="1"/>
            <a:r>
              <a:rPr lang="en-US" dirty="0">
                <a:sym typeface="Wingdings"/>
              </a:rPr>
              <a:t>The rest are up for grabs.</a:t>
            </a:r>
          </a:p>
          <a:p>
            <a:r>
              <a:rPr lang="en-US" dirty="0">
                <a:sym typeface="Wingdings"/>
              </a:rPr>
              <a:t>Scenario</a:t>
            </a:r>
          </a:p>
          <a:p>
            <a:pPr lvl="1"/>
            <a:r>
              <a:rPr lang="en-US" dirty="0"/>
              <a:t>Every client deals with a different copy of a.</a:t>
            </a:r>
          </a:p>
          <a:p>
            <a:pPr lvl="1"/>
            <a:r>
              <a:rPr lang="en-US" dirty="0" err="1"/>
              <a:t>a.write</a:t>
            </a:r>
            <a:r>
              <a:rPr lang="en-US" dirty="0"/>
              <a:t>(x) gets propagated to (last client’s) </a:t>
            </a:r>
            <a:r>
              <a:rPr lang="en-US" dirty="0" err="1"/>
              <a:t>a.read</a:t>
            </a:r>
            <a:r>
              <a:rPr lang="en-US" dirty="0"/>
              <a:t>() -&gt; x first.</a:t>
            </a:r>
          </a:p>
          <a:p>
            <a:pPr lvl="1"/>
            <a:r>
              <a:rPr lang="en-US" dirty="0" err="1"/>
              <a:t>a.write</a:t>
            </a:r>
            <a:r>
              <a:rPr lang="en-US" dirty="0"/>
              <a:t>(x) gets propagated to (the second process’s) </a:t>
            </a:r>
            <a:r>
              <a:rPr lang="en-US" dirty="0" err="1"/>
              <a:t>a.read</a:t>
            </a:r>
            <a:r>
              <a:rPr lang="en-US" dirty="0"/>
              <a:t>() -&gt; x, right after </a:t>
            </a:r>
            <a:r>
              <a:rPr lang="en-US" dirty="0" err="1"/>
              <a:t>a.read</a:t>
            </a:r>
            <a:r>
              <a:rPr lang="en-US" dirty="0"/>
              <a:t>() -&gt; 0 is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2057400" y="1905000"/>
            <a:ext cx="4724400" cy="1911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514600" y="2743200"/>
            <a:ext cx="17526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2514600" y="222891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438400" y="16002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a.write</a:t>
            </a:r>
            <a:r>
              <a:rPr lang="en-US" sz="2000" dirty="0"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19400" y="1905000"/>
            <a:ext cx="1603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a.read</a:t>
            </a:r>
            <a:r>
              <a:rPr lang="en-US" sz="2000" dirty="0">
                <a:solidFill>
                  <a:srgbClr val="000000"/>
                </a:solidFill>
              </a:rPr>
              <a:t>() -&gt; 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02329" y="2343090"/>
            <a:ext cx="1588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a.read</a:t>
            </a:r>
            <a:r>
              <a:rPr lang="en-US" sz="2000" dirty="0">
                <a:solidFill>
                  <a:srgbClr val="000000"/>
                </a:solidFill>
              </a:rPr>
              <a:t>() -&gt; x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724400" y="222891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029200" y="1905000"/>
            <a:ext cx="1588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a.read</a:t>
            </a:r>
            <a:r>
              <a:rPr lang="en-US" sz="2000" dirty="0">
                <a:solidFill>
                  <a:srgbClr val="000000"/>
                </a:solidFill>
              </a:rPr>
              <a:t>() -&gt; x</a:t>
            </a:r>
          </a:p>
        </p:txBody>
      </p:sp>
    </p:spTree>
    <p:extLst>
      <p:ext uri="{BB962C8B-B14F-4D97-AF65-F5344CB8AC3E}">
        <p14:creationId xmlns:p14="http://schemas.microsoft.com/office/powerpoint/2010/main" val="355942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Linearizability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example 2, why would </a:t>
            </a:r>
            <a:r>
              <a:rPr lang="en-US" dirty="0" err="1"/>
              <a:t>a.read</a:t>
            </a:r>
            <a:r>
              <a:rPr lang="en-US" dirty="0"/>
              <a:t>() return 0 and x when they’re overlapping?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assumes that there’s a particular storage system that shows this behavior.</a:t>
            </a:r>
          </a:p>
          <a:p>
            <a:r>
              <a:rPr lang="en-US" dirty="0"/>
              <a:t>At some point between a read/write request sent and returned, the result becomes visible.</a:t>
            </a:r>
          </a:p>
          <a:p>
            <a:pPr lvl="1"/>
            <a:r>
              <a:rPr lang="en-US" dirty="0"/>
              <a:t>E.g., you read a value from physical storage, </a:t>
            </a:r>
            <a:r>
              <a:rPr lang="en-US" i="1" dirty="0">
                <a:solidFill>
                  <a:srgbClr val="FF0000"/>
                </a:solidFill>
              </a:rPr>
              <a:t>prepare it for return (e.g., putting it in a return packet, i.e., making it visible)</a:t>
            </a:r>
            <a:r>
              <a:rPr lang="en-US" dirty="0"/>
              <a:t>, and actually return it.</a:t>
            </a:r>
          </a:p>
          <a:p>
            <a:pPr lvl="1"/>
            <a:r>
              <a:rPr lang="en-US" dirty="0"/>
              <a:t>Or you </a:t>
            </a:r>
            <a:r>
              <a:rPr lang="en-US" i="1" dirty="0">
                <a:solidFill>
                  <a:srgbClr val="FF0000"/>
                </a:solidFill>
              </a:rPr>
              <a:t>actually write a value to a physical disk, making it visible</a:t>
            </a:r>
            <a:r>
              <a:rPr lang="en-US" dirty="0"/>
              <a:t> (out of multiple disks, which might actually write at different points).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2057400" y="2286000"/>
            <a:ext cx="4724400" cy="1911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514600" y="3124200"/>
            <a:ext cx="17526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2514600" y="260991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438400" y="19812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a.write</a:t>
            </a:r>
            <a:r>
              <a:rPr lang="en-US" sz="2000" dirty="0"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19400" y="2286000"/>
            <a:ext cx="1603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a.read</a:t>
            </a:r>
            <a:r>
              <a:rPr lang="en-US" sz="2000" dirty="0">
                <a:solidFill>
                  <a:srgbClr val="000000"/>
                </a:solidFill>
              </a:rPr>
              <a:t>() -&gt; 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02329" y="2724090"/>
            <a:ext cx="1588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a.read</a:t>
            </a:r>
            <a:r>
              <a:rPr lang="en-US" sz="2000" dirty="0">
                <a:solidFill>
                  <a:srgbClr val="000000"/>
                </a:solidFill>
              </a:rPr>
              <a:t>() -&gt; x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724400" y="260991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029200" y="2286000"/>
            <a:ext cx="1588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a.read</a:t>
            </a:r>
            <a:r>
              <a:rPr lang="en-US" sz="2000" dirty="0">
                <a:solidFill>
                  <a:srgbClr val="000000"/>
                </a:solidFill>
              </a:rPr>
              <a:t>() -&gt; x</a:t>
            </a:r>
          </a:p>
        </p:txBody>
      </p:sp>
    </p:spTree>
    <p:extLst>
      <p:ext uri="{BB962C8B-B14F-4D97-AF65-F5344CB8AC3E}">
        <p14:creationId xmlns:p14="http://schemas.microsoft.com/office/powerpoint/2010/main" val="54873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Linearizability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Constraints (ops that don’t overlap)</a:t>
            </a:r>
          </a:p>
          <a:p>
            <a:pPr lvl="1"/>
            <a:r>
              <a:rPr lang="en-US" dirty="0" err="1"/>
              <a:t>a.read</a:t>
            </a:r>
            <a:r>
              <a:rPr lang="en-US" dirty="0"/>
              <a:t>() </a:t>
            </a:r>
            <a:r>
              <a:rPr lang="en-US" dirty="0">
                <a:sym typeface="Wingdings"/>
              </a:rPr>
              <a:t> x and </a:t>
            </a:r>
            <a:r>
              <a:rPr lang="en-US" dirty="0" err="1">
                <a:sym typeface="Wingdings"/>
              </a:rPr>
              <a:t>a.read</a:t>
            </a:r>
            <a:r>
              <a:rPr lang="en-US" dirty="0">
                <a:sym typeface="Wingdings"/>
              </a:rPr>
              <a:t>()  x: we cannot change these.</a:t>
            </a:r>
          </a:p>
          <a:p>
            <a:pPr lvl="1"/>
            <a:r>
              <a:rPr lang="en-US" dirty="0" err="1">
                <a:sym typeface="Wingdings"/>
              </a:rPr>
              <a:t>a.read</a:t>
            </a:r>
            <a:r>
              <a:rPr lang="en-US" dirty="0">
                <a:sym typeface="Wingdings"/>
              </a:rPr>
              <a:t>()  y and </a:t>
            </a:r>
            <a:r>
              <a:rPr lang="en-US" dirty="0" err="1">
                <a:sym typeface="Wingdings"/>
              </a:rPr>
              <a:t>a.read</a:t>
            </a:r>
            <a:r>
              <a:rPr lang="en-US" dirty="0">
                <a:sym typeface="Wingdings"/>
              </a:rPr>
              <a:t>()  x: we cannot change these.</a:t>
            </a:r>
          </a:p>
          <a:p>
            <a:pPr lvl="1"/>
            <a:r>
              <a:rPr lang="en-US" dirty="0">
                <a:sym typeface="Wingdings"/>
              </a:rPr>
              <a:t>The rest is up for grabs.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1447800" y="2057400"/>
            <a:ext cx="4724400" cy="1911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905000" y="3352800"/>
            <a:ext cx="17526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1905000" y="260991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828800" y="17526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a.write</a:t>
            </a:r>
            <a:r>
              <a:rPr lang="en-US" sz="2000" dirty="0"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9800" y="2286000"/>
            <a:ext cx="1588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a.read</a:t>
            </a:r>
            <a:r>
              <a:rPr lang="en-US" sz="2000" dirty="0">
                <a:solidFill>
                  <a:srgbClr val="000000"/>
                </a:solidFill>
              </a:rPr>
              <a:t>() -&gt; 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92729" y="2952690"/>
            <a:ext cx="1588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a.read</a:t>
            </a:r>
            <a:r>
              <a:rPr lang="en-US" sz="2000" dirty="0">
                <a:solidFill>
                  <a:srgbClr val="000000"/>
                </a:solidFill>
              </a:rPr>
              <a:t>() -&gt; y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114800" y="260991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419600" y="2286000"/>
            <a:ext cx="1588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a.read</a:t>
            </a:r>
            <a:r>
              <a:rPr lang="en-US" sz="2000" dirty="0">
                <a:solidFill>
                  <a:srgbClr val="000000"/>
                </a:solidFill>
              </a:rPr>
              <a:t>() -&gt; x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2362200" y="396240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743200" y="363849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a.write</a:t>
            </a:r>
            <a:r>
              <a:rPr lang="en-US" sz="2000" dirty="0">
                <a:solidFill>
                  <a:srgbClr val="000000"/>
                </a:solidFill>
              </a:rPr>
              <a:t>(y)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0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Linearizability</a:t>
            </a:r>
            <a:r>
              <a:rPr lang="en-US" dirty="0"/>
              <a:t> (Textbook Definition)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sequence of read and update operations that client </a:t>
            </a:r>
            <a:r>
              <a:rPr lang="en-US" dirty="0" err="1"/>
              <a:t>i</a:t>
            </a:r>
            <a:r>
              <a:rPr lang="en-US" dirty="0"/>
              <a:t> performs in some execution be oi1, oi2,….</a:t>
            </a:r>
          </a:p>
          <a:p>
            <a:pPr lvl="1"/>
            <a:r>
              <a:rPr lang="en-US" altLang="ja-JP" dirty="0"/>
              <a:t>"</a:t>
            </a:r>
            <a:r>
              <a:rPr lang="en-US" dirty="0"/>
              <a:t>Program order</a:t>
            </a:r>
            <a:r>
              <a:rPr lang="en-US" altLang="ja-JP" dirty="0"/>
              <a:t>"</a:t>
            </a:r>
            <a:r>
              <a:rPr lang="en-US" dirty="0"/>
              <a:t> for the client</a:t>
            </a:r>
          </a:p>
          <a:p>
            <a:r>
              <a:rPr lang="en-US" dirty="0"/>
              <a:t>A replicated shared object service 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linearizable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if for any execution (real), there is some interleaving of operations (virtual) issued by all clients that: </a:t>
            </a:r>
          </a:p>
          <a:p>
            <a:pPr lvl="1"/>
            <a:r>
              <a:rPr lang="en-US" dirty="0"/>
              <a:t> meets the specification of a single correct copy of objects</a:t>
            </a:r>
          </a:p>
          <a:p>
            <a:pPr lvl="1"/>
            <a:r>
              <a:rPr lang="en-US" dirty="0"/>
              <a:t> is consistent with the actual times at which each operation occurred during the execution </a:t>
            </a:r>
          </a:p>
          <a:p>
            <a:r>
              <a:rPr lang="en-US" dirty="0"/>
              <a:t>Main goal: any client will see (at any point of time) a copy of the object that is correct and consistent</a:t>
            </a:r>
          </a:p>
          <a:p>
            <a:r>
              <a:rPr lang="en-US" dirty="0"/>
              <a:t>The strongest form of consistency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with Data Replicas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65800" y="1211262"/>
            <a:ext cx="2451100" cy="292100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930900" y="2341562"/>
            <a:ext cx="2133600" cy="698500"/>
          </a:xfrm>
          <a:prstGeom prst="rect">
            <a:avLst/>
          </a:prstGeom>
          <a:gradFill rotWithShape="0">
            <a:gsLst>
              <a:gs pos="0">
                <a:srgbClr val="51C3BD"/>
              </a:gs>
              <a:gs pos="50000">
                <a:srgbClr val="67F7F0"/>
              </a:gs>
              <a:gs pos="100000">
                <a:srgbClr val="51C3BD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18200" y="3128962"/>
            <a:ext cx="2133600" cy="698500"/>
          </a:xfrm>
          <a:prstGeom prst="rect">
            <a:avLst/>
          </a:prstGeom>
          <a:gradFill rotWithShape="0">
            <a:gsLst>
              <a:gs pos="0">
                <a:srgbClr val="51C3BD"/>
              </a:gs>
              <a:gs pos="50000">
                <a:srgbClr val="67F7F0"/>
              </a:gs>
              <a:gs pos="100000">
                <a:srgbClr val="51C3BD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918200" y="1414462"/>
            <a:ext cx="2133600" cy="838200"/>
          </a:xfrm>
          <a:prstGeom prst="rect">
            <a:avLst/>
          </a:prstGeom>
          <a:gradFill rotWithShape="0">
            <a:gsLst>
              <a:gs pos="0">
                <a:srgbClr val="51C3BD"/>
              </a:gs>
              <a:gs pos="50000">
                <a:srgbClr val="67F7F0"/>
              </a:gs>
              <a:gs pos="100000">
                <a:srgbClr val="51C3BD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79500" y="1325562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371600" y="1477962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384300" y="1528762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378200" y="1516062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Front End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121400" y="1579562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21400" y="2379662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108700" y="3179762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083300" y="1681162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070600" y="3344862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096000" y="2506662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79500" y="2125662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71600" y="2278062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384300" y="2328862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78200" y="2303462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Front End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92200" y="3243262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1384300" y="3395662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1397000" y="3446462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390900" y="3421062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Front End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7162800" y="3878262"/>
            <a:ext cx="977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Service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2247900" y="1693862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2273300" y="2481262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273300" y="3598862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4584700" y="1706562"/>
            <a:ext cx="11684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4572000" y="2455862"/>
            <a:ext cx="1206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V="1">
            <a:off x="4597400" y="3167062"/>
            <a:ext cx="1155700" cy="406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6997700" y="1490662"/>
            <a:ext cx="203200" cy="393700"/>
            <a:chOff x="4408" y="920"/>
            <a:chExt cx="128" cy="248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150100" y="1643062"/>
            <a:ext cx="203200" cy="393700"/>
            <a:chOff x="4408" y="920"/>
            <a:chExt cx="128" cy="248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7302500" y="1795462"/>
            <a:ext cx="203200" cy="393700"/>
            <a:chOff x="4408" y="920"/>
            <a:chExt cx="128" cy="248"/>
          </a:xfrm>
        </p:grpSpPr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7010400" y="2430462"/>
            <a:ext cx="203200" cy="393700"/>
            <a:chOff x="4408" y="920"/>
            <a:chExt cx="128" cy="248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7289800" y="2417762"/>
            <a:ext cx="203200" cy="393700"/>
            <a:chOff x="4408" y="920"/>
            <a:chExt cx="128" cy="248"/>
          </a:xfrm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7556500" y="2430462"/>
            <a:ext cx="203200" cy="393700"/>
            <a:chOff x="4408" y="920"/>
            <a:chExt cx="128" cy="248"/>
          </a:xfrm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6819900" y="3154362"/>
            <a:ext cx="203200" cy="393700"/>
            <a:chOff x="4408" y="920"/>
            <a:chExt cx="128" cy="248"/>
          </a:xfrm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7048500" y="3332162"/>
            <a:ext cx="203200" cy="393700"/>
            <a:chOff x="4408" y="920"/>
            <a:chExt cx="128" cy="248"/>
          </a:xfrm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" name="Group 57"/>
          <p:cNvGrpSpPr>
            <a:grpSpLocks/>
          </p:cNvGrpSpPr>
          <p:nvPr/>
        </p:nvGrpSpPr>
        <p:grpSpPr bwMode="auto">
          <a:xfrm>
            <a:off x="7315200" y="3243262"/>
            <a:ext cx="203200" cy="393700"/>
            <a:chOff x="4408" y="920"/>
            <a:chExt cx="128" cy="248"/>
          </a:xfrm>
        </p:grpSpPr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7366000" y="3586162"/>
            <a:ext cx="787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7315200" y="2786062"/>
            <a:ext cx="787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63" name="Text Box 62"/>
          <p:cNvSpPr txBox="1">
            <a:spLocks noChangeArrowheads="1"/>
          </p:cNvSpPr>
          <p:nvPr/>
        </p:nvSpPr>
        <p:spPr bwMode="auto">
          <a:xfrm>
            <a:off x="7302500" y="1414462"/>
            <a:ext cx="787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server</a:t>
            </a:r>
          </a:p>
        </p:txBody>
      </p: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7645400" y="3230562"/>
            <a:ext cx="215900" cy="393700"/>
            <a:chOff x="4408" y="920"/>
            <a:chExt cx="128" cy="248"/>
          </a:xfrm>
        </p:grpSpPr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" name="Text Box 66"/>
          <p:cNvSpPr txBox="1">
            <a:spLocks noChangeArrowheads="1"/>
          </p:cNvSpPr>
          <p:nvPr/>
        </p:nvSpPr>
        <p:spPr bwMode="auto">
          <a:xfrm>
            <a:off x="6569427" y="885408"/>
            <a:ext cx="17363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0000"/>
                </a:solidFill>
              </a:rPr>
              <a:t>Replica Manager</a:t>
            </a: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6197600" y="1033462"/>
            <a:ext cx="457200" cy="660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8"/>
          <p:cNvSpPr txBox="1">
            <a:spLocks noChangeArrowheads="1"/>
          </p:cNvSpPr>
          <p:nvPr/>
        </p:nvSpPr>
        <p:spPr bwMode="auto">
          <a:xfrm>
            <a:off x="457200" y="4343399"/>
            <a:ext cx="8229600" cy="2362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en-US" sz="2400" kern="0" dirty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Consider that this is a distributed storage system that serves read/write requests.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Multiple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copies of a same object stored at different servers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  <a:defRPr/>
            </a:pPr>
            <a:r>
              <a:rPr lang="en-US" sz="2400" dirty="0"/>
              <a:t>Question: How to maintain consistency across different data replicas?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Linearizability</a:t>
            </a:r>
            <a:endParaRPr lang="en-US" dirty="0"/>
          </a:p>
          <a:p>
            <a:pPr lvl="1"/>
            <a:r>
              <a:rPr lang="en-US" dirty="0"/>
              <a:t>Single-client, Single-copy semantics</a:t>
            </a:r>
          </a:p>
          <a:p>
            <a:r>
              <a:rPr lang="en-US" dirty="0"/>
              <a:t>A read operation returns </a:t>
            </a:r>
            <a:r>
              <a:rPr lang="en-US" i="1" dirty="0">
                <a:solidFill>
                  <a:srgbClr val="FF0000"/>
                </a:solidFill>
              </a:rPr>
              <a:t>the most recent</a:t>
            </a:r>
            <a:r>
              <a:rPr lang="en-US" dirty="0"/>
              <a:t> write, </a:t>
            </a:r>
            <a:r>
              <a:rPr lang="en-US" dirty="0">
                <a:solidFill>
                  <a:srgbClr val="0000FF"/>
                </a:solidFill>
              </a:rPr>
              <a:t>regardless of the clients, according to their actual-time ordering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(UIUC).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replicate?</a:t>
            </a:r>
          </a:p>
          <a:p>
            <a:r>
              <a:rPr lang="en-US" dirty="0"/>
              <a:t>Increased availability of service. When servers fail or when the network is partitioned.</a:t>
            </a:r>
          </a:p>
          <a:p>
            <a:pPr lvl="1"/>
            <a:r>
              <a:rPr lang="en-US" dirty="0"/>
              <a:t>P:  probability that one server fails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1 – P= availability of service. e.g. P = 5% =&gt; service is available 95% of the time.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P</a:t>
            </a:r>
            <a:r>
              <a:rPr lang="en-US" sz="2800" baseline="30000" dirty="0" err="1">
                <a:solidFill>
                  <a:srgbClr val="000000"/>
                </a:solidFill>
              </a:rPr>
              <a:t>n</a:t>
            </a:r>
            <a:r>
              <a:rPr lang="en-US" dirty="0">
                <a:solidFill>
                  <a:srgbClr val="000000"/>
                </a:solidFill>
              </a:rPr>
              <a:t>:  probability that n servers fail </a:t>
            </a: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0000"/>
                </a:solidFill>
              </a:rPr>
              <a:t> 1 – </a:t>
            </a:r>
            <a:r>
              <a:rPr lang="en-US" dirty="0" err="1">
                <a:solidFill>
                  <a:srgbClr val="000000"/>
                </a:solidFill>
              </a:rPr>
              <a:t>P</a:t>
            </a:r>
            <a:r>
              <a:rPr lang="en-US" sz="2800" baseline="30000" dirty="0" err="1">
                <a:solidFill>
                  <a:srgbClr val="000000"/>
                </a:solidFill>
              </a:rPr>
              <a:t>n</a:t>
            </a:r>
            <a:r>
              <a:rPr lang="en-US" dirty="0">
                <a:solidFill>
                  <a:srgbClr val="000000"/>
                </a:solidFill>
              </a:rPr>
              <a:t>= availability of service. e.g. P = 5%, </a:t>
            </a:r>
            <a:r>
              <a:rPr lang="en-US" dirty="0" err="1">
                <a:solidFill>
                  <a:srgbClr val="000000"/>
                </a:solidFill>
              </a:rPr>
              <a:t>n</a:t>
            </a:r>
            <a:r>
              <a:rPr lang="en-US" dirty="0">
                <a:solidFill>
                  <a:srgbClr val="000000"/>
                </a:solidFill>
              </a:rPr>
              <a:t> = 3 =&gt; service available 99.875% of the time</a:t>
            </a:r>
            <a:endParaRPr lang="en-US" dirty="0"/>
          </a:p>
          <a:p>
            <a:r>
              <a:rPr lang="en-US" dirty="0"/>
              <a:t>Fault tolerance</a:t>
            </a:r>
          </a:p>
          <a:p>
            <a:pPr lvl="1"/>
            <a:r>
              <a:rPr lang="en-US" dirty="0"/>
              <a:t>Under the fail-stop model, if up to </a:t>
            </a:r>
            <a:r>
              <a:rPr lang="en-US" dirty="0" err="1"/>
              <a:t>f</a:t>
            </a:r>
            <a:r>
              <a:rPr lang="en-US" dirty="0"/>
              <a:t> of f+1 servers crash, at least one is alive.</a:t>
            </a:r>
          </a:p>
          <a:p>
            <a:r>
              <a:rPr lang="en-US" dirty="0"/>
              <a:t>Load balancing</a:t>
            </a:r>
          </a:p>
          <a:p>
            <a:pPr lvl="1"/>
            <a:r>
              <a:rPr lang="en-US" dirty="0"/>
              <a:t>One approach: Multiple server </a:t>
            </a:r>
            <a:r>
              <a:rPr lang="en-US" dirty="0" err="1"/>
              <a:t>IPs</a:t>
            </a:r>
            <a:r>
              <a:rPr lang="en-US" dirty="0"/>
              <a:t> can be assigned to the same name in DNS, which returns answers round-robin.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look at different consistency guarantees (models).</a:t>
            </a:r>
          </a:p>
          <a:p>
            <a:r>
              <a:rPr lang="en-US" dirty="0"/>
              <a:t>We’ll start from the strongest guarantee, and gradually relax the guarantees.</a:t>
            </a:r>
          </a:p>
          <a:p>
            <a:pPr lvl="1"/>
            <a:r>
              <a:rPr lang="en-US" dirty="0" err="1"/>
              <a:t>Linearizability</a:t>
            </a:r>
            <a:r>
              <a:rPr lang="en-US" dirty="0"/>
              <a:t> (or sometimes called strong consistency)</a:t>
            </a:r>
          </a:p>
          <a:p>
            <a:pPr lvl="1"/>
            <a:r>
              <a:rPr lang="en-US" dirty="0"/>
              <a:t>Sequential consistency</a:t>
            </a:r>
          </a:p>
          <a:p>
            <a:pPr lvl="1"/>
            <a:r>
              <a:rPr lang="en-US" dirty="0"/>
              <a:t>Causal consistency</a:t>
            </a:r>
          </a:p>
          <a:p>
            <a:pPr lvl="1"/>
            <a:r>
              <a:rPr lang="en-US" dirty="0"/>
              <a:t>Eventual consistency</a:t>
            </a:r>
          </a:p>
          <a:p>
            <a:r>
              <a:rPr lang="en-US" dirty="0"/>
              <a:t>Different applications need different consistency guarantees.</a:t>
            </a:r>
          </a:p>
          <a:p>
            <a:r>
              <a:rPr lang="en-US" dirty="0"/>
              <a:t>This is all about client-side perception.</a:t>
            </a:r>
          </a:p>
          <a:p>
            <a:pPr lvl="1"/>
            <a:r>
              <a:rPr lang="en-US" dirty="0"/>
              <a:t>When a read occurs, what do </a:t>
            </a:r>
            <a:r>
              <a:rPr lang="en-US"/>
              <a:t>you return?</a:t>
            </a:r>
            <a:endParaRPr lang="en-US" dirty="0"/>
          </a:p>
          <a:p>
            <a:r>
              <a:rPr lang="en-US" dirty="0"/>
              <a:t>First</a:t>
            </a:r>
          </a:p>
          <a:p>
            <a:pPr lvl="1"/>
            <a:r>
              <a:rPr lang="en-US" dirty="0" err="1"/>
              <a:t>Linearizability</a:t>
            </a:r>
            <a:r>
              <a:rPr lang="en-US" dirty="0"/>
              <a:t>: we’ll look at the concept first, then how to implement it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87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Expectation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single process using a </a:t>
            </a:r>
            <a:r>
              <a:rPr lang="en-US" dirty="0" err="1"/>
              <a:t>filesystem</a:t>
            </a:r>
            <a:r>
              <a:rPr lang="en-US" dirty="0"/>
              <a:t> </a:t>
            </a:r>
          </a:p>
          <a:p>
            <a:r>
              <a:rPr lang="en-US" dirty="0"/>
              <a:t>What do you expect to read?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50" lvl="1" indent="-285750">
              <a:buFontTx/>
              <a:buChar char="•"/>
            </a:pPr>
            <a:r>
              <a:rPr lang="en-US" sz="2400" dirty="0"/>
              <a:t>Our expectation (as a user or a developer)</a:t>
            </a:r>
          </a:p>
          <a:p>
            <a:pPr marL="742950" lvl="2" indent="-285750">
              <a:buFontTx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 read operation returns the most recent write.</a:t>
            </a:r>
          </a:p>
          <a:p>
            <a:pPr marL="742950" lvl="2" indent="-285750">
              <a:buFontTx/>
              <a:buChar char="•"/>
            </a:pPr>
            <a:r>
              <a:rPr lang="en-US" sz="2000" dirty="0"/>
              <a:t>This forms our basic expectation from any file or storage system.</a:t>
            </a:r>
          </a:p>
          <a:p>
            <a:pPr marL="285750" lvl="1" indent="-285750">
              <a:buFontTx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Linearizability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meets this basic expectation.</a:t>
            </a:r>
          </a:p>
          <a:p>
            <a:pPr marL="742950" lvl="2" indent="-285750">
              <a:buFontTx/>
              <a:buChar char="•"/>
            </a:pPr>
            <a:r>
              <a:rPr lang="en-US" sz="2000" dirty="0"/>
              <a:t>But it extends the expectation to handle </a:t>
            </a:r>
            <a:r>
              <a:rPr lang="en-US" sz="2000" dirty="0">
                <a:solidFill>
                  <a:srgbClr val="0000FF"/>
                </a:solidFill>
              </a:rPr>
              <a:t>multiple processes</a:t>
            </a:r>
            <a:r>
              <a:rPr lang="en-US" sz="2000" dirty="0"/>
              <a:t>…</a:t>
            </a:r>
          </a:p>
          <a:p>
            <a:pPr marL="742950" lvl="2" indent="-285750">
              <a:buFontTx/>
              <a:buChar char="•"/>
            </a:pPr>
            <a:r>
              <a:rPr lang="en-US" sz="2000" dirty="0"/>
              <a:t>…and </a:t>
            </a:r>
            <a:r>
              <a:rPr lang="en-US" sz="2000" dirty="0">
                <a:solidFill>
                  <a:srgbClr val="0000FF"/>
                </a:solidFill>
              </a:rPr>
              <a:t>multiple replicas.</a:t>
            </a:r>
          </a:p>
          <a:p>
            <a:pPr marL="742950" lvl="2" indent="-285750">
              <a:buFontTx/>
              <a:buChar char="•"/>
            </a:pPr>
            <a:r>
              <a:rPr lang="en-US" sz="2000" dirty="0"/>
              <a:t>The strongest consistency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31146" y="2578388"/>
            <a:ext cx="693985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362200"/>
            <a:ext cx="87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3" name="Oval 12"/>
          <p:cNvSpPr/>
          <p:nvPr/>
        </p:nvSpPr>
        <p:spPr>
          <a:xfrm>
            <a:off x="2594830" y="2500862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56805" y="2715656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2715656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x.read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) 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642830" y="2507167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7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with Multiple Processes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expect to read?</a:t>
            </a:r>
          </a:p>
          <a:p>
            <a:pPr lvl="1"/>
            <a:r>
              <a:rPr lang="en-US" dirty="0"/>
              <a:t>A single </a:t>
            </a:r>
            <a:r>
              <a:rPr lang="en-US" dirty="0" err="1"/>
              <a:t>filesystem</a:t>
            </a:r>
            <a:r>
              <a:rPr lang="en-US" dirty="0"/>
              <a:t> with multiple processes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285750" lvl="1" indent="-285750">
              <a:buFontTx/>
              <a:buChar char="•"/>
            </a:pPr>
            <a:r>
              <a:rPr lang="en-US" sz="2400" dirty="0"/>
              <a:t>Our expectation (as a user or a developer)</a:t>
            </a:r>
          </a:p>
          <a:p>
            <a:pPr marL="742950" lvl="2" indent="-285750">
              <a:buFontTx/>
              <a:buChar char="•"/>
            </a:pPr>
            <a:r>
              <a:rPr lang="en-US" sz="2000" dirty="0"/>
              <a:t>A read operation returns the most recent write, </a:t>
            </a:r>
            <a:r>
              <a:rPr lang="en-US" sz="2000" dirty="0">
                <a:solidFill>
                  <a:srgbClr val="FF0000"/>
                </a:solidFill>
              </a:rPr>
              <a:t>regardless of the clients</a:t>
            </a:r>
            <a:r>
              <a:rPr lang="en-US" sz="2000" dirty="0"/>
              <a:t>.</a:t>
            </a:r>
          </a:p>
          <a:p>
            <a:pPr marL="742950" lvl="2" indent="-285750">
              <a:buFontTx/>
              <a:buChar char="•"/>
            </a:pPr>
            <a:r>
              <a:rPr lang="en-US" sz="2000" dirty="0"/>
              <a:t>We expect that a read operation returns the most recent write </a:t>
            </a:r>
            <a:r>
              <a:rPr lang="en-US" sz="2000" dirty="0">
                <a:solidFill>
                  <a:srgbClr val="FF0000"/>
                </a:solidFill>
              </a:rPr>
              <a:t>according to the single actual-time order.</a:t>
            </a:r>
          </a:p>
          <a:p>
            <a:pPr marL="742950" lvl="2" indent="-285750">
              <a:buFontTx/>
              <a:buChar char="•"/>
            </a:pPr>
            <a:r>
              <a:rPr lang="en-US" sz="2000" dirty="0"/>
              <a:t>In other words, read/write should behave </a:t>
            </a:r>
            <a:r>
              <a:rPr lang="en-US" sz="2000" dirty="0">
                <a:solidFill>
                  <a:srgbClr val="FF0000"/>
                </a:solidFill>
              </a:rPr>
              <a:t>as if there were a single (combined) client making all the requests</a:t>
            </a:r>
            <a:r>
              <a:rPr lang="en-US" sz="2000" dirty="0"/>
              <a:t>.</a:t>
            </a:r>
          </a:p>
          <a:p>
            <a:pPr marL="742950" lvl="2" indent="-285750">
              <a:buFontTx/>
              <a:buChar char="•"/>
            </a:pPr>
            <a:r>
              <a:rPr lang="en-US" sz="2000" dirty="0"/>
              <a:t>It’s </a:t>
            </a:r>
            <a:r>
              <a:rPr lang="en-US" sz="2000" dirty="0">
                <a:solidFill>
                  <a:srgbClr val="FF0000"/>
                </a:solidFill>
              </a:rPr>
              <a:t>easiest to understand and program for a developer</a:t>
            </a:r>
            <a:r>
              <a:rPr lang="en-US" sz="2000" dirty="0"/>
              <a:t> if your storage appears to process </a:t>
            </a:r>
            <a:r>
              <a:rPr lang="en-US" sz="2000" dirty="0">
                <a:solidFill>
                  <a:srgbClr val="FF0000"/>
                </a:solidFill>
              </a:rPr>
              <a:t>one request at a time</a:t>
            </a:r>
            <a:r>
              <a:rPr lang="en-US" sz="2000" dirty="0"/>
              <a:t>.</a:t>
            </a:r>
          </a:p>
          <a:p>
            <a:pPr marL="742950" lvl="2" indent="-285750">
              <a:buFontTx/>
              <a:buChar char="•"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31146" y="2197388"/>
            <a:ext cx="693985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" y="1981200"/>
            <a:ext cx="87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25" name="Oval 24"/>
          <p:cNvSpPr/>
          <p:nvPr/>
        </p:nvSpPr>
        <p:spPr>
          <a:xfrm>
            <a:off x="4347430" y="2119862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805595" y="2334656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(5)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331146" y="2883188"/>
            <a:ext cx="693985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7200" y="2667000"/>
            <a:ext cx="87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31" name="Oval 30"/>
          <p:cNvSpPr/>
          <p:nvPr/>
        </p:nvSpPr>
        <p:spPr>
          <a:xfrm>
            <a:off x="2594830" y="2805662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156805" y="3020456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91000" y="3020456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  <a:sym typeface="Wingdings"/>
              </a:rPr>
              <a:t>x.read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() 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642830" y="2811967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3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with Multiple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expect to read?</a:t>
            </a:r>
          </a:p>
          <a:p>
            <a:pPr lvl="1"/>
            <a:r>
              <a:rPr lang="en-US" dirty="0"/>
              <a:t>A single process with multiple servers with copies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285750" lvl="1" indent="-285750">
              <a:buFontTx/>
              <a:buChar char="•"/>
            </a:pPr>
            <a:r>
              <a:rPr lang="en-US" sz="2400" dirty="0"/>
              <a:t>Our expectation (as a user or a developer)</a:t>
            </a:r>
          </a:p>
          <a:p>
            <a:pPr marL="742950" lvl="2" indent="-285750">
              <a:buFontTx/>
              <a:buChar char="•"/>
            </a:pPr>
            <a:r>
              <a:rPr lang="en-US" sz="2000" dirty="0"/>
              <a:t>A read operation returns the most recent write, </a:t>
            </a:r>
            <a:r>
              <a:rPr lang="en-US" sz="2000" dirty="0">
                <a:solidFill>
                  <a:srgbClr val="FF0000"/>
                </a:solidFill>
              </a:rPr>
              <a:t>regardless of how many copies there are</a:t>
            </a:r>
            <a:r>
              <a:rPr lang="en-US" sz="2000" dirty="0"/>
              <a:t>.</a:t>
            </a:r>
          </a:p>
          <a:p>
            <a:pPr marL="742950" lvl="2" indent="-285750">
              <a:buFontTx/>
              <a:buChar char="•"/>
            </a:pPr>
            <a:r>
              <a:rPr lang="en-US" sz="2000" dirty="0"/>
              <a:t>Read/write should behave </a:t>
            </a:r>
            <a:r>
              <a:rPr lang="en-US" sz="2000" dirty="0">
                <a:solidFill>
                  <a:srgbClr val="FF0000"/>
                </a:solidFill>
              </a:rPr>
              <a:t>as if there were a single copy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331146" y="2358222"/>
            <a:ext cx="693985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" y="2142034"/>
            <a:ext cx="87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7" name="Oval 16"/>
          <p:cNvSpPr/>
          <p:nvPr/>
        </p:nvSpPr>
        <p:spPr>
          <a:xfrm>
            <a:off x="2594830" y="2280696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56805" y="24954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91000" y="24954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x.read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 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642830" y="2287001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9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Three aspects</a:t>
            </a:r>
          </a:p>
          <a:p>
            <a:pPr lvl="1"/>
            <a:r>
              <a:rPr lang="en-US" dirty="0"/>
              <a:t>A read operation returns the most recent write,</a:t>
            </a:r>
          </a:p>
          <a:p>
            <a:pPr lvl="1"/>
            <a:r>
              <a:rPr lang="en-US" dirty="0"/>
              <a:t>…regardless of the clients,</a:t>
            </a:r>
          </a:p>
          <a:p>
            <a:pPr lvl="1"/>
            <a:r>
              <a:rPr lang="en-US" dirty="0"/>
              <a:t>…according to the single actual-time ordering of requests.</a:t>
            </a:r>
          </a:p>
          <a:p>
            <a:r>
              <a:rPr lang="en-US" dirty="0"/>
              <a:t>Or, put it differently, read/write should behave as if there were,</a:t>
            </a:r>
          </a:p>
          <a:p>
            <a:pPr lvl="1"/>
            <a:r>
              <a:rPr lang="en-US" dirty="0"/>
              <a:t>…a single client making all the (combined) requests in their original actual-time order (i.e., with a </a:t>
            </a:r>
            <a:r>
              <a:rPr lang="en-US" dirty="0">
                <a:solidFill>
                  <a:srgbClr val="FF0000"/>
                </a:solidFill>
              </a:rPr>
              <a:t>single stream of ops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…over a single copy.</a:t>
            </a:r>
          </a:p>
          <a:p>
            <a:r>
              <a:rPr lang="en-US" dirty="0"/>
              <a:t>You can say that </a:t>
            </a:r>
            <a:r>
              <a:rPr lang="en-US" dirty="0">
                <a:solidFill>
                  <a:srgbClr val="0000FF"/>
                </a:solidFill>
              </a:rPr>
              <a:t>your storage system guarantees </a:t>
            </a:r>
            <a:r>
              <a:rPr lang="en-US" dirty="0" err="1">
                <a:solidFill>
                  <a:srgbClr val="0000FF"/>
                </a:solidFill>
              </a:rPr>
              <a:t>linearizability</a:t>
            </a:r>
            <a:r>
              <a:rPr lang="en-US" dirty="0">
                <a:solidFill>
                  <a:srgbClr val="0000FF"/>
                </a:solidFill>
              </a:rPr>
              <a:t> when it provides </a:t>
            </a:r>
            <a:r>
              <a:rPr lang="en-US" dirty="0">
                <a:solidFill>
                  <a:srgbClr val="FF0000"/>
                </a:solidFill>
              </a:rPr>
              <a:t>single-client, single-copy semantics where a read returns the most recent write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should </a:t>
            </a:r>
            <a:r>
              <a:rPr lang="en-US" i="1" dirty="0">
                <a:solidFill>
                  <a:srgbClr val="FF0000"/>
                </a:solidFill>
              </a:rPr>
              <a:t>appear</a:t>
            </a:r>
            <a:r>
              <a:rPr lang="en-US" dirty="0"/>
              <a:t> to all clients that there is </a:t>
            </a:r>
            <a:r>
              <a:rPr lang="en-US" i="1" dirty="0">
                <a:solidFill>
                  <a:srgbClr val="FF0000"/>
                </a:solidFill>
              </a:rPr>
              <a:t>a single order (actual-time order) that your storage uses</a:t>
            </a:r>
            <a:r>
              <a:rPr lang="en-US" dirty="0"/>
              <a:t> to process all requests.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39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Linearizability</a:t>
            </a:r>
            <a:r>
              <a:rPr lang="en-US" dirty="0"/>
              <a:t>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the following happened with object x over a </a:t>
            </a:r>
            <a:r>
              <a:rPr lang="en-US" dirty="0" err="1"/>
              <a:t>linearizable</a:t>
            </a:r>
            <a:r>
              <a:rPr lang="en-US" dirty="0"/>
              <a:t> storage.</a:t>
            </a:r>
          </a:p>
          <a:p>
            <a:pPr lvl="1"/>
            <a:r>
              <a:rPr lang="en-US" dirty="0"/>
              <a:t>C1: </a:t>
            </a:r>
            <a:r>
              <a:rPr lang="en-US" dirty="0" err="1"/>
              <a:t>x.write</a:t>
            </a:r>
            <a:r>
              <a:rPr lang="en-US" dirty="0"/>
              <a:t>(A)</a:t>
            </a:r>
          </a:p>
          <a:p>
            <a:pPr lvl="1"/>
            <a:r>
              <a:rPr lang="en-US" dirty="0"/>
              <a:t>C2: </a:t>
            </a:r>
            <a:r>
              <a:rPr lang="en-US" dirty="0" err="1"/>
              <a:t>x.write</a:t>
            </a:r>
            <a:r>
              <a:rPr lang="en-US" dirty="0"/>
              <a:t>(B)</a:t>
            </a:r>
          </a:p>
          <a:p>
            <a:pPr lvl="1"/>
            <a:r>
              <a:rPr lang="en-US" dirty="0"/>
              <a:t>C3: </a:t>
            </a:r>
            <a:r>
              <a:rPr lang="en-US" dirty="0" err="1"/>
              <a:t>x.read</a:t>
            </a:r>
            <a:r>
              <a:rPr lang="en-US" dirty="0"/>
              <a:t>()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B, </a:t>
            </a:r>
            <a:r>
              <a:rPr lang="en-US" dirty="0" err="1"/>
              <a:t>x.read</a:t>
            </a:r>
            <a:r>
              <a:rPr lang="en-US" dirty="0"/>
              <a:t>() </a:t>
            </a:r>
            <a:r>
              <a:rPr lang="en-US" dirty="0">
                <a:sym typeface="Wingdings"/>
              </a:rPr>
              <a:t> A</a:t>
            </a:r>
            <a:endParaRPr lang="en-US" dirty="0"/>
          </a:p>
          <a:p>
            <a:pPr lvl="1"/>
            <a:r>
              <a:rPr lang="en-US" dirty="0"/>
              <a:t>C4: </a:t>
            </a:r>
            <a:r>
              <a:rPr lang="en-US" dirty="0" err="1"/>
              <a:t>x.read</a:t>
            </a:r>
            <a:r>
              <a:rPr lang="en-US" dirty="0"/>
              <a:t>() </a:t>
            </a:r>
            <a:r>
              <a:rPr lang="en-US" dirty="0">
                <a:sym typeface="Wingdings"/>
              </a:rPr>
              <a:t> B</a:t>
            </a:r>
            <a:r>
              <a:rPr lang="en-US" dirty="0"/>
              <a:t>, </a:t>
            </a:r>
            <a:r>
              <a:rPr lang="en-US" dirty="0" err="1"/>
              <a:t>x.read</a:t>
            </a:r>
            <a:r>
              <a:rPr lang="en-US" dirty="0"/>
              <a:t>()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A</a:t>
            </a:r>
          </a:p>
          <a:p>
            <a:r>
              <a:rPr lang="en-US" dirty="0"/>
              <a:t>What would be an actual-time ordering of the events?</a:t>
            </a:r>
          </a:p>
          <a:p>
            <a:pPr lvl="1"/>
            <a:r>
              <a:rPr lang="en-US" dirty="0"/>
              <a:t>One possibility: C2 (write B) -&gt; C3 (read B) -&gt; C4 (read B) -&gt; C1 (write A) -&gt; C3 (read A) -&gt; C4 (read A)</a:t>
            </a:r>
          </a:p>
          <a:p>
            <a:r>
              <a:rPr lang="en-US" dirty="0"/>
              <a:t>How about the following?</a:t>
            </a:r>
          </a:p>
          <a:p>
            <a:pPr lvl="1"/>
            <a:r>
              <a:rPr lang="en-US" dirty="0"/>
              <a:t>C1: </a:t>
            </a:r>
            <a:r>
              <a:rPr lang="en-US" dirty="0" err="1"/>
              <a:t>x.write</a:t>
            </a:r>
            <a:r>
              <a:rPr lang="en-US" dirty="0"/>
              <a:t>(A)</a:t>
            </a:r>
          </a:p>
          <a:p>
            <a:pPr lvl="1"/>
            <a:r>
              <a:rPr lang="en-US" dirty="0"/>
              <a:t>C2: </a:t>
            </a:r>
            <a:r>
              <a:rPr lang="en-US" dirty="0" err="1"/>
              <a:t>x.write</a:t>
            </a:r>
            <a:r>
              <a:rPr lang="en-US" dirty="0"/>
              <a:t>(B)</a:t>
            </a:r>
          </a:p>
          <a:p>
            <a:pPr lvl="1"/>
            <a:r>
              <a:rPr lang="en-US" dirty="0"/>
              <a:t>C3: </a:t>
            </a:r>
            <a:r>
              <a:rPr lang="en-US" dirty="0" err="1"/>
              <a:t>x.read</a:t>
            </a:r>
            <a:r>
              <a:rPr lang="en-US" dirty="0"/>
              <a:t>()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B, </a:t>
            </a:r>
            <a:r>
              <a:rPr lang="en-US" dirty="0" err="1"/>
              <a:t>x.read</a:t>
            </a:r>
            <a:r>
              <a:rPr lang="en-US" dirty="0"/>
              <a:t>()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A</a:t>
            </a:r>
          </a:p>
          <a:p>
            <a:pPr lvl="1"/>
            <a:r>
              <a:rPr lang="en-US" dirty="0"/>
              <a:t>C4: </a:t>
            </a:r>
            <a:r>
              <a:rPr lang="en-US" dirty="0" err="1"/>
              <a:t>x.read</a:t>
            </a:r>
            <a:r>
              <a:rPr lang="en-US" dirty="0"/>
              <a:t>()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A, </a:t>
            </a:r>
            <a:r>
              <a:rPr lang="en-US" dirty="0" err="1"/>
              <a:t>x.read</a:t>
            </a:r>
            <a:r>
              <a:rPr lang="en-US" dirty="0"/>
              <a:t>()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519176" cy="5899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744027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28153</TotalTime>
  <Pages>12</Pages>
  <Words>1817</Words>
  <Application>Microsoft Macintosh PowerPoint</Application>
  <PresentationFormat>Letter Paper (8.5x11 in)</PresentationFormat>
  <Paragraphs>257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ＭＳ Ｐゴシック</vt:lpstr>
      <vt:lpstr>Arial</vt:lpstr>
      <vt:lpstr>Calibri</vt:lpstr>
      <vt:lpstr>Helvetica</vt:lpstr>
      <vt:lpstr>Times New Roman</vt:lpstr>
      <vt:lpstr>Wingdings</vt:lpstr>
      <vt:lpstr>CS252-template</vt:lpstr>
      <vt:lpstr>Office Theme</vt:lpstr>
      <vt:lpstr>CSE 486/586 Distributed Systems Consistency --- 1</vt:lpstr>
      <vt:lpstr>Consistency with Data Replicas</vt:lpstr>
      <vt:lpstr>Consistency</vt:lpstr>
      <vt:lpstr>This Week</vt:lpstr>
      <vt:lpstr>Our Expectation with Data</vt:lpstr>
      <vt:lpstr>Expectation with Multiple Processes </vt:lpstr>
      <vt:lpstr>Expectation with Multiple Copies</vt:lpstr>
      <vt:lpstr>Linearizability</vt:lpstr>
      <vt:lpstr>Linearizability Exercise</vt:lpstr>
      <vt:lpstr>CSE 486/586 Administrivia</vt:lpstr>
      <vt:lpstr>Linearizability Subtleties</vt:lpstr>
      <vt:lpstr>Linearizability Subtleties</vt:lpstr>
      <vt:lpstr>Linearizability Subtleties</vt:lpstr>
      <vt:lpstr>Linearizability Subtleties</vt:lpstr>
      <vt:lpstr>Linearizability Examples</vt:lpstr>
      <vt:lpstr>Linearizability Examples</vt:lpstr>
      <vt:lpstr>Linearizability Examples</vt:lpstr>
      <vt:lpstr>Linearizability Examples</vt:lpstr>
      <vt:lpstr>Linearizability (Textbook Definition) 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1438</cp:revision>
  <cp:lastPrinted>2016-03-28T15:57:14Z</cp:lastPrinted>
  <dcterms:created xsi:type="dcterms:W3CDTF">2012-03-21T04:48:11Z</dcterms:created>
  <dcterms:modified xsi:type="dcterms:W3CDTF">2019-04-12T13:38:09Z</dcterms:modified>
  <cp:category/>
</cp:coreProperties>
</file>