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30"/>
  </p:notesMasterIdLst>
  <p:handoutMasterIdLst>
    <p:handoutMasterId r:id="rId31"/>
  </p:handoutMasterIdLst>
  <p:sldIdLst>
    <p:sldId id="322" r:id="rId3"/>
    <p:sldId id="797" r:id="rId4"/>
    <p:sldId id="798" r:id="rId5"/>
    <p:sldId id="799" r:id="rId6"/>
    <p:sldId id="819" r:id="rId7"/>
    <p:sldId id="800" r:id="rId8"/>
    <p:sldId id="801" r:id="rId9"/>
    <p:sldId id="802" r:id="rId10"/>
    <p:sldId id="803" r:id="rId11"/>
    <p:sldId id="805" r:id="rId12"/>
    <p:sldId id="804" r:id="rId13"/>
    <p:sldId id="808" r:id="rId14"/>
    <p:sldId id="806" r:id="rId15"/>
    <p:sldId id="818" r:id="rId16"/>
    <p:sldId id="807" r:id="rId17"/>
    <p:sldId id="810" r:id="rId18"/>
    <p:sldId id="820" r:id="rId19"/>
    <p:sldId id="809" r:id="rId20"/>
    <p:sldId id="811" r:id="rId21"/>
    <p:sldId id="814" r:id="rId22"/>
    <p:sldId id="813" r:id="rId23"/>
    <p:sldId id="812" r:id="rId24"/>
    <p:sldId id="815" r:id="rId25"/>
    <p:sldId id="816" r:id="rId26"/>
    <p:sldId id="817" r:id="rId27"/>
    <p:sldId id="777" r:id="rId28"/>
    <p:sldId id="584" r:id="rId29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7" autoAdjust="0"/>
    <p:restoredTop sz="80113" autoAdjust="0"/>
  </p:normalViewPr>
  <p:slideViewPr>
    <p:cSldViewPr>
      <p:cViewPr varScale="1">
        <p:scale>
          <a:sx n="71" d="100"/>
          <a:sy n="71" d="100"/>
        </p:scale>
        <p:origin x="12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7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46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CSE 486/586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lthingsdistributed.com/2012/01/amazon-dynamodb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/>
              <a:t>CSE 486/586 Distributed Systems</a:t>
            </a:r>
            <a:br>
              <a:rPr lang="en-US" dirty="0"/>
            </a:br>
            <a:r>
              <a:rPr lang="en-US" dirty="0"/>
              <a:t>Case Study: Amazon Dynamo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&amp; Key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Consistent hashing with “virtual nodes” for better load balancing</a:t>
            </a:r>
          </a:p>
          <a:p>
            <a:r>
              <a:rPr lang="en-US" dirty="0"/>
              <a:t>Start with a static number of virtual nodes uniformly distributed over the 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743200" y="3060700"/>
            <a:ext cx="3609975" cy="32639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584825" y="3328987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276975" y="4659313"/>
            <a:ext cx="153987" cy="153987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103812" y="6139298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781300" y="4021137"/>
            <a:ext cx="153987" cy="153988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962400" y="6184900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561013" y="5924115"/>
            <a:ext cx="153987" cy="153987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513137" y="3213100"/>
            <a:ext cx="153988" cy="153987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046413" y="5649912"/>
            <a:ext cx="153987" cy="153988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4510087" y="6246812"/>
            <a:ext cx="153988" cy="153988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5086350" y="3098800"/>
            <a:ext cx="153987" cy="153987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5943600" y="3670300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124575" y="5210175"/>
            <a:ext cx="153987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572000" y="2982912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4037013" y="3046412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3090862" y="3559175"/>
            <a:ext cx="153988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2667000" y="4584700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2743200" y="5116513"/>
            <a:ext cx="153987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3505200" y="5986898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5865812" y="5649912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172200" y="4125912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66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&amp; Key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node joins and gets all virtual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743200" y="3060700"/>
            <a:ext cx="3609975" cy="32639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584825" y="3328987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276975" y="4659313"/>
            <a:ext cx="153987" cy="153987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103812" y="6139298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781300" y="4021137"/>
            <a:ext cx="153987" cy="153988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962400" y="6184900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561013" y="5924115"/>
            <a:ext cx="153987" cy="153987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513137" y="3213100"/>
            <a:ext cx="153988" cy="153987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046413" y="5649912"/>
            <a:ext cx="153987" cy="153988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4510087" y="6246812"/>
            <a:ext cx="153988" cy="153988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5086350" y="3098800"/>
            <a:ext cx="153987" cy="153987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5943600" y="3670300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124575" y="5210175"/>
            <a:ext cx="153987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572000" y="2982912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4037013" y="3046412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3090862" y="3559175"/>
            <a:ext cx="153988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2667000" y="4584700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2743200" y="5116513"/>
            <a:ext cx="153987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3505200" y="5986898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5865812" y="5649912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172200" y="4125912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6856412" y="2208213"/>
            <a:ext cx="153988" cy="153987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086600" y="2022337"/>
            <a:ext cx="1177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Node 1</a:t>
            </a:r>
          </a:p>
        </p:txBody>
      </p:sp>
    </p:spTree>
    <p:extLst>
      <p:ext uri="{BB962C8B-B14F-4D97-AF65-F5344CB8AC3E}">
        <p14:creationId xmlns:p14="http://schemas.microsoft.com/office/powerpoint/2010/main" val="3721368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&amp; Key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more node joins and gets 1/2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743200" y="3060700"/>
            <a:ext cx="3609975" cy="32639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584825" y="3328987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276975" y="4659313"/>
            <a:ext cx="153987" cy="153987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103812" y="6139298"/>
            <a:ext cx="153988" cy="153988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781300" y="4021137"/>
            <a:ext cx="153987" cy="153988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962400" y="6184900"/>
            <a:ext cx="153987" cy="153988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561013" y="5924115"/>
            <a:ext cx="153987" cy="153987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513137" y="3213100"/>
            <a:ext cx="153988" cy="153987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046413" y="5649912"/>
            <a:ext cx="153987" cy="153988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4510087" y="6246812"/>
            <a:ext cx="153988" cy="153988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5086350" y="3098800"/>
            <a:ext cx="153987" cy="153987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5943600" y="3670300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124575" y="5210175"/>
            <a:ext cx="153987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572000" y="2982912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4037013" y="3046412"/>
            <a:ext cx="153987" cy="153988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3090862" y="3559175"/>
            <a:ext cx="153988" cy="153987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2667000" y="4584700"/>
            <a:ext cx="153987" cy="153988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2743200" y="5116513"/>
            <a:ext cx="153987" cy="153987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3505200" y="5986898"/>
            <a:ext cx="153988" cy="153988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5865812" y="5649912"/>
            <a:ext cx="153988" cy="153988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172200" y="4125912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6856412" y="2208213"/>
            <a:ext cx="153988" cy="153987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086600" y="2022337"/>
            <a:ext cx="1177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Node 1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858000" y="2543611"/>
            <a:ext cx="153988" cy="153987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88188" y="2357735"/>
            <a:ext cx="1177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Node 2</a:t>
            </a:r>
          </a:p>
        </p:txBody>
      </p:sp>
    </p:spTree>
    <p:extLst>
      <p:ext uri="{BB962C8B-B14F-4D97-AF65-F5344CB8AC3E}">
        <p14:creationId xmlns:p14="http://schemas.microsoft.com/office/powerpoint/2010/main" val="1248164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&amp; Key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more node joins and gets 1/3 (roughly) from the other two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743200" y="3060700"/>
            <a:ext cx="3609975" cy="32639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584825" y="3328987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276975" y="4659313"/>
            <a:ext cx="153987" cy="153987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103812" y="6139298"/>
            <a:ext cx="153988" cy="153988"/>
          </a:xfrm>
          <a:prstGeom prst="ellipse">
            <a:avLst/>
          </a:prstGeom>
          <a:solidFill>
            <a:srgbClr val="00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781300" y="4021137"/>
            <a:ext cx="153987" cy="153988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962400" y="6184900"/>
            <a:ext cx="153987" cy="153988"/>
          </a:xfrm>
          <a:prstGeom prst="ellipse">
            <a:avLst/>
          </a:prstGeom>
          <a:solidFill>
            <a:srgbClr val="00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561013" y="5924115"/>
            <a:ext cx="153987" cy="153987"/>
          </a:xfrm>
          <a:prstGeom prst="ellipse">
            <a:avLst/>
          </a:prstGeom>
          <a:solidFill>
            <a:srgbClr val="00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513137" y="3213100"/>
            <a:ext cx="153988" cy="153987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046413" y="5649912"/>
            <a:ext cx="153987" cy="153988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4510087" y="6246812"/>
            <a:ext cx="153988" cy="153988"/>
          </a:xfrm>
          <a:prstGeom prst="ellipse">
            <a:avLst/>
          </a:prstGeom>
          <a:solidFill>
            <a:srgbClr val="00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5086350" y="3098800"/>
            <a:ext cx="153987" cy="153987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5943600" y="3670300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124575" y="5210175"/>
            <a:ext cx="153987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572000" y="2982912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4037013" y="3046412"/>
            <a:ext cx="153987" cy="153988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3090862" y="3559175"/>
            <a:ext cx="153988" cy="153987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2667000" y="4584700"/>
            <a:ext cx="153987" cy="153988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2743200" y="5116513"/>
            <a:ext cx="153987" cy="153987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3505200" y="5986898"/>
            <a:ext cx="153988" cy="153988"/>
          </a:xfrm>
          <a:prstGeom prst="ellipse">
            <a:avLst/>
          </a:prstGeom>
          <a:solidFill>
            <a:srgbClr val="00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5865812" y="5649912"/>
            <a:ext cx="153988" cy="153988"/>
          </a:xfrm>
          <a:prstGeom prst="ellipse">
            <a:avLst/>
          </a:prstGeom>
          <a:solidFill>
            <a:srgbClr val="00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172200" y="4125912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6856412" y="2208213"/>
            <a:ext cx="153988" cy="153987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086600" y="2022337"/>
            <a:ext cx="1177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Node 1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858000" y="2543611"/>
            <a:ext cx="153988" cy="153987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88188" y="2357735"/>
            <a:ext cx="1177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Node 2</a:t>
            </a: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6858000" y="2924611"/>
            <a:ext cx="153988" cy="153987"/>
          </a:xfrm>
          <a:prstGeom prst="ellipse">
            <a:avLst/>
          </a:prstGeom>
          <a:solidFill>
            <a:schemeClr val="tx1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088188" y="2738735"/>
            <a:ext cx="1177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Node 3</a:t>
            </a:r>
          </a:p>
        </p:txBody>
      </p:sp>
    </p:spTree>
    <p:extLst>
      <p:ext uri="{BB962C8B-B14F-4D97-AF65-F5344CB8AC3E}">
        <p14:creationId xmlns:p14="http://schemas.microsoft.com/office/powerpoint/2010/main" val="2601096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486/586 </a:t>
            </a:r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PA3 grading is going on.</a:t>
            </a:r>
          </a:p>
          <a:p>
            <a:r>
              <a:rPr lang="en-US" dirty="0"/>
              <a:t>PA4 deadline</a:t>
            </a:r>
            <a:r>
              <a:rPr lang="en-US"/>
              <a:t>: 5/10</a:t>
            </a:r>
            <a:endParaRPr lang="en-US" dirty="0"/>
          </a:p>
          <a:p>
            <a:pPr lvl="1"/>
            <a:r>
              <a:rPr lang="en-US" dirty="0"/>
              <a:t>Please start early. Grader takes a long, long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800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N: # of replicas; configurable</a:t>
            </a:r>
          </a:p>
          <a:p>
            <a:r>
              <a:rPr lang="en-US" dirty="0"/>
              <a:t>The first is stored regularly with consistent hashing</a:t>
            </a:r>
          </a:p>
          <a:p>
            <a:r>
              <a:rPr lang="en-US" dirty="0"/>
              <a:t>N-1 replicas are stored in the N-1 (physical) successor nodes (called preference list)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 descr="Screen Shot 2012-03-28 at 12.27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831714"/>
            <a:ext cx="5024764" cy="356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78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server can handle read/write in the preference list, but it walks over the ring</a:t>
            </a:r>
          </a:p>
          <a:p>
            <a:pPr lvl="1"/>
            <a:r>
              <a:rPr lang="en-US" dirty="0"/>
              <a:t>E.g., try B first, then C, then D, etc.</a:t>
            </a:r>
          </a:p>
          <a:p>
            <a:r>
              <a:rPr lang="en-US" dirty="0"/>
              <a:t>Update propagation: by the server that handled the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 descr="Screen Shot 2012-03-28 at 12.27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831714"/>
            <a:ext cx="5024764" cy="356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Dynamo’s replication is lazy.</a:t>
            </a:r>
          </a:p>
          <a:p>
            <a:pPr lvl="1"/>
            <a:r>
              <a:rPr lang="en-US" dirty="0"/>
              <a:t>A put() request is returned “right away” (more on this later); it does not wait until the update is propagated to the replicas.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As long as there’s one reachable server</a:t>
            </a:r>
            <a:r>
              <a:rPr lang="en-US" dirty="0"/>
              <a:t>, a write is done.</a:t>
            </a:r>
          </a:p>
          <a:p>
            <a:pPr lvl="1"/>
            <a:r>
              <a:rPr lang="en-US" dirty="0"/>
              <a:t>This could lead to inconsistency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 descr="Screen Shot 2012-03-28 at 12.27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971800"/>
            <a:ext cx="5024764" cy="356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71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Versioning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Writes should succeed all the time</a:t>
            </a:r>
          </a:p>
          <a:p>
            <a:pPr lvl="1"/>
            <a:r>
              <a:rPr lang="en-US" dirty="0"/>
              <a:t>E.g., “Add to Cart” </a:t>
            </a:r>
            <a:r>
              <a:rPr lang="en-US" dirty="0">
                <a:solidFill>
                  <a:srgbClr val="FF0000"/>
                </a:solidFill>
              </a:rPr>
              <a:t>as long as there’s at least one reachable server</a:t>
            </a:r>
          </a:p>
          <a:p>
            <a:r>
              <a:rPr lang="en-US" dirty="0"/>
              <a:t>Object versioning is used to reconcile inconsistency.</a:t>
            </a:r>
          </a:p>
          <a:p>
            <a:r>
              <a:rPr lang="en-US" dirty="0"/>
              <a:t>Each object has a vector clock</a:t>
            </a:r>
          </a:p>
          <a:p>
            <a:pPr lvl="1"/>
            <a:r>
              <a:rPr lang="en-US" dirty="0"/>
              <a:t>E.g., D1 ([</a:t>
            </a:r>
            <a:r>
              <a:rPr lang="en-US" dirty="0" err="1"/>
              <a:t>Sx</a:t>
            </a:r>
            <a:r>
              <a:rPr lang="en-US" dirty="0"/>
              <a:t>, 1], [</a:t>
            </a:r>
            <a:r>
              <a:rPr lang="en-US" dirty="0" err="1"/>
              <a:t>Sy</a:t>
            </a:r>
            <a:r>
              <a:rPr lang="en-US" dirty="0"/>
              <a:t>, 1]): Object D (version 1) has written once by server </a:t>
            </a:r>
            <a:r>
              <a:rPr lang="en-US" dirty="0" err="1"/>
              <a:t>Sx</a:t>
            </a:r>
            <a:r>
              <a:rPr lang="en-US" dirty="0"/>
              <a:t> and </a:t>
            </a:r>
            <a:r>
              <a:rPr lang="en-US" dirty="0" err="1"/>
              <a:t>Sy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Each node keeps all versions until the data becomes consistent</a:t>
            </a:r>
          </a:p>
          <a:p>
            <a:pPr lvl="1"/>
            <a:r>
              <a:rPr lang="en-US" dirty="0"/>
              <a:t>I.e., no overwrite, almost like each write creates a new object</a:t>
            </a:r>
          </a:p>
          <a:p>
            <a:r>
              <a:rPr lang="en-US" dirty="0"/>
              <a:t>Causally concurrent versions: inconsistency</a:t>
            </a:r>
          </a:p>
          <a:p>
            <a:pPr lvl="1"/>
            <a:r>
              <a:rPr lang="en-US" dirty="0"/>
              <a:t>I.e., there are writes not causally related.</a:t>
            </a:r>
          </a:p>
          <a:p>
            <a:r>
              <a:rPr lang="en-US" dirty="0"/>
              <a:t>If inconsistent, reconcile later.</a:t>
            </a:r>
          </a:p>
          <a:p>
            <a:pPr lvl="1"/>
            <a:r>
              <a:rPr lang="en-US" dirty="0"/>
              <a:t>E.g., deleted items might reappear in the shopping cart.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75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Versioning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 descr="Screen Shot 2012-03-28 at 12.43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371600"/>
            <a:ext cx="4343400" cy="497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0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CAP Theorem?</a:t>
            </a:r>
          </a:p>
          <a:p>
            <a:pPr lvl="1"/>
            <a:r>
              <a:rPr lang="en-US" dirty="0"/>
              <a:t>Consistency, Availability, Partition Tolerance</a:t>
            </a:r>
          </a:p>
          <a:p>
            <a:pPr lvl="1"/>
            <a:r>
              <a:rPr lang="en-US" dirty="0"/>
              <a:t>P then C? A?</a:t>
            </a:r>
          </a:p>
          <a:p>
            <a:r>
              <a:rPr lang="en-US" dirty="0"/>
              <a:t>Eventual consistency?</a:t>
            </a:r>
          </a:p>
          <a:p>
            <a:pPr lvl="1"/>
            <a:r>
              <a:rPr lang="en-US" dirty="0"/>
              <a:t>Availability and partition tolerance over consistency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Detection &amp;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versioning gives the ability to detect write conflicts.</a:t>
            </a:r>
          </a:p>
          <a:p>
            <a:r>
              <a:rPr lang="en-US" dirty="0"/>
              <a:t>Reconciliation</a:t>
            </a:r>
          </a:p>
          <a:p>
            <a:pPr lvl="1"/>
            <a:r>
              <a:rPr lang="en-US" dirty="0"/>
              <a:t>Simple resolution done by the system (last-write-wins policy)</a:t>
            </a:r>
          </a:p>
          <a:p>
            <a:pPr lvl="1"/>
            <a:r>
              <a:rPr lang="en-US" dirty="0"/>
              <a:t>Complex resolution done by each application: System presents </a:t>
            </a:r>
            <a:r>
              <a:rPr lang="en-US" dirty="0">
                <a:solidFill>
                  <a:srgbClr val="FF0000"/>
                </a:solidFill>
              </a:rPr>
              <a:t>all conflicting versions</a:t>
            </a:r>
            <a:r>
              <a:rPr lang="en-US" dirty="0"/>
              <a:t> of data to an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098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Versioning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a 24-hour period</a:t>
            </a:r>
          </a:p>
          <a:p>
            <a:r>
              <a:rPr lang="en-US" dirty="0"/>
              <a:t>99.94% of requests saw exactly one version</a:t>
            </a:r>
          </a:p>
          <a:p>
            <a:r>
              <a:rPr lang="en-US" dirty="0"/>
              <a:t>0.00057% saw 2 versions</a:t>
            </a:r>
          </a:p>
          <a:p>
            <a:r>
              <a:rPr lang="en-US" dirty="0"/>
              <a:t>0.00047% saw 3 versions</a:t>
            </a:r>
          </a:p>
          <a:p>
            <a:r>
              <a:rPr lang="en-US" dirty="0"/>
              <a:t>0.00009% saw 4 versions</a:t>
            </a:r>
          </a:p>
          <a:p>
            <a:r>
              <a:rPr lang="en-US" dirty="0"/>
              <a:t>Usually triggered by many concurrent requests issued by robots, not human clients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526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Quorums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N replicas</a:t>
            </a:r>
          </a:p>
          <a:p>
            <a:pPr lvl="1"/>
            <a:r>
              <a:rPr lang="en-US" dirty="0"/>
              <a:t>R readers</a:t>
            </a:r>
          </a:p>
          <a:p>
            <a:pPr lvl="1"/>
            <a:r>
              <a:rPr lang="en-US" dirty="0"/>
              <a:t>W writers</a:t>
            </a:r>
          </a:p>
          <a:p>
            <a:r>
              <a:rPr lang="en-US" dirty="0"/>
              <a:t>Static quorum approach: R + W &gt; N</a:t>
            </a:r>
          </a:p>
          <a:p>
            <a:r>
              <a:rPr lang="en-US" dirty="0"/>
              <a:t>Typical Dynamo configuration: (N, R, W) == (3, 2, 2)</a:t>
            </a:r>
          </a:p>
          <a:p>
            <a:r>
              <a:rPr lang="en-US" dirty="0"/>
              <a:t>But it depends</a:t>
            </a:r>
          </a:p>
          <a:p>
            <a:pPr lvl="1"/>
            <a:r>
              <a:rPr lang="en-US" dirty="0"/>
              <a:t>High performance read (e.g., write-once, read-many): R==1, W==N</a:t>
            </a:r>
          </a:p>
          <a:p>
            <a:pPr lvl="1"/>
            <a:r>
              <a:rPr lang="en-US" dirty="0"/>
              <a:t>Low R &amp; W might lead to more inconsistency</a:t>
            </a:r>
          </a:p>
          <a:p>
            <a:r>
              <a:rPr lang="en-US" dirty="0"/>
              <a:t>Dealing with failures</a:t>
            </a:r>
          </a:p>
          <a:p>
            <a:pPr lvl="1"/>
            <a:r>
              <a:rPr lang="en-US" dirty="0"/>
              <a:t>Another node in the preference list handles the requests temporarily</a:t>
            </a:r>
          </a:p>
          <a:p>
            <a:pPr lvl="1"/>
            <a:r>
              <a:rPr lang="en-US" dirty="0"/>
              <a:t>Delivers the replicas to the original node upon recovery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96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ranges are replicated.</a:t>
            </a:r>
          </a:p>
          <a:p>
            <a:r>
              <a:rPr lang="en-US" dirty="0"/>
              <a:t>Say, a node fails and recovers, a node needs to quickly determine whether it needs to resynchronize or not.</a:t>
            </a:r>
          </a:p>
          <a:p>
            <a:pPr lvl="1"/>
            <a:r>
              <a:rPr lang="en-US" dirty="0"/>
              <a:t>Transferring entire (key, value) pairs for comparison is not an option</a:t>
            </a:r>
          </a:p>
          <a:p>
            <a:r>
              <a:rPr lang="en-US" dirty="0"/>
              <a:t>Merkel trees</a:t>
            </a:r>
          </a:p>
          <a:p>
            <a:pPr lvl="1"/>
            <a:r>
              <a:rPr lang="en-US" dirty="0"/>
              <a:t>Leaves are hashes of values of individual keys</a:t>
            </a:r>
          </a:p>
          <a:p>
            <a:pPr lvl="1"/>
            <a:r>
              <a:rPr lang="en-US" dirty="0"/>
              <a:t>Parents are hashes of (immediate) children</a:t>
            </a:r>
          </a:p>
          <a:p>
            <a:pPr lvl="1"/>
            <a:r>
              <a:rPr lang="en-US" dirty="0"/>
              <a:t>Comparison of parents at the same level tells the difference in children</a:t>
            </a:r>
          </a:p>
          <a:p>
            <a:pPr lvl="1"/>
            <a:r>
              <a:rPr lang="en-US" dirty="0"/>
              <a:t>Does not require transferring entire (key, value) pairs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385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two nodes that are </a:t>
            </a:r>
            <a:r>
              <a:rPr lang="en-US" i="1" dirty="0">
                <a:solidFill>
                  <a:srgbClr val="0000FF"/>
                </a:solidFill>
              </a:rPr>
              <a:t>synchronized</a:t>
            </a:r>
            <a:endParaRPr lang="en-US" dirty="0"/>
          </a:p>
          <a:p>
            <a:pPr lvl="1"/>
            <a:r>
              <a:rPr lang="en-US" dirty="0"/>
              <a:t>Two (key, value) pairs: (k0, v0) &amp; (k1, v1)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572000"/>
            <a:ext cx="17601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h0 = hash(v0)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34491" y="4572000"/>
            <a:ext cx="17601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h1 = hash(v1)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5291" y="2667000"/>
            <a:ext cx="23521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h2 = hash(h0 + h1)</a:t>
            </a:r>
          </a:p>
        </p:txBody>
      </p:sp>
      <p:cxnSp>
        <p:nvCxnSpPr>
          <p:cNvPr id="10" name="Straight Connector 9"/>
          <p:cNvCxnSpPr>
            <a:stCxn id="8" idx="2"/>
            <a:endCxn id="5" idx="0"/>
          </p:cNvCxnSpPr>
          <p:nvPr/>
        </p:nvCxnSpPr>
        <p:spPr bwMode="auto">
          <a:xfrm flipH="1">
            <a:off x="1337259" y="3067110"/>
            <a:ext cx="954083" cy="15048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2"/>
            <a:endCxn id="6" idx="0"/>
          </p:cNvCxnSpPr>
          <p:nvPr/>
        </p:nvCxnSpPr>
        <p:spPr bwMode="auto">
          <a:xfrm>
            <a:off x="2291342" y="3067110"/>
            <a:ext cx="923208" cy="15048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45483" y="4572000"/>
            <a:ext cx="17601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h0 = hash(v0)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22774" y="4572000"/>
            <a:ext cx="17601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h1 = hash(v1)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03574" y="2667000"/>
            <a:ext cx="23521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h2 = hash(h0 + h1)</a:t>
            </a:r>
          </a:p>
        </p:txBody>
      </p:sp>
      <p:cxnSp>
        <p:nvCxnSpPr>
          <p:cNvPr id="17" name="Straight Connector 16"/>
          <p:cNvCxnSpPr>
            <a:stCxn id="16" idx="2"/>
            <a:endCxn id="14" idx="0"/>
          </p:cNvCxnSpPr>
          <p:nvPr/>
        </p:nvCxnSpPr>
        <p:spPr bwMode="auto">
          <a:xfrm flipH="1">
            <a:off x="5825542" y="3067110"/>
            <a:ext cx="954083" cy="15048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2"/>
            <a:endCxn id="15" idx="0"/>
          </p:cNvCxnSpPr>
          <p:nvPr/>
        </p:nvCxnSpPr>
        <p:spPr bwMode="auto">
          <a:xfrm>
            <a:off x="6779625" y="3067110"/>
            <a:ext cx="923208" cy="15048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 bwMode="auto">
          <a:xfrm>
            <a:off x="152400" y="2362200"/>
            <a:ext cx="4343400" cy="3733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Node0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2362200"/>
            <a:ext cx="4343400" cy="3733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Node1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838200" y="2514600"/>
            <a:ext cx="7391400" cy="685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Equal</a:t>
            </a:r>
          </a:p>
        </p:txBody>
      </p:sp>
    </p:spTree>
    <p:extLst>
      <p:ext uri="{BB962C8B-B14F-4D97-AF65-F5344CB8AC3E}">
        <p14:creationId xmlns:p14="http://schemas.microsoft.com/office/powerpoint/2010/main" val="309591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two nodes that are </a:t>
            </a:r>
            <a:r>
              <a:rPr lang="en-US" i="1" dirty="0">
                <a:solidFill>
                  <a:srgbClr val="FF0000"/>
                </a:solidFill>
              </a:rPr>
              <a:t>not synchronized</a:t>
            </a:r>
          </a:p>
          <a:p>
            <a:pPr lvl="1"/>
            <a:r>
              <a:rPr lang="en-US" dirty="0"/>
              <a:t>One: (k0, v2) &amp; (k1, v1)</a:t>
            </a:r>
          </a:p>
          <a:p>
            <a:pPr lvl="1"/>
            <a:r>
              <a:rPr lang="en-US" dirty="0"/>
              <a:t>The other: (k0, v0) &amp; (k1, v1)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572000"/>
            <a:ext cx="17601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h3 = hash(v2)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34491" y="4572000"/>
            <a:ext cx="17601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h1 = hash(v1)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5291" y="2667000"/>
            <a:ext cx="23521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h4 = hash(h2 + h1)</a:t>
            </a:r>
          </a:p>
        </p:txBody>
      </p:sp>
      <p:cxnSp>
        <p:nvCxnSpPr>
          <p:cNvPr id="10" name="Straight Connector 9"/>
          <p:cNvCxnSpPr>
            <a:stCxn id="8" idx="2"/>
            <a:endCxn id="5" idx="0"/>
          </p:cNvCxnSpPr>
          <p:nvPr/>
        </p:nvCxnSpPr>
        <p:spPr bwMode="auto">
          <a:xfrm flipH="1">
            <a:off x="1337259" y="3067110"/>
            <a:ext cx="954083" cy="15048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2"/>
            <a:endCxn id="6" idx="0"/>
          </p:cNvCxnSpPr>
          <p:nvPr/>
        </p:nvCxnSpPr>
        <p:spPr bwMode="auto">
          <a:xfrm>
            <a:off x="2291342" y="3067110"/>
            <a:ext cx="923208" cy="15048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45483" y="4572000"/>
            <a:ext cx="17601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h0 = hash(v0)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22774" y="4572000"/>
            <a:ext cx="17601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h1 = hash(v1)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03574" y="2667000"/>
            <a:ext cx="23521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h2 = hash(h0 + h1)</a:t>
            </a:r>
          </a:p>
        </p:txBody>
      </p:sp>
      <p:cxnSp>
        <p:nvCxnSpPr>
          <p:cNvPr id="17" name="Straight Connector 16"/>
          <p:cNvCxnSpPr>
            <a:stCxn id="16" idx="2"/>
            <a:endCxn id="14" idx="0"/>
          </p:cNvCxnSpPr>
          <p:nvPr/>
        </p:nvCxnSpPr>
        <p:spPr bwMode="auto">
          <a:xfrm flipH="1">
            <a:off x="5825542" y="3067110"/>
            <a:ext cx="954083" cy="15048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2"/>
            <a:endCxn id="15" idx="0"/>
          </p:cNvCxnSpPr>
          <p:nvPr/>
        </p:nvCxnSpPr>
        <p:spPr bwMode="auto">
          <a:xfrm>
            <a:off x="6779625" y="3067110"/>
            <a:ext cx="923208" cy="15048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 bwMode="auto">
          <a:xfrm>
            <a:off x="152400" y="2362200"/>
            <a:ext cx="4343400" cy="3733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Node0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2362200"/>
            <a:ext cx="4343400" cy="3733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Node1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838200" y="2514600"/>
            <a:ext cx="7391400" cy="685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Not equal</a:t>
            </a:r>
          </a:p>
        </p:txBody>
      </p:sp>
    </p:spTree>
    <p:extLst>
      <p:ext uri="{BB962C8B-B14F-4D97-AF65-F5344CB8AC3E}">
        <p14:creationId xmlns:p14="http://schemas.microsoft.com/office/powerpoint/2010/main" val="128915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Dynamo</a:t>
            </a:r>
          </a:p>
          <a:p>
            <a:pPr lvl="1"/>
            <a:r>
              <a:rPr lang="en-US" dirty="0"/>
              <a:t>Distributed key-value storage with eventual consistency</a:t>
            </a:r>
          </a:p>
          <a:p>
            <a:r>
              <a:rPr lang="en-US" dirty="0"/>
              <a:t>Techniques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Gossiping</a:t>
            </a:r>
            <a:r>
              <a:rPr lang="en-US" dirty="0"/>
              <a:t> for membership and failure detection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Consistent hashing</a:t>
            </a:r>
            <a:r>
              <a:rPr lang="en-US" dirty="0"/>
              <a:t> for node &amp; key distribution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Object versioning</a:t>
            </a:r>
            <a:r>
              <a:rPr lang="en-US" dirty="0"/>
              <a:t> for eventually-consistent data objects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Quorums</a:t>
            </a:r>
            <a:r>
              <a:rPr lang="en-US" dirty="0"/>
              <a:t> for partition/failure tolerance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Merkel tree</a:t>
            </a:r>
            <a:r>
              <a:rPr lang="en-US" dirty="0"/>
              <a:t> for resynchronization after failures/partitions</a:t>
            </a:r>
          </a:p>
          <a:p>
            <a:r>
              <a:rPr lang="en-US" dirty="0"/>
              <a:t>Very good example of developing a principled distributed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slides contain material developed and copyrighted by </a:t>
            </a:r>
            <a:r>
              <a:rPr lang="en-US" dirty="0" err="1"/>
              <a:t>Indranil</a:t>
            </a:r>
            <a:r>
              <a:rPr lang="en-US" dirty="0"/>
              <a:t> Gupta (UIUC).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Dynamo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key-value storage</a:t>
            </a:r>
          </a:p>
          <a:p>
            <a:pPr lvl="1"/>
            <a:r>
              <a:rPr lang="en-US" dirty="0"/>
              <a:t>Only accessible with the primary key</a:t>
            </a:r>
          </a:p>
          <a:p>
            <a:pPr lvl="1"/>
            <a:r>
              <a:rPr lang="en-US" dirty="0"/>
              <a:t>put(key, value) &amp; get(key)</a:t>
            </a:r>
          </a:p>
          <a:p>
            <a:r>
              <a:rPr lang="en-US" dirty="0"/>
              <a:t>Used for many Amazon services (“applications”)</a:t>
            </a:r>
          </a:p>
          <a:p>
            <a:pPr lvl="1"/>
            <a:r>
              <a:rPr lang="en-US" dirty="0"/>
              <a:t>Shopping cart, best seller lists, customer preferences, product catalog, etc.</a:t>
            </a:r>
          </a:p>
          <a:p>
            <a:pPr lvl="1"/>
            <a:r>
              <a:rPr lang="en-US" dirty="0"/>
              <a:t>Now in AWS as well (</a:t>
            </a:r>
            <a:r>
              <a:rPr lang="en-US" dirty="0" err="1"/>
              <a:t>DynamoDB</a:t>
            </a:r>
            <a:r>
              <a:rPr lang="en-US" dirty="0"/>
              <a:t>) (if interested, read </a:t>
            </a:r>
            <a:r>
              <a:rPr lang="en-US" dirty="0">
                <a:hlinkClick r:id="rId2"/>
              </a:rPr>
              <a:t>http://www.allthingsdistributed.com/2012/01/amazon-dynamodb.html</a:t>
            </a:r>
            <a:r>
              <a:rPr lang="en-US" dirty="0"/>
              <a:t>)</a:t>
            </a:r>
          </a:p>
          <a:p>
            <a:r>
              <a:rPr lang="en-US" dirty="0"/>
              <a:t>With other Google systems (GFS &amp; </a:t>
            </a:r>
            <a:r>
              <a:rPr lang="en-US" dirty="0" err="1"/>
              <a:t>Bigtable</a:t>
            </a:r>
            <a:r>
              <a:rPr lang="en-US" dirty="0"/>
              <a:t>), Dynamo marks one of the first non-relational storage systems (a.k.a. </a:t>
            </a:r>
            <a:r>
              <a:rPr lang="en-US" dirty="0" err="1"/>
              <a:t>NoSQL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3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Dynamo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synthesis of techniques we discuss in class</a:t>
            </a:r>
          </a:p>
          <a:p>
            <a:pPr lvl="1"/>
            <a:r>
              <a:rPr lang="en-US" dirty="0"/>
              <a:t>Very good example of developing a principled distributed system</a:t>
            </a:r>
          </a:p>
          <a:p>
            <a:pPr lvl="1"/>
            <a:r>
              <a:rPr lang="en-US" dirty="0"/>
              <a:t>Comprehensive picture of what it means to design a distributed storage system</a:t>
            </a:r>
          </a:p>
          <a:p>
            <a:r>
              <a:rPr lang="en-US" dirty="0"/>
              <a:t>Main motivation: shopping cart service</a:t>
            </a:r>
          </a:p>
          <a:p>
            <a:pPr lvl="1"/>
            <a:r>
              <a:rPr lang="en-US" dirty="0"/>
              <a:t>3 million checkouts in a single day</a:t>
            </a:r>
          </a:p>
          <a:p>
            <a:pPr lvl="1"/>
            <a:r>
              <a:rPr lang="en-US" dirty="0"/>
              <a:t>Hundreds of thousands of concurrent active sessions</a:t>
            </a:r>
          </a:p>
          <a:p>
            <a:r>
              <a:rPr lang="en-US" dirty="0"/>
              <a:t>Properties (in the CAP theorem sense)</a:t>
            </a:r>
          </a:p>
          <a:p>
            <a:pPr lvl="1"/>
            <a:r>
              <a:rPr lang="en-US" dirty="0"/>
              <a:t>Eventual consistency</a:t>
            </a:r>
          </a:p>
          <a:p>
            <a:pPr lvl="1"/>
            <a:r>
              <a:rPr lang="en-US" dirty="0"/>
              <a:t>Partition tolerance</a:t>
            </a:r>
          </a:p>
          <a:p>
            <a:pPr lvl="1"/>
            <a:r>
              <a:rPr lang="en-US" dirty="0"/>
              <a:t>Availability (“always-on” experience)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21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Pieces?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design a storage service on a cluster of servers</a:t>
            </a:r>
          </a:p>
          <a:p>
            <a:r>
              <a:rPr lang="en-US" dirty="0"/>
              <a:t>What do we need?</a:t>
            </a:r>
          </a:p>
          <a:p>
            <a:pPr lvl="1"/>
            <a:r>
              <a:rPr lang="en-US" dirty="0"/>
              <a:t>Membership maintenance</a:t>
            </a:r>
          </a:p>
          <a:p>
            <a:pPr lvl="1"/>
            <a:r>
              <a:rPr lang="en-US" dirty="0"/>
              <a:t>Object insert/lookup/delete</a:t>
            </a:r>
          </a:p>
          <a:p>
            <a:pPr lvl="1"/>
            <a:r>
              <a:rPr lang="en-US" dirty="0"/>
              <a:t>(Some) Consistency with replication</a:t>
            </a:r>
          </a:p>
          <a:p>
            <a:pPr lvl="1"/>
            <a:r>
              <a:rPr lang="en-US" dirty="0"/>
              <a:t>Partition tolerance</a:t>
            </a:r>
          </a:p>
          <a:p>
            <a:r>
              <a:rPr lang="en-US" dirty="0"/>
              <a:t>Dynamo is a good example as a working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" y="18288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8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Key Design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Gossiping</a:t>
            </a:r>
            <a:r>
              <a:rPr lang="en-US" dirty="0"/>
              <a:t> for membership and failure detection</a:t>
            </a:r>
          </a:p>
          <a:p>
            <a:pPr lvl="1"/>
            <a:r>
              <a:rPr lang="en-US" dirty="0"/>
              <a:t>Eventually-consistent membership</a:t>
            </a:r>
          </a:p>
          <a:p>
            <a:r>
              <a:rPr lang="en-US" dirty="0">
                <a:solidFill>
                  <a:srgbClr val="FF0000"/>
                </a:solidFill>
              </a:rPr>
              <a:t>Consistent hashing</a:t>
            </a:r>
            <a:r>
              <a:rPr lang="en-US" dirty="0"/>
              <a:t> for node &amp; key distribution</a:t>
            </a:r>
          </a:p>
          <a:p>
            <a:pPr lvl="1"/>
            <a:r>
              <a:rPr lang="en-US" dirty="0"/>
              <a:t>Similar to Chord</a:t>
            </a:r>
          </a:p>
          <a:p>
            <a:pPr lvl="1"/>
            <a:r>
              <a:rPr lang="en-US" dirty="0"/>
              <a:t>But there’s no ring-based routing; everyone knows everyone else</a:t>
            </a:r>
          </a:p>
          <a:p>
            <a:r>
              <a:rPr lang="en-US" dirty="0">
                <a:solidFill>
                  <a:srgbClr val="FF0000"/>
                </a:solidFill>
              </a:rPr>
              <a:t>Object versioning</a:t>
            </a:r>
            <a:r>
              <a:rPr lang="en-US" dirty="0"/>
              <a:t> for eventually-consistent data objects</a:t>
            </a:r>
          </a:p>
          <a:p>
            <a:pPr lvl="1"/>
            <a:r>
              <a:rPr lang="en-US" dirty="0"/>
              <a:t>A vector clock associated with each object</a:t>
            </a:r>
          </a:p>
          <a:p>
            <a:r>
              <a:rPr lang="en-US" dirty="0">
                <a:solidFill>
                  <a:srgbClr val="FF0000"/>
                </a:solidFill>
              </a:rPr>
              <a:t>Quorums</a:t>
            </a:r>
            <a:r>
              <a:rPr lang="en-US" dirty="0"/>
              <a:t> for partition/failure tolerance</a:t>
            </a:r>
          </a:p>
          <a:p>
            <a:pPr lvl="1"/>
            <a:r>
              <a:rPr lang="en-US" dirty="0"/>
              <a:t>Called “sloppy” quorum</a:t>
            </a:r>
          </a:p>
          <a:p>
            <a:r>
              <a:rPr lang="en-US" dirty="0">
                <a:solidFill>
                  <a:srgbClr val="FF0000"/>
                </a:solidFill>
              </a:rPr>
              <a:t>Merkel tree</a:t>
            </a:r>
            <a:r>
              <a:rPr lang="en-US" dirty="0"/>
              <a:t> for resynchronization after failures/partitions</a:t>
            </a:r>
          </a:p>
          <a:p>
            <a:pPr lvl="1"/>
            <a:r>
              <a:rPr lang="en-US" dirty="0"/>
              <a:t>(This was not covered in class yet)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13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 are organized as a ring just like Chord using consistent hashing</a:t>
            </a:r>
          </a:p>
          <a:p>
            <a:r>
              <a:rPr lang="en-US" dirty="0"/>
              <a:t>But everyone knows everyone else.</a:t>
            </a:r>
          </a:p>
          <a:p>
            <a:r>
              <a:rPr lang="en-US" dirty="0">
                <a:solidFill>
                  <a:srgbClr val="0000FF"/>
                </a:solidFill>
              </a:rPr>
              <a:t>Node join/leave</a:t>
            </a:r>
          </a:p>
          <a:p>
            <a:pPr lvl="1"/>
            <a:r>
              <a:rPr lang="en-US" dirty="0"/>
              <a:t>Manually done</a:t>
            </a:r>
          </a:p>
          <a:p>
            <a:pPr lvl="1"/>
            <a:r>
              <a:rPr lang="en-US" dirty="0"/>
              <a:t>An operator uses a console to add/delete a node</a:t>
            </a:r>
          </a:p>
          <a:p>
            <a:pPr lvl="1"/>
            <a:r>
              <a:rPr lang="en-US" dirty="0"/>
              <a:t>Reason: it’s a well-maintained system; nodes come back pretty quickly and don’t depart permanently most of the time</a:t>
            </a:r>
          </a:p>
          <a:p>
            <a:r>
              <a:rPr lang="en-US" dirty="0">
                <a:solidFill>
                  <a:srgbClr val="0000FF"/>
                </a:solidFill>
              </a:rPr>
              <a:t>Membership change propagation</a:t>
            </a:r>
          </a:p>
          <a:p>
            <a:pPr lvl="1"/>
            <a:r>
              <a:rPr lang="en-US" dirty="0"/>
              <a:t>Each node maintains its own view of the membership &amp; the history of the membership changes</a:t>
            </a:r>
          </a:p>
          <a:p>
            <a:pPr lvl="1"/>
            <a:r>
              <a:rPr lang="en-US" dirty="0"/>
              <a:t>Propagated using gossiping (every second, pick random targets)</a:t>
            </a:r>
          </a:p>
          <a:p>
            <a:r>
              <a:rPr lang="en-US" dirty="0">
                <a:solidFill>
                  <a:srgbClr val="FF0000"/>
                </a:solidFill>
              </a:rPr>
              <a:t>Eventually-consistent membership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44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Does not use a separate protocol</a:t>
            </a:r>
            <a:r>
              <a:rPr lang="en-US" dirty="0"/>
              <a:t>; each request serves as a ping</a:t>
            </a:r>
          </a:p>
          <a:p>
            <a:pPr lvl="1"/>
            <a:r>
              <a:rPr lang="en-US" dirty="0"/>
              <a:t>Dynamo has enough requests at any moment anyway</a:t>
            </a:r>
          </a:p>
          <a:p>
            <a:r>
              <a:rPr lang="en-US" dirty="0"/>
              <a:t>If a node doesn’t respond to a request, it is considered to be failed.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439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&amp; Key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consistent hashing</a:t>
            </a:r>
          </a:p>
          <a:p>
            <a:r>
              <a:rPr lang="en-US" dirty="0"/>
              <a:t>Load becomes uneven</a:t>
            </a:r>
          </a:p>
          <a:p>
            <a:pPr lvl="1"/>
            <a:r>
              <a:rPr lang="en-US" dirty="0"/>
              <a:t>With a small number of nodes and/or as nodes come and go, each partition size becomes uneven.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2713038" y="2984500"/>
            <a:ext cx="3609975" cy="32639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5554663" y="3252787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246813" y="4635500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248275" y="6018212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2751138" y="3944937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3595688" y="5980112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5592763" y="5788025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3482975" y="3136900"/>
            <a:ext cx="153988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2906713" y="5364162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4479925" y="6170612"/>
            <a:ext cx="153988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5056188" y="3022600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6016625" y="3827462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6094413" y="5133975"/>
            <a:ext cx="153987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4595813" y="2906712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4097338" y="2944812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3060700" y="3482975"/>
            <a:ext cx="153988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2636838" y="4443412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2674938" y="4826000"/>
            <a:ext cx="153987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3175000" y="5710237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7" name="Shape 26"/>
          <p:cNvCxnSpPr>
            <a:stCxn id="40" idx="2"/>
            <a:endCxn id="34" idx="1"/>
          </p:cNvCxnSpPr>
          <p:nvPr/>
        </p:nvCxnSpPr>
        <p:spPr bwMode="auto">
          <a:xfrm rot="10800000" flipV="1">
            <a:off x="5615315" y="5210968"/>
            <a:ext cx="479099" cy="599607"/>
          </a:xfrm>
          <a:prstGeom prst="curvedConnector2">
            <a:avLst/>
          </a:prstGeom>
          <a:solidFill>
            <a:schemeClr val="bg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8" name="Shape 29"/>
          <p:cNvCxnSpPr>
            <a:stCxn id="40" idx="2"/>
            <a:endCxn id="37" idx="7"/>
          </p:cNvCxnSpPr>
          <p:nvPr/>
        </p:nvCxnSpPr>
        <p:spPr bwMode="auto">
          <a:xfrm rot="10800000" flipV="1">
            <a:off x="4611363" y="5210969"/>
            <a:ext cx="1483051" cy="982194"/>
          </a:xfrm>
          <a:prstGeom prst="curvedConnector2">
            <a:avLst/>
          </a:prstGeom>
          <a:solidFill>
            <a:schemeClr val="bg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5446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28244</TotalTime>
  <Pages>12</Pages>
  <Words>1356</Words>
  <Application>Microsoft Macintosh PowerPoint</Application>
  <PresentationFormat>Letter Paper (8.5x11 in)</PresentationFormat>
  <Paragraphs>213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ＭＳ Ｐゴシック</vt:lpstr>
      <vt:lpstr>Arial</vt:lpstr>
      <vt:lpstr>Calibri</vt:lpstr>
      <vt:lpstr>Times New Roman</vt:lpstr>
      <vt:lpstr>CS252-template</vt:lpstr>
      <vt:lpstr>Office Theme</vt:lpstr>
      <vt:lpstr>CSE 486/586 Distributed Systems Case Study: Amazon Dynamo</vt:lpstr>
      <vt:lpstr>Recap</vt:lpstr>
      <vt:lpstr>Amazon Dynamo</vt:lpstr>
      <vt:lpstr>Amazon Dynamo</vt:lpstr>
      <vt:lpstr>Necessary Pieces?</vt:lpstr>
      <vt:lpstr>Overview of Key Design Techniques</vt:lpstr>
      <vt:lpstr>Membership</vt:lpstr>
      <vt:lpstr>Failure Detection</vt:lpstr>
      <vt:lpstr>Node &amp; Key Distribution</vt:lpstr>
      <vt:lpstr>Node &amp; Key Distribution</vt:lpstr>
      <vt:lpstr>Node &amp; Key Distribution</vt:lpstr>
      <vt:lpstr>Node &amp; Key Distribution</vt:lpstr>
      <vt:lpstr>Node &amp; Key Distribution</vt:lpstr>
      <vt:lpstr>CSE 486/586 Administrivia</vt:lpstr>
      <vt:lpstr>Replication</vt:lpstr>
      <vt:lpstr>Replication</vt:lpstr>
      <vt:lpstr>Replication</vt:lpstr>
      <vt:lpstr>Object Versioning</vt:lpstr>
      <vt:lpstr>Object Versioning</vt:lpstr>
      <vt:lpstr>Conflict Detection &amp; Resolution</vt:lpstr>
      <vt:lpstr>Object Versioning Experience</vt:lpstr>
      <vt:lpstr>Quorums</vt:lpstr>
      <vt:lpstr>Replica Synchronization</vt:lpstr>
      <vt:lpstr>Replica Synchronization</vt:lpstr>
      <vt:lpstr>Replica Synchronization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Microsoft Office User</cp:lastModifiedBy>
  <cp:revision>1281</cp:revision>
  <cp:lastPrinted>2016-04-13T15:55:08Z</cp:lastPrinted>
  <dcterms:created xsi:type="dcterms:W3CDTF">2012-03-21T04:48:11Z</dcterms:created>
  <dcterms:modified xsi:type="dcterms:W3CDTF">2019-04-22T14:59:55Z</dcterms:modified>
  <cp:category/>
</cp:coreProperties>
</file>