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834" r:id="rId4"/>
    <p:sldId id="686" r:id="rId5"/>
    <p:sldId id="688" r:id="rId6"/>
    <p:sldId id="689" r:id="rId7"/>
    <p:sldId id="703" r:id="rId8"/>
    <p:sldId id="704" r:id="rId9"/>
    <p:sldId id="796" r:id="rId10"/>
    <p:sldId id="833" r:id="rId11"/>
    <p:sldId id="795" r:id="rId12"/>
    <p:sldId id="798" r:id="rId13"/>
    <p:sldId id="827" r:id="rId14"/>
    <p:sldId id="828" r:id="rId15"/>
    <p:sldId id="829" r:id="rId16"/>
    <p:sldId id="806" r:id="rId17"/>
    <p:sldId id="807" r:id="rId18"/>
    <p:sldId id="808" r:id="rId19"/>
    <p:sldId id="809" r:id="rId20"/>
    <p:sldId id="824" r:id="rId21"/>
    <p:sldId id="826" r:id="rId22"/>
    <p:sldId id="830" r:id="rId23"/>
    <p:sldId id="831" r:id="rId24"/>
    <p:sldId id="832" r:id="rId25"/>
    <p:sldId id="777" r:id="rId26"/>
    <p:sldId id="543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3" autoAdjust="0"/>
    <p:restoredTop sz="80082" autoAdjust="0"/>
  </p:normalViewPr>
  <p:slideViewPr>
    <p:cSldViewPr>
      <p:cViewPr varScale="1">
        <p:scale>
          <a:sx n="64" d="100"/>
          <a:sy n="64" d="100"/>
        </p:scale>
        <p:origin x="2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43810-DC55-4B42-8B95-43413A782DF4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>
            <a:prstTxWarp prst="textNoShape">
              <a:avLst/>
            </a:prstTxWarp>
          </a:bodyPr>
          <a:lstStyle/>
          <a:p>
            <a:r>
              <a:rPr lang="en-US" dirty="0"/>
              <a:t>E: you know that you’re the only one that has a copy (read permission). This improves performance when it moves from E to S because with MSI, we need to wait until other caches acknowledge.</a:t>
            </a:r>
          </a:p>
        </p:txBody>
      </p:sp>
    </p:spTree>
    <p:extLst>
      <p:ext uri="{BB962C8B-B14F-4D97-AF65-F5344CB8AC3E}">
        <p14:creationId xmlns:p14="http://schemas.microsoft.com/office/powerpoint/2010/main" val="216545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55382-1A6D-9649-ADFE-0489B381D722}" type="slidenum">
              <a:rPr lang="en-US"/>
              <a:pPr/>
              <a:t>19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31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20D39-ACBD-3B42-AC4E-C8E8DDADF1F8}" type="slidenum">
              <a:rPr lang="en-US"/>
              <a:pPr/>
              <a:t>20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44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429D1-FCB3-7240-91E7-EC8CE02CC7F4}" type="slidenum">
              <a:rPr lang="en-US"/>
              <a:pPr/>
              <a:t>21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Delay is a fact of life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Serialization by directory, no longer the bus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SC not guarantied</a:t>
            </a:r>
          </a:p>
        </p:txBody>
      </p:sp>
    </p:spTree>
    <p:extLst>
      <p:ext uri="{BB962C8B-B14F-4D97-AF65-F5344CB8AC3E}">
        <p14:creationId xmlns:p14="http://schemas.microsoft.com/office/powerpoint/2010/main" val="2410686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A792C-E020-CF46-A2C2-0C20A05B001E}" type="slidenum">
              <a:rPr lang="en-US"/>
              <a:pPr/>
              <a:t>22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- common cases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	- read miss to private (victim clean or dirty)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	- write miss to private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	- read miss to shared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	- write miss to shared</a:t>
            </a:r>
          </a:p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393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AFF13-EB44-5E41-BE98-EDF7AF32BC18}" type="slidenum">
              <a:rPr lang="en-US"/>
              <a:pPr/>
              <a:t>23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TR (transitioning out of R)</a:t>
            </a:r>
          </a:p>
          <a:p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TW (transitioning out of W)</a:t>
            </a:r>
          </a:p>
        </p:txBody>
      </p:sp>
    </p:spTree>
    <p:extLst>
      <p:ext uri="{BB962C8B-B14F-4D97-AF65-F5344CB8AC3E}">
        <p14:creationId xmlns:p14="http://schemas.microsoft.com/office/powerpoint/2010/main" val="3852058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3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B4D7C-05F8-E746-BCB7-00CAD162DF8F}" type="slidenum">
              <a:rPr lang="en-US"/>
              <a:pPr/>
              <a:t>3</a:t>
            </a:fld>
            <a:endParaRPr lang="en-US"/>
          </a:p>
        </p:txBody>
      </p:sp>
      <p:sp>
        <p:nvSpPr>
          <p:cNvPr id="141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2B161-8397-9A4F-8916-FEA3F11FAB3E}" type="slidenum">
              <a:rPr lang="en-US"/>
              <a:pPr/>
              <a:t>5</a:t>
            </a:fld>
            <a:endParaRPr lang="en-US"/>
          </a:p>
        </p:txBody>
      </p:sp>
      <p:sp>
        <p:nvSpPr>
          <p:cNvPr id="142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4163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18" tIns="47558" rIns="95118" bIns="47558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04343-53AE-5A4F-82ED-B50CEE6A9CA9}" type="slidenum">
              <a:rPr lang="en-US"/>
              <a:pPr/>
              <a:t>6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r>
              <a:rPr lang="en-US" dirty="0"/>
              <a:t>Tag only needs enough bits to uniquely identify the block (</a:t>
            </a:r>
            <a:r>
              <a:rPr lang="en-US" dirty="0" err="1"/>
              <a:t>jse</a:t>
            </a:r>
            <a:r>
              <a:rPr lang="en-US" dirty="0"/>
              <a:t>)</a:t>
            </a:r>
          </a:p>
          <a:p>
            <a:r>
              <a:rPr lang="en-US" dirty="0"/>
              <a:t>Limited size </a:t>
            </a:r>
            <a:r>
              <a:rPr lang="en-US" dirty="0">
                <a:sym typeface="Wingdings" pitchFamily="2" charset="2"/>
              </a:rPr>
              <a:t> need a replacement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7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99685-E50A-164F-B7F1-2CA606A91356}" type="slidenum">
              <a:rPr lang="en-US"/>
              <a:pPr/>
              <a:t>7</a:t>
            </a:fld>
            <a:endParaRPr lang="en-US"/>
          </a:p>
        </p:txBody>
      </p:sp>
      <p:sp>
        <p:nvSpPr>
          <p:cNvPr id="14684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8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going to talk about replacement algorithms here.</a:t>
            </a:r>
          </a:p>
        </p:txBody>
      </p:sp>
    </p:spTree>
    <p:extLst>
      <p:ext uri="{BB962C8B-B14F-4D97-AF65-F5344CB8AC3E}">
        <p14:creationId xmlns:p14="http://schemas.microsoft.com/office/powerpoint/2010/main" val="330998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A265-D370-E343-8470-E71159648681}" type="slidenum">
              <a:rPr lang="en-US"/>
              <a:pPr/>
              <a:t>10</a:t>
            </a:fld>
            <a:endParaRPr lang="en-US"/>
          </a:p>
        </p:txBody>
      </p:sp>
      <p:sp>
        <p:nvSpPr>
          <p:cNvPr id="1560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>
            <a:prstTxWarp prst="textNoShape">
              <a:avLst/>
            </a:prstTxWarp>
          </a:bodyPr>
          <a:lstStyle/>
          <a:p>
            <a:r>
              <a:rPr lang="en-US" dirty="0"/>
              <a:t>It definitely violates our expectation that a cache and memory have the same value.</a:t>
            </a:r>
          </a:p>
          <a:p>
            <a:r>
              <a:rPr lang="en-US" dirty="0"/>
              <a:t>Not much guarantee</a:t>
            </a:r>
          </a:p>
        </p:txBody>
      </p:sp>
    </p:spTree>
    <p:extLst>
      <p:ext uri="{BB962C8B-B14F-4D97-AF65-F5344CB8AC3E}">
        <p14:creationId xmlns:p14="http://schemas.microsoft.com/office/powerpoint/2010/main" val="288529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20036-1E86-1745-8F70-6C7AE8D49C1F}" type="slidenum">
              <a:rPr lang="en-US"/>
              <a:pPr/>
              <a:t>15</a:t>
            </a:fld>
            <a:endParaRPr lang="en-US"/>
          </a:p>
        </p:txBody>
      </p:sp>
      <p:sp>
        <p:nvSpPr>
          <p:cNvPr id="1581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10C6E-57E1-DB4D-AD99-544660EA6ED9}" type="slidenum">
              <a:rPr lang="en-US"/>
              <a:pPr/>
              <a:t>16</a:t>
            </a:fld>
            <a:endParaRPr lang="en-US"/>
          </a:p>
        </p:txBody>
      </p:sp>
      <p:sp>
        <p:nvSpPr>
          <p:cNvPr id="158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1BA81-2AC1-2041-AA6C-629F67F74E35}" type="slidenum">
              <a:rPr lang="en-US"/>
              <a:pPr/>
              <a:t>17</a:t>
            </a:fld>
            <a:endParaRPr lang="en-US"/>
          </a:p>
        </p:txBody>
      </p:sp>
      <p:sp>
        <p:nvSpPr>
          <p:cNvPr id="1585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Cache Coherence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</p:spPr>
        <p:txBody>
          <a:bodyPr/>
          <a:lstStyle/>
          <a:p>
            <a:fld id="{E3194876-C30B-E84F-94B3-024C4F3F5861}" type="slidenum">
              <a:rPr lang="en-US"/>
              <a:pPr/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04800"/>
            <a:ext cx="7162800" cy="6858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Memory Coherence in </a:t>
            </a:r>
            <a:r>
              <a:rPr lang="en-US" dirty="0" err="1"/>
              <a:t>SMPs</a:t>
            </a:r>
            <a:endParaRPr lang="en-US" dirty="0"/>
          </a:p>
        </p:txBody>
      </p:sp>
      <p:sp>
        <p:nvSpPr>
          <p:cNvPr id="1559555" name="Rectangle 3"/>
          <p:cNvSpPr>
            <a:spLocks noChangeArrowheads="1"/>
          </p:cNvSpPr>
          <p:nvPr/>
        </p:nvSpPr>
        <p:spPr bwMode="auto">
          <a:xfrm>
            <a:off x="444500" y="4191000"/>
            <a:ext cx="8467127" cy="21826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dirty="0">
                <a:latin typeface="Verdana" charset="0"/>
              </a:rPr>
              <a:t>Suppose CPU-1 updates </a:t>
            </a:r>
            <a:r>
              <a:rPr lang="en-US" sz="2400" dirty="0">
                <a:solidFill>
                  <a:srgbClr val="FF0000"/>
                </a:solidFill>
                <a:latin typeface="Verdana" charset="0"/>
              </a:rPr>
              <a:t>A </a:t>
            </a:r>
            <a:r>
              <a:rPr lang="en-US" sz="2400" dirty="0">
                <a:latin typeface="Verdana" charset="0"/>
              </a:rPr>
              <a:t>to </a:t>
            </a:r>
            <a:r>
              <a:rPr lang="en-US" sz="2400" dirty="0">
                <a:solidFill>
                  <a:srgbClr val="FF0000"/>
                </a:solidFill>
                <a:latin typeface="Verdana" charset="0"/>
              </a:rPr>
              <a:t>200</a:t>
            </a:r>
            <a:r>
              <a:rPr lang="en-US" sz="2400" dirty="0">
                <a:latin typeface="Verdana" charset="0"/>
              </a:rPr>
              <a:t>.  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Verdana" charset="0"/>
              </a:rPr>
              <a:t>  </a:t>
            </a:r>
            <a:r>
              <a:rPr lang="en-US" sz="2400" i="1" dirty="0">
                <a:solidFill>
                  <a:srgbClr val="56127A"/>
                </a:solidFill>
                <a:latin typeface="Verdana" charset="0"/>
              </a:rPr>
              <a:t>write-back</a:t>
            </a:r>
            <a:r>
              <a:rPr lang="en-US" sz="2400" i="1" dirty="0">
                <a:latin typeface="Verdana" charset="0"/>
              </a:rPr>
              <a:t>:  </a:t>
            </a:r>
            <a:r>
              <a:rPr lang="en-US" sz="2400" dirty="0">
                <a:latin typeface="Verdana" charset="0"/>
              </a:rPr>
              <a:t>memory and cache-2 have stale values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Verdana" charset="0"/>
              </a:rPr>
              <a:t>  </a:t>
            </a:r>
            <a:r>
              <a:rPr lang="en-US" sz="2400" i="1" dirty="0">
                <a:solidFill>
                  <a:srgbClr val="56127A"/>
                </a:solidFill>
                <a:latin typeface="Verdana" charset="0"/>
              </a:rPr>
              <a:t>write-through</a:t>
            </a:r>
            <a:r>
              <a:rPr lang="en-US" sz="2400" i="1" dirty="0">
                <a:latin typeface="Verdana" charset="0"/>
              </a:rPr>
              <a:t>:  </a:t>
            </a:r>
            <a:r>
              <a:rPr lang="en-US" sz="2400" dirty="0">
                <a:latin typeface="Verdana" charset="0"/>
              </a:rPr>
              <a:t>cache-2 has a stale value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Verdana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solidFill>
                  <a:schemeClr val="tx2"/>
                </a:solidFill>
                <a:latin typeface="Verdana" charset="0"/>
              </a:rPr>
              <a:t>Do these stale values matter?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solidFill>
                  <a:schemeClr val="tx2"/>
                </a:solidFill>
                <a:latin typeface="Verdana" charset="0"/>
              </a:rPr>
              <a:t>What kind of guarantee do you get?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1244600"/>
            <a:ext cx="7777163" cy="2851150"/>
            <a:chOff x="672" y="784"/>
            <a:chExt cx="4899" cy="1796"/>
          </a:xfrm>
        </p:grpSpPr>
        <p:sp>
          <p:nvSpPr>
            <p:cNvPr id="1559557" name="Rectangle 5"/>
            <p:cNvSpPr>
              <a:spLocks noChangeArrowheads="1"/>
            </p:cNvSpPr>
            <p:nvPr/>
          </p:nvSpPr>
          <p:spPr bwMode="auto">
            <a:xfrm>
              <a:off x="2152" y="1275"/>
              <a:ext cx="875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</a:rPr>
                <a:t>cache-1</a:t>
              </a:r>
            </a:p>
          </p:txBody>
        </p:sp>
        <p:sp>
          <p:nvSpPr>
            <p:cNvPr id="1559558" name="Rectangle 6"/>
            <p:cNvSpPr>
              <a:spLocks noChangeArrowheads="1"/>
            </p:cNvSpPr>
            <p:nvPr/>
          </p:nvSpPr>
          <p:spPr bwMode="auto">
            <a:xfrm>
              <a:off x="897" y="1212"/>
              <a:ext cx="1224" cy="4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59" name="Line 7"/>
            <p:cNvSpPr>
              <a:spLocks noChangeShapeType="1"/>
            </p:cNvSpPr>
            <p:nvPr/>
          </p:nvSpPr>
          <p:spPr bwMode="auto">
            <a:xfrm>
              <a:off x="1493" y="110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60" name="Line 8"/>
            <p:cNvSpPr>
              <a:spLocks noChangeShapeType="1"/>
            </p:cNvSpPr>
            <p:nvPr/>
          </p:nvSpPr>
          <p:spPr bwMode="auto">
            <a:xfrm>
              <a:off x="897" y="1328"/>
              <a:ext cx="1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61" name="Line 9"/>
            <p:cNvSpPr>
              <a:spLocks noChangeShapeType="1"/>
            </p:cNvSpPr>
            <p:nvPr/>
          </p:nvSpPr>
          <p:spPr bwMode="auto">
            <a:xfrm>
              <a:off x="912" y="1536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62" name="Rectangle 10"/>
            <p:cNvSpPr>
              <a:spLocks noChangeArrowheads="1"/>
            </p:cNvSpPr>
            <p:nvPr/>
          </p:nvSpPr>
          <p:spPr bwMode="auto">
            <a:xfrm>
              <a:off x="672" y="1287"/>
              <a:ext cx="1056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FF0000"/>
                  </a:solidFill>
                  <a:latin typeface="Verdana" charset="0"/>
                </a:rPr>
                <a:t>A	100</a:t>
              </a:r>
            </a:p>
          </p:txBody>
        </p:sp>
        <p:sp>
          <p:nvSpPr>
            <p:cNvPr id="1559563" name="Rectangle 11"/>
            <p:cNvSpPr>
              <a:spLocks noChangeArrowheads="1"/>
            </p:cNvSpPr>
            <p:nvPr/>
          </p:nvSpPr>
          <p:spPr bwMode="auto">
            <a:xfrm>
              <a:off x="844" y="1780"/>
              <a:ext cx="3908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64" name="Rectangle 12"/>
            <p:cNvSpPr>
              <a:spLocks noChangeArrowheads="1"/>
            </p:cNvSpPr>
            <p:nvPr/>
          </p:nvSpPr>
          <p:spPr bwMode="auto">
            <a:xfrm>
              <a:off x="2139" y="1760"/>
              <a:ext cx="1498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CPU-Memory bus</a:t>
              </a:r>
            </a:p>
          </p:txBody>
        </p:sp>
        <p:sp>
          <p:nvSpPr>
            <p:cNvPr id="1559565" name="Rectangle 13"/>
            <p:cNvSpPr>
              <a:spLocks noChangeArrowheads="1"/>
            </p:cNvSpPr>
            <p:nvPr/>
          </p:nvSpPr>
          <p:spPr bwMode="auto">
            <a:xfrm>
              <a:off x="965" y="784"/>
              <a:ext cx="1000" cy="3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66" name="Rectangle 14"/>
            <p:cNvSpPr>
              <a:spLocks noChangeArrowheads="1"/>
            </p:cNvSpPr>
            <p:nvPr/>
          </p:nvSpPr>
          <p:spPr bwMode="auto">
            <a:xfrm>
              <a:off x="1228" y="828"/>
              <a:ext cx="614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CPU-1</a:t>
              </a:r>
            </a:p>
          </p:txBody>
        </p:sp>
        <p:sp>
          <p:nvSpPr>
            <p:cNvPr id="1559567" name="Line 15"/>
            <p:cNvSpPr>
              <a:spLocks noChangeShapeType="1"/>
            </p:cNvSpPr>
            <p:nvPr/>
          </p:nvSpPr>
          <p:spPr bwMode="auto">
            <a:xfrm>
              <a:off x="1481" y="1680"/>
              <a:ext cx="0" cy="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68" name="Rectangle 16"/>
            <p:cNvSpPr>
              <a:spLocks noChangeArrowheads="1"/>
            </p:cNvSpPr>
            <p:nvPr/>
          </p:nvSpPr>
          <p:spPr bwMode="auto">
            <a:xfrm>
              <a:off x="3457" y="796"/>
              <a:ext cx="1000" cy="3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69" name="Rectangle 17"/>
            <p:cNvSpPr>
              <a:spLocks noChangeArrowheads="1"/>
            </p:cNvSpPr>
            <p:nvPr/>
          </p:nvSpPr>
          <p:spPr bwMode="auto">
            <a:xfrm>
              <a:off x="3696" y="840"/>
              <a:ext cx="614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CPU-2</a:t>
              </a:r>
            </a:p>
          </p:txBody>
        </p:sp>
        <p:sp>
          <p:nvSpPr>
            <p:cNvPr id="1559570" name="Line 18"/>
            <p:cNvSpPr>
              <a:spLocks noChangeShapeType="1"/>
            </p:cNvSpPr>
            <p:nvPr/>
          </p:nvSpPr>
          <p:spPr bwMode="auto">
            <a:xfrm>
              <a:off x="4045" y="1696"/>
              <a:ext cx="0" cy="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71" name="Rectangle 19"/>
            <p:cNvSpPr>
              <a:spLocks noChangeArrowheads="1"/>
            </p:cNvSpPr>
            <p:nvPr/>
          </p:nvSpPr>
          <p:spPr bwMode="auto">
            <a:xfrm>
              <a:off x="4696" y="1299"/>
              <a:ext cx="875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</a:rPr>
                <a:t>cache-2</a:t>
              </a:r>
            </a:p>
          </p:txBody>
        </p:sp>
        <p:sp>
          <p:nvSpPr>
            <p:cNvPr id="1559572" name="Rectangle 20"/>
            <p:cNvSpPr>
              <a:spLocks noChangeArrowheads="1"/>
            </p:cNvSpPr>
            <p:nvPr/>
          </p:nvSpPr>
          <p:spPr bwMode="auto">
            <a:xfrm>
              <a:off x="3441" y="1236"/>
              <a:ext cx="1224" cy="4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73" name="Line 21"/>
            <p:cNvSpPr>
              <a:spLocks noChangeShapeType="1"/>
            </p:cNvSpPr>
            <p:nvPr/>
          </p:nvSpPr>
          <p:spPr bwMode="auto">
            <a:xfrm>
              <a:off x="4037" y="112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74" name="Line 22"/>
            <p:cNvSpPr>
              <a:spLocks noChangeShapeType="1"/>
            </p:cNvSpPr>
            <p:nvPr/>
          </p:nvSpPr>
          <p:spPr bwMode="auto">
            <a:xfrm>
              <a:off x="3441" y="1352"/>
              <a:ext cx="1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75" name="Line 23"/>
            <p:cNvSpPr>
              <a:spLocks noChangeShapeType="1"/>
            </p:cNvSpPr>
            <p:nvPr/>
          </p:nvSpPr>
          <p:spPr bwMode="auto">
            <a:xfrm>
              <a:off x="3449" y="1552"/>
              <a:ext cx="1204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76" name="Rectangle 24"/>
            <p:cNvSpPr>
              <a:spLocks noChangeArrowheads="1"/>
            </p:cNvSpPr>
            <p:nvPr/>
          </p:nvSpPr>
          <p:spPr bwMode="auto">
            <a:xfrm>
              <a:off x="3216" y="1311"/>
              <a:ext cx="1056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FF0000"/>
                  </a:solidFill>
                  <a:latin typeface="Verdana" charset="0"/>
                </a:rPr>
                <a:t>A	100</a:t>
              </a:r>
            </a:p>
          </p:txBody>
        </p:sp>
        <p:sp>
          <p:nvSpPr>
            <p:cNvPr id="1559577" name="Rectangle 25"/>
            <p:cNvSpPr>
              <a:spLocks noChangeArrowheads="1"/>
            </p:cNvSpPr>
            <p:nvPr/>
          </p:nvSpPr>
          <p:spPr bwMode="auto">
            <a:xfrm>
              <a:off x="3487" y="2187"/>
              <a:ext cx="914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</a:rPr>
                <a:t>memory</a:t>
              </a:r>
            </a:p>
          </p:txBody>
        </p:sp>
        <p:sp>
          <p:nvSpPr>
            <p:cNvPr id="1559578" name="Rectangle 26"/>
            <p:cNvSpPr>
              <a:spLocks noChangeArrowheads="1"/>
            </p:cNvSpPr>
            <p:nvPr/>
          </p:nvSpPr>
          <p:spPr bwMode="auto">
            <a:xfrm>
              <a:off x="2232" y="2124"/>
              <a:ext cx="1224" cy="4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79" name="Line 27"/>
            <p:cNvSpPr>
              <a:spLocks noChangeShapeType="1"/>
            </p:cNvSpPr>
            <p:nvPr/>
          </p:nvSpPr>
          <p:spPr bwMode="auto">
            <a:xfrm>
              <a:off x="2828" y="201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80" name="Line 28"/>
            <p:cNvSpPr>
              <a:spLocks noChangeShapeType="1"/>
            </p:cNvSpPr>
            <p:nvPr/>
          </p:nvSpPr>
          <p:spPr bwMode="auto">
            <a:xfrm>
              <a:off x="2232" y="2240"/>
              <a:ext cx="1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81" name="Line 29"/>
            <p:cNvSpPr>
              <a:spLocks noChangeShapeType="1"/>
            </p:cNvSpPr>
            <p:nvPr/>
          </p:nvSpPr>
          <p:spPr bwMode="auto">
            <a:xfrm>
              <a:off x="2240" y="2440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582" name="Rectangle 30"/>
            <p:cNvSpPr>
              <a:spLocks noChangeArrowheads="1"/>
            </p:cNvSpPr>
            <p:nvPr/>
          </p:nvSpPr>
          <p:spPr bwMode="auto">
            <a:xfrm>
              <a:off x="2007" y="2199"/>
              <a:ext cx="1056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FF0000"/>
                  </a:solidFill>
                  <a:latin typeface="Verdana" charset="0"/>
                </a:rPr>
                <a:t>A	100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0814A6B-6FB9-D54C-BBBE-79077327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0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111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5867399" cy="736600"/>
          </a:xfrm>
        </p:spPr>
        <p:txBody>
          <a:bodyPr/>
          <a:lstStyle/>
          <a:p>
            <a:r>
              <a:rPr lang="en-US" dirty="0"/>
              <a:t>Cache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130800"/>
          </a:xfrm>
        </p:spPr>
        <p:txBody>
          <a:bodyPr/>
          <a:lstStyle/>
          <a:p>
            <a:r>
              <a:rPr lang="en-US" dirty="0"/>
              <a:t>A cache coherence protocol ensures that all writes by one processor are eventually visible to other processors</a:t>
            </a:r>
          </a:p>
          <a:p>
            <a:pPr lvl="1"/>
            <a:r>
              <a:rPr lang="en-US" dirty="0"/>
              <a:t>i.e., updates are not lost</a:t>
            </a:r>
          </a:p>
          <a:p>
            <a:pPr lvl="1"/>
            <a:r>
              <a:rPr lang="en-US" dirty="0"/>
              <a:t>You can consider this a hardware-based update propagation mechanism for distributed caches.</a:t>
            </a:r>
          </a:p>
          <a:p>
            <a:pPr lvl="1"/>
            <a:endParaRPr lang="en-US" dirty="0"/>
          </a:p>
          <a:p>
            <a:pPr>
              <a:spcBef>
                <a:spcPct val="0"/>
              </a:spcBef>
            </a:pPr>
            <a:r>
              <a:rPr lang="en-US" dirty="0">
                <a:latin typeface="Verdana" charset="0"/>
              </a:rPr>
              <a:t>Hardware support is required such that</a:t>
            </a: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rgbClr val="56127A"/>
                </a:solidFill>
                <a:latin typeface="Verdana" charset="0"/>
              </a:rPr>
              <a:t>only one processor at a time has write permission for a location</a:t>
            </a: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rgbClr val="56127A"/>
                </a:solidFill>
                <a:latin typeface="Verdana" charset="0"/>
              </a:rPr>
              <a:t>no processor can load a stale copy of the location after a write</a:t>
            </a:r>
            <a:endParaRPr lang="en-US" sz="2400" dirty="0">
              <a:solidFill>
                <a:srgbClr val="56127A"/>
              </a:solidFill>
              <a:latin typeface="Verdan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</p:spPr>
        <p:txBody>
          <a:bodyPr/>
          <a:lstStyle/>
          <a:p>
            <a:fld id="{A927BE52-A1BA-5049-B46D-8DDF0C19AF09}" type="slidenum">
              <a:rPr lang="en-US" smtClean="0"/>
              <a:pPr/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memory system is coherent if:</a:t>
            </a:r>
          </a:p>
          <a:p>
            <a:r>
              <a:rPr lang="en-US" dirty="0"/>
              <a:t>A read by a processor P to a location X that follows a write by P to X, with no writes of X by another processor occurring between the write and the read by P, always returns the value written by P.</a:t>
            </a:r>
          </a:p>
          <a:p>
            <a:r>
              <a:rPr lang="en-US" dirty="0"/>
              <a:t>A read by a processor to location X that follows a write by another processor to X returns the written value if the read and write are sufficiently separated in time and no other writes to X occur between the two accesses.</a:t>
            </a:r>
          </a:p>
          <a:p>
            <a:r>
              <a:rPr lang="en-US" dirty="0"/>
              <a:t>Writes to the same location are serialized; that is, two writes to the same location by any two processors are seen in the same order by all processors.</a:t>
            </a:r>
          </a:p>
          <a:p>
            <a:r>
              <a:rPr lang="en-US"/>
              <a:t>(Coherence provides per-location sequential consistency).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7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5584-EFFD-B042-8BEF-0FBDE96F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Design: Snoopy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9680-7C0E-2544-B441-9E7A72A6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Cache controllers work together to maintain cache coherence.</a:t>
            </a:r>
          </a:p>
          <a:p>
            <a:r>
              <a:rPr lang="en-US" dirty="0"/>
              <a:t>Each cache controller snoops on the bus traffic and “do the right thing.”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A94A6-C317-A24B-8402-A1FC5D3A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F72337-A086-5C4E-B6A2-2F152B04B49E}"/>
              </a:ext>
            </a:extLst>
          </p:cNvPr>
          <p:cNvGrpSpPr>
            <a:grpSpLocks/>
          </p:cNvGrpSpPr>
          <p:nvPr/>
        </p:nvGrpSpPr>
        <p:grpSpPr bwMode="auto">
          <a:xfrm>
            <a:off x="648804" y="1193800"/>
            <a:ext cx="7777163" cy="2851150"/>
            <a:chOff x="672" y="784"/>
            <a:chExt cx="4899" cy="1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086411-98EA-1A43-8010-3EBEF7A5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1275"/>
              <a:ext cx="875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</a:rPr>
                <a:t>cache-1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55F959-C5CE-7345-B1A5-F8445A2E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212"/>
              <a:ext cx="1224" cy="4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406DFE25-FA5E-1249-99BD-D5944039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3" y="110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3A0768B7-CB92-2844-BA55-25990EB91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" y="1328"/>
              <a:ext cx="1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473381E1-07ED-B143-A793-2E3376C66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36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E35D7A-78DB-CE4A-A670-AC6768A1E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87"/>
              <a:ext cx="1056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FF0000"/>
                  </a:solidFill>
                  <a:latin typeface="Verdana" charset="0"/>
                </a:rPr>
                <a:t>A	100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334F52-F859-9345-850D-DCE9AD1C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780"/>
              <a:ext cx="3908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AA362D-B33B-BA45-A600-7CF2229C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" y="1760"/>
              <a:ext cx="1498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CPU-Memory bus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6011A9-D306-074B-A5F5-82574D02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784"/>
              <a:ext cx="1000" cy="3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30C89-E8A5-0D4C-9C16-591B5C400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828"/>
              <a:ext cx="614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CPU-1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B7BD3A6-6B7A-1845-8B87-398823135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1680"/>
              <a:ext cx="0" cy="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5D9D0A-B4F7-754C-88D5-050D6219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796"/>
              <a:ext cx="1000" cy="3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6BF91A-5A61-3F4E-9B4D-FEE2528B7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40"/>
              <a:ext cx="614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CPU-2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C6B53721-A07A-A64C-9B9B-0E784E1F9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5" y="1696"/>
              <a:ext cx="0" cy="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8319D7-4C11-7544-A642-4E1127499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1299"/>
              <a:ext cx="875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</a:rPr>
                <a:t>cache-2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30BDA3-079C-BF43-BD08-C7883DF0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1236"/>
              <a:ext cx="1224" cy="4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A9951FAF-CB5C-C941-98DB-078885338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12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E04CEB87-511B-F34E-BE64-9155E965C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352"/>
              <a:ext cx="1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FBFD1F9A-94CE-7C40-9E35-2EC82E63F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1552"/>
              <a:ext cx="1204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A86EF7A-E844-654F-B1AF-F924C6E85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11"/>
              <a:ext cx="1056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FF0000"/>
                  </a:solidFill>
                  <a:latin typeface="Verdana" charset="0"/>
                </a:rPr>
                <a:t>A	100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C7714F-5049-E842-B8A1-85ADCA4D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187"/>
              <a:ext cx="914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</a:rPr>
                <a:t>memory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B17265-B945-4E4A-A24D-F44F9BEC9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124"/>
              <a:ext cx="1224" cy="4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84BF33AF-9A0F-9642-97C2-82ACC2CA2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201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D2B376A4-0F79-FF41-A995-4BC7F9E5F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240"/>
              <a:ext cx="1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5FD94E78-D831-174D-A301-406849BCA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440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C32965-6466-C24B-AACA-F73514199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2199"/>
              <a:ext cx="1056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FF0000"/>
                  </a:solidFill>
                  <a:latin typeface="Verdana" charset="0"/>
                </a:rPr>
                <a:t>A	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32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CF95-E2EE-9749-B029-59F4A5A1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 Coherence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B648-0395-0E46-8C53-EA399072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 read operation, a cache line </a:t>
            </a:r>
            <a:r>
              <a:rPr lang="en-US" dirty="0">
                <a:solidFill>
                  <a:srgbClr val="FF0000"/>
                </a:solidFill>
              </a:rPr>
              <a:t>is shared</a:t>
            </a:r>
            <a:r>
              <a:rPr lang="en-US" dirty="0"/>
              <a:t> across multiple caches.</a:t>
            </a:r>
          </a:p>
          <a:p>
            <a:r>
              <a:rPr lang="en-US" dirty="0"/>
              <a:t>For a write operation, a cache line </a:t>
            </a:r>
            <a:r>
              <a:rPr lang="en-US" dirty="0">
                <a:solidFill>
                  <a:srgbClr val="FF0000"/>
                </a:solidFill>
              </a:rPr>
              <a:t>is not shared</a:t>
            </a:r>
            <a:r>
              <a:rPr lang="en-US" dirty="0"/>
              <a:t>.</a:t>
            </a:r>
          </a:p>
          <a:p>
            <a:r>
              <a:rPr lang="en-US" dirty="0"/>
              <a:t>Each cache line has a state: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 (modified)</a:t>
            </a:r>
            <a:r>
              <a:rPr lang="en-US" dirty="0"/>
              <a:t>: the processor has written to it.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 (shared)</a:t>
            </a:r>
            <a:r>
              <a:rPr lang="en-US" dirty="0"/>
              <a:t>: other caches have a copy as well.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 (invalid)</a:t>
            </a:r>
            <a:r>
              <a:rPr lang="en-US" dirty="0"/>
              <a:t>: the data is no longer valid.</a:t>
            </a:r>
          </a:p>
          <a:p>
            <a:r>
              <a:rPr lang="en-US" dirty="0"/>
              <a:t>Writing to a cache line</a:t>
            </a:r>
          </a:p>
          <a:p>
            <a:pPr lvl="1"/>
            <a:r>
              <a:rPr lang="en-US" dirty="0"/>
              <a:t>If it’s M, the cache controller does the write.</a:t>
            </a:r>
          </a:p>
          <a:p>
            <a:pPr lvl="1"/>
            <a:r>
              <a:rPr lang="en-US" dirty="0"/>
              <a:t>If it is not M, it sends an invalidation request to other caches, switches the state to M, and does the write.</a:t>
            </a:r>
          </a:p>
          <a:p>
            <a:pPr lvl="1"/>
            <a:r>
              <a:rPr lang="en-US" dirty="0"/>
              <a:t>Other cache controllers switch the state to I.</a:t>
            </a:r>
          </a:p>
          <a:p>
            <a:r>
              <a:rPr lang="en-US" dirty="0"/>
              <a:t>Reading a memory address</a:t>
            </a:r>
          </a:p>
          <a:p>
            <a:pPr lvl="1"/>
            <a:r>
              <a:rPr lang="en-US" dirty="0"/>
              <a:t>If it’s a hit, read it.</a:t>
            </a:r>
          </a:p>
          <a:p>
            <a:pPr lvl="1"/>
            <a:r>
              <a:rPr lang="en-US" dirty="0"/>
              <a:t>If it’s not a hit, read it from memory, and other cache controllers switch the state to 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21FB6-939A-004D-A6A4-BF9B1094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6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</p:spPr>
        <p:txBody>
          <a:bodyPr/>
          <a:lstStyle/>
          <a:p>
            <a:fld id="{812891D1-3774-A449-A842-0068DC89C93C}" type="slidenum">
              <a:rPr lang="en-US"/>
              <a:pPr/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292975" cy="736600"/>
          </a:xfrm>
        </p:spPr>
        <p:txBody>
          <a:bodyPr/>
          <a:lstStyle/>
          <a:p>
            <a:r>
              <a:rPr lang="en-US"/>
              <a:t>Cache State Transition Diagram</a:t>
            </a:r>
            <a:br>
              <a:rPr lang="en-US" sz="2000"/>
            </a:br>
            <a:r>
              <a:rPr lang="en-US" sz="2000" i="1"/>
              <a:t>The MSI protocol</a:t>
            </a:r>
            <a:endParaRPr lang="en-US"/>
          </a:p>
        </p:txBody>
      </p:sp>
      <p:sp>
        <p:nvSpPr>
          <p:cNvPr id="1580035" name="Oval 3"/>
          <p:cNvSpPr>
            <a:spLocks noChangeArrowheads="1"/>
          </p:cNvSpPr>
          <p:nvPr/>
        </p:nvSpPr>
        <p:spPr bwMode="auto">
          <a:xfrm>
            <a:off x="5727700" y="29591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0036" name="Oval 4"/>
          <p:cNvSpPr>
            <a:spLocks noChangeArrowheads="1"/>
          </p:cNvSpPr>
          <p:nvPr/>
        </p:nvSpPr>
        <p:spPr bwMode="auto">
          <a:xfrm>
            <a:off x="2984500" y="49403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0037" name="Oval 5"/>
          <p:cNvSpPr>
            <a:spLocks noChangeArrowheads="1"/>
          </p:cNvSpPr>
          <p:nvPr/>
        </p:nvSpPr>
        <p:spPr bwMode="auto">
          <a:xfrm>
            <a:off x="5727700" y="49403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0038" name="Rectangle 6"/>
          <p:cNvSpPr>
            <a:spLocks noChangeArrowheads="1"/>
          </p:cNvSpPr>
          <p:nvPr/>
        </p:nvSpPr>
        <p:spPr bwMode="auto">
          <a:xfrm>
            <a:off x="5876925" y="3098800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M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3159125" y="50800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S</a:t>
            </a:r>
          </a:p>
        </p:txBody>
      </p:sp>
      <p:sp>
        <p:nvSpPr>
          <p:cNvPr id="1580040" name="Rectangle 8"/>
          <p:cNvSpPr>
            <a:spLocks noChangeArrowheads="1"/>
          </p:cNvSpPr>
          <p:nvPr/>
        </p:nvSpPr>
        <p:spPr bwMode="auto">
          <a:xfrm>
            <a:off x="5962650" y="50800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I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49325" y="1160463"/>
            <a:ext cx="5772150" cy="1633537"/>
            <a:chOff x="614" y="835"/>
            <a:chExt cx="3636" cy="1029"/>
          </a:xfrm>
        </p:grpSpPr>
        <p:sp>
          <p:nvSpPr>
            <p:cNvPr id="1580042" name="Rectangle 10"/>
            <p:cNvSpPr>
              <a:spLocks noChangeArrowheads="1"/>
            </p:cNvSpPr>
            <p:nvPr/>
          </p:nvSpPr>
          <p:spPr bwMode="auto">
            <a:xfrm>
              <a:off x="3200" y="835"/>
              <a:ext cx="105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M</a:t>
              </a:r>
              <a:r>
                <a:rPr lang="en-US" sz="2000">
                  <a:latin typeface="Verdana" charset="0"/>
                </a:rPr>
                <a:t>: Modified</a:t>
              </a:r>
            </a:p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S</a:t>
              </a:r>
              <a:r>
                <a:rPr lang="en-US" sz="2000">
                  <a:latin typeface="Verdana" charset="0"/>
                </a:rPr>
                <a:t>: Shared</a:t>
              </a:r>
              <a:r>
                <a:rPr lang="en-US" sz="2000">
                  <a:solidFill>
                    <a:schemeClr val="accent2"/>
                  </a:solidFill>
                  <a:latin typeface="Verdana" charset="0"/>
                </a:rPr>
                <a:t> </a:t>
              </a:r>
              <a:endParaRPr lang="en-US" sz="2000">
                <a:latin typeface="Verdana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 I</a:t>
              </a:r>
              <a:r>
                <a:rPr lang="en-US" sz="2000">
                  <a:latin typeface="Verdana" charset="0"/>
                </a:rPr>
                <a:t>: Invalid</a:t>
              </a:r>
            </a:p>
          </p:txBody>
        </p:sp>
        <p:sp>
          <p:nvSpPr>
            <p:cNvPr id="1580043" name="Rectangle 11"/>
            <p:cNvSpPr>
              <a:spLocks noChangeArrowheads="1"/>
            </p:cNvSpPr>
            <p:nvPr/>
          </p:nvSpPr>
          <p:spPr bwMode="auto">
            <a:xfrm>
              <a:off x="614" y="854"/>
              <a:ext cx="25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 dirty="0">
                  <a:solidFill>
                    <a:srgbClr val="56127A"/>
                  </a:solidFill>
                  <a:latin typeface="Verdana" charset="0"/>
                </a:rPr>
                <a:t>Each </a:t>
              </a: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cache line has state bits</a:t>
              </a:r>
            </a:p>
          </p:txBody>
        </p:sp>
        <p:sp>
          <p:nvSpPr>
            <p:cNvPr id="1580044" name="Rectangle 12"/>
            <p:cNvSpPr>
              <a:spLocks noChangeArrowheads="1"/>
            </p:cNvSpPr>
            <p:nvPr/>
          </p:nvSpPr>
          <p:spPr bwMode="auto">
            <a:xfrm>
              <a:off x="680" y="1256"/>
              <a:ext cx="2336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45" name="Line 13"/>
            <p:cNvSpPr>
              <a:spLocks noChangeShapeType="1"/>
            </p:cNvSpPr>
            <p:nvPr/>
          </p:nvSpPr>
          <p:spPr bwMode="auto">
            <a:xfrm>
              <a:off x="864" y="1248"/>
              <a:ext cx="0" cy="2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46" name="Line 14"/>
            <p:cNvSpPr>
              <a:spLocks noChangeShapeType="1"/>
            </p:cNvSpPr>
            <p:nvPr/>
          </p:nvSpPr>
          <p:spPr bwMode="auto">
            <a:xfrm>
              <a:off x="1056" y="1248"/>
              <a:ext cx="0" cy="2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47" name="Rectangle 15"/>
            <p:cNvSpPr>
              <a:spLocks noChangeArrowheads="1"/>
            </p:cNvSpPr>
            <p:nvPr/>
          </p:nvSpPr>
          <p:spPr bwMode="auto">
            <a:xfrm>
              <a:off x="1382" y="1267"/>
              <a:ext cx="10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Address tag</a:t>
              </a:r>
            </a:p>
          </p:txBody>
        </p:sp>
        <p:sp>
          <p:nvSpPr>
            <p:cNvPr id="1580048" name="Rectangle 16"/>
            <p:cNvSpPr>
              <a:spLocks noChangeArrowheads="1"/>
            </p:cNvSpPr>
            <p:nvPr/>
          </p:nvSpPr>
          <p:spPr bwMode="auto">
            <a:xfrm>
              <a:off x="647" y="1530"/>
              <a:ext cx="477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state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 bits</a:t>
              </a:r>
            </a:p>
          </p:txBody>
        </p:sp>
        <p:sp>
          <p:nvSpPr>
            <p:cNvPr id="1580049" name="Line 17"/>
            <p:cNvSpPr>
              <a:spLocks noChangeShapeType="1"/>
            </p:cNvSpPr>
            <p:nvPr/>
          </p:nvSpPr>
          <p:spPr bwMode="auto">
            <a:xfrm>
              <a:off x="672" y="1536"/>
              <a:ext cx="0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50" name="Line 18"/>
            <p:cNvSpPr>
              <a:spLocks noChangeShapeType="1"/>
            </p:cNvSpPr>
            <p:nvPr/>
          </p:nvSpPr>
          <p:spPr bwMode="auto">
            <a:xfrm>
              <a:off x="1056" y="1536"/>
              <a:ext cx="0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363042" y="2437423"/>
            <a:ext cx="3429650" cy="923300"/>
            <a:chOff x="2407" y="1938"/>
            <a:chExt cx="1376" cy="311"/>
          </a:xfrm>
        </p:grpSpPr>
        <p:sp>
          <p:nvSpPr>
            <p:cNvPr id="1580052" name="Line 20"/>
            <p:cNvSpPr>
              <a:spLocks noChangeShapeType="1"/>
            </p:cNvSpPr>
            <p:nvPr/>
          </p:nvSpPr>
          <p:spPr bwMode="auto">
            <a:xfrm>
              <a:off x="3691" y="2144"/>
              <a:ext cx="92" cy="2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53" name="Rectangle 21"/>
            <p:cNvSpPr>
              <a:spLocks noChangeArrowheads="1"/>
            </p:cNvSpPr>
            <p:nvPr/>
          </p:nvSpPr>
          <p:spPr bwMode="auto">
            <a:xfrm>
              <a:off x="2407" y="1938"/>
              <a:ext cx="137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Write miss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(P1 gets line from memory)</a:t>
              </a:r>
            </a:p>
            <a:p>
              <a:pPr algn="l">
                <a:spcBef>
                  <a:spcPct val="0"/>
                </a:spcBef>
              </a:pPr>
              <a:endParaRPr lang="en-US" sz="1800" dirty="0">
                <a:latin typeface="Verdana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96013" y="3708400"/>
            <a:ext cx="2454279" cy="1406525"/>
            <a:chOff x="3840" y="2448"/>
            <a:chExt cx="1546" cy="886"/>
          </a:xfrm>
        </p:grpSpPr>
        <p:sp>
          <p:nvSpPr>
            <p:cNvPr id="1580055" name="Line 23"/>
            <p:cNvSpPr>
              <a:spLocks noChangeShapeType="1"/>
            </p:cNvSpPr>
            <p:nvPr/>
          </p:nvSpPr>
          <p:spPr bwMode="auto">
            <a:xfrm>
              <a:off x="3840" y="2448"/>
              <a:ext cx="0" cy="76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56" name="Rectangle 24"/>
            <p:cNvSpPr>
              <a:spLocks noChangeArrowheads="1"/>
            </p:cNvSpPr>
            <p:nvPr/>
          </p:nvSpPr>
          <p:spPr bwMode="auto">
            <a:xfrm>
              <a:off x="3984" y="2752"/>
              <a:ext cx="140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Other processor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intent to write (P</a:t>
              </a:r>
              <a:r>
                <a:rPr lang="en-US" sz="1800" baseline="-25000" dirty="0">
                  <a:latin typeface="Verdana" charset="0"/>
                </a:rPr>
                <a:t>1</a:t>
              </a:r>
              <a:r>
                <a:rPr lang="en-US" sz="1800" dirty="0">
                  <a:latin typeface="Verdana" charset="0"/>
                </a:rPr>
                <a:t> writes back)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0" y="4267200"/>
            <a:ext cx="3429000" cy="762000"/>
            <a:chOff x="998" y="3118"/>
            <a:chExt cx="946" cy="480"/>
          </a:xfrm>
        </p:grpSpPr>
        <p:sp>
          <p:nvSpPr>
            <p:cNvPr id="1580058" name="Line 26"/>
            <p:cNvSpPr>
              <a:spLocks noChangeShapeType="1"/>
            </p:cNvSpPr>
            <p:nvPr/>
          </p:nvSpPr>
          <p:spPr bwMode="auto">
            <a:xfrm>
              <a:off x="1566" y="3454"/>
              <a:ext cx="29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59" name="Rectangle 27"/>
            <p:cNvSpPr>
              <a:spLocks noChangeArrowheads="1"/>
            </p:cNvSpPr>
            <p:nvPr/>
          </p:nvSpPr>
          <p:spPr bwMode="auto">
            <a:xfrm>
              <a:off x="998" y="3118"/>
              <a:ext cx="94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 Read miss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(P1 gets line from memory)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581400" y="3479800"/>
            <a:ext cx="2373313" cy="1600200"/>
            <a:chOff x="2256" y="2304"/>
            <a:chExt cx="1495" cy="1008"/>
          </a:xfrm>
        </p:grpSpPr>
        <p:sp>
          <p:nvSpPr>
            <p:cNvPr id="1580061" name="Line 29"/>
            <p:cNvSpPr>
              <a:spLocks noChangeShapeType="1"/>
            </p:cNvSpPr>
            <p:nvPr/>
          </p:nvSpPr>
          <p:spPr bwMode="auto">
            <a:xfrm flipV="1">
              <a:off x="2256" y="2304"/>
              <a:ext cx="1392" cy="100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62" name="Rectangle 30"/>
            <p:cNvSpPr>
              <a:spLocks noChangeArrowheads="1"/>
            </p:cNvSpPr>
            <p:nvPr/>
          </p:nvSpPr>
          <p:spPr bwMode="auto">
            <a:xfrm rot="19440000">
              <a:off x="2409" y="2781"/>
              <a:ext cx="13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P</a:t>
              </a:r>
              <a:r>
                <a:rPr lang="en-US" sz="1800" baseline="-25000">
                  <a:latin typeface="Verdana" charset="0"/>
                </a:rPr>
                <a:t>1</a:t>
              </a:r>
              <a:r>
                <a:rPr lang="en-US" sz="1800">
                  <a:latin typeface="Verdana" charset="0"/>
                </a:rPr>
                <a:t> intent to write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717925" y="5308600"/>
            <a:ext cx="2020888" cy="693738"/>
            <a:chOff x="2342" y="3456"/>
            <a:chExt cx="1273" cy="437"/>
          </a:xfrm>
        </p:grpSpPr>
        <p:sp>
          <p:nvSpPr>
            <p:cNvPr id="1580064" name="Line 32"/>
            <p:cNvSpPr>
              <a:spLocks noChangeShapeType="1"/>
            </p:cNvSpPr>
            <p:nvPr/>
          </p:nvSpPr>
          <p:spPr bwMode="auto">
            <a:xfrm>
              <a:off x="2352" y="3456"/>
              <a:ext cx="124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65" name="Rectangle 33"/>
            <p:cNvSpPr>
              <a:spLocks noChangeArrowheads="1"/>
            </p:cNvSpPr>
            <p:nvPr/>
          </p:nvSpPr>
          <p:spPr bwMode="auto">
            <a:xfrm>
              <a:off x="2342" y="3489"/>
              <a:ext cx="127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Other processor</a:t>
              </a:r>
            </a:p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intent to write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50925" y="5233988"/>
            <a:ext cx="2289175" cy="844550"/>
            <a:chOff x="662" y="3409"/>
            <a:chExt cx="1442" cy="532"/>
          </a:xfrm>
        </p:grpSpPr>
        <p:sp>
          <p:nvSpPr>
            <p:cNvPr id="1580067" name="Arc 35"/>
            <p:cNvSpPr>
              <a:spLocks/>
            </p:cNvSpPr>
            <p:nvPr/>
          </p:nvSpPr>
          <p:spPr bwMode="auto">
            <a:xfrm>
              <a:off x="1632" y="3409"/>
              <a:ext cx="472" cy="4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2457 w 42457"/>
                <a:gd name="T1" fmla="*/ 27218 h 43200"/>
                <a:gd name="T2" fmla="*/ 21510 w 42457"/>
                <a:gd name="T3" fmla="*/ 0 h 43200"/>
                <a:gd name="T4" fmla="*/ 21600 w 4245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57" h="43200" fill="none" extrusionOk="0">
                  <a:moveTo>
                    <a:pt x="42456" y="27217"/>
                  </a:moveTo>
                  <a:cubicBezTo>
                    <a:pt x="39916" y="36647"/>
                    <a:pt x="31365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705"/>
                    <a:pt x="9615" y="49"/>
                    <a:pt x="21510" y="0"/>
                  </a:cubicBezTo>
                </a:path>
                <a:path w="42457" h="43200" stroke="0" extrusionOk="0">
                  <a:moveTo>
                    <a:pt x="42456" y="27217"/>
                  </a:moveTo>
                  <a:cubicBezTo>
                    <a:pt x="39916" y="36647"/>
                    <a:pt x="31365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705"/>
                    <a:pt x="9615" y="49"/>
                    <a:pt x="2151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68" name="Rectangle 36"/>
            <p:cNvSpPr>
              <a:spLocks noChangeArrowheads="1"/>
            </p:cNvSpPr>
            <p:nvPr/>
          </p:nvSpPr>
          <p:spPr bwMode="auto">
            <a:xfrm>
              <a:off x="662" y="3537"/>
              <a:ext cx="101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Read by any</a:t>
              </a:r>
            </a:p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 processor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6219825" y="2846388"/>
            <a:ext cx="1739900" cy="641350"/>
            <a:chOff x="3918" y="1905"/>
            <a:chExt cx="1096" cy="404"/>
          </a:xfrm>
        </p:grpSpPr>
        <p:sp>
          <p:nvSpPr>
            <p:cNvPr id="1580070" name="Arc 38"/>
            <p:cNvSpPr>
              <a:spLocks/>
            </p:cNvSpPr>
            <p:nvPr/>
          </p:nvSpPr>
          <p:spPr bwMode="auto">
            <a:xfrm>
              <a:off x="3918" y="1921"/>
              <a:ext cx="354" cy="288"/>
            </a:xfrm>
            <a:custGeom>
              <a:avLst/>
              <a:gdLst>
                <a:gd name="G0" fmla="+- 18277 0 0"/>
                <a:gd name="G1" fmla="+- 21600 0 0"/>
                <a:gd name="G2" fmla="+- 21600 0 0"/>
                <a:gd name="T0" fmla="*/ 0 w 39877"/>
                <a:gd name="T1" fmla="*/ 10088 h 43200"/>
                <a:gd name="T2" fmla="*/ 18277 w 39877"/>
                <a:gd name="T3" fmla="*/ 43200 h 43200"/>
                <a:gd name="T4" fmla="*/ 18277 w 3987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77" h="43200" fill="none" extrusionOk="0">
                  <a:moveTo>
                    <a:pt x="0" y="10088"/>
                  </a:moveTo>
                  <a:cubicBezTo>
                    <a:pt x="3955" y="3809"/>
                    <a:pt x="10856" y="-1"/>
                    <a:pt x="18277" y="-1"/>
                  </a:cubicBezTo>
                  <a:cubicBezTo>
                    <a:pt x="30206" y="0"/>
                    <a:pt x="39877" y="9670"/>
                    <a:pt x="39877" y="21600"/>
                  </a:cubicBezTo>
                  <a:cubicBezTo>
                    <a:pt x="39877" y="33529"/>
                    <a:pt x="30206" y="43200"/>
                    <a:pt x="18276" y="43200"/>
                  </a:cubicBezTo>
                </a:path>
                <a:path w="39877" h="43200" stroke="0" extrusionOk="0">
                  <a:moveTo>
                    <a:pt x="0" y="10088"/>
                  </a:moveTo>
                  <a:cubicBezTo>
                    <a:pt x="3955" y="3809"/>
                    <a:pt x="10856" y="-1"/>
                    <a:pt x="18277" y="-1"/>
                  </a:cubicBezTo>
                  <a:cubicBezTo>
                    <a:pt x="30206" y="0"/>
                    <a:pt x="39877" y="9670"/>
                    <a:pt x="39877" y="21600"/>
                  </a:cubicBezTo>
                  <a:cubicBezTo>
                    <a:pt x="39877" y="33529"/>
                    <a:pt x="30206" y="43200"/>
                    <a:pt x="18276" y="43200"/>
                  </a:cubicBezTo>
                  <a:lnTo>
                    <a:pt x="18277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71" name="Rectangle 39"/>
            <p:cNvSpPr>
              <a:spLocks noChangeArrowheads="1"/>
            </p:cNvSpPr>
            <p:nvPr/>
          </p:nvSpPr>
          <p:spPr bwMode="auto">
            <a:xfrm>
              <a:off x="4262" y="1905"/>
              <a:ext cx="7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P</a:t>
              </a:r>
              <a:r>
                <a:rPr lang="en-US" sz="1800" baseline="-25000">
                  <a:latin typeface="Verdana" charset="0"/>
                </a:rPr>
                <a:t>1</a:t>
              </a:r>
              <a:r>
                <a:rPr lang="en-US" sz="1800">
                  <a:latin typeface="Verdana" charset="0"/>
                </a:rPr>
                <a:t> reads</a:t>
              </a:r>
            </a:p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or writes</a:t>
              </a:r>
            </a:p>
          </p:txBody>
        </p:sp>
      </p:grpSp>
      <p:sp>
        <p:nvSpPr>
          <p:cNvPr id="1580072" name="Text Box 40"/>
          <p:cNvSpPr txBox="1">
            <a:spLocks noChangeArrowheads="1"/>
          </p:cNvSpPr>
          <p:nvPr/>
        </p:nvSpPr>
        <p:spPr bwMode="auto">
          <a:xfrm>
            <a:off x="6461125" y="5638800"/>
            <a:ext cx="2189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>
                <a:latin typeface="Verdana" charset="0"/>
              </a:rPr>
              <a:t>Cache state in processor P</a:t>
            </a:r>
            <a:r>
              <a:rPr lang="en-US" sz="2000" baseline="-25000">
                <a:latin typeface="Verdana" charset="0"/>
              </a:rPr>
              <a:t>1</a:t>
            </a:r>
            <a:endParaRPr lang="en-US" sz="2000">
              <a:latin typeface="Verdana" charset="0"/>
            </a:endParaRP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2460625" y="3240088"/>
            <a:ext cx="3254375" cy="1725612"/>
            <a:chOff x="1550" y="2153"/>
            <a:chExt cx="2050" cy="1087"/>
          </a:xfrm>
        </p:grpSpPr>
        <p:sp>
          <p:nvSpPr>
            <p:cNvPr id="1580074" name="Rectangle 42"/>
            <p:cNvSpPr>
              <a:spLocks noChangeArrowheads="1"/>
            </p:cNvSpPr>
            <p:nvPr/>
          </p:nvSpPr>
          <p:spPr bwMode="auto">
            <a:xfrm>
              <a:off x="1550" y="2153"/>
              <a:ext cx="173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Other processor reads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(P</a:t>
              </a:r>
              <a:r>
                <a:rPr lang="en-US" sz="1800" baseline="-25000" dirty="0">
                  <a:latin typeface="Verdana" charset="0"/>
                </a:rPr>
                <a:t>1</a:t>
              </a:r>
              <a:r>
                <a:rPr lang="en-US" sz="1800" dirty="0">
                  <a:latin typeface="Verdana" charset="0"/>
                </a:rPr>
                <a:t> writes back)</a:t>
              </a:r>
            </a:p>
          </p:txBody>
        </p:sp>
        <p:sp>
          <p:nvSpPr>
            <p:cNvPr id="1580075" name="Freeform 43"/>
            <p:cNvSpPr>
              <a:spLocks/>
            </p:cNvSpPr>
            <p:nvPr/>
          </p:nvSpPr>
          <p:spPr bwMode="auto">
            <a:xfrm>
              <a:off x="2192" y="2232"/>
              <a:ext cx="1408" cy="1008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520" y="376"/>
                </a:cxn>
                <a:cxn ang="0">
                  <a:pos x="1408" y="0"/>
                </a:cxn>
              </a:cxnLst>
              <a:rect l="0" t="0" r="r" b="b"/>
              <a:pathLst>
                <a:path w="1408" h="1008">
                  <a:moveTo>
                    <a:pt x="0" y="1008"/>
                  </a:moveTo>
                  <a:cubicBezTo>
                    <a:pt x="142" y="776"/>
                    <a:pt x="285" y="544"/>
                    <a:pt x="520" y="376"/>
                  </a:cubicBezTo>
                  <a:cubicBezTo>
                    <a:pt x="755" y="208"/>
                    <a:pt x="1081" y="104"/>
                    <a:pt x="1408" y="0"/>
                  </a:cubicBezTo>
                </a:path>
              </a:pathLst>
            </a:custGeom>
            <a:noFill/>
            <a:ln w="28575" cap="flat" cmpd="sng">
              <a:solidFill>
                <a:srgbClr val="B69CAC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59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</p:spPr>
        <p:txBody>
          <a:bodyPr/>
          <a:lstStyle/>
          <a:p>
            <a:fld id="{E4D79EFC-93FE-DB4D-857C-A272C7409456}" type="slidenum">
              <a:rPr lang="en-US"/>
              <a:pPr/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292975" cy="736600"/>
          </a:xfrm>
        </p:spPr>
        <p:txBody>
          <a:bodyPr/>
          <a:lstStyle/>
          <a:p>
            <a:r>
              <a:rPr lang="en-US"/>
              <a:t>Two Processor Example</a:t>
            </a:r>
            <a:br>
              <a:rPr lang="en-US"/>
            </a:br>
            <a:r>
              <a:rPr lang="en-US" sz="2000"/>
              <a:t>(Reading and writing the same cache line)</a:t>
            </a:r>
            <a:endParaRPr lang="en-US"/>
          </a:p>
        </p:txBody>
      </p:sp>
      <p:sp>
        <p:nvSpPr>
          <p:cNvPr id="1582083" name="Arc 3"/>
          <p:cNvSpPr>
            <a:spLocks/>
          </p:cNvSpPr>
          <p:nvPr/>
        </p:nvSpPr>
        <p:spPr bwMode="auto">
          <a:xfrm>
            <a:off x="6518275" y="1055688"/>
            <a:ext cx="561975" cy="457200"/>
          </a:xfrm>
          <a:custGeom>
            <a:avLst/>
            <a:gdLst>
              <a:gd name="G0" fmla="+- 18277 0 0"/>
              <a:gd name="G1" fmla="+- 21600 0 0"/>
              <a:gd name="G2" fmla="+- 21600 0 0"/>
              <a:gd name="T0" fmla="*/ 0 w 39877"/>
              <a:gd name="T1" fmla="*/ 10088 h 43200"/>
              <a:gd name="T2" fmla="*/ 18277 w 39877"/>
              <a:gd name="T3" fmla="*/ 43200 h 43200"/>
              <a:gd name="T4" fmla="*/ 18277 w 3987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877" h="43200" fill="none" extrusionOk="0">
                <a:moveTo>
                  <a:pt x="0" y="10088"/>
                </a:moveTo>
                <a:cubicBezTo>
                  <a:pt x="3955" y="3809"/>
                  <a:pt x="10856" y="-1"/>
                  <a:pt x="18277" y="-1"/>
                </a:cubicBezTo>
                <a:cubicBezTo>
                  <a:pt x="30206" y="0"/>
                  <a:pt x="39877" y="9670"/>
                  <a:pt x="39877" y="21600"/>
                </a:cubicBezTo>
                <a:cubicBezTo>
                  <a:pt x="39877" y="33529"/>
                  <a:pt x="30206" y="43200"/>
                  <a:pt x="18276" y="43200"/>
                </a:cubicBezTo>
              </a:path>
              <a:path w="39877" h="43200" stroke="0" extrusionOk="0">
                <a:moveTo>
                  <a:pt x="0" y="10088"/>
                </a:moveTo>
                <a:cubicBezTo>
                  <a:pt x="3955" y="3809"/>
                  <a:pt x="10856" y="-1"/>
                  <a:pt x="18277" y="-1"/>
                </a:cubicBezTo>
                <a:cubicBezTo>
                  <a:pt x="30206" y="0"/>
                  <a:pt x="39877" y="9670"/>
                  <a:pt x="39877" y="21600"/>
                </a:cubicBezTo>
                <a:cubicBezTo>
                  <a:pt x="39877" y="33529"/>
                  <a:pt x="30206" y="43200"/>
                  <a:pt x="18276" y="43200"/>
                </a:cubicBezTo>
                <a:lnTo>
                  <a:pt x="18277" y="2160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084" name="Line 4"/>
          <p:cNvSpPr>
            <a:spLocks noChangeShapeType="1"/>
          </p:cNvSpPr>
          <p:nvPr/>
        </p:nvSpPr>
        <p:spPr bwMode="auto">
          <a:xfrm flipH="1" flipV="1">
            <a:off x="6699250" y="1663700"/>
            <a:ext cx="5334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085" name="Oval 5"/>
          <p:cNvSpPr>
            <a:spLocks noChangeArrowheads="1"/>
          </p:cNvSpPr>
          <p:nvPr/>
        </p:nvSpPr>
        <p:spPr bwMode="auto">
          <a:xfrm>
            <a:off x="6026150" y="11430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086" name="Oval 6"/>
          <p:cNvSpPr>
            <a:spLocks noChangeArrowheads="1"/>
          </p:cNvSpPr>
          <p:nvPr/>
        </p:nvSpPr>
        <p:spPr bwMode="auto">
          <a:xfrm>
            <a:off x="3282950" y="2767013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087" name="Oval 7"/>
          <p:cNvSpPr>
            <a:spLocks noChangeArrowheads="1"/>
          </p:cNvSpPr>
          <p:nvPr/>
        </p:nvSpPr>
        <p:spPr bwMode="auto">
          <a:xfrm>
            <a:off x="6026150" y="2767013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088" name="Rectangle 8"/>
          <p:cNvSpPr>
            <a:spLocks noChangeArrowheads="1"/>
          </p:cNvSpPr>
          <p:nvPr/>
        </p:nvSpPr>
        <p:spPr bwMode="auto">
          <a:xfrm>
            <a:off x="6175375" y="1282700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M</a:t>
            </a:r>
          </a:p>
        </p:txBody>
      </p:sp>
      <p:sp>
        <p:nvSpPr>
          <p:cNvPr id="1582089" name="Rectangle 9"/>
          <p:cNvSpPr>
            <a:spLocks noChangeArrowheads="1"/>
          </p:cNvSpPr>
          <p:nvPr/>
        </p:nvSpPr>
        <p:spPr bwMode="auto">
          <a:xfrm>
            <a:off x="3457575" y="2906713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S</a:t>
            </a:r>
          </a:p>
        </p:txBody>
      </p:sp>
      <p:sp>
        <p:nvSpPr>
          <p:cNvPr id="1582090" name="Rectangle 10"/>
          <p:cNvSpPr>
            <a:spLocks noChangeArrowheads="1"/>
          </p:cNvSpPr>
          <p:nvPr/>
        </p:nvSpPr>
        <p:spPr bwMode="auto">
          <a:xfrm>
            <a:off x="6261100" y="2906713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I</a:t>
            </a:r>
          </a:p>
        </p:txBody>
      </p:sp>
      <p:sp>
        <p:nvSpPr>
          <p:cNvPr id="1582091" name="Line 11"/>
          <p:cNvSpPr>
            <a:spLocks noChangeShapeType="1"/>
          </p:cNvSpPr>
          <p:nvPr/>
        </p:nvSpPr>
        <p:spPr bwMode="auto">
          <a:xfrm>
            <a:off x="4032250" y="3135313"/>
            <a:ext cx="1981200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lgDashDotDot"/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092" name="Line 12"/>
          <p:cNvSpPr>
            <a:spLocks noChangeShapeType="1"/>
          </p:cNvSpPr>
          <p:nvPr/>
        </p:nvSpPr>
        <p:spPr bwMode="auto">
          <a:xfrm>
            <a:off x="6394450" y="1892300"/>
            <a:ext cx="0" cy="914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093" name="Rectangle 13"/>
          <p:cNvSpPr>
            <a:spLocks noChangeArrowheads="1"/>
          </p:cNvSpPr>
          <p:nvPr/>
        </p:nvSpPr>
        <p:spPr bwMode="auto">
          <a:xfrm>
            <a:off x="7216775" y="1716088"/>
            <a:ext cx="1265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Write miss</a:t>
            </a:r>
          </a:p>
        </p:txBody>
      </p:sp>
      <p:sp>
        <p:nvSpPr>
          <p:cNvPr id="1582094" name="Rectangle 14"/>
          <p:cNvSpPr>
            <a:spLocks noChangeArrowheads="1"/>
          </p:cNvSpPr>
          <p:nvPr/>
        </p:nvSpPr>
        <p:spPr bwMode="auto">
          <a:xfrm>
            <a:off x="1974850" y="2601913"/>
            <a:ext cx="766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Verdana" charset="0"/>
              </a:rPr>
              <a:t> Read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Verdana" charset="0"/>
              </a:rPr>
              <a:t> miss</a:t>
            </a:r>
          </a:p>
        </p:txBody>
      </p:sp>
      <p:sp>
        <p:nvSpPr>
          <p:cNvPr id="1582095" name="Rectangle 15"/>
          <p:cNvSpPr>
            <a:spLocks noChangeArrowheads="1"/>
          </p:cNvSpPr>
          <p:nvPr/>
        </p:nvSpPr>
        <p:spPr bwMode="auto">
          <a:xfrm rot="19798330">
            <a:off x="4252913" y="2247900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</a:t>
            </a:r>
            <a:r>
              <a:rPr lang="en-US">
                <a:latin typeface="Verdana" charset="0"/>
              </a:rPr>
              <a:t> intent to write</a:t>
            </a:r>
          </a:p>
        </p:txBody>
      </p:sp>
      <p:sp>
        <p:nvSpPr>
          <p:cNvPr id="1582096" name="Rectangle 16"/>
          <p:cNvSpPr>
            <a:spLocks noChangeArrowheads="1"/>
          </p:cNvSpPr>
          <p:nvPr/>
        </p:nvSpPr>
        <p:spPr bwMode="auto">
          <a:xfrm>
            <a:off x="4016375" y="3187700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2</a:t>
            </a:r>
            <a:r>
              <a:rPr lang="en-US">
                <a:latin typeface="Verdana" charset="0"/>
              </a:rPr>
              <a:t> intent to write</a:t>
            </a:r>
          </a:p>
        </p:txBody>
      </p:sp>
      <p:sp>
        <p:nvSpPr>
          <p:cNvPr id="1582097" name="Rectangle 17"/>
          <p:cNvSpPr>
            <a:spLocks noChangeArrowheads="1"/>
          </p:cNvSpPr>
          <p:nvPr/>
        </p:nvSpPr>
        <p:spPr bwMode="auto">
          <a:xfrm>
            <a:off x="3443288" y="1270000"/>
            <a:ext cx="1628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2</a:t>
            </a:r>
            <a:r>
              <a:rPr lang="en-US">
                <a:latin typeface="Verdana" charset="0"/>
              </a:rPr>
              <a:t> reads,</a:t>
            </a:r>
            <a:endParaRPr lang="en-US" sz="1800">
              <a:latin typeface="Verdana" charset="0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</a:t>
            </a:r>
            <a:r>
              <a:rPr lang="en-US">
                <a:latin typeface="Verdana" charset="0"/>
              </a:rPr>
              <a:t> writes back</a:t>
            </a:r>
          </a:p>
        </p:txBody>
      </p:sp>
      <p:sp>
        <p:nvSpPr>
          <p:cNvPr id="1582098" name="Rectangle 18"/>
          <p:cNvSpPr>
            <a:spLocks noChangeArrowheads="1"/>
          </p:cNvSpPr>
          <p:nvPr/>
        </p:nvSpPr>
        <p:spPr bwMode="auto">
          <a:xfrm>
            <a:off x="7064375" y="1030288"/>
            <a:ext cx="1081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</a:t>
            </a:r>
            <a:r>
              <a:rPr lang="en-US">
                <a:latin typeface="Verdana" charset="0"/>
              </a:rPr>
              <a:t> reads</a:t>
            </a:r>
          </a:p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or writes</a:t>
            </a:r>
          </a:p>
        </p:txBody>
      </p:sp>
      <p:sp>
        <p:nvSpPr>
          <p:cNvPr id="1582099" name="Rectangle 19"/>
          <p:cNvSpPr>
            <a:spLocks noChangeArrowheads="1"/>
          </p:cNvSpPr>
          <p:nvPr/>
        </p:nvSpPr>
        <p:spPr bwMode="auto">
          <a:xfrm>
            <a:off x="6394450" y="2197100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2</a:t>
            </a:r>
            <a:r>
              <a:rPr lang="en-US">
                <a:latin typeface="Verdana" charset="0"/>
              </a:rPr>
              <a:t> intent to write</a:t>
            </a:r>
          </a:p>
        </p:txBody>
      </p:sp>
      <p:sp>
        <p:nvSpPr>
          <p:cNvPr id="1582100" name="Rectangle 20"/>
          <p:cNvSpPr>
            <a:spLocks noChangeArrowheads="1"/>
          </p:cNvSpPr>
          <p:nvPr/>
        </p:nvSpPr>
        <p:spPr bwMode="auto">
          <a:xfrm>
            <a:off x="1878013" y="10318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latin typeface="Verdana" charset="0"/>
              </a:rPr>
              <a:t>P</a:t>
            </a:r>
            <a:r>
              <a:rPr lang="en-US" sz="2400" baseline="-25000">
                <a:latin typeface="Verdana" charset="0"/>
              </a:rPr>
              <a:t>1</a:t>
            </a:r>
            <a:endParaRPr lang="en-US" sz="2400">
              <a:latin typeface="Verdana" charset="0"/>
            </a:endParaRPr>
          </a:p>
        </p:txBody>
      </p:sp>
      <p:sp>
        <p:nvSpPr>
          <p:cNvPr id="1582101" name="Arc 21"/>
          <p:cNvSpPr>
            <a:spLocks/>
          </p:cNvSpPr>
          <p:nvPr/>
        </p:nvSpPr>
        <p:spPr bwMode="auto">
          <a:xfrm>
            <a:off x="6505575" y="3825875"/>
            <a:ext cx="561975" cy="457200"/>
          </a:xfrm>
          <a:custGeom>
            <a:avLst/>
            <a:gdLst>
              <a:gd name="G0" fmla="+- 18277 0 0"/>
              <a:gd name="G1" fmla="+- 21600 0 0"/>
              <a:gd name="G2" fmla="+- 21600 0 0"/>
              <a:gd name="T0" fmla="*/ 0 w 39877"/>
              <a:gd name="T1" fmla="*/ 10088 h 43200"/>
              <a:gd name="T2" fmla="*/ 18277 w 39877"/>
              <a:gd name="T3" fmla="*/ 43200 h 43200"/>
              <a:gd name="T4" fmla="*/ 18277 w 3987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877" h="43200" fill="none" extrusionOk="0">
                <a:moveTo>
                  <a:pt x="0" y="10088"/>
                </a:moveTo>
                <a:cubicBezTo>
                  <a:pt x="3955" y="3809"/>
                  <a:pt x="10856" y="-1"/>
                  <a:pt x="18277" y="-1"/>
                </a:cubicBezTo>
                <a:cubicBezTo>
                  <a:pt x="30206" y="0"/>
                  <a:pt x="39877" y="9670"/>
                  <a:pt x="39877" y="21600"/>
                </a:cubicBezTo>
                <a:cubicBezTo>
                  <a:pt x="39877" y="33529"/>
                  <a:pt x="30206" y="43200"/>
                  <a:pt x="18276" y="43200"/>
                </a:cubicBezTo>
              </a:path>
              <a:path w="39877" h="43200" stroke="0" extrusionOk="0">
                <a:moveTo>
                  <a:pt x="0" y="10088"/>
                </a:moveTo>
                <a:cubicBezTo>
                  <a:pt x="3955" y="3809"/>
                  <a:pt x="10856" y="-1"/>
                  <a:pt x="18277" y="-1"/>
                </a:cubicBezTo>
                <a:cubicBezTo>
                  <a:pt x="30206" y="0"/>
                  <a:pt x="39877" y="9670"/>
                  <a:pt x="39877" y="21600"/>
                </a:cubicBezTo>
                <a:cubicBezTo>
                  <a:pt x="39877" y="33529"/>
                  <a:pt x="30206" y="43200"/>
                  <a:pt x="18276" y="43200"/>
                </a:cubicBezTo>
                <a:lnTo>
                  <a:pt x="18277" y="2160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02" name="Line 22"/>
          <p:cNvSpPr>
            <a:spLocks noChangeShapeType="1"/>
          </p:cNvSpPr>
          <p:nvPr/>
        </p:nvSpPr>
        <p:spPr bwMode="auto">
          <a:xfrm flipH="1" flipV="1">
            <a:off x="6686550" y="4433888"/>
            <a:ext cx="5334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03" name="Oval 23"/>
          <p:cNvSpPr>
            <a:spLocks noChangeArrowheads="1"/>
          </p:cNvSpPr>
          <p:nvPr/>
        </p:nvSpPr>
        <p:spPr bwMode="auto">
          <a:xfrm>
            <a:off x="5988050" y="3913188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04" name="Oval 24"/>
          <p:cNvSpPr>
            <a:spLocks noChangeArrowheads="1"/>
          </p:cNvSpPr>
          <p:nvPr/>
        </p:nvSpPr>
        <p:spPr bwMode="auto">
          <a:xfrm>
            <a:off x="3270250" y="55372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05" name="Oval 25"/>
          <p:cNvSpPr>
            <a:spLocks noChangeArrowheads="1"/>
          </p:cNvSpPr>
          <p:nvPr/>
        </p:nvSpPr>
        <p:spPr bwMode="auto">
          <a:xfrm>
            <a:off x="6013450" y="55372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06" name="Rectangle 26"/>
          <p:cNvSpPr>
            <a:spLocks noChangeArrowheads="1"/>
          </p:cNvSpPr>
          <p:nvPr/>
        </p:nvSpPr>
        <p:spPr bwMode="auto">
          <a:xfrm>
            <a:off x="6162675" y="4052888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M</a:t>
            </a:r>
          </a:p>
        </p:txBody>
      </p:sp>
      <p:sp>
        <p:nvSpPr>
          <p:cNvPr id="1582107" name="Rectangle 27"/>
          <p:cNvSpPr>
            <a:spLocks noChangeArrowheads="1"/>
          </p:cNvSpPr>
          <p:nvPr/>
        </p:nvSpPr>
        <p:spPr bwMode="auto">
          <a:xfrm>
            <a:off x="3444875" y="56769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S</a:t>
            </a:r>
          </a:p>
        </p:txBody>
      </p:sp>
      <p:sp>
        <p:nvSpPr>
          <p:cNvPr id="1582108" name="Rectangle 28"/>
          <p:cNvSpPr>
            <a:spLocks noChangeArrowheads="1"/>
          </p:cNvSpPr>
          <p:nvPr/>
        </p:nvSpPr>
        <p:spPr bwMode="auto">
          <a:xfrm>
            <a:off x="6248400" y="56769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I</a:t>
            </a:r>
          </a:p>
        </p:txBody>
      </p:sp>
      <p:sp>
        <p:nvSpPr>
          <p:cNvPr id="1582109" name="Line 29"/>
          <p:cNvSpPr>
            <a:spLocks noChangeShapeType="1"/>
          </p:cNvSpPr>
          <p:nvPr/>
        </p:nvSpPr>
        <p:spPr bwMode="auto">
          <a:xfrm>
            <a:off x="4019550" y="5905500"/>
            <a:ext cx="1981200" cy="0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10" name="Line 30"/>
          <p:cNvSpPr>
            <a:spLocks noChangeShapeType="1"/>
          </p:cNvSpPr>
          <p:nvPr/>
        </p:nvSpPr>
        <p:spPr bwMode="auto">
          <a:xfrm>
            <a:off x="6381750" y="4662488"/>
            <a:ext cx="0" cy="914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11" name="Rectangle 31"/>
          <p:cNvSpPr>
            <a:spLocks noChangeArrowheads="1"/>
          </p:cNvSpPr>
          <p:nvPr/>
        </p:nvSpPr>
        <p:spPr bwMode="auto">
          <a:xfrm>
            <a:off x="7204075" y="4486275"/>
            <a:ext cx="1265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Write miss</a:t>
            </a:r>
          </a:p>
        </p:txBody>
      </p:sp>
      <p:sp>
        <p:nvSpPr>
          <p:cNvPr id="1582112" name="Rectangle 32"/>
          <p:cNvSpPr>
            <a:spLocks noChangeArrowheads="1"/>
          </p:cNvSpPr>
          <p:nvPr/>
        </p:nvSpPr>
        <p:spPr bwMode="auto">
          <a:xfrm>
            <a:off x="1962150" y="5372100"/>
            <a:ext cx="766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Verdana" charset="0"/>
              </a:rPr>
              <a:t> Read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Verdana" charset="0"/>
              </a:rPr>
              <a:t> miss</a:t>
            </a:r>
          </a:p>
        </p:txBody>
      </p:sp>
      <p:sp>
        <p:nvSpPr>
          <p:cNvPr id="1582113" name="Rectangle 33"/>
          <p:cNvSpPr>
            <a:spLocks noChangeArrowheads="1"/>
          </p:cNvSpPr>
          <p:nvPr/>
        </p:nvSpPr>
        <p:spPr bwMode="auto">
          <a:xfrm rot="19798330">
            <a:off x="4240213" y="5018088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2</a:t>
            </a:r>
            <a:r>
              <a:rPr lang="en-US">
                <a:latin typeface="Verdana" charset="0"/>
              </a:rPr>
              <a:t> intent to write</a:t>
            </a:r>
          </a:p>
        </p:txBody>
      </p:sp>
      <p:sp>
        <p:nvSpPr>
          <p:cNvPr id="1582114" name="Rectangle 34"/>
          <p:cNvSpPr>
            <a:spLocks noChangeArrowheads="1"/>
          </p:cNvSpPr>
          <p:nvPr/>
        </p:nvSpPr>
        <p:spPr bwMode="auto">
          <a:xfrm>
            <a:off x="4003675" y="5957888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</a:t>
            </a:r>
            <a:r>
              <a:rPr lang="en-US">
                <a:latin typeface="Verdana" charset="0"/>
              </a:rPr>
              <a:t> intent to write</a:t>
            </a:r>
          </a:p>
        </p:txBody>
      </p:sp>
      <p:sp>
        <p:nvSpPr>
          <p:cNvPr id="1582115" name="Rectangle 35"/>
          <p:cNvSpPr>
            <a:spLocks noChangeArrowheads="1"/>
          </p:cNvSpPr>
          <p:nvPr/>
        </p:nvSpPr>
        <p:spPr bwMode="auto">
          <a:xfrm>
            <a:off x="3494088" y="3938588"/>
            <a:ext cx="1628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</a:t>
            </a:r>
            <a:r>
              <a:rPr lang="en-US">
                <a:latin typeface="Verdana" charset="0"/>
              </a:rPr>
              <a:t> reads,</a:t>
            </a:r>
            <a:endParaRPr lang="en-US" sz="1800">
              <a:latin typeface="Verdana" charset="0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2</a:t>
            </a:r>
            <a:r>
              <a:rPr lang="en-US">
                <a:latin typeface="Verdana" charset="0"/>
              </a:rPr>
              <a:t> writes back</a:t>
            </a:r>
          </a:p>
        </p:txBody>
      </p:sp>
      <p:sp>
        <p:nvSpPr>
          <p:cNvPr id="1582116" name="Rectangle 36"/>
          <p:cNvSpPr>
            <a:spLocks noChangeArrowheads="1"/>
          </p:cNvSpPr>
          <p:nvPr/>
        </p:nvSpPr>
        <p:spPr bwMode="auto">
          <a:xfrm>
            <a:off x="7051675" y="3800475"/>
            <a:ext cx="1081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2</a:t>
            </a:r>
            <a:r>
              <a:rPr lang="en-US">
                <a:latin typeface="Verdana" charset="0"/>
              </a:rPr>
              <a:t> reads</a:t>
            </a:r>
          </a:p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or writes</a:t>
            </a:r>
          </a:p>
        </p:txBody>
      </p:sp>
      <p:sp>
        <p:nvSpPr>
          <p:cNvPr id="1582117" name="Rectangle 37"/>
          <p:cNvSpPr>
            <a:spLocks noChangeArrowheads="1"/>
          </p:cNvSpPr>
          <p:nvPr/>
        </p:nvSpPr>
        <p:spPr bwMode="auto">
          <a:xfrm>
            <a:off x="6381750" y="4967288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</a:t>
            </a:r>
            <a:r>
              <a:rPr lang="en-US">
                <a:latin typeface="Verdana" charset="0"/>
              </a:rPr>
              <a:t> intent to write</a:t>
            </a:r>
          </a:p>
        </p:txBody>
      </p:sp>
      <p:sp>
        <p:nvSpPr>
          <p:cNvPr id="1582118" name="Freeform 38"/>
          <p:cNvSpPr>
            <a:spLocks/>
          </p:cNvSpPr>
          <p:nvPr/>
        </p:nvSpPr>
        <p:spPr bwMode="auto">
          <a:xfrm>
            <a:off x="3822700" y="1536700"/>
            <a:ext cx="2222500" cy="1270000"/>
          </a:xfrm>
          <a:custGeom>
            <a:avLst/>
            <a:gdLst/>
            <a:ahLst/>
            <a:cxnLst>
              <a:cxn ang="0">
                <a:pos x="1400" y="0"/>
              </a:cxn>
              <a:cxn ang="0">
                <a:pos x="560" y="240"/>
              </a:cxn>
              <a:cxn ang="0">
                <a:pos x="0" y="800"/>
              </a:cxn>
            </a:cxnLst>
            <a:rect l="0" t="0" r="r" b="b"/>
            <a:pathLst>
              <a:path w="1400" h="800">
                <a:moveTo>
                  <a:pt x="1400" y="0"/>
                </a:moveTo>
                <a:cubicBezTo>
                  <a:pt x="1096" y="53"/>
                  <a:pt x="793" y="107"/>
                  <a:pt x="560" y="240"/>
                </a:cubicBezTo>
                <a:cubicBezTo>
                  <a:pt x="327" y="373"/>
                  <a:pt x="163" y="586"/>
                  <a:pt x="0" y="80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lgDashDot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19" name="Freeform 39"/>
          <p:cNvSpPr>
            <a:spLocks/>
          </p:cNvSpPr>
          <p:nvPr/>
        </p:nvSpPr>
        <p:spPr bwMode="auto">
          <a:xfrm>
            <a:off x="3733800" y="4241800"/>
            <a:ext cx="2222500" cy="1270000"/>
          </a:xfrm>
          <a:custGeom>
            <a:avLst/>
            <a:gdLst/>
            <a:ahLst/>
            <a:cxnLst>
              <a:cxn ang="0">
                <a:pos x="1400" y="0"/>
              </a:cxn>
              <a:cxn ang="0">
                <a:pos x="560" y="240"/>
              </a:cxn>
              <a:cxn ang="0">
                <a:pos x="0" y="800"/>
              </a:cxn>
            </a:cxnLst>
            <a:rect l="0" t="0" r="r" b="b"/>
            <a:pathLst>
              <a:path w="1400" h="800">
                <a:moveTo>
                  <a:pt x="1400" y="0"/>
                </a:moveTo>
                <a:cubicBezTo>
                  <a:pt x="1096" y="53"/>
                  <a:pt x="793" y="107"/>
                  <a:pt x="560" y="240"/>
                </a:cubicBezTo>
                <a:cubicBezTo>
                  <a:pt x="327" y="373"/>
                  <a:pt x="163" y="586"/>
                  <a:pt x="0" y="80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lgDashDot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20" name="Line 40"/>
          <p:cNvSpPr>
            <a:spLocks noChangeShapeType="1"/>
          </p:cNvSpPr>
          <p:nvPr/>
        </p:nvSpPr>
        <p:spPr bwMode="auto">
          <a:xfrm flipV="1">
            <a:off x="3867150" y="4433888"/>
            <a:ext cx="2209800" cy="12954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lgDashDotDot"/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21" name="Line 41"/>
          <p:cNvSpPr>
            <a:spLocks noChangeShapeType="1"/>
          </p:cNvSpPr>
          <p:nvPr/>
        </p:nvSpPr>
        <p:spPr bwMode="auto">
          <a:xfrm>
            <a:off x="2647950" y="5600700"/>
            <a:ext cx="6858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Dot"/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22" name="Line 42"/>
          <p:cNvSpPr>
            <a:spLocks noChangeShapeType="1"/>
          </p:cNvSpPr>
          <p:nvPr/>
        </p:nvSpPr>
        <p:spPr bwMode="auto">
          <a:xfrm flipV="1">
            <a:off x="3879850" y="1663700"/>
            <a:ext cx="2209800" cy="1295400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23" name="Line 43"/>
          <p:cNvSpPr>
            <a:spLocks noChangeShapeType="1"/>
          </p:cNvSpPr>
          <p:nvPr/>
        </p:nvSpPr>
        <p:spPr bwMode="auto">
          <a:xfrm>
            <a:off x="2660650" y="2830513"/>
            <a:ext cx="68580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24" name="Rectangle 44"/>
          <p:cNvSpPr>
            <a:spLocks noChangeArrowheads="1"/>
          </p:cNvSpPr>
          <p:nvPr/>
        </p:nvSpPr>
        <p:spPr bwMode="auto">
          <a:xfrm>
            <a:off x="1866900" y="1006475"/>
            <a:ext cx="6642100" cy="256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25" name="Rectangle 45"/>
          <p:cNvSpPr>
            <a:spLocks noChangeArrowheads="1"/>
          </p:cNvSpPr>
          <p:nvPr/>
        </p:nvSpPr>
        <p:spPr bwMode="auto">
          <a:xfrm>
            <a:off x="1885950" y="37877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latin typeface="Verdana" charset="0"/>
              </a:rPr>
              <a:t>P</a:t>
            </a:r>
            <a:r>
              <a:rPr lang="en-US" sz="2400" baseline="-25000">
                <a:latin typeface="Verdana" charset="0"/>
              </a:rPr>
              <a:t>2</a:t>
            </a:r>
            <a:endParaRPr lang="en-US" sz="2400">
              <a:latin typeface="Verdana" charset="0"/>
            </a:endParaRPr>
          </a:p>
        </p:txBody>
      </p:sp>
      <p:sp>
        <p:nvSpPr>
          <p:cNvPr id="1582126" name="Rectangle 46"/>
          <p:cNvSpPr>
            <a:spLocks noChangeArrowheads="1"/>
          </p:cNvSpPr>
          <p:nvPr/>
        </p:nvSpPr>
        <p:spPr bwMode="auto">
          <a:xfrm>
            <a:off x="1874838" y="3762375"/>
            <a:ext cx="6642100" cy="256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2127" name="Rectangle 47"/>
          <p:cNvSpPr>
            <a:spLocks noChangeArrowheads="1"/>
          </p:cNvSpPr>
          <p:nvPr/>
        </p:nvSpPr>
        <p:spPr bwMode="auto">
          <a:xfrm>
            <a:off x="355600" y="1146175"/>
            <a:ext cx="1349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 </a:t>
            </a:r>
            <a:r>
              <a:rPr lang="en-US">
                <a:latin typeface="Verdana" charset="0"/>
              </a:rPr>
              <a:t>reads</a:t>
            </a:r>
          </a:p>
        </p:txBody>
      </p:sp>
      <p:sp>
        <p:nvSpPr>
          <p:cNvPr id="1582128" name="Rectangle 48"/>
          <p:cNvSpPr>
            <a:spLocks noChangeArrowheads="1"/>
          </p:cNvSpPr>
          <p:nvPr/>
        </p:nvSpPr>
        <p:spPr bwMode="auto">
          <a:xfrm>
            <a:off x="355600" y="1450975"/>
            <a:ext cx="1349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 </a:t>
            </a:r>
            <a:r>
              <a:rPr lang="en-US">
                <a:latin typeface="Verdana" charset="0"/>
              </a:rPr>
              <a:t>writes</a:t>
            </a:r>
          </a:p>
        </p:txBody>
      </p:sp>
      <p:sp>
        <p:nvSpPr>
          <p:cNvPr id="1582129" name="Rectangle 49"/>
          <p:cNvSpPr>
            <a:spLocks noChangeArrowheads="1"/>
          </p:cNvSpPr>
          <p:nvPr/>
        </p:nvSpPr>
        <p:spPr bwMode="auto">
          <a:xfrm>
            <a:off x="355600" y="1765300"/>
            <a:ext cx="1349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2 </a:t>
            </a:r>
            <a:r>
              <a:rPr lang="en-US">
                <a:latin typeface="Verdana" charset="0"/>
              </a:rPr>
              <a:t>reads</a:t>
            </a:r>
          </a:p>
        </p:txBody>
      </p:sp>
      <p:sp>
        <p:nvSpPr>
          <p:cNvPr id="1582130" name="Rectangle 50"/>
          <p:cNvSpPr>
            <a:spLocks noChangeArrowheads="1"/>
          </p:cNvSpPr>
          <p:nvPr/>
        </p:nvSpPr>
        <p:spPr bwMode="auto">
          <a:xfrm>
            <a:off x="355600" y="2041525"/>
            <a:ext cx="1349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2 </a:t>
            </a:r>
            <a:r>
              <a:rPr lang="en-US">
                <a:latin typeface="Verdana" charset="0"/>
              </a:rPr>
              <a:t>writes</a:t>
            </a:r>
          </a:p>
        </p:txBody>
      </p:sp>
      <p:sp>
        <p:nvSpPr>
          <p:cNvPr id="1582131" name="Rectangle 51"/>
          <p:cNvSpPr>
            <a:spLocks noChangeArrowheads="1"/>
          </p:cNvSpPr>
          <p:nvPr/>
        </p:nvSpPr>
        <p:spPr bwMode="auto">
          <a:xfrm>
            <a:off x="346075" y="2641600"/>
            <a:ext cx="1349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 </a:t>
            </a:r>
            <a:r>
              <a:rPr lang="en-US">
                <a:latin typeface="Verdana" charset="0"/>
              </a:rPr>
              <a:t>writes</a:t>
            </a:r>
          </a:p>
        </p:txBody>
      </p:sp>
      <p:sp>
        <p:nvSpPr>
          <p:cNvPr id="1582132" name="Rectangle 52"/>
          <p:cNvSpPr>
            <a:spLocks noChangeArrowheads="1"/>
          </p:cNvSpPr>
          <p:nvPr/>
        </p:nvSpPr>
        <p:spPr bwMode="auto">
          <a:xfrm>
            <a:off x="346075" y="2936875"/>
            <a:ext cx="1349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2 </a:t>
            </a:r>
            <a:r>
              <a:rPr lang="en-US">
                <a:latin typeface="Verdana" charset="0"/>
              </a:rPr>
              <a:t>writes</a:t>
            </a:r>
          </a:p>
        </p:txBody>
      </p:sp>
      <p:sp>
        <p:nvSpPr>
          <p:cNvPr id="1582133" name="Rectangle 53"/>
          <p:cNvSpPr>
            <a:spLocks noChangeArrowheads="1"/>
          </p:cNvSpPr>
          <p:nvPr/>
        </p:nvSpPr>
        <p:spPr bwMode="auto">
          <a:xfrm>
            <a:off x="361950" y="2338388"/>
            <a:ext cx="1349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 </a:t>
            </a:r>
            <a:r>
              <a:rPr lang="en-US">
                <a:latin typeface="Verdana" charset="0"/>
              </a:rPr>
              <a:t>reads</a:t>
            </a:r>
          </a:p>
        </p:txBody>
      </p:sp>
      <p:sp>
        <p:nvSpPr>
          <p:cNvPr id="1582134" name="Rectangle 54"/>
          <p:cNvSpPr>
            <a:spLocks noChangeArrowheads="1"/>
          </p:cNvSpPr>
          <p:nvPr/>
        </p:nvSpPr>
        <p:spPr bwMode="auto">
          <a:xfrm>
            <a:off x="346075" y="3251200"/>
            <a:ext cx="1349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P</a:t>
            </a:r>
            <a:r>
              <a:rPr lang="en-US" baseline="-25000">
                <a:latin typeface="Verdana" charset="0"/>
              </a:rPr>
              <a:t>1 </a:t>
            </a:r>
            <a:r>
              <a:rPr lang="en-US">
                <a:latin typeface="Verdana" charset="0"/>
              </a:rPr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22808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82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82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8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82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2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8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2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2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8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8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8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82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82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8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82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82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8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2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82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8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82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82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8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2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82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8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82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82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8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8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8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8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8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8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8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82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82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8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 tmFilter="0, 0; .2, .5; .8, .5; 1, 0"/>
                                        <p:tgtEl>
                                          <p:spTgt spid="15820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500" autoRev="1" fill="hold"/>
                                        <p:tgtEl>
                                          <p:spTgt spid="15820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 tmFilter="0, 0; .2, .5; .8, .5; 1, 0"/>
                                        <p:tgtEl>
                                          <p:spTgt spid="1582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500" autoRev="1" fill="hold"/>
                                        <p:tgtEl>
                                          <p:spTgt spid="1582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82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82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8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8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8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8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8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8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8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82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82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 tmFilter="0, 0; .2, .5; .8, .5; 1, 0"/>
                                        <p:tgtEl>
                                          <p:spTgt spid="1582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500" autoRev="1" fill="hold"/>
                                        <p:tgtEl>
                                          <p:spTgt spid="1582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 tmFilter="0, 0; .2, .5; .8, .5; 1, 0"/>
                                        <p:tgtEl>
                                          <p:spTgt spid="15820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500" autoRev="1" fill="hold"/>
                                        <p:tgtEl>
                                          <p:spTgt spid="15820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58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8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8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582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582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8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82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82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8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82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582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8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582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82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58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582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82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58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58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582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8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8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8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8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083" grpId="0" animBg="1"/>
      <p:bldP spid="1582084" grpId="0" animBg="1"/>
      <p:bldP spid="1582091" grpId="0" animBg="1"/>
      <p:bldP spid="1582092" grpId="0" animBg="1"/>
      <p:bldP spid="1582093" grpId="0"/>
      <p:bldP spid="1582094" grpId="0"/>
      <p:bldP spid="1582094" grpId="1"/>
      <p:bldP spid="1582095" grpId="0"/>
      <p:bldP spid="1582095" grpId="1"/>
      <p:bldP spid="1582096" grpId="0"/>
      <p:bldP spid="1582097" grpId="0"/>
      <p:bldP spid="1582098" grpId="0"/>
      <p:bldP spid="1582099" grpId="0"/>
      <p:bldP spid="1582101" grpId="0" animBg="1"/>
      <p:bldP spid="1582102" grpId="0" animBg="1"/>
      <p:bldP spid="1582109" grpId="0" animBg="1"/>
      <p:bldP spid="1582110" grpId="0" animBg="1"/>
      <p:bldP spid="1582111" grpId="0"/>
      <p:bldP spid="1582112" grpId="0"/>
      <p:bldP spid="1582113" grpId="0"/>
      <p:bldP spid="1582114" grpId="0"/>
      <p:bldP spid="1582115" grpId="0"/>
      <p:bldP spid="1582116" grpId="0"/>
      <p:bldP spid="1582117" grpId="0"/>
      <p:bldP spid="1582118" grpId="0" animBg="1"/>
      <p:bldP spid="1582119" grpId="0" animBg="1"/>
      <p:bldP spid="1582120" grpId="0" animBg="1"/>
      <p:bldP spid="1582121" grpId="0" animBg="1"/>
      <p:bldP spid="1582122" grpId="0" animBg="1"/>
      <p:bldP spid="1582122" grpId="1" animBg="1"/>
      <p:bldP spid="1582123" grpId="0" animBg="1"/>
      <p:bldP spid="1582123" grpId="1" animBg="1"/>
      <p:bldP spid="1582127" grpId="0"/>
      <p:bldP spid="1582128" grpId="0"/>
      <p:bldP spid="1582129" grpId="0"/>
      <p:bldP spid="1582130" grpId="0"/>
      <p:bldP spid="1582131" grpId="0"/>
      <p:bldP spid="1582132" grpId="0"/>
      <p:bldP spid="1582133" grpId="0"/>
      <p:bldP spid="15821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</p:spPr>
        <p:txBody>
          <a:bodyPr/>
          <a:lstStyle/>
          <a:p>
            <a:fld id="{A830192E-9F7C-9F40-9174-01876195A016}" type="slidenum">
              <a:rPr lang="en-US"/>
              <a:pPr/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8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162550"/>
            <a:ext cx="8001000" cy="1541463"/>
          </a:xfrm>
        </p:spPr>
        <p:txBody>
          <a:bodyPr/>
          <a:lstStyle/>
          <a:p>
            <a:r>
              <a:rPr lang="en-US"/>
              <a:t>If a line is in the </a:t>
            </a:r>
            <a:r>
              <a:rPr lang="en-US">
                <a:solidFill>
                  <a:srgbClr val="56127A"/>
                </a:solidFill>
              </a:rPr>
              <a:t>M</a:t>
            </a:r>
            <a:r>
              <a:rPr lang="en-US"/>
              <a:t> state then no other cache can have a copy of the line!</a:t>
            </a:r>
          </a:p>
          <a:p>
            <a:pPr lvl="1"/>
            <a:r>
              <a:rPr lang="en-US"/>
              <a:t> Memory stays coherent, multiple differing copies cannot exist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85825" y="1487488"/>
            <a:ext cx="7267575" cy="3232150"/>
            <a:chOff x="662" y="937"/>
            <a:chExt cx="4578" cy="2036"/>
          </a:xfrm>
        </p:grpSpPr>
        <p:sp>
          <p:nvSpPr>
            <p:cNvPr id="1584133" name="Oval 5"/>
            <p:cNvSpPr>
              <a:spLocks noChangeArrowheads="1"/>
            </p:cNvSpPr>
            <p:nvPr/>
          </p:nvSpPr>
          <p:spPr bwMode="auto">
            <a:xfrm>
              <a:off x="3608" y="1008"/>
              <a:ext cx="464" cy="4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134" name="Oval 6"/>
            <p:cNvSpPr>
              <a:spLocks noChangeArrowheads="1"/>
            </p:cNvSpPr>
            <p:nvPr/>
          </p:nvSpPr>
          <p:spPr bwMode="auto">
            <a:xfrm>
              <a:off x="1880" y="2256"/>
              <a:ext cx="464" cy="4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135" name="Oval 7"/>
            <p:cNvSpPr>
              <a:spLocks noChangeArrowheads="1"/>
            </p:cNvSpPr>
            <p:nvPr/>
          </p:nvSpPr>
          <p:spPr bwMode="auto">
            <a:xfrm>
              <a:off x="3608" y="2256"/>
              <a:ext cx="464" cy="4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136" name="Rectangle 8"/>
            <p:cNvSpPr>
              <a:spLocks noChangeArrowheads="1"/>
            </p:cNvSpPr>
            <p:nvPr/>
          </p:nvSpPr>
          <p:spPr bwMode="auto">
            <a:xfrm>
              <a:off x="3702" y="1096"/>
              <a:ext cx="2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</a:rPr>
                <a:t>M</a:t>
              </a:r>
            </a:p>
          </p:txBody>
        </p:sp>
        <p:sp>
          <p:nvSpPr>
            <p:cNvPr id="1584137" name="Rectangle 9"/>
            <p:cNvSpPr>
              <a:spLocks noChangeArrowheads="1"/>
            </p:cNvSpPr>
            <p:nvPr/>
          </p:nvSpPr>
          <p:spPr bwMode="auto">
            <a:xfrm>
              <a:off x="1990" y="2344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</a:rPr>
                <a:t>S</a:t>
              </a:r>
            </a:p>
          </p:txBody>
        </p:sp>
        <p:sp>
          <p:nvSpPr>
            <p:cNvPr id="1584138" name="Rectangle 10"/>
            <p:cNvSpPr>
              <a:spLocks noChangeArrowheads="1"/>
            </p:cNvSpPr>
            <p:nvPr/>
          </p:nvSpPr>
          <p:spPr bwMode="auto">
            <a:xfrm>
              <a:off x="3756" y="2344"/>
              <a:ext cx="1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</a:rPr>
                <a:t>I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4032" y="1336"/>
              <a:ext cx="1208" cy="264"/>
              <a:chOff x="4032" y="2304"/>
              <a:chExt cx="1208" cy="264"/>
            </a:xfrm>
          </p:grpSpPr>
          <p:sp>
            <p:nvSpPr>
              <p:cNvPr id="1584140" name="Line 12"/>
              <p:cNvSpPr>
                <a:spLocks noChangeShapeType="1"/>
              </p:cNvSpPr>
              <p:nvPr/>
            </p:nvSpPr>
            <p:spPr bwMode="auto">
              <a:xfrm flipH="1" flipV="1">
                <a:off x="4032" y="230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141" name="Rectangle 13"/>
              <p:cNvSpPr>
                <a:spLocks noChangeArrowheads="1"/>
              </p:cNvSpPr>
              <p:nvPr/>
            </p:nvSpPr>
            <p:spPr bwMode="auto">
              <a:xfrm>
                <a:off x="4358" y="2337"/>
                <a:ext cx="8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Write miss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840" y="1480"/>
              <a:ext cx="1311" cy="768"/>
              <a:chOff x="3840" y="2448"/>
              <a:chExt cx="1311" cy="768"/>
            </a:xfrm>
          </p:grpSpPr>
          <p:sp>
            <p:nvSpPr>
              <p:cNvPr id="1584143" name="Line 15"/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144" name="Rectangle 16"/>
              <p:cNvSpPr>
                <a:spLocks noChangeArrowheads="1"/>
              </p:cNvSpPr>
              <p:nvPr/>
            </p:nvSpPr>
            <p:spPr bwMode="auto">
              <a:xfrm>
                <a:off x="3878" y="2625"/>
                <a:ext cx="127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Other processor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intent to write</a:t>
                </a: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998" y="2150"/>
              <a:ext cx="922" cy="370"/>
              <a:chOff x="998" y="3118"/>
              <a:chExt cx="922" cy="370"/>
            </a:xfrm>
          </p:grpSpPr>
          <p:sp>
            <p:nvSpPr>
              <p:cNvPr id="1584146" name="Line 18"/>
              <p:cNvSpPr>
                <a:spLocks noChangeShapeType="1"/>
              </p:cNvSpPr>
              <p:nvPr/>
            </p:nvSpPr>
            <p:spPr bwMode="auto">
              <a:xfrm>
                <a:off x="1488" y="3264"/>
                <a:ext cx="432" cy="9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147" name="Rectangle 19"/>
              <p:cNvSpPr>
                <a:spLocks noChangeArrowheads="1"/>
              </p:cNvSpPr>
              <p:nvPr/>
            </p:nvSpPr>
            <p:spPr bwMode="auto">
              <a:xfrm>
                <a:off x="998" y="3118"/>
                <a:ext cx="529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 Read</a:t>
                </a:r>
              </a:p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 miss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256" y="1336"/>
              <a:ext cx="1495" cy="1008"/>
              <a:chOff x="2256" y="2304"/>
              <a:chExt cx="1495" cy="1008"/>
            </a:xfrm>
          </p:grpSpPr>
          <p:sp>
            <p:nvSpPr>
              <p:cNvPr id="1584149" name="Line 21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1392" cy="1008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150" name="Rectangle 22"/>
              <p:cNvSpPr>
                <a:spLocks noChangeArrowheads="1"/>
              </p:cNvSpPr>
              <p:nvPr/>
            </p:nvSpPr>
            <p:spPr bwMode="auto">
              <a:xfrm rot="19440000">
                <a:off x="2409" y="2781"/>
                <a:ext cx="13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P</a:t>
                </a:r>
                <a:r>
                  <a:rPr lang="en-US" sz="1800" baseline="-25000">
                    <a:latin typeface="Verdana" charset="0"/>
                  </a:rPr>
                  <a:t>1</a:t>
                </a:r>
                <a:r>
                  <a:rPr lang="en-US" sz="1800">
                    <a:latin typeface="Verdana" charset="0"/>
                  </a:rPr>
                  <a:t> intent to write</a:t>
                </a:r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2342" y="2488"/>
              <a:ext cx="1273" cy="437"/>
              <a:chOff x="2342" y="3456"/>
              <a:chExt cx="1273" cy="437"/>
            </a:xfrm>
          </p:grpSpPr>
          <p:sp>
            <p:nvSpPr>
              <p:cNvPr id="1584152" name="Line 24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1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153" name="Rectangle 25"/>
              <p:cNvSpPr>
                <a:spLocks noChangeArrowheads="1"/>
              </p:cNvSpPr>
              <p:nvPr/>
            </p:nvSpPr>
            <p:spPr bwMode="auto">
              <a:xfrm>
                <a:off x="2342" y="3489"/>
                <a:ext cx="127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Other processor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intent to write</a:t>
                </a:r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662" y="2441"/>
              <a:ext cx="1442" cy="532"/>
              <a:chOff x="662" y="3409"/>
              <a:chExt cx="1442" cy="532"/>
            </a:xfrm>
          </p:grpSpPr>
          <p:sp>
            <p:nvSpPr>
              <p:cNvPr id="1584155" name="Arc 27"/>
              <p:cNvSpPr>
                <a:spLocks/>
              </p:cNvSpPr>
              <p:nvPr/>
            </p:nvSpPr>
            <p:spPr bwMode="auto">
              <a:xfrm>
                <a:off x="1632" y="3409"/>
                <a:ext cx="472" cy="43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2457 w 42457"/>
                  <a:gd name="T1" fmla="*/ 27218 h 43200"/>
                  <a:gd name="T2" fmla="*/ 21510 w 42457"/>
                  <a:gd name="T3" fmla="*/ 0 h 43200"/>
                  <a:gd name="T4" fmla="*/ 21600 w 42457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457" h="43200" fill="none" extrusionOk="0">
                    <a:moveTo>
                      <a:pt x="42456" y="27217"/>
                    </a:moveTo>
                    <a:cubicBezTo>
                      <a:pt x="39916" y="36647"/>
                      <a:pt x="31365" y="43199"/>
                      <a:pt x="21600" y="43199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705"/>
                      <a:pt x="9615" y="49"/>
                      <a:pt x="21510" y="0"/>
                    </a:cubicBezTo>
                  </a:path>
                  <a:path w="42457" h="43200" stroke="0" extrusionOk="0">
                    <a:moveTo>
                      <a:pt x="42456" y="27217"/>
                    </a:moveTo>
                    <a:cubicBezTo>
                      <a:pt x="39916" y="36647"/>
                      <a:pt x="31365" y="43199"/>
                      <a:pt x="21600" y="43199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705"/>
                      <a:pt x="9615" y="49"/>
                      <a:pt x="2151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hlink"/>
                </a:solidFill>
                <a:round/>
                <a:headEnd type="stealth" w="med" len="med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156" name="Rectangle 28"/>
              <p:cNvSpPr>
                <a:spLocks noChangeArrowheads="1"/>
              </p:cNvSpPr>
              <p:nvPr/>
            </p:nvSpPr>
            <p:spPr bwMode="auto">
              <a:xfrm>
                <a:off x="662" y="3537"/>
                <a:ext cx="1017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Read by any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 processor</a:t>
                </a: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3918" y="937"/>
              <a:ext cx="1096" cy="404"/>
              <a:chOff x="3918" y="1905"/>
              <a:chExt cx="1096" cy="404"/>
            </a:xfrm>
          </p:grpSpPr>
          <p:sp>
            <p:nvSpPr>
              <p:cNvPr id="1584158" name="Arc 30"/>
              <p:cNvSpPr>
                <a:spLocks/>
              </p:cNvSpPr>
              <p:nvPr/>
            </p:nvSpPr>
            <p:spPr bwMode="auto">
              <a:xfrm>
                <a:off x="3918" y="1921"/>
                <a:ext cx="354" cy="288"/>
              </a:xfrm>
              <a:custGeom>
                <a:avLst/>
                <a:gdLst>
                  <a:gd name="G0" fmla="+- 18277 0 0"/>
                  <a:gd name="G1" fmla="+- 21600 0 0"/>
                  <a:gd name="G2" fmla="+- 21600 0 0"/>
                  <a:gd name="T0" fmla="*/ 0 w 39877"/>
                  <a:gd name="T1" fmla="*/ 10088 h 43200"/>
                  <a:gd name="T2" fmla="*/ 18277 w 39877"/>
                  <a:gd name="T3" fmla="*/ 43200 h 43200"/>
                  <a:gd name="T4" fmla="*/ 18277 w 39877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877" h="43200" fill="none" extrusionOk="0">
                    <a:moveTo>
                      <a:pt x="0" y="10088"/>
                    </a:moveTo>
                    <a:cubicBezTo>
                      <a:pt x="3955" y="3809"/>
                      <a:pt x="10856" y="-1"/>
                      <a:pt x="18277" y="-1"/>
                    </a:cubicBezTo>
                    <a:cubicBezTo>
                      <a:pt x="30206" y="0"/>
                      <a:pt x="39877" y="9670"/>
                      <a:pt x="39877" y="21600"/>
                    </a:cubicBezTo>
                    <a:cubicBezTo>
                      <a:pt x="39877" y="33529"/>
                      <a:pt x="30206" y="43200"/>
                      <a:pt x="18276" y="43200"/>
                    </a:cubicBezTo>
                  </a:path>
                  <a:path w="39877" h="43200" stroke="0" extrusionOk="0">
                    <a:moveTo>
                      <a:pt x="0" y="10088"/>
                    </a:moveTo>
                    <a:cubicBezTo>
                      <a:pt x="3955" y="3809"/>
                      <a:pt x="10856" y="-1"/>
                      <a:pt x="18277" y="-1"/>
                    </a:cubicBezTo>
                    <a:cubicBezTo>
                      <a:pt x="30206" y="0"/>
                      <a:pt x="39877" y="9670"/>
                      <a:pt x="39877" y="21600"/>
                    </a:cubicBezTo>
                    <a:cubicBezTo>
                      <a:pt x="39877" y="33529"/>
                      <a:pt x="30206" y="43200"/>
                      <a:pt x="18276" y="43200"/>
                    </a:cubicBezTo>
                    <a:lnTo>
                      <a:pt x="18277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hlink"/>
                </a:solidFill>
                <a:round/>
                <a:headEnd type="stealth" w="med" len="med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159" name="Rectangle 31"/>
              <p:cNvSpPr>
                <a:spLocks noChangeArrowheads="1"/>
              </p:cNvSpPr>
              <p:nvPr/>
            </p:nvSpPr>
            <p:spPr bwMode="auto">
              <a:xfrm>
                <a:off x="4262" y="1905"/>
                <a:ext cx="75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P</a:t>
                </a:r>
                <a:r>
                  <a:rPr lang="en-US" sz="1800" baseline="-25000">
                    <a:latin typeface="Verdana" charset="0"/>
                  </a:rPr>
                  <a:t>1</a:t>
                </a:r>
                <a:r>
                  <a:rPr lang="en-US" sz="1800">
                    <a:latin typeface="Verdana" charset="0"/>
                  </a:rPr>
                  <a:t> reads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or writes</a:t>
                </a:r>
              </a:p>
            </p:txBody>
          </p:sp>
        </p:grpSp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1550" y="1185"/>
              <a:ext cx="2050" cy="1087"/>
              <a:chOff x="1550" y="2153"/>
              <a:chExt cx="2050" cy="1087"/>
            </a:xfrm>
          </p:grpSpPr>
          <p:sp>
            <p:nvSpPr>
              <p:cNvPr id="1584161" name="Rectangle 33"/>
              <p:cNvSpPr>
                <a:spLocks noChangeArrowheads="1"/>
              </p:cNvSpPr>
              <p:nvPr/>
            </p:nvSpPr>
            <p:spPr bwMode="auto">
              <a:xfrm>
                <a:off x="1550" y="2153"/>
                <a:ext cx="172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Other processor reads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P</a:t>
                </a:r>
                <a:r>
                  <a:rPr lang="en-US" sz="1800" baseline="-25000">
                    <a:latin typeface="Verdana" charset="0"/>
                  </a:rPr>
                  <a:t>1</a:t>
                </a:r>
                <a:r>
                  <a:rPr lang="en-US" sz="1800">
                    <a:latin typeface="Verdana" charset="0"/>
                  </a:rPr>
                  <a:t> writes back</a:t>
                </a:r>
              </a:p>
            </p:txBody>
          </p:sp>
          <p:sp>
            <p:nvSpPr>
              <p:cNvPr id="1584162" name="Freeform 34"/>
              <p:cNvSpPr>
                <a:spLocks/>
              </p:cNvSpPr>
              <p:nvPr/>
            </p:nvSpPr>
            <p:spPr bwMode="auto">
              <a:xfrm>
                <a:off x="2192" y="2232"/>
                <a:ext cx="1408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520" y="376"/>
                  </a:cxn>
                  <a:cxn ang="0">
                    <a:pos x="1408" y="0"/>
                  </a:cxn>
                </a:cxnLst>
                <a:rect l="0" t="0" r="r" b="b"/>
                <a:pathLst>
                  <a:path w="1408" h="1008">
                    <a:moveTo>
                      <a:pt x="0" y="1008"/>
                    </a:moveTo>
                    <a:cubicBezTo>
                      <a:pt x="142" y="776"/>
                      <a:pt x="285" y="544"/>
                      <a:pt x="520" y="376"/>
                    </a:cubicBezTo>
                    <a:cubicBezTo>
                      <a:pt x="755" y="208"/>
                      <a:pt x="1081" y="104"/>
                      <a:pt x="1408" y="0"/>
                    </a:cubicBezTo>
                  </a:path>
                </a:pathLst>
              </a:custGeom>
              <a:noFill/>
              <a:ln w="28575" cap="flat" cmpd="sng">
                <a:solidFill>
                  <a:srgbClr val="B69CAC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874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</p:spPr>
        <p:txBody>
          <a:bodyPr/>
          <a:lstStyle/>
          <a:p>
            <a:fld id="{9361BDC0-8534-3640-B1D2-DF85C3420C2E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292975" cy="736600"/>
          </a:xfrm>
        </p:spPr>
        <p:txBody>
          <a:bodyPr/>
          <a:lstStyle/>
          <a:p>
            <a:r>
              <a:rPr lang="en-US" sz="2800"/>
              <a:t>MESI: An Enhanced MSI protocol</a:t>
            </a:r>
            <a:br>
              <a:rPr lang="en-US" sz="2800"/>
            </a:br>
            <a:r>
              <a:rPr lang="en-US" sz="2800"/>
              <a:t> </a:t>
            </a:r>
            <a:r>
              <a:rPr lang="en-US" sz="2000"/>
              <a:t>increased performance for private data</a:t>
            </a:r>
            <a:endParaRPr lang="en-US" sz="2800"/>
          </a:p>
        </p:txBody>
      </p:sp>
      <p:sp>
        <p:nvSpPr>
          <p:cNvPr id="1586179" name="Oval 3"/>
          <p:cNvSpPr>
            <a:spLocks noChangeArrowheads="1"/>
          </p:cNvSpPr>
          <p:nvPr/>
        </p:nvSpPr>
        <p:spPr bwMode="auto">
          <a:xfrm>
            <a:off x="2984500" y="29591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6180" name="Oval 4"/>
          <p:cNvSpPr>
            <a:spLocks noChangeArrowheads="1"/>
          </p:cNvSpPr>
          <p:nvPr/>
        </p:nvSpPr>
        <p:spPr bwMode="auto">
          <a:xfrm>
            <a:off x="5727700" y="29591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6181" name="Oval 5"/>
          <p:cNvSpPr>
            <a:spLocks noChangeArrowheads="1"/>
          </p:cNvSpPr>
          <p:nvPr/>
        </p:nvSpPr>
        <p:spPr bwMode="auto">
          <a:xfrm>
            <a:off x="2984500" y="49403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6182" name="Oval 6"/>
          <p:cNvSpPr>
            <a:spLocks noChangeArrowheads="1"/>
          </p:cNvSpPr>
          <p:nvPr/>
        </p:nvSpPr>
        <p:spPr bwMode="auto">
          <a:xfrm>
            <a:off x="5727700" y="49403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6183" name="Rectangle 7"/>
          <p:cNvSpPr>
            <a:spLocks noChangeArrowheads="1"/>
          </p:cNvSpPr>
          <p:nvPr/>
        </p:nvSpPr>
        <p:spPr bwMode="auto">
          <a:xfrm>
            <a:off x="3133725" y="3098800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M</a:t>
            </a:r>
          </a:p>
        </p:txBody>
      </p:sp>
      <p:sp>
        <p:nvSpPr>
          <p:cNvPr id="1586184" name="Rectangle 8"/>
          <p:cNvSpPr>
            <a:spLocks noChangeArrowheads="1"/>
          </p:cNvSpPr>
          <p:nvPr/>
        </p:nvSpPr>
        <p:spPr bwMode="auto">
          <a:xfrm>
            <a:off x="5876925" y="30988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E</a:t>
            </a:r>
          </a:p>
        </p:txBody>
      </p:sp>
      <p:sp>
        <p:nvSpPr>
          <p:cNvPr id="1586185" name="Rectangle 9"/>
          <p:cNvSpPr>
            <a:spLocks noChangeArrowheads="1"/>
          </p:cNvSpPr>
          <p:nvPr/>
        </p:nvSpPr>
        <p:spPr bwMode="auto">
          <a:xfrm>
            <a:off x="3159125" y="50800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S</a:t>
            </a:r>
          </a:p>
        </p:txBody>
      </p:sp>
      <p:sp>
        <p:nvSpPr>
          <p:cNvPr id="1586186" name="Rectangle 10"/>
          <p:cNvSpPr>
            <a:spLocks noChangeArrowheads="1"/>
          </p:cNvSpPr>
          <p:nvPr/>
        </p:nvSpPr>
        <p:spPr bwMode="auto">
          <a:xfrm>
            <a:off x="5962650" y="50800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I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74725" y="1147763"/>
            <a:ext cx="7885114" cy="1633537"/>
            <a:chOff x="614" y="835"/>
            <a:chExt cx="4967" cy="1029"/>
          </a:xfrm>
        </p:grpSpPr>
        <p:sp>
          <p:nvSpPr>
            <p:cNvPr id="1586188" name="Rectangle 12"/>
            <p:cNvSpPr>
              <a:spLocks noChangeArrowheads="1"/>
            </p:cNvSpPr>
            <p:nvPr/>
          </p:nvSpPr>
          <p:spPr bwMode="auto">
            <a:xfrm>
              <a:off x="3200" y="835"/>
              <a:ext cx="2381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M</a:t>
              </a:r>
              <a:r>
                <a:rPr lang="en-US" sz="2000" dirty="0">
                  <a:latin typeface="Verdana" charset="0"/>
                </a:rPr>
                <a:t>: Modified Exclusive</a:t>
              </a:r>
              <a:endParaRPr lang="en-US" sz="2000" dirty="0">
                <a:solidFill>
                  <a:schemeClr val="accent2"/>
                </a:solidFill>
                <a:latin typeface="Verdana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E</a:t>
              </a:r>
              <a:r>
                <a:rPr lang="en-US" sz="2000" dirty="0">
                  <a:latin typeface="Verdana" charset="0"/>
                </a:rPr>
                <a:t>: Exclusive but unmodified</a:t>
              </a:r>
            </a:p>
            <a:p>
              <a:pPr algn="l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S</a:t>
              </a:r>
              <a:r>
                <a:rPr lang="en-US" sz="2000" dirty="0">
                  <a:latin typeface="Verdana" charset="0"/>
                </a:rPr>
                <a:t>: Shared</a:t>
              </a:r>
              <a:r>
                <a:rPr lang="en-US" sz="2000" dirty="0">
                  <a:solidFill>
                    <a:schemeClr val="accent2"/>
                  </a:solidFill>
                  <a:latin typeface="Verdana" charset="0"/>
                </a:rPr>
                <a:t> </a:t>
              </a:r>
              <a:endParaRPr lang="en-US" sz="2000" dirty="0">
                <a:latin typeface="Verdana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 I</a:t>
              </a:r>
              <a:r>
                <a:rPr lang="en-US" sz="2000" dirty="0">
                  <a:latin typeface="Verdana" charset="0"/>
                </a:rPr>
                <a:t>: Invalid</a:t>
              </a:r>
            </a:p>
          </p:txBody>
        </p:sp>
        <p:sp>
          <p:nvSpPr>
            <p:cNvPr id="1586189" name="Rectangle 13"/>
            <p:cNvSpPr>
              <a:spLocks noChangeArrowheads="1"/>
            </p:cNvSpPr>
            <p:nvPr/>
          </p:nvSpPr>
          <p:spPr bwMode="auto">
            <a:xfrm>
              <a:off x="614" y="854"/>
              <a:ext cx="25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Verdana" charset="0"/>
                </a:rPr>
                <a:t>Each </a:t>
              </a:r>
              <a:r>
                <a:rPr lang="en-US" sz="2400">
                  <a:solidFill>
                    <a:srgbClr val="56127A"/>
                  </a:solidFill>
                  <a:latin typeface="Verdana" charset="0"/>
                </a:rPr>
                <a:t>cache line has a tag</a:t>
              </a:r>
            </a:p>
          </p:txBody>
        </p:sp>
        <p:sp>
          <p:nvSpPr>
            <p:cNvPr id="1586190" name="Rectangle 14"/>
            <p:cNvSpPr>
              <a:spLocks noChangeArrowheads="1"/>
            </p:cNvSpPr>
            <p:nvPr/>
          </p:nvSpPr>
          <p:spPr bwMode="auto">
            <a:xfrm>
              <a:off x="680" y="1256"/>
              <a:ext cx="2336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191" name="Line 15"/>
            <p:cNvSpPr>
              <a:spLocks noChangeShapeType="1"/>
            </p:cNvSpPr>
            <p:nvPr/>
          </p:nvSpPr>
          <p:spPr bwMode="auto">
            <a:xfrm>
              <a:off x="864" y="1248"/>
              <a:ext cx="0" cy="2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192" name="Line 16"/>
            <p:cNvSpPr>
              <a:spLocks noChangeShapeType="1"/>
            </p:cNvSpPr>
            <p:nvPr/>
          </p:nvSpPr>
          <p:spPr bwMode="auto">
            <a:xfrm>
              <a:off x="1056" y="1248"/>
              <a:ext cx="0" cy="2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193" name="Rectangle 17"/>
            <p:cNvSpPr>
              <a:spLocks noChangeArrowheads="1"/>
            </p:cNvSpPr>
            <p:nvPr/>
          </p:nvSpPr>
          <p:spPr bwMode="auto">
            <a:xfrm>
              <a:off x="1382" y="1267"/>
              <a:ext cx="10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Address tag</a:t>
              </a:r>
            </a:p>
          </p:txBody>
        </p:sp>
        <p:sp>
          <p:nvSpPr>
            <p:cNvPr id="1586194" name="Rectangle 18"/>
            <p:cNvSpPr>
              <a:spLocks noChangeArrowheads="1"/>
            </p:cNvSpPr>
            <p:nvPr/>
          </p:nvSpPr>
          <p:spPr bwMode="auto">
            <a:xfrm>
              <a:off x="647" y="1530"/>
              <a:ext cx="477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state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 bits</a:t>
              </a:r>
            </a:p>
          </p:txBody>
        </p:sp>
        <p:sp>
          <p:nvSpPr>
            <p:cNvPr id="1586195" name="Line 19"/>
            <p:cNvSpPr>
              <a:spLocks noChangeShapeType="1"/>
            </p:cNvSpPr>
            <p:nvPr/>
          </p:nvSpPr>
          <p:spPr bwMode="auto">
            <a:xfrm>
              <a:off x="672" y="1536"/>
              <a:ext cx="0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196" name="Line 20"/>
            <p:cNvSpPr>
              <a:spLocks noChangeShapeType="1"/>
            </p:cNvSpPr>
            <p:nvPr/>
          </p:nvSpPr>
          <p:spPr bwMode="auto">
            <a:xfrm>
              <a:off x="1056" y="1536"/>
              <a:ext cx="0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828801" y="2590800"/>
            <a:ext cx="1447800" cy="381000"/>
            <a:chOff x="1243" y="1641"/>
            <a:chExt cx="912" cy="240"/>
          </a:xfrm>
        </p:grpSpPr>
        <p:sp>
          <p:nvSpPr>
            <p:cNvPr id="1586198" name="Line 22"/>
            <p:cNvSpPr>
              <a:spLocks noChangeShapeType="1"/>
            </p:cNvSpPr>
            <p:nvPr/>
          </p:nvSpPr>
          <p:spPr bwMode="auto">
            <a:xfrm>
              <a:off x="2059" y="1833"/>
              <a:ext cx="96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199" name="Rectangle 23"/>
            <p:cNvSpPr>
              <a:spLocks noChangeArrowheads="1"/>
            </p:cNvSpPr>
            <p:nvPr/>
          </p:nvSpPr>
          <p:spPr bwMode="auto">
            <a:xfrm>
              <a:off x="1243" y="1641"/>
              <a:ext cx="8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Write miss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096000" y="3708400"/>
            <a:ext cx="2081213" cy="1219200"/>
            <a:chOff x="3840" y="2448"/>
            <a:chExt cx="1311" cy="768"/>
          </a:xfrm>
        </p:grpSpPr>
        <p:sp>
          <p:nvSpPr>
            <p:cNvPr id="1586201" name="Line 25"/>
            <p:cNvSpPr>
              <a:spLocks noChangeShapeType="1"/>
            </p:cNvSpPr>
            <p:nvPr/>
          </p:nvSpPr>
          <p:spPr bwMode="auto">
            <a:xfrm>
              <a:off x="3840" y="2448"/>
              <a:ext cx="0" cy="76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202" name="Rectangle 26"/>
            <p:cNvSpPr>
              <a:spLocks noChangeArrowheads="1"/>
            </p:cNvSpPr>
            <p:nvPr/>
          </p:nvSpPr>
          <p:spPr bwMode="auto">
            <a:xfrm>
              <a:off x="3878" y="2625"/>
              <a:ext cx="127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Other processor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intent to write</a:t>
              </a:r>
            </a:p>
          </p:txBody>
        </p:sp>
      </p:grpSp>
      <p:sp>
        <p:nvSpPr>
          <p:cNvPr id="1586203" name="Line 27"/>
          <p:cNvSpPr>
            <a:spLocks noChangeShapeType="1"/>
          </p:cNvSpPr>
          <p:nvPr/>
        </p:nvSpPr>
        <p:spPr bwMode="auto">
          <a:xfrm>
            <a:off x="2362200" y="5003800"/>
            <a:ext cx="68580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6204" name="Rectangle 28"/>
          <p:cNvSpPr>
            <a:spLocks noChangeArrowheads="1"/>
          </p:cNvSpPr>
          <p:nvPr/>
        </p:nvSpPr>
        <p:spPr bwMode="auto">
          <a:xfrm>
            <a:off x="1141413" y="4627563"/>
            <a:ext cx="144621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latin typeface="Verdana" charset="0"/>
              </a:rPr>
              <a:t>Read miss,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latin typeface="Verdana" charset="0"/>
              </a:rPr>
              <a:t>shared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717925" y="5308600"/>
            <a:ext cx="2020888" cy="693738"/>
            <a:chOff x="2342" y="3456"/>
            <a:chExt cx="1273" cy="437"/>
          </a:xfrm>
        </p:grpSpPr>
        <p:sp>
          <p:nvSpPr>
            <p:cNvPr id="1586206" name="Line 30"/>
            <p:cNvSpPr>
              <a:spLocks noChangeShapeType="1"/>
            </p:cNvSpPr>
            <p:nvPr/>
          </p:nvSpPr>
          <p:spPr bwMode="auto">
            <a:xfrm>
              <a:off x="2352" y="3456"/>
              <a:ext cx="124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207" name="Rectangle 31"/>
            <p:cNvSpPr>
              <a:spLocks noChangeArrowheads="1"/>
            </p:cNvSpPr>
            <p:nvPr/>
          </p:nvSpPr>
          <p:spPr bwMode="auto">
            <a:xfrm>
              <a:off x="2342" y="3489"/>
              <a:ext cx="127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Other processor</a:t>
              </a:r>
            </a:p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intent to write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733800" y="2922588"/>
            <a:ext cx="1981200" cy="404812"/>
            <a:chOff x="2352" y="1953"/>
            <a:chExt cx="1248" cy="255"/>
          </a:xfrm>
        </p:grpSpPr>
        <p:sp>
          <p:nvSpPr>
            <p:cNvPr id="1586209" name="Line 33"/>
            <p:cNvSpPr>
              <a:spLocks noChangeShapeType="1"/>
            </p:cNvSpPr>
            <p:nvPr/>
          </p:nvSpPr>
          <p:spPr bwMode="auto">
            <a:xfrm flipH="1">
              <a:off x="2352" y="2208"/>
              <a:ext cx="124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210" name="Rectangle 34"/>
            <p:cNvSpPr>
              <a:spLocks noChangeArrowheads="1"/>
            </p:cNvSpPr>
            <p:nvPr/>
          </p:nvSpPr>
          <p:spPr bwMode="auto">
            <a:xfrm>
              <a:off x="2726" y="1953"/>
              <a:ext cx="6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P</a:t>
              </a:r>
              <a:r>
                <a:rPr lang="en-US" sz="1800" baseline="-25000">
                  <a:latin typeface="Verdana" charset="0"/>
                </a:rPr>
                <a:t>1</a:t>
              </a:r>
              <a:r>
                <a:rPr lang="en-US" sz="1800">
                  <a:latin typeface="Verdana" charset="0"/>
                </a:rPr>
                <a:t> write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050925" y="5233988"/>
            <a:ext cx="2289175" cy="844550"/>
            <a:chOff x="662" y="3409"/>
            <a:chExt cx="1442" cy="532"/>
          </a:xfrm>
        </p:grpSpPr>
        <p:sp>
          <p:nvSpPr>
            <p:cNvPr id="1586212" name="Arc 36"/>
            <p:cNvSpPr>
              <a:spLocks/>
            </p:cNvSpPr>
            <p:nvPr/>
          </p:nvSpPr>
          <p:spPr bwMode="auto">
            <a:xfrm>
              <a:off x="1632" y="3409"/>
              <a:ext cx="472" cy="4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2457 w 42457"/>
                <a:gd name="T1" fmla="*/ 27218 h 43200"/>
                <a:gd name="T2" fmla="*/ 21510 w 42457"/>
                <a:gd name="T3" fmla="*/ 0 h 43200"/>
                <a:gd name="T4" fmla="*/ 21600 w 4245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57" h="43200" fill="none" extrusionOk="0">
                  <a:moveTo>
                    <a:pt x="42456" y="27217"/>
                  </a:moveTo>
                  <a:cubicBezTo>
                    <a:pt x="39916" y="36647"/>
                    <a:pt x="31365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705"/>
                    <a:pt x="9615" y="49"/>
                    <a:pt x="21510" y="0"/>
                  </a:cubicBezTo>
                </a:path>
                <a:path w="42457" h="43200" stroke="0" extrusionOk="0">
                  <a:moveTo>
                    <a:pt x="42456" y="27217"/>
                  </a:moveTo>
                  <a:cubicBezTo>
                    <a:pt x="39916" y="36647"/>
                    <a:pt x="31365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705"/>
                    <a:pt x="9615" y="49"/>
                    <a:pt x="2151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213" name="Rectangle 37"/>
            <p:cNvSpPr>
              <a:spLocks noChangeArrowheads="1"/>
            </p:cNvSpPr>
            <p:nvPr/>
          </p:nvSpPr>
          <p:spPr bwMode="auto">
            <a:xfrm>
              <a:off x="662" y="3537"/>
              <a:ext cx="101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Read by any</a:t>
              </a:r>
            </a:p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 processor</a:t>
              </a: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81038" y="3708400"/>
            <a:ext cx="2733675" cy="1219200"/>
            <a:chOff x="429" y="2448"/>
            <a:chExt cx="1722" cy="768"/>
          </a:xfrm>
        </p:grpSpPr>
        <p:sp>
          <p:nvSpPr>
            <p:cNvPr id="1586215" name="Line 39"/>
            <p:cNvSpPr>
              <a:spLocks noChangeShapeType="1"/>
            </p:cNvSpPr>
            <p:nvPr/>
          </p:nvSpPr>
          <p:spPr bwMode="auto">
            <a:xfrm>
              <a:off x="2112" y="2448"/>
              <a:ext cx="0" cy="76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216" name="Rectangle 40"/>
            <p:cNvSpPr>
              <a:spLocks noChangeArrowheads="1"/>
            </p:cNvSpPr>
            <p:nvPr/>
          </p:nvSpPr>
          <p:spPr bwMode="auto">
            <a:xfrm>
              <a:off x="429" y="2577"/>
              <a:ext cx="1722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Other processor reads</a:t>
              </a:r>
            </a:p>
            <a:p>
              <a:pPr algn="r">
                <a:spcBef>
                  <a:spcPct val="0"/>
                </a:spcBef>
              </a:pPr>
              <a:r>
                <a:rPr lang="en-US" sz="2000">
                  <a:latin typeface="Verdana" charset="0"/>
                </a:rPr>
                <a:t>P</a:t>
              </a:r>
              <a:r>
                <a:rPr lang="en-US" sz="2000" baseline="-25000">
                  <a:latin typeface="Verdana" charset="0"/>
                </a:rPr>
                <a:t>1</a:t>
              </a:r>
              <a:r>
                <a:rPr lang="en-US" sz="2000">
                  <a:latin typeface="Verdana" charset="0"/>
                </a:rPr>
                <a:t> </a:t>
              </a:r>
              <a:r>
                <a:rPr lang="en-US" sz="1800">
                  <a:latin typeface="Verdana" charset="0"/>
                </a:rPr>
                <a:t>writes back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219825" y="2846388"/>
            <a:ext cx="1558925" cy="482600"/>
            <a:chOff x="3918" y="1905"/>
            <a:chExt cx="982" cy="304"/>
          </a:xfrm>
        </p:grpSpPr>
        <p:sp>
          <p:nvSpPr>
            <p:cNvPr id="1586218" name="Arc 42"/>
            <p:cNvSpPr>
              <a:spLocks/>
            </p:cNvSpPr>
            <p:nvPr/>
          </p:nvSpPr>
          <p:spPr bwMode="auto">
            <a:xfrm>
              <a:off x="3918" y="1921"/>
              <a:ext cx="354" cy="288"/>
            </a:xfrm>
            <a:custGeom>
              <a:avLst/>
              <a:gdLst>
                <a:gd name="G0" fmla="+- 18277 0 0"/>
                <a:gd name="G1" fmla="+- 21600 0 0"/>
                <a:gd name="G2" fmla="+- 21600 0 0"/>
                <a:gd name="T0" fmla="*/ 0 w 39877"/>
                <a:gd name="T1" fmla="*/ 10088 h 43200"/>
                <a:gd name="T2" fmla="*/ 18277 w 39877"/>
                <a:gd name="T3" fmla="*/ 43200 h 43200"/>
                <a:gd name="T4" fmla="*/ 18277 w 3987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77" h="43200" fill="none" extrusionOk="0">
                  <a:moveTo>
                    <a:pt x="0" y="10088"/>
                  </a:moveTo>
                  <a:cubicBezTo>
                    <a:pt x="3955" y="3809"/>
                    <a:pt x="10856" y="-1"/>
                    <a:pt x="18277" y="-1"/>
                  </a:cubicBezTo>
                  <a:cubicBezTo>
                    <a:pt x="30206" y="0"/>
                    <a:pt x="39877" y="9670"/>
                    <a:pt x="39877" y="21600"/>
                  </a:cubicBezTo>
                  <a:cubicBezTo>
                    <a:pt x="39877" y="33529"/>
                    <a:pt x="30206" y="43200"/>
                    <a:pt x="18276" y="43200"/>
                  </a:cubicBezTo>
                </a:path>
                <a:path w="39877" h="43200" stroke="0" extrusionOk="0">
                  <a:moveTo>
                    <a:pt x="0" y="10088"/>
                  </a:moveTo>
                  <a:cubicBezTo>
                    <a:pt x="3955" y="3809"/>
                    <a:pt x="10856" y="-1"/>
                    <a:pt x="18277" y="-1"/>
                  </a:cubicBezTo>
                  <a:cubicBezTo>
                    <a:pt x="30206" y="0"/>
                    <a:pt x="39877" y="9670"/>
                    <a:pt x="39877" y="21600"/>
                  </a:cubicBezTo>
                  <a:cubicBezTo>
                    <a:pt x="39877" y="33529"/>
                    <a:pt x="30206" y="43200"/>
                    <a:pt x="18276" y="43200"/>
                  </a:cubicBezTo>
                  <a:lnTo>
                    <a:pt x="18277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219" name="Rectangle 43"/>
            <p:cNvSpPr>
              <a:spLocks noChangeArrowheads="1"/>
            </p:cNvSpPr>
            <p:nvPr/>
          </p:nvSpPr>
          <p:spPr bwMode="auto">
            <a:xfrm>
              <a:off x="4262" y="1905"/>
              <a:ext cx="6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P</a:t>
              </a:r>
              <a:r>
                <a:rPr lang="en-US" sz="1800" baseline="-25000">
                  <a:latin typeface="Verdana" charset="0"/>
                </a:rPr>
                <a:t>1</a:t>
              </a:r>
              <a:r>
                <a:rPr lang="en-US" sz="1800">
                  <a:latin typeface="Verdana" charset="0"/>
                </a:rPr>
                <a:t> read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1508125" y="3074988"/>
            <a:ext cx="1550988" cy="641350"/>
            <a:chOff x="950" y="2049"/>
            <a:chExt cx="977" cy="404"/>
          </a:xfrm>
        </p:grpSpPr>
        <p:sp>
          <p:nvSpPr>
            <p:cNvPr id="1586221" name="Rectangle 45"/>
            <p:cNvSpPr>
              <a:spLocks noChangeArrowheads="1"/>
            </p:cNvSpPr>
            <p:nvPr/>
          </p:nvSpPr>
          <p:spPr bwMode="auto">
            <a:xfrm>
              <a:off x="950" y="2049"/>
              <a:ext cx="6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P</a:t>
              </a:r>
              <a:r>
                <a:rPr lang="en-US" sz="1800" baseline="-25000">
                  <a:latin typeface="Verdana" charset="0"/>
                </a:rPr>
                <a:t>1</a:t>
              </a:r>
              <a:r>
                <a:rPr lang="en-US" sz="1800">
                  <a:latin typeface="Verdana" charset="0"/>
                </a:rPr>
                <a:t> write</a:t>
              </a:r>
            </a:p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or read</a:t>
              </a:r>
            </a:p>
          </p:txBody>
        </p:sp>
        <p:sp>
          <p:nvSpPr>
            <p:cNvPr id="1586222" name="Arc 46"/>
            <p:cNvSpPr>
              <a:spLocks/>
            </p:cNvSpPr>
            <p:nvPr/>
          </p:nvSpPr>
          <p:spPr bwMode="auto">
            <a:xfrm>
              <a:off x="1633" y="2065"/>
              <a:ext cx="294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053 w 22053"/>
                <a:gd name="T1" fmla="*/ 43195 h 43200"/>
                <a:gd name="T2" fmla="*/ 21525 w 22053"/>
                <a:gd name="T3" fmla="*/ 0 h 43200"/>
                <a:gd name="T4" fmla="*/ 21600 w 2205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3" h="43200" fill="none" extrusionOk="0">
                  <a:moveTo>
                    <a:pt x="22053" y="43195"/>
                  </a:moveTo>
                  <a:cubicBezTo>
                    <a:pt x="21902" y="43198"/>
                    <a:pt x="21751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99"/>
                    <a:pt x="9625" y="41"/>
                    <a:pt x="21525" y="0"/>
                  </a:cubicBezTo>
                </a:path>
                <a:path w="22053" h="43200" stroke="0" extrusionOk="0">
                  <a:moveTo>
                    <a:pt x="22053" y="43195"/>
                  </a:moveTo>
                  <a:cubicBezTo>
                    <a:pt x="21902" y="43198"/>
                    <a:pt x="21751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99"/>
                    <a:pt x="9625" y="41"/>
                    <a:pt x="2152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6223" name="Text Box 47"/>
          <p:cNvSpPr txBox="1">
            <a:spLocks noChangeArrowheads="1"/>
          </p:cNvSpPr>
          <p:nvPr/>
        </p:nvSpPr>
        <p:spPr bwMode="auto">
          <a:xfrm>
            <a:off x="6461125" y="5815013"/>
            <a:ext cx="2189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>
                <a:latin typeface="Verdana" charset="0"/>
              </a:rPr>
              <a:t>Cache state in processor P</a:t>
            </a:r>
            <a:r>
              <a:rPr lang="en-US" sz="2000" baseline="-25000">
                <a:latin typeface="Verdana" charset="0"/>
              </a:rPr>
              <a:t>1</a:t>
            </a:r>
            <a:endParaRPr lang="en-US" sz="2000">
              <a:latin typeface="Verdana" charset="0"/>
            </a:endParaRPr>
          </a:p>
        </p:txBody>
      </p: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3505202" y="3581400"/>
            <a:ext cx="1371600" cy="1371600"/>
            <a:chOff x="2208" y="2368"/>
            <a:chExt cx="864" cy="864"/>
          </a:xfrm>
        </p:grpSpPr>
        <p:sp>
          <p:nvSpPr>
            <p:cNvPr id="1586225" name="Freeform 49"/>
            <p:cNvSpPr>
              <a:spLocks/>
            </p:cNvSpPr>
            <p:nvPr/>
          </p:nvSpPr>
          <p:spPr bwMode="auto">
            <a:xfrm>
              <a:off x="2227" y="2368"/>
              <a:ext cx="29" cy="864"/>
            </a:xfrm>
            <a:custGeom>
              <a:avLst/>
              <a:gdLst/>
              <a:ahLst/>
              <a:cxnLst>
                <a:cxn ang="0">
                  <a:pos x="1408" y="0"/>
                </a:cxn>
                <a:cxn ang="0">
                  <a:pos x="0" y="1008"/>
                </a:cxn>
              </a:cxnLst>
              <a:rect l="0" t="0" r="r" b="b"/>
              <a:pathLst>
                <a:path w="1408" h="1008">
                  <a:moveTo>
                    <a:pt x="1408" y="0"/>
                  </a:moveTo>
                  <a:cubicBezTo>
                    <a:pt x="1173" y="168"/>
                    <a:pt x="235" y="840"/>
                    <a:pt x="0" y="1008"/>
                  </a:cubicBezTo>
                </a:path>
              </a:pathLst>
            </a:custGeom>
            <a:noFill/>
            <a:ln w="28575" cap="flat" cmpd="sng">
              <a:solidFill>
                <a:srgbClr val="B69CAC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226" name="Rectangle 50"/>
            <p:cNvSpPr>
              <a:spLocks noChangeArrowheads="1"/>
            </p:cNvSpPr>
            <p:nvPr/>
          </p:nvSpPr>
          <p:spPr bwMode="auto">
            <a:xfrm>
              <a:off x="2208" y="2368"/>
              <a:ext cx="86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P</a:t>
              </a:r>
              <a:r>
                <a:rPr lang="en-US" sz="1800" baseline="-25000" dirty="0">
                  <a:latin typeface="Verdana" charset="0"/>
                </a:rPr>
                <a:t>1</a:t>
              </a:r>
              <a:r>
                <a:rPr lang="en-US" sz="1800" dirty="0">
                  <a:latin typeface="Verdana" charset="0"/>
                </a:rPr>
                <a:t> intent to write</a:t>
              </a:r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6437313" y="3124200"/>
            <a:ext cx="2571750" cy="641350"/>
            <a:chOff x="4055" y="2080"/>
            <a:chExt cx="1620" cy="404"/>
          </a:xfrm>
        </p:grpSpPr>
        <p:sp>
          <p:nvSpPr>
            <p:cNvPr id="1586228" name="Line 52"/>
            <p:cNvSpPr>
              <a:spLocks noChangeShapeType="1"/>
            </p:cNvSpPr>
            <p:nvPr/>
          </p:nvSpPr>
          <p:spPr bwMode="auto">
            <a:xfrm flipH="1">
              <a:off x="4055" y="2280"/>
              <a:ext cx="736" cy="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229" name="Rectangle 53"/>
            <p:cNvSpPr>
              <a:spLocks noChangeArrowheads="1"/>
            </p:cNvSpPr>
            <p:nvPr/>
          </p:nvSpPr>
          <p:spPr bwMode="auto">
            <a:xfrm>
              <a:off x="4754" y="2080"/>
              <a:ext cx="92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Read miss, not shared</a:t>
              </a:r>
            </a:p>
          </p:txBody>
        </p:sp>
      </p:grp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3581399" y="3428999"/>
            <a:ext cx="2667001" cy="1600201"/>
            <a:chOff x="182" y="2640"/>
            <a:chExt cx="1680" cy="1008"/>
          </a:xfrm>
        </p:grpSpPr>
        <p:sp>
          <p:nvSpPr>
            <p:cNvPr id="57" name="Line 30"/>
            <p:cNvSpPr>
              <a:spLocks noChangeShapeType="1"/>
            </p:cNvSpPr>
            <p:nvPr/>
          </p:nvSpPr>
          <p:spPr bwMode="auto">
            <a:xfrm flipH="1">
              <a:off x="182" y="2736"/>
              <a:ext cx="1440" cy="91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902" y="2640"/>
              <a:ext cx="960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Other processor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reads</a:t>
              </a:r>
            </a:p>
          </p:txBody>
        </p: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3657600" y="3429000"/>
            <a:ext cx="2667001" cy="1822451"/>
            <a:chOff x="38" y="2352"/>
            <a:chExt cx="1680" cy="1148"/>
          </a:xfrm>
        </p:grpSpPr>
        <p:sp>
          <p:nvSpPr>
            <p:cNvPr id="61" name="Line 30"/>
            <p:cNvSpPr>
              <a:spLocks noChangeShapeType="1"/>
            </p:cNvSpPr>
            <p:nvPr/>
          </p:nvSpPr>
          <p:spPr bwMode="auto">
            <a:xfrm>
              <a:off x="38" y="2352"/>
              <a:ext cx="1344" cy="11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374" y="2976"/>
              <a:ext cx="1344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latin typeface="Verdana" charset="0"/>
                </a:rPr>
                <a:t>Other processor intent to write, P1 writes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6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203" grpId="0" animBg="1"/>
      <p:bldP spid="158620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  <a:noFill/>
        </p:spPr>
        <p:txBody>
          <a:bodyPr/>
          <a:lstStyle/>
          <a:p>
            <a:fld id="{833429D2-18E4-6043-9442-8B5087576A89}" type="slidenum">
              <a:rPr lang="en-US" smtClean="0"/>
              <a:pPr/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Scalable Approach: Directories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 Every memory block has associated directory information</a:t>
            </a:r>
          </a:p>
          <a:p>
            <a:pPr lvl="1"/>
            <a:r>
              <a:rPr lang="en-US"/>
              <a:t>keeps track of copies of cached blocks and their states</a:t>
            </a:r>
          </a:p>
          <a:p>
            <a:pPr lvl="1"/>
            <a:r>
              <a:rPr lang="en-US"/>
              <a:t>on a miss, find directory entry, look it up, and communicate only with the nodes that have copies if necessary</a:t>
            </a:r>
          </a:p>
          <a:p>
            <a:pPr lvl="1"/>
            <a:r>
              <a:rPr lang="en-US"/>
              <a:t>in scalable networks, communication with directory and copies is through network transactions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Many alternatives for organizing directory information</a:t>
            </a:r>
          </a:p>
        </p:txBody>
      </p:sp>
    </p:spTree>
    <p:extLst>
      <p:ext uri="{BB962C8B-B14F-4D97-AF65-F5344CB8AC3E}">
        <p14:creationId xmlns:p14="http://schemas.microsoft.com/office/powerpoint/2010/main" val="6148550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E421-FF03-0744-B653-78356855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to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C414-C3E9-6344-A44D-2E3B453D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looked at storage consistency.</a:t>
            </a:r>
          </a:p>
          <a:p>
            <a:r>
              <a:rPr lang="en-US" dirty="0"/>
              <a:t>The same consistency models are equally applicable to memory.</a:t>
            </a:r>
          </a:p>
          <a:p>
            <a:pPr lvl="1"/>
            <a:r>
              <a:rPr lang="en-US" dirty="0"/>
              <a:t>Think multiple threads accessing the same memory addresses</a:t>
            </a:r>
          </a:p>
          <a:p>
            <a:r>
              <a:rPr lang="en-US" dirty="0"/>
              <a:t>But a memory system can have another form of consistency mainly for managing caches. We’ll look at this today.</a:t>
            </a:r>
          </a:p>
          <a:p>
            <a:pPr lvl="1"/>
            <a:r>
              <a:rPr lang="en-US" dirty="0"/>
              <a:t>In a multi-core system, there are many caches, and they need to be synchronized.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75263-A6BD-694A-8CF2-AC2DC9C1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27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  <a:noFill/>
        </p:spPr>
        <p:txBody>
          <a:bodyPr/>
          <a:lstStyle/>
          <a:p>
            <a:fld id="{D1A84E68-D719-5549-801A-C01FE26145A6}" type="slidenum">
              <a:rPr lang="en-US" smtClean="0"/>
              <a:pPr/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384300" y="419100"/>
            <a:ext cx="5349875" cy="48895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Basic Operation of Directory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4737100" y="1917700"/>
            <a:ext cx="4178300" cy="145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86000"/>
              </a:lnSpc>
              <a:spcBef>
                <a:spcPct val="41000"/>
              </a:spcBef>
            </a:pPr>
            <a:r>
              <a:rPr lang="en-US" sz="1800"/>
              <a:t>•  k processors.  </a:t>
            </a:r>
          </a:p>
          <a:p>
            <a:pPr marL="342900" indent="-342900" algn="l">
              <a:lnSpc>
                <a:spcPct val="86000"/>
              </a:lnSpc>
              <a:spcBef>
                <a:spcPct val="41000"/>
              </a:spcBef>
            </a:pPr>
            <a:r>
              <a:rPr lang="en-US" sz="1800"/>
              <a:t>•  With each cache-block in memory: </a:t>
            </a:r>
            <a:br>
              <a:rPr lang="en-US" sz="1800"/>
            </a:br>
            <a:r>
              <a:rPr lang="en-US" sz="1800"/>
              <a:t>k  presence-bits, 1 dirty-bit</a:t>
            </a:r>
          </a:p>
          <a:p>
            <a:pPr marL="342900" indent="-342900" algn="l">
              <a:lnSpc>
                <a:spcPct val="86000"/>
              </a:lnSpc>
              <a:spcBef>
                <a:spcPct val="41000"/>
              </a:spcBef>
            </a:pPr>
            <a:r>
              <a:rPr lang="en-US" sz="1800"/>
              <a:t>•  With each cache-block in cache:    </a:t>
            </a:r>
            <a:br>
              <a:rPr lang="en-US" sz="1800"/>
            </a:br>
            <a:r>
              <a:rPr lang="en-US" sz="1800"/>
              <a:t>1 valid bit, and 1 dirty (owner) bit</a:t>
            </a:r>
          </a:p>
        </p:txBody>
      </p:sp>
      <p:pic>
        <p:nvPicPr>
          <p:cNvPr id="38919" name="Picture 4"/>
          <p:cNvPicPr>
            <a:picLocks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457200" y="1295400"/>
            <a:ext cx="43307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89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7683500" cy="2385012"/>
          </a:xfrm>
          <a:noFill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• Read from main memory by processor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:</a:t>
            </a:r>
          </a:p>
          <a:p>
            <a:pPr marL="800100" lvl="1" indent="-342900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• If dirty-bit OFF then { read from main memory; turn </a:t>
            </a:r>
            <a:r>
              <a:rPr lang="en-US" dirty="0" err="1"/>
              <a:t>p[i</a:t>
            </a:r>
            <a:r>
              <a:rPr lang="en-US" dirty="0"/>
              <a:t>] ON; }</a:t>
            </a:r>
          </a:p>
          <a:p>
            <a:pPr marL="800100" lvl="1" indent="-342900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• if dirty-bit ON   then { recall line from dirty proc (downgrade cache state to shared); update memory; turn dirty-bit OFF; turn </a:t>
            </a:r>
            <a:r>
              <a:rPr lang="en-US" dirty="0" err="1"/>
              <a:t>p[i</a:t>
            </a:r>
            <a:r>
              <a:rPr lang="en-US" dirty="0"/>
              <a:t>] ON; supply recalled data to </a:t>
            </a:r>
            <a:r>
              <a:rPr lang="en-US" dirty="0" err="1"/>
              <a:t>i</a:t>
            </a:r>
            <a:r>
              <a:rPr lang="en-US" dirty="0"/>
              <a:t>;}</a:t>
            </a:r>
          </a:p>
          <a:p>
            <a:pPr marL="342900" indent="-342900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• Write to main memory by processor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:</a:t>
            </a:r>
          </a:p>
          <a:p>
            <a:pPr marL="800100" lvl="1" indent="-342900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• If dirty-bit OFF then {send invalidations to all caches that have the block; turn dirty-bit ON; supply data to </a:t>
            </a:r>
            <a:r>
              <a:rPr lang="en-US" dirty="0" err="1"/>
              <a:t>i</a:t>
            </a:r>
            <a:r>
              <a:rPr lang="en-US" dirty="0"/>
              <a:t>; turn </a:t>
            </a:r>
            <a:r>
              <a:rPr lang="en-US" dirty="0" err="1"/>
              <a:t>p[i</a:t>
            </a:r>
            <a:r>
              <a:rPr lang="en-US" dirty="0"/>
              <a:t>] ON; ... }</a:t>
            </a:r>
          </a:p>
        </p:txBody>
      </p:sp>
    </p:spTree>
    <p:extLst>
      <p:ext uri="{BB962C8B-B14F-4D97-AF65-F5344CB8AC3E}">
        <p14:creationId xmlns:p14="http://schemas.microsoft.com/office/powerpoint/2010/main" val="14380435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  <a:noFill/>
        </p:spPr>
        <p:txBody>
          <a:bodyPr/>
          <a:lstStyle/>
          <a:p>
            <a:fld id="{B1FA6FE3-352D-7A47-A1D7-C13F7CC4E9FE}" type="slidenum">
              <a:rPr lang="en-US" smtClean="0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92975" cy="7366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Directory Cache Protocol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715000"/>
            <a:ext cx="7683500" cy="762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Assumptions: Reliable network, FIFO message delivery between any given source-destination pair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600200" y="1066800"/>
            <a:ext cx="838200" cy="2209800"/>
            <a:chOff x="864" y="816"/>
            <a:chExt cx="528" cy="1392"/>
          </a:xfrm>
        </p:grpSpPr>
        <p:sp>
          <p:nvSpPr>
            <p:cNvPr id="43268" name="Rectangle 4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CPU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98" name="Rectangle 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99" name="Rectangle 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300" name="Rectangle 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301" name="Freeform 1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96" name="Line 18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97" name="Line 19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91" name="Rectangle 23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92" name="Rectangle 24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93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94" name="Freeform 26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89" name="Line 27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90" name="Line 28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271" name="Rectangle 29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Cache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84" name="Rectangle 3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8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86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87" name="Freeform 35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82" name="Line 36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83" name="Line 37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77" name="Rectangle 4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78" name="Rectangle 4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79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80" name="Freeform 4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75" name="Line 4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76" name="Line 4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3016" name="Rectangle 46"/>
          <p:cNvSpPr>
            <a:spLocks noChangeArrowheads="1"/>
          </p:cNvSpPr>
          <p:nvPr/>
        </p:nvSpPr>
        <p:spPr bwMode="auto">
          <a:xfrm>
            <a:off x="1295400" y="3276600"/>
            <a:ext cx="6477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Interconnection Network</a:t>
            </a:r>
          </a:p>
        </p:txBody>
      </p: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1295400" y="3733800"/>
            <a:ext cx="1371600" cy="1828800"/>
            <a:chOff x="1680" y="2496"/>
            <a:chExt cx="864" cy="1152"/>
          </a:xfrm>
        </p:grpSpPr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1872" y="2496"/>
              <a:ext cx="192" cy="432"/>
              <a:chOff x="1008" y="1536"/>
              <a:chExt cx="192" cy="432"/>
            </a:xfrm>
          </p:grpSpPr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64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65" name="Rectangle 50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66" name="Rectangle 51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67" name="Freeform 52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62" name="Line 53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63" name="Line 54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 flipV="1">
              <a:off x="2112" y="2496"/>
              <a:ext cx="192" cy="432"/>
              <a:chOff x="1008" y="1536"/>
              <a:chExt cx="192" cy="432"/>
            </a:xfrm>
          </p:grpSpPr>
          <p:grpSp>
            <p:nvGrpSpPr>
              <p:cNvPr id="15" name="Group 5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57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58" name="Rectangle 5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59" name="Rectangle 5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60" name="Freeform 6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55" name="Line 6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56" name="Line 6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252" name="Rectangle 63"/>
            <p:cNvSpPr>
              <a:spLocks noChangeArrowheads="1"/>
            </p:cNvSpPr>
            <p:nvPr/>
          </p:nvSpPr>
          <p:spPr bwMode="auto">
            <a:xfrm>
              <a:off x="1680" y="2928"/>
              <a:ext cx="864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Directory Controller</a:t>
              </a:r>
            </a:p>
          </p:txBody>
        </p:sp>
        <p:sp>
          <p:nvSpPr>
            <p:cNvPr id="43253" name="Rectangle 64"/>
            <p:cNvSpPr>
              <a:spLocks noChangeArrowheads="1"/>
            </p:cNvSpPr>
            <p:nvPr/>
          </p:nvSpPr>
          <p:spPr bwMode="auto">
            <a:xfrm>
              <a:off x="1680" y="3216"/>
              <a:ext cx="864" cy="4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DRAM Bank</a:t>
              </a:r>
            </a:p>
          </p:txBody>
        </p:sp>
      </p:grp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6324600" y="3733800"/>
            <a:ext cx="1371600" cy="1828800"/>
            <a:chOff x="1680" y="2496"/>
            <a:chExt cx="864" cy="1152"/>
          </a:xfrm>
        </p:grpSpPr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1872" y="2496"/>
              <a:ext cx="192" cy="432"/>
              <a:chOff x="1008" y="1536"/>
              <a:chExt cx="192" cy="432"/>
            </a:xfrm>
          </p:grpSpPr>
          <p:grpSp>
            <p:nvGrpSpPr>
              <p:cNvPr id="18" name="Group 68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46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47" name="Rectangle 70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48" name="Rectangle 71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49" name="Freeform 72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44" name="Line 73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45" name="Line 74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75"/>
            <p:cNvGrpSpPr>
              <a:grpSpLocks/>
            </p:cNvGrpSpPr>
            <p:nvPr/>
          </p:nvGrpSpPr>
          <p:grpSpPr bwMode="auto">
            <a:xfrm flipV="1">
              <a:off x="2112" y="2496"/>
              <a:ext cx="192" cy="432"/>
              <a:chOff x="1008" y="1536"/>
              <a:chExt cx="192" cy="432"/>
            </a:xfrm>
          </p:grpSpPr>
          <p:grpSp>
            <p:nvGrpSpPr>
              <p:cNvPr id="20" name="Group 7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3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4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42" name="Freeform 8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37" name="Line 8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38" name="Line 8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234" name="Rectangle 83"/>
            <p:cNvSpPr>
              <a:spLocks noChangeArrowheads="1"/>
            </p:cNvSpPr>
            <p:nvPr/>
          </p:nvSpPr>
          <p:spPr bwMode="auto">
            <a:xfrm>
              <a:off x="1680" y="2928"/>
              <a:ext cx="864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Directory Controller</a:t>
              </a:r>
            </a:p>
          </p:txBody>
        </p:sp>
        <p:sp>
          <p:nvSpPr>
            <p:cNvPr id="43235" name="Rectangle 84"/>
            <p:cNvSpPr>
              <a:spLocks noChangeArrowheads="1"/>
            </p:cNvSpPr>
            <p:nvPr/>
          </p:nvSpPr>
          <p:spPr bwMode="auto">
            <a:xfrm>
              <a:off x="1680" y="3216"/>
              <a:ext cx="864" cy="4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DRAM Bank</a:t>
              </a:r>
            </a:p>
          </p:txBody>
        </p:sp>
      </p:grpSp>
      <p:grpSp>
        <p:nvGrpSpPr>
          <p:cNvPr id="21" name="Group 86"/>
          <p:cNvGrpSpPr>
            <a:grpSpLocks/>
          </p:cNvGrpSpPr>
          <p:nvPr/>
        </p:nvGrpSpPr>
        <p:grpSpPr bwMode="auto">
          <a:xfrm>
            <a:off x="2590800" y="1066800"/>
            <a:ext cx="838200" cy="2209800"/>
            <a:chOff x="864" y="816"/>
            <a:chExt cx="528" cy="1392"/>
          </a:xfrm>
        </p:grpSpPr>
        <p:sp>
          <p:nvSpPr>
            <p:cNvPr id="43198" name="Rectangle 8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CPU</a:t>
              </a:r>
            </a:p>
          </p:txBody>
        </p:sp>
        <p:grpSp>
          <p:nvGrpSpPr>
            <p:cNvPr id="22" name="Group 8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23" name="Group 8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28" name="Rectangle 9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29" name="Rectangle 9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30" name="Rectangle 9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31" name="Freeform 9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26" name="Line 9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27" name="Line 9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25" name="Group 9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21" name="Rectangle 9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22" name="Rectangle 9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23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24" name="Freeform 10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19" name="Line 10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20" name="Line 10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201" name="Rectangle 10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Cache</a:t>
              </a:r>
            </a:p>
          </p:txBody>
        </p:sp>
        <p:grpSp>
          <p:nvGrpSpPr>
            <p:cNvPr id="26" name="Group 10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27" name="Group 10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14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15" name="Rectangle 10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16" name="Rectangle 10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17" name="Freeform 11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12" name="Line 11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13" name="Line 11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11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29" name="Group 11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07" name="Rectangle 11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08" name="Rectangle 11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10" name="Freeform 11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205" name="Line 11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06" name="Line 12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121"/>
          <p:cNvGrpSpPr>
            <a:grpSpLocks/>
          </p:cNvGrpSpPr>
          <p:nvPr/>
        </p:nvGrpSpPr>
        <p:grpSpPr bwMode="auto">
          <a:xfrm>
            <a:off x="3581400" y="1066800"/>
            <a:ext cx="838200" cy="2209800"/>
            <a:chOff x="864" y="816"/>
            <a:chExt cx="528" cy="1392"/>
          </a:xfrm>
        </p:grpSpPr>
        <p:sp>
          <p:nvSpPr>
            <p:cNvPr id="43164" name="Rectangle 122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CPU</a:t>
              </a:r>
            </a:p>
          </p:txBody>
        </p:sp>
        <p:grpSp>
          <p:nvGrpSpPr>
            <p:cNvPr id="31" name="Group 123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008" name="Group 12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94" name="Rectangle 12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95" name="Rectangle 12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96" name="Rectangle 12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97" name="Freeform 12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92" name="Line 12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93" name="Line 13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09" name="Group 131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010" name="Group 132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87" name="Rectangle 133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88" name="Rectangle 134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89" name="Rectangle 135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90" name="Freeform 136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85" name="Line 137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86" name="Line 138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67" name="Rectangle 139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Cache</a:t>
              </a:r>
            </a:p>
          </p:txBody>
        </p:sp>
        <p:grpSp>
          <p:nvGrpSpPr>
            <p:cNvPr id="43012" name="Group 140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015" name="Group 141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80" name="Rectangle 14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8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82" name="Rectangle 144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83" name="Freeform 145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78" name="Line 146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79" name="Line 147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17" name="Group 148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018" name="Group 14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73" name="Rectangle 15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74" name="Rectangle 15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76" name="Freeform 15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71" name="Line 15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72" name="Line 15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3019" name="Group 156"/>
          <p:cNvGrpSpPr>
            <a:grpSpLocks/>
          </p:cNvGrpSpPr>
          <p:nvPr/>
        </p:nvGrpSpPr>
        <p:grpSpPr bwMode="auto">
          <a:xfrm>
            <a:off x="4572000" y="1066800"/>
            <a:ext cx="838200" cy="2209800"/>
            <a:chOff x="864" y="816"/>
            <a:chExt cx="528" cy="1392"/>
          </a:xfrm>
        </p:grpSpPr>
        <p:sp>
          <p:nvSpPr>
            <p:cNvPr id="43130" name="Rectangle 15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CPU</a:t>
              </a:r>
            </a:p>
          </p:txBody>
        </p:sp>
        <p:grpSp>
          <p:nvGrpSpPr>
            <p:cNvPr id="43020" name="Group 15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021" name="Group 15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60" name="Rectangle 16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61" name="Rectangle 16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6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63" name="Freeform 16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58" name="Line 16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59" name="Line 16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22" name="Group 16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023" name="Group 16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53" name="Rectangle 16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4" name="Rectangle 16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5" name="Rectangle 17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6" name="Freeform 17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51" name="Line 17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52" name="Line 17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33" name="Rectangle 17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Cache</a:t>
              </a:r>
            </a:p>
          </p:txBody>
        </p:sp>
        <p:grpSp>
          <p:nvGrpSpPr>
            <p:cNvPr id="43024" name="Group 17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025" name="Group 17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46" name="Rectangle 17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7" name="Rectangle 17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8" name="Rectangle 17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9" name="Freeform 18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44" name="Line 18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45" name="Line 18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26" name="Group 18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027" name="Group 18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39" name="Rectangle 18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0" name="Rectangle 18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1" name="Rectangle 18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2" name="Freeform 18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37" name="Line 18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38" name="Line 19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3030" name="Group 191"/>
          <p:cNvGrpSpPr>
            <a:grpSpLocks/>
          </p:cNvGrpSpPr>
          <p:nvPr/>
        </p:nvGrpSpPr>
        <p:grpSpPr bwMode="auto">
          <a:xfrm>
            <a:off x="5562600" y="1066800"/>
            <a:ext cx="838200" cy="2209800"/>
            <a:chOff x="864" y="816"/>
            <a:chExt cx="528" cy="1392"/>
          </a:xfrm>
        </p:grpSpPr>
        <p:sp>
          <p:nvSpPr>
            <p:cNvPr id="43096" name="Rectangle 192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CPU</a:t>
              </a:r>
            </a:p>
          </p:txBody>
        </p:sp>
        <p:grpSp>
          <p:nvGrpSpPr>
            <p:cNvPr id="43037" name="Group 193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044" name="Group 19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26" name="Rectangle 19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7" name="Rectangle 19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8" name="Rectangle 19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9" name="Freeform 19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24" name="Line 19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25" name="Line 20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45" name="Group 201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048" name="Group 202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19" name="Rectangle 203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0" name="Rectangle 204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1" name="Rectangle 205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2" name="Freeform 206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7" name="Line 207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18" name="Line 208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99" name="Rectangle 209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Cache</a:t>
              </a:r>
            </a:p>
          </p:txBody>
        </p:sp>
        <p:grpSp>
          <p:nvGrpSpPr>
            <p:cNvPr id="43055" name="Group 210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063" name="Group 211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12" name="Rectangle 21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13" name="Rectangle 213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14" name="Rectangle 214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15" name="Freeform 215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0" name="Line 216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11" name="Line 217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64" name="Group 218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066" name="Group 21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05" name="Rectangle 22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06" name="Rectangle 22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07" name="Rectangle 22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08" name="Freeform 22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03" name="Line 22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4" name="Line 22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3067" name="Group 226"/>
          <p:cNvGrpSpPr>
            <a:grpSpLocks/>
          </p:cNvGrpSpPr>
          <p:nvPr/>
        </p:nvGrpSpPr>
        <p:grpSpPr bwMode="auto">
          <a:xfrm>
            <a:off x="6553200" y="1066800"/>
            <a:ext cx="838200" cy="2209800"/>
            <a:chOff x="864" y="816"/>
            <a:chExt cx="528" cy="1392"/>
          </a:xfrm>
        </p:grpSpPr>
        <p:sp>
          <p:nvSpPr>
            <p:cNvPr id="43062" name="Rectangle 22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CPU</a:t>
              </a:r>
            </a:p>
          </p:txBody>
        </p:sp>
        <p:grpSp>
          <p:nvGrpSpPr>
            <p:cNvPr id="43068" name="Group 22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075" name="Group 22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92" name="Rectangle 23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3" name="Rectangle 2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4" name="Rectangle 23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5" name="Freeform 23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090" name="Line 23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1" name="Line 23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82" name="Group 23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089" name="Group 23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85" name="Rectangle 23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6" name="Rectangle 23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7" name="Rectangle 24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8" name="Freeform 24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083" name="Line 24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84" name="Line 24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65" name="Rectangle 24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Cache</a:t>
              </a:r>
            </a:p>
          </p:txBody>
        </p:sp>
        <p:grpSp>
          <p:nvGrpSpPr>
            <p:cNvPr id="43097" name="Group 24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098" name="Group 24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78" name="Rectangle 24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79" name="Rectangle 24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0" name="Rectangle 24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1" name="Freeform 25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076" name="Line 25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7" name="Line 25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100" name="Group 25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101" name="Group 25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71" name="Rectangle 25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72" name="Rectangle 25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7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74" name="Freeform 25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069" name="Line 25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0" name="Line 26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3102" name="Group 262"/>
          <p:cNvGrpSpPr>
            <a:grpSpLocks/>
          </p:cNvGrpSpPr>
          <p:nvPr/>
        </p:nvGrpSpPr>
        <p:grpSpPr bwMode="auto">
          <a:xfrm>
            <a:off x="2971800" y="3733800"/>
            <a:ext cx="1371600" cy="1828800"/>
            <a:chOff x="1680" y="2496"/>
            <a:chExt cx="864" cy="1152"/>
          </a:xfrm>
        </p:grpSpPr>
        <p:grpSp>
          <p:nvGrpSpPr>
            <p:cNvPr id="43109" name="Group 263"/>
            <p:cNvGrpSpPr>
              <a:grpSpLocks/>
            </p:cNvGrpSpPr>
            <p:nvPr/>
          </p:nvGrpSpPr>
          <p:grpSpPr bwMode="auto">
            <a:xfrm>
              <a:off x="1872" y="2496"/>
              <a:ext cx="192" cy="432"/>
              <a:chOff x="1008" y="1536"/>
              <a:chExt cx="192" cy="432"/>
            </a:xfrm>
          </p:grpSpPr>
          <p:grpSp>
            <p:nvGrpSpPr>
              <p:cNvPr id="43116" name="Group 26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58" name="Rectangle 26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59" name="Rectangle 26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60" name="Rectangle 26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61" name="Freeform 26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056" name="Line 26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57" name="Line 27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123" name="Group 271"/>
            <p:cNvGrpSpPr>
              <a:grpSpLocks/>
            </p:cNvGrpSpPr>
            <p:nvPr/>
          </p:nvGrpSpPr>
          <p:grpSpPr bwMode="auto">
            <a:xfrm flipV="1">
              <a:off x="2112" y="2496"/>
              <a:ext cx="192" cy="432"/>
              <a:chOff x="1008" y="1536"/>
              <a:chExt cx="192" cy="432"/>
            </a:xfrm>
          </p:grpSpPr>
          <p:grpSp>
            <p:nvGrpSpPr>
              <p:cNvPr id="43131" name="Group 272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51" name="Rectangle 273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52" name="Rectangle 274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53" name="Rectangle 275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54" name="Freeform 276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049" name="Line 277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50" name="Line 278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46" name="Rectangle 279"/>
            <p:cNvSpPr>
              <a:spLocks noChangeArrowheads="1"/>
            </p:cNvSpPr>
            <p:nvPr/>
          </p:nvSpPr>
          <p:spPr bwMode="auto">
            <a:xfrm>
              <a:off x="1680" y="2928"/>
              <a:ext cx="864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Directory Controller</a:t>
              </a:r>
            </a:p>
          </p:txBody>
        </p:sp>
        <p:sp>
          <p:nvSpPr>
            <p:cNvPr id="43047" name="Rectangle 280"/>
            <p:cNvSpPr>
              <a:spLocks noChangeArrowheads="1"/>
            </p:cNvSpPr>
            <p:nvPr/>
          </p:nvSpPr>
          <p:spPr bwMode="auto">
            <a:xfrm>
              <a:off x="1680" y="3216"/>
              <a:ext cx="864" cy="4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DRAM Bank</a:t>
              </a:r>
            </a:p>
          </p:txBody>
        </p:sp>
      </p:grpSp>
      <p:grpSp>
        <p:nvGrpSpPr>
          <p:cNvPr id="43132" name="Group 281"/>
          <p:cNvGrpSpPr>
            <a:grpSpLocks/>
          </p:cNvGrpSpPr>
          <p:nvPr/>
        </p:nvGrpSpPr>
        <p:grpSpPr bwMode="auto">
          <a:xfrm>
            <a:off x="4648200" y="3733800"/>
            <a:ext cx="1371600" cy="1828800"/>
            <a:chOff x="1680" y="2496"/>
            <a:chExt cx="864" cy="1152"/>
          </a:xfrm>
        </p:grpSpPr>
        <p:grpSp>
          <p:nvGrpSpPr>
            <p:cNvPr id="43134" name="Group 282"/>
            <p:cNvGrpSpPr>
              <a:grpSpLocks/>
            </p:cNvGrpSpPr>
            <p:nvPr/>
          </p:nvGrpSpPr>
          <p:grpSpPr bwMode="auto">
            <a:xfrm>
              <a:off x="1872" y="2496"/>
              <a:ext cx="192" cy="432"/>
              <a:chOff x="1008" y="1536"/>
              <a:chExt cx="192" cy="432"/>
            </a:xfrm>
          </p:grpSpPr>
          <p:grpSp>
            <p:nvGrpSpPr>
              <p:cNvPr id="43135" name="Group 283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40" name="Rectangle 284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41" name="Rectangle 285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42" name="Rectangle 286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43" name="Freeform 287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038" name="Line 288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39" name="Line 289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136" name="Group 290"/>
            <p:cNvGrpSpPr>
              <a:grpSpLocks/>
            </p:cNvGrpSpPr>
            <p:nvPr/>
          </p:nvGrpSpPr>
          <p:grpSpPr bwMode="auto">
            <a:xfrm flipV="1">
              <a:off x="2112" y="2496"/>
              <a:ext cx="192" cy="432"/>
              <a:chOff x="1008" y="1536"/>
              <a:chExt cx="192" cy="432"/>
            </a:xfrm>
          </p:grpSpPr>
          <p:grpSp>
            <p:nvGrpSpPr>
              <p:cNvPr id="43143" name="Group 291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33" name="Rectangle 29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34" name="Rectangle 293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35" name="Rectangle 294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36" name="Freeform 295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031" name="Line 296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32" name="Line 297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28" name="Rectangle 298"/>
            <p:cNvSpPr>
              <a:spLocks noChangeArrowheads="1"/>
            </p:cNvSpPr>
            <p:nvPr/>
          </p:nvSpPr>
          <p:spPr bwMode="auto">
            <a:xfrm>
              <a:off x="1680" y="2928"/>
              <a:ext cx="864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Directory Controller</a:t>
              </a:r>
            </a:p>
          </p:txBody>
        </p:sp>
        <p:sp>
          <p:nvSpPr>
            <p:cNvPr id="43029" name="Rectangle 299"/>
            <p:cNvSpPr>
              <a:spLocks noChangeArrowheads="1"/>
            </p:cNvSpPr>
            <p:nvPr/>
          </p:nvSpPr>
          <p:spPr bwMode="auto">
            <a:xfrm>
              <a:off x="1680" y="3216"/>
              <a:ext cx="864" cy="4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DRAM 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06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  <a:noFill/>
        </p:spPr>
        <p:txBody>
          <a:bodyPr/>
          <a:lstStyle/>
          <a:p>
            <a:fld id="{414C95B7-3FDC-C04E-99C2-2D55905C8D4F}" type="slidenum">
              <a:rPr lang="en-US" smtClean="0"/>
              <a:pPr/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Cache States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193800"/>
            <a:ext cx="7835900" cy="4927600"/>
          </a:xfrm>
        </p:spPr>
        <p:txBody>
          <a:bodyPr/>
          <a:lstStyle/>
          <a:p>
            <a:pPr algn="just">
              <a:lnSpc>
                <a:spcPct val="100000"/>
              </a:lnSpc>
              <a:buFontTx/>
              <a:buNone/>
            </a:pPr>
            <a:r>
              <a:rPr lang="en-US" sz="2800">
                <a:ea typeface="ＭＳ Ｐゴシック" charset="-128"/>
                <a:cs typeface="ＭＳ Ｐゴシック" charset="-128"/>
              </a:rPr>
              <a:t>For each cache line, there are 4 possible states:</a:t>
            </a:r>
          </a:p>
          <a:p>
            <a:pPr lvl="1" algn="just">
              <a:lnSpc>
                <a:spcPct val="100000"/>
              </a:lnSpc>
            </a:pPr>
            <a:r>
              <a:rPr lang="en-US" sz="2000"/>
              <a:t>C-invalid (= Nothing): The accessed data is not resident in the cache.</a:t>
            </a:r>
          </a:p>
          <a:p>
            <a:pPr lvl="1" algn="just">
              <a:lnSpc>
                <a:spcPct val="100000"/>
              </a:lnSpc>
            </a:pPr>
            <a:r>
              <a:rPr lang="en-US" sz="2000"/>
              <a:t>C-shared (= Sh): The accessed data is resident in the cache, and possibly also cached at other sites. The data in memory is valid.</a:t>
            </a:r>
          </a:p>
          <a:p>
            <a:pPr lvl="1" algn="just">
              <a:lnSpc>
                <a:spcPct val="100000"/>
              </a:lnSpc>
            </a:pPr>
            <a:r>
              <a:rPr lang="en-US" sz="2000"/>
              <a:t>C-modified (= Ex): The accessed data is exclusively resident in this cache, and has been modified. Memory does not have the most up-to-date data.</a:t>
            </a:r>
          </a:p>
          <a:p>
            <a:pPr lvl="1" algn="just">
              <a:lnSpc>
                <a:spcPct val="100000"/>
              </a:lnSpc>
            </a:pPr>
            <a:r>
              <a:rPr lang="en-US" sz="2000"/>
              <a:t>C-transient (= Pending): The accessed data is in a </a:t>
            </a:r>
            <a:r>
              <a:rPr lang="en-US" sz="2000" i="1"/>
              <a:t>transient</a:t>
            </a:r>
            <a:r>
              <a:rPr lang="en-US" sz="2000"/>
              <a:t> state (for example, the site has just issued a protocol request, but has not received the corresponding protocol reply).</a:t>
            </a:r>
          </a:p>
        </p:txBody>
      </p:sp>
    </p:spTree>
    <p:extLst>
      <p:ext uri="{BB962C8B-B14F-4D97-AF65-F5344CB8AC3E}">
        <p14:creationId xmlns:p14="http://schemas.microsoft.com/office/powerpoint/2010/main" val="283771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  <a:noFill/>
        </p:spPr>
        <p:txBody>
          <a:bodyPr/>
          <a:lstStyle/>
          <a:p>
            <a:fld id="{6F31976F-8828-0F4E-AD28-52E02458AB64}" type="slidenum">
              <a:rPr lang="en-US" smtClean="0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Home directory states</a:t>
            </a:r>
          </a:p>
        </p:txBody>
      </p:sp>
      <p:sp>
        <p:nvSpPr>
          <p:cNvPr id="4711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ea typeface="ＭＳ Ｐゴシック" charset="-128"/>
                <a:cs typeface="ＭＳ Ｐゴシック" charset="-128"/>
              </a:rPr>
              <a:t>For each memory block, there are 4 possible states: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R(dir): The memory block is shared by the sites specified in dir (dir is a set of sites). The data in memory is valid in this state.  If dir is empty (i.e., dir = ε), the memory block is not cached by any site.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W(id): The memory block is exclusively cached at site id, and has been modified at that site. Memory does not have the most up-to-date data.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TR(dir): The memory block is in a transient state waiting for the acknowledgements to the invalidation requests that the home site has issued.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TW(id): The memory block is in a transient state waiting for a block exclusively cached at site id (i.e., in C-modified state) to make the memory block at the home site up-to-date.</a:t>
            </a:r>
          </a:p>
        </p:txBody>
      </p:sp>
    </p:spTree>
    <p:extLst>
      <p:ext uri="{BB962C8B-B14F-4D97-AF65-F5344CB8AC3E}">
        <p14:creationId xmlns:p14="http://schemas.microsoft.com/office/powerpoint/2010/main" val="38020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coherence</a:t>
            </a:r>
          </a:p>
          <a:p>
            <a:pPr lvl="1"/>
            <a:r>
              <a:rPr lang="en-US" dirty="0"/>
              <a:t>Making sure that caches do not contain stale copies.</a:t>
            </a:r>
          </a:p>
          <a:p>
            <a:r>
              <a:rPr lang="en-US" dirty="0"/>
              <a:t>Snoopy cache coherence</a:t>
            </a:r>
          </a:p>
          <a:p>
            <a:pPr lvl="1"/>
            <a:r>
              <a:rPr lang="en-US" dirty="0"/>
              <a:t>MSI</a:t>
            </a:r>
          </a:p>
          <a:p>
            <a:pPr lvl="1"/>
            <a:r>
              <a:rPr lang="en-US" dirty="0"/>
              <a:t>MESI</a:t>
            </a:r>
          </a:p>
          <a:p>
            <a:r>
              <a:rPr lang="en-US" dirty="0"/>
              <a:t>Directory-based</a:t>
            </a:r>
          </a:p>
          <a:p>
            <a:pPr lvl="1"/>
            <a:r>
              <a:rPr lang="en-US" dirty="0"/>
              <a:t>Uses a directory per memory 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 dirty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heavily contain material developed and copyright by</a:t>
            </a:r>
          </a:p>
          <a:p>
            <a:pPr lvl="1"/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Asanovic</a:t>
            </a:r>
            <a:r>
              <a:rPr lang="en-US" dirty="0"/>
              <a:t> (MIT/UCB)</a:t>
            </a:r>
          </a:p>
          <a:p>
            <a:pPr lvl="1"/>
            <a:r>
              <a:rPr lang="en-US" dirty="0"/>
              <a:t>David Patterson (UCB)</a:t>
            </a:r>
          </a:p>
          <a:p>
            <a:r>
              <a:rPr lang="en-US" dirty="0"/>
              <a:t>And also by: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endParaRPr lang="en-US" dirty="0"/>
          </a:p>
          <a:p>
            <a:r>
              <a:rPr lang="en-US" dirty="0"/>
              <a:t>MIT material derived from course 6.823</a:t>
            </a:r>
          </a:p>
          <a:p>
            <a:r>
              <a:rPr lang="en-US" dirty="0"/>
              <a:t>UCB material derived from course CS252</a:t>
            </a:r>
          </a:p>
        </p:txBody>
      </p:sp>
    </p:spTree>
    <p:extLst>
      <p:ext uri="{BB962C8B-B14F-4D97-AF65-F5344CB8AC3E}">
        <p14:creationId xmlns:p14="http://schemas.microsoft.com/office/powerpoint/2010/main" val="89303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B84F-AB60-1647-838C-D0ADC2C558DE}" type="slidenum">
              <a:rPr lang="en-US"/>
              <a:pPr/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330200"/>
            <a:ext cx="7162800" cy="8382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Caching Basics: CPU-Memory Bottleneck</a:t>
            </a:r>
          </a:p>
        </p:txBody>
      </p:sp>
      <p:sp>
        <p:nvSpPr>
          <p:cNvPr id="1409027" name="Rectangle 3"/>
          <p:cNvSpPr>
            <a:spLocks noChangeArrowheads="1"/>
          </p:cNvSpPr>
          <p:nvPr/>
        </p:nvSpPr>
        <p:spPr bwMode="auto">
          <a:xfrm>
            <a:off x="5105400" y="1039813"/>
            <a:ext cx="1473200" cy="13985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Memory</a:t>
            </a:r>
          </a:p>
        </p:txBody>
      </p:sp>
      <p:sp>
        <p:nvSpPr>
          <p:cNvPr id="1409028" name="Rectangle 4"/>
          <p:cNvSpPr>
            <a:spLocks noChangeArrowheads="1"/>
          </p:cNvSpPr>
          <p:nvPr/>
        </p:nvSpPr>
        <p:spPr bwMode="auto">
          <a:xfrm>
            <a:off x="2590800" y="1192213"/>
            <a:ext cx="1168400" cy="1079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CPU</a:t>
            </a:r>
          </a:p>
        </p:txBody>
      </p:sp>
      <p:sp>
        <p:nvSpPr>
          <p:cNvPr id="1409029" name="Line 5"/>
          <p:cNvSpPr>
            <a:spLocks noChangeShapeType="1"/>
          </p:cNvSpPr>
          <p:nvPr/>
        </p:nvSpPr>
        <p:spPr bwMode="auto">
          <a:xfrm flipV="1">
            <a:off x="3733800" y="1725613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9030" name="Rectangle 6"/>
          <p:cNvSpPr>
            <a:spLocks noChangeArrowheads="1"/>
          </p:cNvSpPr>
          <p:nvPr/>
        </p:nvSpPr>
        <p:spPr bwMode="auto">
          <a:xfrm>
            <a:off x="685800" y="2736709"/>
            <a:ext cx="8131175" cy="3541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Performance of high-speed computers is usually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limited by memory </a:t>
            </a:r>
            <a:r>
              <a:rPr lang="en-US" sz="2400" i="1" dirty="0">
                <a:solidFill>
                  <a:schemeClr val="tx1"/>
                </a:solidFill>
                <a:latin typeface="Verdana" charset="0"/>
              </a:rPr>
              <a:t>bandwidth </a:t>
            </a: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&amp;</a:t>
            </a:r>
            <a:r>
              <a:rPr lang="en-US" sz="2400" i="1" dirty="0">
                <a:solidFill>
                  <a:schemeClr val="tx1"/>
                </a:solidFill>
                <a:latin typeface="Verdana" charset="0"/>
              </a:rPr>
              <a:t> latency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200" dirty="0">
              <a:solidFill>
                <a:schemeClr val="tx1"/>
              </a:solidFill>
              <a:latin typeface="Verdana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Verdana" charset="0"/>
              </a:rPr>
              <a:t> Latency (time for a single access)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Memory access time &gt;&gt; Processor cycle time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Problematic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endParaRPr lang="en-US" sz="2000" i="1" dirty="0">
              <a:solidFill>
                <a:srgbClr val="56127A"/>
              </a:solidFill>
              <a:latin typeface="Verdana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Verdana" charset="0"/>
              </a:rPr>
              <a:t> Bandwidth (number of accesses per unit time)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Increase the bus size, etc.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Usually OK</a:t>
            </a:r>
          </a:p>
        </p:txBody>
      </p:sp>
    </p:spTree>
    <p:extLst>
      <p:ext uri="{BB962C8B-B14F-4D97-AF65-F5344CB8AC3E}">
        <p14:creationId xmlns:p14="http://schemas.microsoft.com/office/powerpoint/2010/main" val="23709365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292975" cy="736600"/>
          </a:xfrm>
        </p:spPr>
        <p:txBody>
          <a:bodyPr/>
          <a:lstStyle/>
          <a:p>
            <a:r>
              <a:rPr lang="en-US" dirty="0"/>
              <a:t>Physical Size Affects Latency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660D-4C45-964F-A040-C0D4146A75F8}" type="slidenum">
              <a:rPr lang="en-US" smtClean="0"/>
              <a:pPr/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609600" y="2209800"/>
            <a:ext cx="1295400" cy="2209800"/>
            <a:chOff x="609600" y="2209800"/>
            <a:chExt cx="1295400" cy="2209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609600" y="3124200"/>
              <a:ext cx="1295400" cy="12954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rPr>
                <a:t>Small Memory</a:t>
              </a:r>
            </a:p>
          </p:txBody>
        </p:sp>
        <p:cxnSp>
          <p:nvCxnSpPr>
            <p:cNvPr id="10" name="Straight Arrow Connector 9"/>
            <p:cNvCxnSpPr>
              <a:endCxn id="4" idx="0"/>
            </p:cNvCxnSpPr>
            <p:nvPr/>
          </p:nvCxnSpPr>
          <p:spPr bwMode="auto">
            <a:xfrm rot="5400000" flipH="1" flipV="1">
              <a:off x="285750" y="3448050"/>
              <a:ext cx="1295400" cy="6477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762000" y="2209800"/>
              <a:ext cx="990600" cy="9144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rPr>
                <a:t>CPU</a:t>
              </a:r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2743200" y="990600"/>
            <a:ext cx="4876800" cy="5181600"/>
            <a:chOff x="2743200" y="990600"/>
            <a:chExt cx="4876800" cy="5181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743200" y="1905000"/>
              <a:ext cx="4876800" cy="4267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rPr>
                <a:t>Big Memory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1790700" y="2857500"/>
              <a:ext cx="4267200" cy="2362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4572000" y="990600"/>
              <a:ext cx="990600" cy="9144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rPr>
                <a:t>CPU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400" y="4800600"/>
            <a:ext cx="2362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Signals have further to travel</a:t>
            </a: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Fan out to more locations</a:t>
            </a:r>
          </a:p>
        </p:txBody>
      </p:sp>
    </p:spTree>
    <p:extLst>
      <p:ext uri="{BB962C8B-B14F-4D97-AF65-F5344CB8AC3E}">
        <p14:creationId xmlns:p14="http://schemas.microsoft.com/office/powerpoint/2010/main" val="26702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EAB6-7160-8540-A030-3876E6A4E7DB}" type="slidenum">
              <a:rPr lang="en-US"/>
              <a:pPr/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03200"/>
            <a:ext cx="7162800" cy="912813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Memory Hierarchy</a:t>
            </a:r>
          </a:p>
        </p:txBody>
      </p:sp>
      <p:sp>
        <p:nvSpPr>
          <p:cNvPr id="1426435" name="Rectangle 3"/>
          <p:cNvSpPr>
            <a:spLocks noChangeArrowheads="1"/>
          </p:cNvSpPr>
          <p:nvPr/>
        </p:nvSpPr>
        <p:spPr bwMode="auto">
          <a:xfrm>
            <a:off x="2971800" y="1219200"/>
            <a:ext cx="1981200" cy="1524000"/>
          </a:xfrm>
          <a:prstGeom prst="rect">
            <a:avLst/>
          </a:prstGeom>
          <a:solidFill>
            <a:srgbClr val="CFBDC8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Verdana" charset="0"/>
              </a:rPr>
              <a:t>Small,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Verdana" charset="0"/>
              </a:rPr>
              <a:t>Fast Memory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Verdana" charset="0"/>
              </a:rPr>
              <a:t>(RF, SRAM)</a:t>
            </a:r>
          </a:p>
        </p:txBody>
      </p:sp>
      <p:sp>
        <p:nvSpPr>
          <p:cNvPr id="1426436" name="Rectangle 4"/>
          <p:cNvSpPr>
            <a:spLocks noChangeArrowheads="1"/>
          </p:cNvSpPr>
          <p:nvPr/>
        </p:nvSpPr>
        <p:spPr bwMode="auto">
          <a:xfrm>
            <a:off x="446088" y="3429000"/>
            <a:ext cx="8405812" cy="23980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Verdana" charset="0"/>
              </a:rPr>
              <a:t>capacity</a:t>
            </a: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:	 Register &lt;&lt; SRAM &lt;&lt; DRAM    </a:t>
            </a:r>
            <a:r>
              <a:rPr lang="en-US" sz="2400" i="1" dirty="0">
                <a:solidFill>
                  <a:schemeClr val="tx1"/>
                </a:solidFill>
                <a:latin typeface="Verdana" charset="0"/>
              </a:rPr>
              <a:t>(cost)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i="1" dirty="0">
                <a:solidFill>
                  <a:schemeClr val="tx1"/>
                </a:solidFill>
                <a:latin typeface="Verdana" charset="0"/>
              </a:rPr>
              <a:t> latency:	 </a:t>
            </a: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Register &lt;&lt; SRAM &lt;&lt; DRAM    </a:t>
            </a:r>
            <a:r>
              <a:rPr lang="en-US" sz="2400" i="1" dirty="0">
                <a:solidFill>
                  <a:schemeClr val="tx1"/>
                </a:solidFill>
                <a:latin typeface="Verdana" charset="0"/>
              </a:rPr>
              <a:t>(size)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Verdana" charset="0"/>
              </a:rPr>
              <a:t>bandwidth:</a:t>
            </a: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	 on-chip &gt;&gt; off-chip         </a:t>
            </a:r>
            <a:r>
              <a:rPr lang="en-US" sz="2400" i="1" dirty="0">
                <a:solidFill>
                  <a:schemeClr val="tx1"/>
                </a:solidFill>
                <a:latin typeface="Verdana" charset="0"/>
              </a:rPr>
              <a:t>(delays)</a:t>
            </a:r>
          </a:p>
          <a:p>
            <a:pPr lvl="1">
              <a:spcBef>
                <a:spcPct val="0"/>
              </a:spcBef>
            </a:pPr>
            <a:endParaRPr lang="en-US" sz="1400" i="1" dirty="0">
              <a:solidFill>
                <a:schemeClr val="tx1"/>
              </a:solidFill>
              <a:latin typeface="Verdana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On a data access:</a:t>
            </a:r>
          </a:p>
          <a:p>
            <a:pPr lvl="1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if 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data </a:t>
            </a:r>
            <a:r>
              <a:rPr lang="en-US" sz="2000" dirty="0">
                <a:solidFill>
                  <a:srgbClr val="56127A"/>
                </a:solidFill>
                <a:latin typeface="Symbol" charset="2"/>
              </a:rPr>
              <a:t>Î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 fast memory </a:t>
            </a:r>
            <a:r>
              <a:rPr lang="en-US" sz="2000" dirty="0" err="1">
                <a:solidFill>
                  <a:srgbClr val="56127A"/>
                </a:solidFill>
                <a:latin typeface="Symbol" charset="2"/>
              </a:rPr>
              <a:t>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 low latency access </a:t>
            </a: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(SRAM)</a:t>
            </a:r>
          </a:p>
          <a:p>
            <a:pPr lvl="1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If 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data </a:t>
            </a:r>
            <a:r>
              <a:rPr lang="en-US" sz="2000" dirty="0">
                <a:solidFill>
                  <a:srgbClr val="56127A"/>
                </a:solidFill>
                <a:latin typeface="Symbol" charset="2"/>
              </a:rPr>
              <a:t>Ï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 fast memory </a:t>
            </a:r>
            <a:r>
              <a:rPr lang="en-US" sz="2000" dirty="0" err="1">
                <a:solidFill>
                  <a:srgbClr val="56127A"/>
                </a:solidFill>
                <a:latin typeface="Symbol" charset="2"/>
              </a:rPr>
              <a:t>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 long latency access </a:t>
            </a: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(DRAM)</a:t>
            </a:r>
            <a:endParaRPr lang="en-US" sz="2000" i="1" dirty="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426437" name="Rectangle 5"/>
          <p:cNvSpPr>
            <a:spLocks noChangeArrowheads="1"/>
          </p:cNvSpPr>
          <p:nvPr/>
        </p:nvSpPr>
        <p:spPr bwMode="auto">
          <a:xfrm>
            <a:off x="838200" y="1600200"/>
            <a:ext cx="1016000" cy="8350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Verdana" charset="0"/>
              </a:rPr>
              <a:t>CPU</a:t>
            </a:r>
          </a:p>
        </p:txBody>
      </p:sp>
      <p:sp>
        <p:nvSpPr>
          <p:cNvPr id="1426438" name="Rectangle 6"/>
          <p:cNvSpPr>
            <a:spLocks noChangeArrowheads="1"/>
          </p:cNvSpPr>
          <p:nvPr/>
        </p:nvSpPr>
        <p:spPr bwMode="auto">
          <a:xfrm>
            <a:off x="5943600" y="762000"/>
            <a:ext cx="2819400" cy="2514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Verdana" charset="0"/>
              </a:rPr>
              <a:t>Big, Slow Memory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Verdana" charset="0"/>
              </a:rPr>
              <a:t>(DRAM)</a:t>
            </a:r>
          </a:p>
        </p:txBody>
      </p:sp>
      <p:sp>
        <p:nvSpPr>
          <p:cNvPr id="1426439" name="Oval 7"/>
          <p:cNvSpPr>
            <a:spLocks noChangeArrowheads="1"/>
          </p:cNvSpPr>
          <p:nvPr/>
        </p:nvSpPr>
        <p:spPr bwMode="auto">
          <a:xfrm>
            <a:off x="2209800" y="1295400"/>
            <a:ext cx="355600" cy="311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Verdana" charset="0"/>
              </a:rPr>
              <a:t>A</a:t>
            </a:r>
          </a:p>
        </p:txBody>
      </p:sp>
      <p:sp>
        <p:nvSpPr>
          <p:cNvPr id="1426440" name="Oval 8"/>
          <p:cNvSpPr>
            <a:spLocks noChangeArrowheads="1"/>
          </p:cNvSpPr>
          <p:nvPr/>
        </p:nvSpPr>
        <p:spPr bwMode="auto">
          <a:xfrm>
            <a:off x="5257800" y="1295400"/>
            <a:ext cx="355600" cy="311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Verdana" charset="0"/>
              </a:rPr>
              <a:t>B</a:t>
            </a:r>
          </a:p>
        </p:txBody>
      </p:sp>
      <p:sp>
        <p:nvSpPr>
          <p:cNvPr id="1426441" name="Rectangle 9"/>
          <p:cNvSpPr>
            <a:spLocks noChangeArrowheads="1"/>
          </p:cNvSpPr>
          <p:nvPr/>
        </p:nvSpPr>
        <p:spPr bwMode="auto">
          <a:xfrm>
            <a:off x="1752600" y="2743200"/>
            <a:ext cx="4191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1">
                <a:solidFill>
                  <a:schemeClr val="tx1"/>
                </a:solidFill>
                <a:latin typeface="Verdana" charset="0"/>
              </a:rPr>
              <a:t>holds frequently used data</a:t>
            </a:r>
          </a:p>
        </p:txBody>
      </p:sp>
      <p:sp>
        <p:nvSpPr>
          <p:cNvPr id="1426442" name="AutoShape 10"/>
          <p:cNvSpPr>
            <a:spLocks noChangeArrowheads="1"/>
          </p:cNvSpPr>
          <p:nvPr/>
        </p:nvSpPr>
        <p:spPr bwMode="auto">
          <a:xfrm>
            <a:off x="4953000" y="1981200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6443" name="AutoShape 11"/>
          <p:cNvSpPr>
            <a:spLocks noChangeArrowheads="1"/>
          </p:cNvSpPr>
          <p:nvPr/>
        </p:nvSpPr>
        <p:spPr bwMode="auto">
          <a:xfrm>
            <a:off x="1828800" y="1600200"/>
            <a:ext cx="1143000" cy="838200"/>
          </a:xfrm>
          <a:prstGeom prst="leftRightArrow">
            <a:avLst>
              <a:gd name="adj1" fmla="val 50000"/>
              <a:gd name="adj2" fmla="val 27273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81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AutoShape 2"/>
          <p:cNvSpPr>
            <a:spLocks noChangeArrowheads="1"/>
          </p:cNvSpPr>
          <p:nvPr/>
        </p:nvSpPr>
        <p:spPr bwMode="auto">
          <a:xfrm>
            <a:off x="6184900" y="1612900"/>
            <a:ext cx="1346200" cy="8890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55" name="AutoShape 3"/>
          <p:cNvSpPr>
            <a:spLocks noChangeArrowheads="1"/>
          </p:cNvSpPr>
          <p:nvPr/>
        </p:nvSpPr>
        <p:spPr bwMode="auto">
          <a:xfrm>
            <a:off x="1308100" y="1536700"/>
            <a:ext cx="1346200" cy="8890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56" name="Line 4"/>
          <p:cNvSpPr>
            <a:spLocks noChangeShapeType="1"/>
          </p:cNvSpPr>
          <p:nvPr/>
        </p:nvSpPr>
        <p:spPr bwMode="auto">
          <a:xfrm flipH="1">
            <a:off x="1447800" y="4419600"/>
            <a:ext cx="106680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57" name="Line 5"/>
          <p:cNvSpPr>
            <a:spLocks noChangeShapeType="1"/>
          </p:cNvSpPr>
          <p:nvPr/>
        </p:nvSpPr>
        <p:spPr bwMode="auto">
          <a:xfrm>
            <a:off x="3276600" y="3429000"/>
            <a:ext cx="2286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58" name="Line 6"/>
          <p:cNvSpPr>
            <a:spLocks noChangeShapeType="1"/>
          </p:cNvSpPr>
          <p:nvPr/>
        </p:nvSpPr>
        <p:spPr bwMode="auto">
          <a:xfrm flipH="1">
            <a:off x="3962400" y="3581400"/>
            <a:ext cx="4572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59" name="Rectangle 7"/>
          <p:cNvSpPr>
            <a:spLocks noChangeArrowheads="1"/>
          </p:cNvSpPr>
          <p:nvPr/>
        </p:nvSpPr>
        <p:spPr bwMode="auto">
          <a:xfrm>
            <a:off x="3746500" y="1612900"/>
            <a:ext cx="1346200" cy="812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60" name="Rectangle 8"/>
          <p:cNvSpPr>
            <a:spLocks noGrp="1" noChangeArrowheads="1"/>
          </p:cNvSpPr>
          <p:nvPr>
            <p:ph type="title"/>
          </p:nvPr>
        </p:nvSpPr>
        <p:spPr>
          <a:xfrm>
            <a:off x="292100" y="152400"/>
            <a:ext cx="7162800" cy="1143000"/>
          </a:xfrm>
          <a:noFill/>
          <a:ln/>
        </p:spPr>
        <p:txBody>
          <a:bodyPr/>
          <a:lstStyle/>
          <a:p>
            <a:r>
              <a:rPr lang="en-US"/>
              <a:t>Inside a Cache</a:t>
            </a:r>
          </a:p>
        </p:txBody>
      </p:sp>
      <p:sp>
        <p:nvSpPr>
          <p:cNvPr id="1431561" name="Rectangle 9"/>
          <p:cNvSpPr>
            <a:spLocks noChangeArrowheads="1"/>
          </p:cNvSpPr>
          <p:nvPr/>
        </p:nvSpPr>
        <p:spPr bwMode="auto">
          <a:xfrm>
            <a:off x="3794125" y="1812925"/>
            <a:ext cx="123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Verdana" charset="0"/>
              </a:rPr>
              <a:t>CACHE</a:t>
            </a:r>
          </a:p>
        </p:txBody>
      </p:sp>
      <p:sp>
        <p:nvSpPr>
          <p:cNvPr id="1431562" name="Rectangle 10"/>
          <p:cNvSpPr>
            <a:spLocks noChangeArrowheads="1"/>
          </p:cNvSpPr>
          <p:nvPr/>
        </p:nvSpPr>
        <p:spPr bwMode="auto">
          <a:xfrm>
            <a:off x="1279525" y="1782763"/>
            <a:ext cx="1500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Verdana" charset="0"/>
              </a:rPr>
              <a:t>Processor </a:t>
            </a:r>
          </a:p>
        </p:txBody>
      </p:sp>
      <p:sp>
        <p:nvSpPr>
          <p:cNvPr id="1431563" name="Rectangle 11"/>
          <p:cNvSpPr>
            <a:spLocks noChangeArrowheads="1"/>
          </p:cNvSpPr>
          <p:nvPr/>
        </p:nvSpPr>
        <p:spPr bwMode="auto">
          <a:xfrm>
            <a:off x="6308725" y="1706563"/>
            <a:ext cx="1298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Verdana" charset="0"/>
              </a:rPr>
              <a:t>Main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Verdana" charset="0"/>
              </a:rPr>
              <a:t>Memory </a:t>
            </a:r>
          </a:p>
        </p:txBody>
      </p:sp>
      <p:sp>
        <p:nvSpPr>
          <p:cNvPr id="1431564" name="Line 12"/>
          <p:cNvSpPr>
            <a:spLocks noChangeShapeType="1"/>
          </p:cNvSpPr>
          <p:nvPr/>
        </p:nvSpPr>
        <p:spPr bwMode="auto">
          <a:xfrm>
            <a:off x="2667000" y="1752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65" name="Line 13"/>
          <p:cNvSpPr>
            <a:spLocks noChangeShapeType="1"/>
          </p:cNvSpPr>
          <p:nvPr/>
        </p:nvSpPr>
        <p:spPr bwMode="auto">
          <a:xfrm>
            <a:off x="2667000" y="22860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66" name="Line 14"/>
          <p:cNvSpPr>
            <a:spLocks noChangeShapeType="1"/>
          </p:cNvSpPr>
          <p:nvPr/>
        </p:nvSpPr>
        <p:spPr bwMode="auto">
          <a:xfrm>
            <a:off x="5105400" y="1752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67" name="Line 15"/>
          <p:cNvSpPr>
            <a:spLocks noChangeShapeType="1"/>
          </p:cNvSpPr>
          <p:nvPr/>
        </p:nvSpPr>
        <p:spPr bwMode="auto">
          <a:xfrm>
            <a:off x="5105400" y="22860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68" name="Rectangle 16"/>
          <p:cNvSpPr>
            <a:spLocks noChangeArrowheads="1"/>
          </p:cNvSpPr>
          <p:nvPr/>
        </p:nvSpPr>
        <p:spPr bwMode="auto">
          <a:xfrm>
            <a:off x="2727325" y="1370013"/>
            <a:ext cx="99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Verdana" charset="0"/>
              </a:rPr>
              <a:t>Address</a:t>
            </a:r>
          </a:p>
        </p:txBody>
      </p:sp>
      <p:sp>
        <p:nvSpPr>
          <p:cNvPr id="1431569" name="Rectangle 17"/>
          <p:cNvSpPr>
            <a:spLocks noChangeArrowheads="1"/>
          </p:cNvSpPr>
          <p:nvPr/>
        </p:nvSpPr>
        <p:spPr bwMode="auto">
          <a:xfrm>
            <a:off x="5089525" y="1370013"/>
            <a:ext cx="99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Verdana" charset="0"/>
              </a:rPr>
              <a:t>Address</a:t>
            </a:r>
          </a:p>
        </p:txBody>
      </p:sp>
      <p:sp>
        <p:nvSpPr>
          <p:cNvPr id="1431570" name="Rectangle 18"/>
          <p:cNvSpPr>
            <a:spLocks noChangeArrowheads="1"/>
          </p:cNvSpPr>
          <p:nvPr/>
        </p:nvSpPr>
        <p:spPr bwMode="auto">
          <a:xfrm>
            <a:off x="5318125" y="2284413"/>
            <a:ext cx="665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Verdana" charset="0"/>
              </a:rPr>
              <a:t>Data</a:t>
            </a:r>
          </a:p>
        </p:txBody>
      </p:sp>
      <p:sp>
        <p:nvSpPr>
          <p:cNvPr id="1431571" name="Rectangle 19"/>
          <p:cNvSpPr>
            <a:spLocks noChangeArrowheads="1"/>
          </p:cNvSpPr>
          <p:nvPr/>
        </p:nvSpPr>
        <p:spPr bwMode="auto">
          <a:xfrm>
            <a:off x="2879725" y="2284413"/>
            <a:ext cx="665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Verdana" charset="0"/>
              </a:rPr>
              <a:t>Data</a:t>
            </a:r>
          </a:p>
        </p:txBody>
      </p:sp>
      <p:sp>
        <p:nvSpPr>
          <p:cNvPr id="1431572" name="Rectangle 20"/>
          <p:cNvSpPr>
            <a:spLocks noChangeArrowheads="1"/>
          </p:cNvSpPr>
          <p:nvPr/>
        </p:nvSpPr>
        <p:spPr bwMode="auto">
          <a:xfrm>
            <a:off x="2298700" y="3822700"/>
            <a:ext cx="4165600" cy="226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73" name="Line 21"/>
          <p:cNvSpPr>
            <a:spLocks noChangeShapeType="1"/>
          </p:cNvSpPr>
          <p:nvPr/>
        </p:nvSpPr>
        <p:spPr bwMode="auto">
          <a:xfrm>
            <a:off x="2286000" y="4191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74" name="Line 22"/>
          <p:cNvSpPr>
            <a:spLocks noChangeShapeType="1"/>
          </p:cNvSpPr>
          <p:nvPr/>
        </p:nvSpPr>
        <p:spPr bwMode="auto">
          <a:xfrm>
            <a:off x="2286000" y="4572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75" name="Line 23"/>
          <p:cNvSpPr>
            <a:spLocks noChangeShapeType="1"/>
          </p:cNvSpPr>
          <p:nvPr/>
        </p:nvSpPr>
        <p:spPr bwMode="auto">
          <a:xfrm>
            <a:off x="2286000" y="4953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76" name="Line 24"/>
          <p:cNvSpPr>
            <a:spLocks noChangeShapeType="1"/>
          </p:cNvSpPr>
          <p:nvPr/>
        </p:nvSpPr>
        <p:spPr bwMode="auto">
          <a:xfrm>
            <a:off x="2286000" y="5334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77" name="Line 25"/>
          <p:cNvSpPr>
            <a:spLocks noChangeShapeType="1"/>
          </p:cNvSpPr>
          <p:nvPr/>
        </p:nvSpPr>
        <p:spPr bwMode="auto">
          <a:xfrm>
            <a:off x="2286000" y="5715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78" name="Line 26"/>
          <p:cNvSpPr>
            <a:spLocks noChangeShapeType="1"/>
          </p:cNvSpPr>
          <p:nvPr/>
        </p:nvSpPr>
        <p:spPr bwMode="auto">
          <a:xfrm>
            <a:off x="5029200" y="38100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79" name="Line 27"/>
          <p:cNvSpPr>
            <a:spLocks noChangeShapeType="1"/>
          </p:cNvSpPr>
          <p:nvPr/>
        </p:nvSpPr>
        <p:spPr bwMode="auto">
          <a:xfrm>
            <a:off x="3200400" y="3810000"/>
            <a:ext cx="0" cy="2286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80" name="Line 28"/>
          <p:cNvSpPr>
            <a:spLocks noChangeShapeType="1"/>
          </p:cNvSpPr>
          <p:nvPr/>
        </p:nvSpPr>
        <p:spPr bwMode="auto">
          <a:xfrm>
            <a:off x="3657600" y="38100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81" name="Line 29"/>
          <p:cNvSpPr>
            <a:spLocks noChangeShapeType="1"/>
          </p:cNvSpPr>
          <p:nvPr/>
        </p:nvSpPr>
        <p:spPr bwMode="auto">
          <a:xfrm>
            <a:off x="4114800" y="38100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82" name="Line 30"/>
          <p:cNvSpPr>
            <a:spLocks noChangeShapeType="1"/>
          </p:cNvSpPr>
          <p:nvPr/>
        </p:nvSpPr>
        <p:spPr bwMode="auto">
          <a:xfrm>
            <a:off x="4572000" y="38100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83" name="Line 31"/>
          <p:cNvSpPr>
            <a:spLocks noChangeShapeType="1"/>
          </p:cNvSpPr>
          <p:nvPr/>
        </p:nvSpPr>
        <p:spPr bwMode="auto">
          <a:xfrm>
            <a:off x="6019800" y="38100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84" name="Line 32"/>
          <p:cNvSpPr>
            <a:spLocks noChangeShapeType="1"/>
          </p:cNvSpPr>
          <p:nvPr/>
        </p:nvSpPr>
        <p:spPr bwMode="auto">
          <a:xfrm>
            <a:off x="6019800" y="4191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85" name="Line 33"/>
          <p:cNvSpPr>
            <a:spLocks noChangeShapeType="1"/>
          </p:cNvSpPr>
          <p:nvPr/>
        </p:nvSpPr>
        <p:spPr bwMode="auto">
          <a:xfrm>
            <a:off x="60198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86" name="Line 34"/>
          <p:cNvSpPr>
            <a:spLocks noChangeShapeType="1"/>
          </p:cNvSpPr>
          <p:nvPr/>
        </p:nvSpPr>
        <p:spPr bwMode="auto">
          <a:xfrm>
            <a:off x="6019800" y="4953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87" name="Line 35"/>
          <p:cNvSpPr>
            <a:spLocks noChangeShapeType="1"/>
          </p:cNvSpPr>
          <p:nvPr/>
        </p:nvSpPr>
        <p:spPr bwMode="auto">
          <a:xfrm>
            <a:off x="6019800" y="5334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88" name="Line 36"/>
          <p:cNvSpPr>
            <a:spLocks noChangeShapeType="1"/>
          </p:cNvSpPr>
          <p:nvPr/>
        </p:nvSpPr>
        <p:spPr bwMode="auto">
          <a:xfrm>
            <a:off x="6019800" y="5715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89" name="Line 37"/>
          <p:cNvSpPr>
            <a:spLocks noChangeShapeType="1"/>
          </p:cNvSpPr>
          <p:nvPr/>
        </p:nvSpPr>
        <p:spPr bwMode="auto">
          <a:xfrm>
            <a:off x="5181600" y="4038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90" name="Line 38"/>
          <p:cNvSpPr>
            <a:spLocks noChangeShapeType="1"/>
          </p:cNvSpPr>
          <p:nvPr/>
        </p:nvSpPr>
        <p:spPr bwMode="auto">
          <a:xfrm>
            <a:off x="5181600" y="4343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91" name="Line 39"/>
          <p:cNvSpPr>
            <a:spLocks noChangeShapeType="1"/>
          </p:cNvSpPr>
          <p:nvPr/>
        </p:nvSpPr>
        <p:spPr bwMode="auto">
          <a:xfrm>
            <a:off x="5181600" y="59436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92" name="Oval 40"/>
          <p:cNvSpPr>
            <a:spLocks noChangeArrowheads="1"/>
          </p:cNvSpPr>
          <p:nvPr/>
        </p:nvSpPr>
        <p:spPr bwMode="auto">
          <a:xfrm>
            <a:off x="2824163" y="5503863"/>
            <a:ext cx="4025900" cy="749300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93" name="Rectangle 41"/>
          <p:cNvSpPr>
            <a:spLocks noChangeArrowheads="1"/>
          </p:cNvSpPr>
          <p:nvPr/>
        </p:nvSpPr>
        <p:spPr bwMode="auto">
          <a:xfrm>
            <a:off x="669925" y="4678363"/>
            <a:ext cx="1377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Verdana" charset="0"/>
              </a:rPr>
              <a:t>  Address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Verdana" charset="0"/>
              </a:rPr>
              <a:t>     Tag</a:t>
            </a:r>
          </a:p>
        </p:txBody>
      </p:sp>
      <p:sp>
        <p:nvSpPr>
          <p:cNvPr id="1431594" name="Line 42"/>
          <p:cNvSpPr>
            <a:spLocks noChangeShapeType="1"/>
          </p:cNvSpPr>
          <p:nvPr/>
        </p:nvSpPr>
        <p:spPr bwMode="auto">
          <a:xfrm flipH="1">
            <a:off x="2286000" y="2438400"/>
            <a:ext cx="1447800" cy="13716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95" name="Line 43"/>
          <p:cNvSpPr>
            <a:spLocks noChangeShapeType="1"/>
          </p:cNvSpPr>
          <p:nvPr/>
        </p:nvSpPr>
        <p:spPr bwMode="auto">
          <a:xfrm>
            <a:off x="5105400" y="2438400"/>
            <a:ext cx="1371600" cy="13716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596" name="Rectangle 44"/>
          <p:cNvSpPr>
            <a:spLocks noChangeArrowheads="1"/>
          </p:cNvSpPr>
          <p:nvPr/>
        </p:nvSpPr>
        <p:spPr bwMode="auto">
          <a:xfrm>
            <a:off x="6842125" y="5745163"/>
            <a:ext cx="1555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Verdana" charset="0"/>
              </a:rPr>
              <a:t>Data Block</a:t>
            </a:r>
          </a:p>
        </p:txBody>
      </p:sp>
      <p:sp>
        <p:nvSpPr>
          <p:cNvPr id="1431597" name="Rectangle 45"/>
          <p:cNvSpPr>
            <a:spLocks noChangeArrowheads="1"/>
          </p:cNvSpPr>
          <p:nvPr/>
        </p:nvSpPr>
        <p:spPr bwMode="auto">
          <a:xfrm>
            <a:off x="3184525" y="3819525"/>
            <a:ext cx="5445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latin typeface="Verdana" charset="0"/>
              </a:rPr>
              <a:t>Data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latin typeface="Verdana" charset="0"/>
              </a:rPr>
              <a:t>Byte</a:t>
            </a:r>
          </a:p>
        </p:txBody>
      </p:sp>
      <p:sp>
        <p:nvSpPr>
          <p:cNvPr id="1431598" name="Rectangle 46"/>
          <p:cNvSpPr>
            <a:spLocks noChangeArrowheads="1"/>
          </p:cNvSpPr>
          <p:nvPr/>
        </p:nvSpPr>
        <p:spPr bwMode="auto">
          <a:xfrm>
            <a:off x="3641725" y="3819525"/>
            <a:ext cx="5445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latin typeface="Verdana" charset="0"/>
              </a:rPr>
              <a:t>Data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latin typeface="Verdana" charset="0"/>
              </a:rPr>
              <a:t>Byte</a:t>
            </a:r>
          </a:p>
        </p:txBody>
      </p:sp>
      <p:sp>
        <p:nvSpPr>
          <p:cNvPr id="1431599" name="Rectangle 47"/>
          <p:cNvSpPr>
            <a:spLocks noChangeArrowheads="1"/>
          </p:cNvSpPr>
          <p:nvPr/>
        </p:nvSpPr>
        <p:spPr bwMode="auto">
          <a:xfrm>
            <a:off x="3184525" y="4200525"/>
            <a:ext cx="5445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latin typeface="Verdana" charset="0"/>
              </a:rPr>
              <a:t>Data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latin typeface="Verdana" charset="0"/>
              </a:rPr>
              <a:t>Byte</a:t>
            </a:r>
          </a:p>
        </p:txBody>
      </p:sp>
      <p:sp>
        <p:nvSpPr>
          <p:cNvPr id="1431600" name="Rectangle 48"/>
          <p:cNvSpPr>
            <a:spLocks noChangeArrowheads="1"/>
          </p:cNvSpPr>
          <p:nvPr/>
        </p:nvSpPr>
        <p:spPr bwMode="auto">
          <a:xfrm>
            <a:off x="7223125" y="3840163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Verdana" charset="0"/>
              </a:rPr>
              <a:t>Line</a:t>
            </a:r>
          </a:p>
        </p:txBody>
      </p:sp>
      <p:sp>
        <p:nvSpPr>
          <p:cNvPr id="1431601" name="Rectangle 49"/>
          <p:cNvSpPr>
            <a:spLocks noChangeArrowheads="1"/>
          </p:cNvSpPr>
          <p:nvPr/>
        </p:nvSpPr>
        <p:spPr bwMode="auto">
          <a:xfrm>
            <a:off x="2498725" y="3884613"/>
            <a:ext cx="571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Verdana" charset="0"/>
              </a:rPr>
              <a:t>100</a:t>
            </a:r>
          </a:p>
        </p:txBody>
      </p:sp>
      <p:sp>
        <p:nvSpPr>
          <p:cNvPr id="1431602" name="Rectangle 50"/>
          <p:cNvSpPr>
            <a:spLocks noChangeArrowheads="1"/>
          </p:cNvSpPr>
          <p:nvPr/>
        </p:nvSpPr>
        <p:spPr bwMode="auto">
          <a:xfrm>
            <a:off x="2498725" y="4265613"/>
            <a:ext cx="571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Verdana" charset="0"/>
              </a:rPr>
              <a:t>304</a:t>
            </a:r>
          </a:p>
        </p:txBody>
      </p:sp>
      <p:sp>
        <p:nvSpPr>
          <p:cNvPr id="1431603" name="Rectangle 51"/>
          <p:cNvSpPr>
            <a:spLocks noChangeArrowheads="1"/>
          </p:cNvSpPr>
          <p:nvPr/>
        </p:nvSpPr>
        <p:spPr bwMode="auto">
          <a:xfrm>
            <a:off x="2438400" y="4648200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Verdana" charset="0"/>
              </a:rPr>
              <a:t>6848</a:t>
            </a:r>
          </a:p>
        </p:txBody>
      </p:sp>
      <p:sp>
        <p:nvSpPr>
          <p:cNvPr id="1431604" name="Line 52"/>
          <p:cNvSpPr>
            <a:spLocks noChangeShapeType="1"/>
          </p:cNvSpPr>
          <p:nvPr/>
        </p:nvSpPr>
        <p:spPr bwMode="auto">
          <a:xfrm flipH="1">
            <a:off x="6705600" y="4038600"/>
            <a:ext cx="533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605" name="Arc 53"/>
          <p:cNvSpPr>
            <a:spLocks/>
          </p:cNvSpPr>
          <p:nvPr/>
        </p:nvSpPr>
        <p:spPr bwMode="auto">
          <a:xfrm>
            <a:off x="6553200" y="3810000"/>
            <a:ext cx="153988" cy="381000"/>
          </a:xfrm>
          <a:custGeom>
            <a:avLst/>
            <a:gdLst>
              <a:gd name="G0" fmla="+- 224 0 0"/>
              <a:gd name="G1" fmla="+- 21600 0 0"/>
              <a:gd name="G2" fmla="+- 21600 0 0"/>
              <a:gd name="T0" fmla="*/ 0 w 21824"/>
              <a:gd name="T1" fmla="*/ 1 h 43103"/>
              <a:gd name="T2" fmla="*/ 2265 w 21824"/>
              <a:gd name="T3" fmla="*/ 43103 h 43103"/>
              <a:gd name="T4" fmla="*/ 224 w 21824"/>
              <a:gd name="T5" fmla="*/ 21600 h 4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24" h="43103" fill="none" extrusionOk="0">
                <a:moveTo>
                  <a:pt x="0" y="1"/>
                </a:moveTo>
                <a:cubicBezTo>
                  <a:pt x="74" y="0"/>
                  <a:pt x="149" y="-1"/>
                  <a:pt x="224" y="-1"/>
                </a:cubicBezTo>
                <a:cubicBezTo>
                  <a:pt x="12153" y="0"/>
                  <a:pt x="21824" y="9670"/>
                  <a:pt x="21824" y="21600"/>
                </a:cubicBezTo>
                <a:cubicBezTo>
                  <a:pt x="21824" y="32738"/>
                  <a:pt x="13353" y="42050"/>
                  <a:pt x="2265" y="43103"/>
                </a:cubicBezTo>
              </a:path>
              <a:path w="21824" h="43103" stroke="0" extrusionOk="0">
                <a:moveTo>
                  <a:pt x="0" y="1"/>
                </a:moveTo>
                <a:cubicBezTo>
                  <a:pt x="74" y="0"/>
                  <a:pt x="149" y="-1"/>
                  <a:pt x="224" y="-1"/>
                </a:cubicBezTo>
                <a:cubicBezTo>
                  <a:pt x="12153" y="0"/>
                  <a:pt x="21824" y="9670"/>
                  <a:pt x="21824" y="21600"/>
                </a:cubicBezTo>
                <a:cubicBezTo>
                  <a:pt x="21824" y="32738"/>
                  <a:pt x="13353" y="42050"/>
                  <a:pt x="2265" y="43103"/>
                </a:cubicBezTo>
                <a:lnTo>
                  <a:pt x="224" y="2160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606" name="Rectangle 54"/>
          <p:cNvSpPr>
            <a:spLocks noChangeArrowheads="1"/>
          </p:cNvSpPr>
          <p:nvPr/>
        </p:nvSpPr>
        <p:spPr bwMode="auto">
          <a:xfrm>
            <a:off x="1752600" y="2819400"/>
            <a:ext cx="16668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Verdana" charset="0"/>
              </a:rPr>
              <a:t>copy of main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Verdana" charset="0"/>
              </a:rPr>
              <a:t>memory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Verdana" charset="0"/>
              </a:rPr>
              <a:t>location 100</a:t>
            </a:r>
          </a:p>
        </p:txBody>
      </p:sp>
      <p:sp>
        <p:nvSpPr>
          <p:cNvPr id="1431607" name="Rectangle 55"/>
          <p:cNvSpPr>
            <a:spLocks noChangeArrowheads="1"/>
          </p:cNvSpPr>
          <p:nvPr/>
        </p:nvSpPr>
        <p:spPr bwMode="auto">
          <a:xfrm>
            <a:off x="4343400" y="2819400"/>
            <a:ext cx="16668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Verdana" charset="0"/>
              </a:rPr>
              <a:t>copy of main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Verdana" charset="0"/>
              </a:rPr>
              <a:t>memory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Verdana" charset="0"/>
              </a:rPr>
              <a:t>location 101</a:t>
            </a:r>
          </a:p>
        </p:txBody>
      </p:sp>
      <p:sp>
        <p:nvSpPr>
          <p:cNvPr id="1431608" name="Rectangle 56"/>
          <p:cNvSpPr>
            <a:spLocks noChangeArrowheads="1"/>
          </p:cNvSpPr>
          <p:nvPr/>
        </p:nvSpPr>
        <p:spPr bwMode="auto">
          <a:xfrm>
            <a:off x="2438400" y="4994275"/>
            <a:ext cx="642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Verdana" charset="0"/>
              </a:rPr>
              <a:t> 416</a:t>
            </a:r>
          </a:p>
        </p:txBody>
      </p:sp>
    </p:spTree>
    <p:extLst>
      <p:ext uri="{BB962C8B-B14F-4D97-AF65-F5344CB8AC3E}">
        <p14:creationId xmlns:p14="http://schemas.microsoft.com/office/powerpoint/2010/main" val="328790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Cache Read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719138"/>
          </a:xfrm>
          <a:noFill/>
          <a:ln/>
        </p:spPr>
        <p:txBody>
          <a:bodyPr/>
          <a:lstStyle/>
          <a:p>
            <a:pPr marL="342900" indent="-342900">
              <a:buFontTx/>
              <a:buNone/>
            </a:pPr>
            <a:r>
              <a:rPr lang="en-US" sz="1800"/>
              <a:t>   Look at Processor Address, search cache tags to find match.  Then either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3325" y="2209800"/>
            <a:ext cx="2911475" cy="2484438"/>
            <a:chOff x="758" y="1392"/>
            <a:chExt cx="1834" cy="1565"/>
          </a:xfrm>
        </p:grpSpPr>
        <p:sp>
          <p:nvSpPr>
            <p:cNvPr id="1433605" name="Line 5"/>
            <p:cNvSpPr>
              <a:spLocks noChangeShapeType="1"/>
            </p:cNvSpPr>
            <p:nvPr/>
          </p:nvSpPr>
          <p:spPr bwMode="auto">
            <a:xfrm flipH="1">
              <a:off x="1536" y="1392"/>
              <a:ext cx="1056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606" name="Rectangle 6"/>
            <p:cNvSpPr>
              <a:spLocks noChangeArrowheads="1"/>
            </p:cNvSpPr>
            <p:nvPr/>
          </p:nvSpPr>
          <p:spPr bwMode="auto">
            <a:xfrm>
              <a:off x="854" y="1459"/>
              <a:ext cx="132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chemeClr val="tx1"/>
                  </a:solidFill>
                  <a:latin typeface="Verdana" charset="0"/>
                </a:rPr>
                <a:t>Found in cache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chemeClr val="tx1"/>
                  </a:solidFill>
                  <a:latin typeface="Verdana" charset="0"/>
                </a:rPr>
                <a:t>a.k.a.  HIT</a:t>
              </a:r>
              <a:endParaRPr lang="en-US" sz="2000" u="sng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433607" name="Rectangle 7"/>
            <p:cNvSpPr>
              <a:spLocks noChangeArrowheads="1"/>
            </p:cNvSpPr>
            <p:nvPr/>
          </p:nvSpPr>
          <p:spPr bwMode="auto">
            <a:xfrm>
              <a:off x="758" y="2323"/>
              <a:ext cx="111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chemeClr val="tx1"/>
                  </a:solidFill>
                  <a:latin typeface="Verdana" charset="0"/>
                </a:rPr>
                <a:t>Return copy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chemeClr val="tx1"/>
                  </a:solidFill>
                  <a:latin typeface="Verdana" charset="0"/>
                </a:rPr>
                <a:t>of data from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chemeClr val="tx1"/>
                  </a:solidFill>
                  <a:latin typeface="Verdana" charset="0"/>
                </a:rPr>
                <a:t>cache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67202" y="2209800"/>
            <a:ext cx="4394204" cy="4340226"/>
            <a:chOff x="2688" y="1392"/>
            <a:chExt cx="2768" cy="2734"/>
          </a:xfrm>
        </p:grpSpPr>
        <p:sp>
          <p:nvSpPr>
            <p:cNvPr id="1433609" name="Line 9"/>
            <p:cNvSpPr>
              <a:spLocks noChangeShapeType="1"/>
            </p:cNvSpPr>
            <p:nvPr/>
          </p:nvSpPr>
          <p:spPr bwMode="auto">
            <a:xfrm>
              <a:off x="2688" y="1392"/>
              <a:ext cx="1056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610" name="Rectangle 10"/>
            <p:cNvSpPr>
              <a:spLocks noChangeArrowheads="1"/>
            </p:cNvSpPr>
            <p:nvPr/>
          </p:nvSpPr>
          <p:spPr bwMode="auto">
            <a:xfrm>
              <a:off x="3302" y="1459"/>
              <a:ext cx="11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chemeClr val="tx1"/>
                  </a:solidFill>
                  <a:latin typeface="Verdana" charset="0"/>
                </a:rPr>
                <a:t>Not in cache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chemeClr val="tx1"/>
                  </a:solidFill>
                  <a:latin typeface="Verdana" charset="0"/>
                </a:rPr>
                <a:t>a.k.a. MISS</a:t>
              </a:r>
              <a:endParaRPr lang="en-US" sz="2000" u="sng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433611" name="Rectangle 11"/>
            <p:cNvSpPr>
              <a:spLocks noChangeArrowheads="1"/>
            </p:cNvSpPr>
            <p:nvPr/>
          </p:nvSpPr>
          <p:spPr bwMode="auto">
            <a:xfrm>
              <a:off x="2918" y="2323"/>
              <a:ext cx="2538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charset="0"/>
                </a:rPr>
                <a:t>Read block of data from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charset="0"/>
                </a:rPr>
                <a:t>Main Memory</a:t>
              </a:r>
            </a:p>
            <a:p>
              <a:pPr>
                <a:spcBef>
                  <a:spcPct val="0"/>
                </a:spcBef>
              </a:pPr>
              <a:endParaRPr lang="en-US" sz="2000" dirty="0">
                <a:solidFill>
                  <a:schemeClr val="tx1"/>
                </a:solidFill>
                <a:latin typeface="Verdana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charset="0"/>
                </a:rPr>
                <a:t>Wait … </a:t>
              </a:r>
            </a:p>
            <a:p>
              <a:pPr>
                <a:spcBef>
                  <a:spcPct val="0"/>
                </a:spcBef>
              </a:pPr>
              <a:endParaRPr lang="en-US" sz="2000" dirty="0">
                <a:solidFill>
                  <a:schemeClr val="tx1"/>
                </a:solidFill>
                <a:latin typeface="Verdana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charset="0"/>
                </a:rPr>
                <a:t>Return data to processor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charset="0"/>
                </a:rPr>
                <a:t>and update cache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(Use a replacement algorithm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to select a line to replace)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9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2888-5B2F-EE49-8EB1-8CCF54C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35EF-589D-D740-8D65-ACB9733C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Cache hit:</a:t>
            </a:r>
          </a:p>
          <a:p>
            <a:pPr lvl="1"/>
            <a:r>
              <a:rPr lang="en-US" b="1" i="1" dirty="0"/>
              <a:t>write through:</a:t>
            </a:r>
            <a:r>
              <a:rPr lang="en-US" i="1" dirty="0"/>
              <a:t> </a:t>
            </a:r>
            <a:r>
              <a:rPr lang="en-US" dirty="0"/>
              <a:t>write both cache &amp; memory</a:t>
            </a:r>
          </a:p>
          <a:p>
            <a:pPr lvl="1"/>
            <a:r>
              <a:rPr lang="en-US" b="1" i="1" dirty="0"/>
              <a:t>write back:</a:t>
            </a:r>
            <a:r>
              <a:rPr lang="en-US" dirty="0"/>
              <a:t> write cache only, memory is written only when the entry is evicted</a:t>
            </a:r>
          </a:p>
          <a:p>
            <a:r>
              <a:rPr lang="en-US" sz="2800" dirty="0"/>
              <a:t>Cache miss:</a:t>
            </a:r>
          </a:p>
          <a:p>
            <a:pPr lvl="1"/>
            <a:r>
              <a:rPr lang="en-US" b="1" i="1" dirty="0"/>
              <a:t>no write allocate:</a:t>
            </a:r>
            <a:r>
              <a:rPr lang="en-US" i="1" dirty="0"/>
              <a:t>  </a:t>
            </a:r>
            <a:r>
              <a:rPr lang="en-US" dirty="0"/>
              <a:t>only write to main memory</a:t>
            </a:r>
          </a:p>
          <a:p>
            <a:pPr lvl="1"/>
            <a:r>
              <a:rPr lang="en-US" b="1" i="1" dirty="0"/>
              <a:t>write allocate</a:t>
            </a:r>
            <a:r>
              <a:rPr lang="en-US" dirty="0"/>
              <a:t> </a:t>
            </a:r>
            <a:r>
              <a:rPr lang="en-US" i="1" dirty="0"/>
              <a:t>(aka fetch on write):  </a:t>
            </a:r>
            <a:r>
              <a:rPr lang="en-US" dirty="0"/>
              <a:t>fetch into cache</a:t>
            </a:r>
          </a:p>
          <a:p>
            <a:r>
              <a:rPr lang="en-US" sz="2800" dirty="0"/>
              <a:t>Common combinations:</a:t>
            </a:r>
          </a:p>
          <a:p>
            <a:pPr lvl="1"/>
            <a:r>
              <a:rPr lang="en-US" dirty="0"/>
              <a:t>	write through and no write allocate</a:t>
            </a:r>
          </a:p>
          <a:p>
            <a:pPr lvl="1"/>
            <a:r>
              <a:rPr lang="en-US" dirty="0"/>
              <a:t>	write back with write allocate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C7610-0379-B14B-B384-8FB8BE64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7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52EE-9464-D141-AF31-DCB4CC5D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C1AF-DC4A-0844-9D74-37A1BEB8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PA3 grading still going on</a:t>
            </a:r>
          </a:p>
          <a:p>
            <a:r>
              <a:rPr lang="en-US" dirty="0"/>
              <a:t>This Friday, no recitation, undergrad office hours from 2 pm – 4 pm &amp; general office </a:t>
            </a:r>
            <a:r>
              <a:rPr lang="en-US"/>
              <a:t>hours from 4 pm – 5 pm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ABACA-5D15-7846-87DB-9BAAA659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34779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30047</TotalTime>
  <Pages>12</Pages>
  <Words>1943</Words>
  <Application>Microsoft Macintosh PowerPoint</Application>
  <PresentationFormat>Letter Paper (8.5x11 in)</PresentationFormat>
  <Paragraphs>415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Symbol</vt:lpstr>
      <vt:lpstr>Times New Roman</vt:lpstr>
      <vt:lpstr>Verdana</vt:lpstr>
      <vt:lpstr>Wingdings</vt:lpstr>
      <vt:lpstr>CS252-template</vt:lpstr>
      <vt:lpstr>Office Theme</vt:lpstr>
      <vt:lpstr>CSE 486/586 Distributed Systems Cache Coherence</vt:lpstr>
      <vt:lpstr>Storage to Memory </vt:lpstr>
      <vt:lpstr>Caching Basics: CPU-Memory Bottleneck</vt:lpstr>
      <vt:lpstr>Physical Size Affects Latency</vt:lpstr>
      <vt:lpstr>Memory Hierarchy</vt:lpstr>
      <vt:lpstr>Inside a Cache</vt:lpstr>
      <vt:lpstr>Cache Read</vt:lpstr>
      <vt:lpstr>Cache Write</vt:lpstr>
      <vt:lpstr>Administrivia</vt:lpstr>
      <vt:lpstr>Memory Coherence in SMPs</vt:lpstr>
      <vt:lpstr>Cache Coherence</vt:lpstr>
      <vt:lpstr>Cache Coherence</vt:lpstr>
      <vt:lpstr>One Design: Snoopy Cache</vt:lpstr>
      <vt:lpstr>Snoopy Cache Coherence Protocol</vt:lpstr>
      <vt:lpstr>Cache State Transition Diagram The MSI protocol</vt:lpstr>
      <vt:lpstr>Two Processor Example (Reading and writing the same cache line)</vt:lpstr>
      <vt:lpstr>Observation</vt:lpstr>
      <vt:lpstr>MESI: An Enhanced MSI protocol  increased performance for private data</vt:lpstr>
      <vt:lpstr>Scalable Approach: Directories</vt:lpstr>
      <vt:lpstr>Basic Operation of Directory</vt:lpstr>
      <vt:lpstr>Directory Cache Protocol</vt:lpstr>
      <vt:lpstr>Cache States</vt:lpstr>
      <vt:lpstr>Home directory states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1340</cp:revision>
  <cp:lastPrinted>2019-03-29T16:26:51Z</cp:lastPrinted>
  <dcterms:created xsi:type="dcterms:W3CDTF">2012-03-21T04:48:11Z</dcterms:created>
  <dcterms:modified xsi:type="dcterms:W3CDTF">2019-04-29T21:27:15Z</dcterms:modified>
  <cp:category/>
</cp:coreProperties>
</file>