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822" r:id="rId4"/>
    <p:sldId id="823" r:id="rId5"/>
    <p:sldId id="825" r:id="rId6"/>
    <p:sldId id="826" r:id="rId7"/>
    <p:sldId id="819" r:id="rId8"/>
    <p:sldId id="820" r:id="rId9"/>
    <p:sldId id="821" r:id="rId10"/>
    <p:sldId id="824" r:id="rId11"/>
    <p:sldId id="818" r:id="rId12"/>
    <p:sldId id="827" r:id="rId13"/>
    <p:sldId id="828" r:id="rId14"/>
    <p:sldId id="834" r:id="rId15"/>
    <p:sldId id="831" r:id="rId16"/>
    <p:sldId id="829" r:id="rId17"/>
    <p:sldId id="835" r:id="rId18"/>
    <p:sldId id="833" r:id="rId19"/>
    <p:sldId id="830" r:id="rId20"/>
    <p:sldId id="836" r:id="rId21"/>
    <p:sldId id="832" r:id="rId22"/>
    <p:sldId id="837" r:id="rId23"/>
    <p:sldId id="838" r:id="rId24"/>
    <p:sldId id="839" r:id="rId25"/>
    <p:sldId id="777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0332B7"/>
    <a:srgbClr val="0066FF"/>
    <a:srgbClr val="55FC02"/>
    <a:srgbClr val="FBBA03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1" autoAdjust="0"/>
    <p:restoredTop sz="80082" autoAdjust="0"/>
  </p:normalViewPr>
  <p:slideViewPr>
    <p:cSldViewPr>
      <p:cViewPr varScale="1">
        <p:scale>
          <a:sx n="64" d="100"/>
          <a:sy n="64" d="100"/>
        </p:scale>
        <p:origin x="1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PFN4 is shared between two processes.</a:t>
            </a:r>
          </a:p>
        </p:txBody>
      </p:sp>
    </p:spTree>
    <p:extLst>
      <p:ext uri="{BB962C8B-B14F-4D97-AF65-F5344CB8AC3E}">
        <p14:creationId xmlns:p14="http://schemas.microsoft.com/office/powerpoint/2010/main" val="239778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Zygote has the original copy of framework libraries, Java VM, native libraries, HAL, etc. When an app starts, Zygote forks it as a new process. All other processes access this copy through shared memory.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8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replicating for failures, then write-update would be the choice. But that’s not the case for DSM. Write-invalidate is fine for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1457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a chess game that needs a lot of AI for computing the next move.</a:t>
            </a:r>
          </a:p>
        </p:txBody>
      </p:sp>
    </p:spTree>
    <p:extLst>
      <p:ext uri="{BB962C8B-B14F-4D97-AF65-F5344CB8AC3E}">
        <p14:creationId xmlns:p14="http://schemas.microsoft.com/office/powerpoint/2010/main" val="309511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evals.com/login.aspx?s=buffalo" TargetMode="External"/><Relationship Id="rId2" Type="http://schemas.openxmlformats.org/officeDocument/2006/relationships/hyperlink" Target="https://forms.gle/eg1wHN2G8S6GVz3e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Distributed Shared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grades will be posted today.</a:t>
            </a:r>
          </a:p>
          <a:p>
            <a:r>
              <a:rPr lang="en-US" dirty="0"/>
              <a:t>PA4 deadline: 5/10</a:t>
            </a:r>
          </a:p>
          <a:p>
            <a:pPr lvl="1"/>
            <a:r>
              <a:rPr lang="en-US" dirty="0"/>
              <a:t>Please start early. The grader takes a long, long time.</a:t>
            </a:r>
          </a:p>
          <a:p>
            <a:r>
              <a:rPr lang="en-US" dirty="0"/>
              <a:t>Survey &amp; course evaluation</a:t>
            </a:r>
          </a:p>
          <a:p>
            <a:pPr lvl="1"/>
            <a:r>
              <a:rPr lang="en-US" dirty="0"/>
              <a:t>Survey: </a:t>
            </a:r>
            <a:r>
              <a:rPr lang="en-US" dirty="0">
                <a:hlinkClick r:id="rId2"/>
              </a:rPr>
              <a:t>https://forms.gle/eg1wHN2G8S6GVz3e9</a:t>
            </a:r>
            <a:endParaRPr lang="en-US" dirty="0"/>
          </a:p>
          <a:p>
            <a:pPr lvl="1"/>
            <a:r>
              <a:rPr lang="en-US" dirty="0"/>
              <a:t>Course evaluation: </a:t>
            </a:r>
            <a:r>
              <a:rPr lang="en-US" dirty="0">
                <a:hlinkClick r:id="rId3"/>
              </a:rPr>
              <a:t>https://www.smartevals.com/login.aspx?s=buffalo</a:t>
            </a:r>
            <a:endParaRPr lang="en-US" dirty="0"/>
          </a:p>
          <a:p>
            <a:r>
              <a:rPr lang="en-US" dirty="0"/>
              <a:t>If </a:t>
            </a:r>
            <a:r>
              <a:rPr lang="en-US">
                <a:solidFill>
                  <a:srgbClr val="FF0000"/>
                </a:solidFill>
              </a:rPr>
              <a:t>both</a:t>
            </a:r>
            <a:r>
              <a:rPr lang="en-US"/>
              <a:t> have </a:t>
            </a:r>
            <a:r>
              <a:rPr lang="en-US" dirty="0"/>
              <a:t>80% or more participation,</a:t>
            </a:r>
          </a:p>
          <a:p>
            <a:pPr lvl="1"/>
            <a:r>
              <a:rPr lang="en-US" dirty="0"/>
              <a:t>For each of you, I’ll take the better one between the midterm and the final, and give the 30% weight for the better one and the 20% weight for the other one.</a:t>
            </a:r>
          </a:p>
          <a:p>
            <a:pPr lvl="1"/>
            <a:r>
              <a:rPr lang="en-US" dirty="0"/>
              <a:t>(Currently, it’s 20% for the midterm and 30% for the final.)</a:t>
            </a:r>
          </a:p>
          <a:p>
            <a:r>
              <a:rPr lang="en-US" dirty="0"/>
              <a:t>No recitation today; replaced with office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0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EE1A-E2FC-4544-85D0-3182221D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ED38-7F80-E148-A74F-DD914B6A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two cases.</a:t>
            </a:r>
          </a:p>
          <a:p>
            <a:pPr lvl="1"/>
            <a:r>
              <a:rPr lang="en-US" dirty="0"/>
              <a:t>DSM for processes</a:t>
            </a:r>
          </a:p>
          <a:p>
            <a:pPr lvl="1"/>
            <a:r>
              <a:rPr lang="en-US" dirty="0"/>
              <a:t>DSM for threads</a:t>
            </a:r>
          </a:p>
          <a:p>
            <a:r>
              <a:rPr lang="en-US" dirty="0"/>
              <a:t>DSM for processes: different processes running on different machines sharing a memory page.</a:t>
            </a:r>
          </a:p>
          <a:p>
            <a:r>
              <a:rPr lang="en-US" dirty="0"/>
              <a:t>The shared memory page is </a:t>
            </a:r>
            <a:r>
              <a:rPr lang="en-US" dirty="0">
                <a:solidFill>
                  <a:srgbClr val="FF0000"/>
                </a:solidFill>
              </a:rPr>
              <a:t>replicated and synchronized</a:t>
            </a:r>
            <a:r>
              <a:rPr lang="en-US" dirty="0"/>
              <a:t> across different machines.</a:t>
            </a:r>
          </a:p>
          <a:p>
            <a:pPr lvl="1"/>
            <a:r>
              <a:rPr lang="en-US" dirty="0"/>
              <a:t>However, replication is not the goal (e.g., we’re not keeping replicas to deal with failures).</a:t>
            </a:r>
          </a:p>
          <a:p>
            <a:r>
              <a:rPr lang="en-US" dirty="0"/>
              <a:t>A generic way of doing this is at </a:t>
            </a:r>
            <a:r>
              <a:rPr lang="en-US" dirty="0">
                <a:solidFill>
                  <a:srgbClr val="FF0000"/>
                </a:solidFill>
              </a:rPr>
              <a:t>the OS layer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Similar to the diagram on slide #8, but with processes on different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A499-9FCE-2B49-8671-C714449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7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066B-BDE7-054D-B405-88F03F0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Synchronization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2145-6EE5-7E48-944D-2074F407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511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Write-update</a:t>
            </a:r>
          </a:p>
          <a:p>
            <a:pPr lvl="1"/>
            <a:r>
              <a:rPr lang="en-US" dirty="0"/>
              <a:t>A process updates a memory page.</a:t>
            </a:r>
          </a:p>
          <a:p>
            <a:pPr lvl="1"/>
            <a:r>
              <a:rPr lang="en-US" dirty="0"/>
              <a:t>The update is </a:t>
            </a:r>
            <a:r>
              <a:rPr lang="en-US" dirty="0">
                <a:solidFill>
                  <a:srgbClr val="FF0000"/>
                </a:solidFill>
              </a:rPr>
              <a:t>multicast</a:t>
            </a:r>
            <a:r>
              <a:rPr lang="en-US" dirty="0"/>
              <a:t> to other replicas.</a:t>
            </a:r>
          </a:p>
          <a:p>
            <a:pPr lvl="1"/>
            <a:r>
              <a:rPr lang="en-US" dirty="0"/>
              <a:t>The multicast protocol determines consistency guarantees (e.g., FIFO-total for sequential consistency).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Reads are cheap</a:t>
            </a:r>
            <a:r>
              <a:rPr lang="en-US" dirty="0"/>
              <a:t> (always local), but </a:t>
            </a:r>
            <a:r>
              <a:rPr lang="en-US" dirty="0">
                <a:solidFill>
                  <a:srgbClr val="FF0000"/>
                </a:solidFill>
              </a:rPr>
              <a:t>writes are costly</a:t>
            </a:r>
            <a:r>
              <a:rPr lang="en-US" dirty="0"/>
              <a:t> (always multicast).</a:t>
            </a:r>
          </a:p>
          <a:p>
            <a:r>
              <a:rPr lang="en-US" dirty="0"/>
              <a:t>Write-invalidate</a:t>
            </a:r>
          </a:p>
          <a:p>
            <a:pPr lvl="1"/>
            <a:r>
              <a:rPr lang="en-US" dirty="0"/>
              <a:t>Two states for a shared page: </a:t>
            </a:r>
            <a:r>
              <a:rPr lang="en-US" dirty="0">
                <a:solidFill>
                  <a:srgbClr val="FF0000"/>
                </a:solidFill>
              </a:rPr>
              <a:t>read-only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read &amp; write</a:t>
            </a:r>
          </a:p>
          <a:p>
            <a:pPr lvl="2"/>
            <a:r>
              <a:rPr lang="en-US" dirty="0"/>
              <a:t>Read-only: the memory page is </a:t>
            </a:r>
            <a:r>
              <a:rPr lang="en-US" dirty="0">
                <a:solidFill>
                  <a:srgbClr val="114FFB"/>
                </a:solidFill>
              </a:rPr>
              <a:t>potentially replicated</a:t>
            </a:r>
            <a:r>
              <a:rPr lang="en-US" dirty="0"/>
              <a:t> on two or more processes/machines</a:t>
            </a:r>
          </a:p>
          <a:p>
            <a:pPr lvl="2"/>
            <a:r>
              <a:rPr lang="en-US" dirty="0"/>
              <a:t>Read &amp; write: the memory page is </a:t>
            </a:r>
            <a:r>
              <a:rPr lang="en-US" dirty="0">
                <a:solidFill>
                  <a:srgbClr val="114FFB"/>
                </a:solidFill>
              </a:rPr>
              <a:t>exclusive</a:t>
            </a:r>
            <a:r>
              <a:rPr lang="en-US" dirty="0"/>
              <a:t> for the process (no other replica)</a:t>
            </a:r>
          </a:p>
          <a:p>
            <a:pPr lvl="1"/>
            <a:r>
              <a:rPr lang="en-US" dirty="0"/>
              <a:t>If a process intends to write to a read-only page, </a:t>
            </a:r>
            <a:r>
              <a:rPr lang="en-US" dirty="0">
                <a:solidFill>
                  <a:srgbClr val="114FFB"/>
                </a:solidFill>
              </a:rPr>
              <a:t>an invalidate request is multicast</a:t>
            </a:r>
            <a:r>
              <a:rPr lang="en-US" dirty="0"/>
              <a:t> to other processes.</a:t>
            </a:r>
          </a:p>
          <a:p>
            <a:pPr lvl="1"/>
            <a:r>
              <a:rPr lang="en-US" dirty="0"/>
              <a:t>Later writes can take place </a:t>
            </a:r>
            <a:r>
              <a:rPr lang="en-US" dirty="0">
                <a:solidFill>
                  <a:srgbClr val="FF0000"/>
                </a:solidFill>
              </a:rPr>
              <a:t>without communication (cheap)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Writes are only propagated </a:t>
            </a:r>
            <a:r>
              <a:rPr lang="en-US" dirty="0">
                <a:solidFill>
                  <a:srgbClr val="114FFB"/>
                </a:solidFill>
              </a:rPr>
              <a:t>when there’s a read by another process (cheap for write, costly for read)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a write can be </a:t>
            </a:r>
            <a:r>
              <a:rPr lang="en-US" dirty="0">
                <a:solidFill>
                  <a:srgbClr val="114FFB"/>
                </a:solidFill>
              </a:rPr>
              <a:t>delayed by invalidation (costly for write)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DB28A-0867-9744-9049-9944798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066B-BDE7-054D-B405-88F03F0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Invalidate Protocol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2145-6EE5-7E48-944D-2074F407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511800"/>
          </a:xfrm>
        </p:spPr>
        <p:txBody>
          <a:bodyPr>
            <a:normAutofit/>
          </a:bodyPr>
          <a:lstStyle/>
          <a:p>
            <a:r>
              <a:rPr lang="en-US" dirty="0"/>
              <a:t>Note: R fault and W fault can occur at any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DB28A-0867-9744-9049-9944798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3C0A41-E65B-844C-8317-9698A8B9CB47}"/>
              </a:ext>
            </a:extLst>
          </p:cNvPr>
          <p:cNvSpPr/>
          <p:nvPr/>
        </p:nvSpPr>
        <p:spPr bwMode="auto">
          <a:xfrm>
            <a:off x="1295400" y="2540998"/>
            <a:ext cx="19050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Read/write state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2A78B6-BD98-F549-B2F9-32085378ABBE}"/>
              </a:ext>
            </a:extLst>
          </p:cNvPr>
          <p:cNvSpPr/>
          <p:nvPr/>
        </p:nvSpPr>
        <p:spPr bwMode="auto">
          <a:xfrm>
            <a:off x="5867400" y="2540998"/>
            <a:ext cx="19050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Read-only state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E23A43-013A-4943-B773-9D0BCD063118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auto">
          <a:xfrm>
            <a:off x="2921419" y="2741864"/>
            <a:ext cx="3224962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F9B993-3517-C44A-8460-686DD841287D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auto">
          <a:xfrm flipH="1">
            <a:off x="2921419" y="3711732"/>
            <a:ext cx="3224962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A1FE4B-5F25-3B4F-A63B-ECBF657E9866}"/>
              </a:ext>
            </a:extLst>
          </p:cNvPr>
          <p:cNvSpPr txBox="1"/>
          <p:nvPr/>
        </p:nvSpPr>
        <p:spPr>
          <a:xfrm>
            <a:off x="3854450" y="23102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 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46BA6-8162-3D41-813A-97236BF94EE9}"/>
              </a:ext>
            </a:extLst>
          </p:cNvPr>
          <p:cNvSpPr txBox="1"/>
          <p:nvPr/>
        </p:nvSpPr>
        <p:spPr>
          <a:xfrm>
            <a:off x="3848100" y="386548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 fault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0FFD8-EAD9-454D-BF6C-799E9C8759C4}"/>
              </a:ext>
            </a:extLst>
          </p:cNvPr>
          <p:cNvSpPr txBox="1"/>
          <p:nvPr/>
        </p:nvSpPr>
        <p:spPr>
          <a:xfrm>
            <a:off x="6011151" y="213894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Multiple readers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77F2C-36E4-0044-B045-ABF65286651C}"/>
              </a:ext>
            </a:extLst>
          </p:cNvPr>
          <p:cNvSpPr txBox="1"/>
          <p:nvPr/>
        </p:nvSpPr>
        <p:spPr>
          <a:xfrm>
            <a:off x="1409098" y="2133600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Single writer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5A3F5E3-9E24-7E49-989B-91853E633B07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 bwMode="auto">
          <a:xfrm flipH="1">
            <a:off x="6819900" y="3226798"/>
            <a:ext cx="952500" cy="685800"/>
          </a:xfrm>
          <a:prstGeom prst="curvedConnector4">
            <a:avLst>
              <a:gd name="adj1" fmla="val -24000"/>
              <a:gd name="adj2" fmla="val 13333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9EFA8AD-5230-144E-AD4A-450DC19324BB}"/>
              </a:ext>
            </a:extLst>
          </p:cNvPr>
          <p:cNvCxnSpPr>
            <a:cxnSpLocks/>
            <a:stCxn id="5" idx="2"/>
            <a:endCxn id="5" idx="4"/>
          </p:cNvCxnSpPr>
          <p:nvPr/>
        </p:nvCxnSpPr>
        <p:spPr bwMode="auto">
          <a:xfrm rot="10800000" flipH="1" flipV="1">
            <a:off x="1295400" y="3226798"/>
            <a:ext cx="952500" cy="685800"/>
          </a:xfrm>
          <a:prstGeom prst="curvedConnector4">
            <a:avLst>
              <a:gd name="adj1" fmla="val -24000"/>
              <a:gd name="adj2" fmla="val 13333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82DD8F-FB99-BD49-BD6D-E94FDC5DA2BC}"/>
              </a:ext>
            </a:extLst>
          </p:cNvPr>
          <p:cNvSpPr txBox="1"/>
          <p:nvPr/>
        </p:nvSpPr>
        <p:spPr>
          <a:xfrm>
            <a:off x="6830301" y="418350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 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08702-368E-984C-9DA8-39935A189D0A}"/>
              </a:ext>
            </a:extLst>
          </p:cNvPr>
          <p:cNvSpPr txBox="1"/>
          <p:nvPr/>
        </p:nvSpPr>
        <p:spPr>
          <a:xfrm>
            <a:off x="1466850" y="413385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 fault (invalidation)</a:t>
            </a:r>
          </a:p>
        </p:txBody>
      </p:sp>
    </p:spTree>
    <p:extLst>
      <p:ext uri="{BB962C8B-B14F-4D97-AF65-F5344CB8AC3E}">
        <p14:creationId xmlns:p14="http://schemas.microsoft.com/office/powerpoint/2010/main" val="164894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D105-A2AB-E041-A9FF-B6B6DF7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System: Ivy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278D-3166-124A-971B-4765382B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write-invalidation protocol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Owner</a:t>
            </a:r>
            <a:r>
              <a:rPr lang="en-US" dirty="0"/>
              <a:t> of a page: the process with the most up-to-date</a:t>
            </a:r>
          </a:p>
          <a:p>
            <a:pPr lvl="1"/>
            <a:r>
              <a:rPr lang="en-US" dirty="0" err="1">
                <a:solidFill>
                  <a:srgbClr val="114FFB"/>
                </a:solidFill>
              </a:rPr>
              <a:t>Copyset</a:t>
            </a:r>
            <a:r>
              <a:rPr lang="en-US" dirty="0"/>
              <a:t> of a page: the processes with a replica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A centralized manager</a:t>
            </a:r>
            <a:r>
              <a:rPr lang="en-US" dirty="0"/>
              <a:t> maintains ownership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F9BF-CB0B-F54A-9545-B272A33B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E809C6-AF87-1248-AB3C-915F028ED627}"/>
              </a:ext>
            </a:extLst>
          </p:cNvPr>
          <p:cNvSpPr/>
          <p:nvPr/>
        </p:nvSpPr>
        <p:spPr bwMode="auto">
          <a:xfrm>
            <a:off x="1524000" y="32766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Faulting process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4070BE-03E3-EE4A-B892-35840CA3868A}"/>
              </a:ext>
            </a:extLst>
          </p:cNvPr>
          <p:cNvSpPr/>
          <p:nvPr/>
        </p:nvSpPr>
        <p:spPr bwMode="auto">
          <a:xfrm>
            <a:off x="6184900" y="32766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Current owner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8B57C-4B02-194C-9421-EC6785FD58B6}"/>
              </a:ext>
            </a:extLst>
          </p:cNvPr>
          <p:cNvSpPr/>
          <p:nvPr/>
        </p:nvSpPr>
        <p:spPr bwMode="auto">
          <a:xfrm>
            <a:off x="1524000" y="5943600"/>
            <a:ext cx="20574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Page No.	    Owner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EF79DC-A342-BF46-8DE8-08FDF0BB594E}"/>
              </a:ext>
            </a:extLst>
          </p:cNvPr>
          <p:cNvCxnSpPr>
            <a:stCxn id="15" idx="1"/>
            <a:endCxn id="15" idx="3"/>
          </p:cNvCxnSpPr>
          <p:nvPr/>
        </p:nvCxnSpPr>
        <p:spPr bwMode="auto">
          <a:xfrm>
            <a:off x="1524000" y="63246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A4EA81-A8F7-FB49-AACB-1033FEA5CCFF}"/>
              </a:ext>
            </a:extLst>
          </p:cNvPr>
          <p:cNvCxnSpPr>
            <a:stCxn id="15" idx="0"/>
            <a:endCxn id="15" idx="2"/>
          </p:cNvCxnSpPr>
          <p:nvPr/>
        </p:nvCxnSpPr>
        <p:spPr bwMode="auto">
          <a:xfrm>
            <a:off x="2552700" y="5943600"/>
            <a:ext cx="0" cy="762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F1FDDF1-7E93-654A-B7CA-DA0571417186}"/>
              </a:ext>
            </a:extLst>
          </p:cNvPr>
          <p:cNvSpPr/>
          <p:nvPr/>
        </p:nvSpPr>
        <p:spPr bwMode="auto">
          <a:xfrm>
            <a:off x="3854449" y="5023067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Manager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836808-CFC7-7B40-9D74-E34A5CEFC309}"/>
              </a:ext>
            </a:extLst>
          </p:cNvPr>
          <p:cNvCxnSpPr>
            <a:stCxn id="6" idx="5"/>
            <a:endCxn id="20" idx="1"/>
          </p:cNvCxnSpPr>
          <p:nvPr/>
        </p:nvCxnSpPr>
        <p:spPr bwMode="auto">
          <a:xfrm>
            <a:off x="2694734" y="4447334"/>
            <a:ext cx="1360581" cy="77659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8C7F5E-9599-3E42-A7ED-71E254895FD6}"/>
              </a:ext>
            </a:extLst>
          </p:cNvPr>
          <p:cNvCxnSpPr>
            <a:cxnSpLocks/>
            <a:stCxn id="20" idx="7"/>
            <a:endCxn id="12" idx="3"/>
          </p:cNvCxnSpPr>
          <p:nvPr/>
        </p:nvCxnSpPr>
        <p:spPr bwMode="auto">
          <a:xfrm flipV="1">
            <a:off x="5025183" y="4447334"/>
            <a:ext cx="1360583" cy="77659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A1276A-3F24-624E-A58F-1B538C6BCB43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 bwMode="auto">
          <a:xfrm flipH="1">
            <a:off x="2895600" y="3962400"/>
            <a:ext cx="32893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929D16-0320-274B-8A82-D2C74D1FF9E7}"/>
              </a:ext>
            </a:extLst>
          </p:cNvPr>
          <p:cNvSpPr/>
          <p:nvPr/>
        </p:nvSpPr>
        <p:spPr bwMode="auto">
          <a:xfrm>
            <a:off x="914400" y="4843517"/>
            <a:ext cx="2356643" cy="396183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1. </a:t>
            </a:r>
            <a:r>
              <a:rPr lang="en-US" dirty="0" err="1">
                <a:solidFill>
                  <a:schemeClr val="tx2"/>
                </a:solidFill>
              </a:rPr>
              <a:t>Req</a:t>
            </a:r>
            <a:r>
              <a:rPr lang="en-US" dirty="0">
                <a:solidFill>
                  <a:schemeClr val="tx2"/>
                </a:solidFill>
              </a:rPr>
              <a:t>: page no (R/W)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D18C0-D8FA-634C-BA63-C6A057C0B8C1}"/>
              </a:ext>
            </a:extLst>
          </p:cNvPr>
          <p:cNvSpPr/>
          <p:nvPr/>
        </p:nvSpPr>
        <p:spPr bwMode="auto">
          <a:xfrm>
            <a:off x="5796757" y="4840742"/>
            <a:ext cx="2356643" cy="396183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2. </a:t>
            </a:r>
            <a:r>
              <a:rPr lang="en-US" dirty="0" err="1">
                <a:solidFill>
                  <a:schemeClr val="tx2"/>
                </a:solidFill>
              </a:rPr>
              <a:t>Req</a:t>
            </a:r>
            <a:r>
              <a:rPr lang="en-US" dirty="0">
                <a:solidFill>
                  <a:schemeClr val="tx2"/>
                </a:solidFill>
              </a:rPr>
              <a:t>, page no (R/W)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86265-7F1D-8A45-88C3-943A680BC62F}"/>
              </a:ext>
            </a:extLst>
          </p:cNvPr>
          <p:cNvSpPr/>
          <p:nvPr/>
        </p:nvSpPr>
        <p:spPr bwMode="auto">
          <a:xfrm>
            <a:off x="3361928" y="3356884"/>
            <a:ext cx="2356643" cy="396183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3. Page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4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C31C-995F-A744-84C4-BFA0F06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C283-0197-2748-AA73-BECC530B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we operate at the page-level.</a:t>
            </a:r>
          </a:p>
          <a:p>
            <a:pPr lvl="1"/>
            <a:r>
              <a:rPr lang="en-US" dirty="0"/>
              <a:t>(But other implementations also have similar problems.)</a:t>
            </a:r>
          </a:p>
          <a:p>
            <a:pPr lvl="1"/>
            <a:r>
              <a:rPr lang="en-US" dirty="0"/>
              <a:t>Just as a reference, a Linux memory page is 4KB.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When two processes (on two different machines) share a page, </a:t>
            </a:r>
            <a:r>
              <a:rPr lang="en-US" dirty="0">
                <a:solidFill>
                  <a:srgbClr val="FF0000"/>
                </a:solidFill>
              </a:rPr>
              <a:t>it doesn’t always mean that they share everything on the page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one process reads from and writes to a variable X, while the other process reads from and writes to another variable Y. If they are in the same memory page, the processes are sharing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E85D-7F7B-2647-BFB3-E36B61CD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24A5-566F-864D-9625-ECAD92CA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EA15-59C7-034F-BBB7-1AA5C6AD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/>
          <a:lstStyle/>
          <a:p>
            <a:r>
              <a:rPr lang="en-US" dirty="0">
                <a:solidFill>
                  <a:srgbClr val="114FFB"/>
                </a:solidFill>
              </a:rPr>
              <a:t>True sharing</a:t>
            </a:r>
          </a:p>
          <a:p>
            <a:pPr lvl="1"/>
            <a:r>
              <a:rPr lang="en-US" dirty="0"/>
              <a:t>Two processes share </a:t>
            </a:r>
            <a:r>
              <a:rPr lang="en-US" dirty="0">
                <a:solidFill>
                  <a:srgbClr val="FF0000"/>
                </a:solidFill>
              </a:rPr>
              <a:t>the exact same data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False sharing</a:t>
            </a:r>
          </a:p>
          <a:p>
            <a:pPr lvl="1"/>
            <a:r>
              <a:rPr lang="en-US" dirty="0"/>
              <a:t>Two processes </a:t>
            </a:r>
            <a:r>
              <a:rPr lang="en-US" dirty="0">
                <a:solidFill>
                  <a:srgbClr val="114FFB"/>
                </a:solidFill>
              </a:rPr>
              <a:t>do not share the exact same data</a:t>
            </a:r>
            <a:r>
              <a:rPr lang="en-US" dirty="0"/>
              <a:t>, but they access </a:t>
            </a:r>
            <a:r>
              <a:rPr lang="en-US" dirty="0">
                <a:solidFill>
                  <a:srgbClr val="FF0000"/>
                </a:solidFill>
              </a:rPr>
              <a:t>different data from the same page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False sharing problems</a:t>
            </a:r>
          </a:p>
          <a:p>
            <a:pPr lvl="1"/>
            <a:r>
              <a:rPr lang="en-US" dirty="0"/>
              <a:t>Write-invalidate: unnecessary invalidations</a:t>
            </a:r>
          </a:p>
          <a:p>
            <a:pPr lvl="1"/>
            <a:r>
              <a:rPr lang="en-US" dirty="0"/>
              <a:t>Write-update: unnecessary data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6FFE-8687-B34C-B290-B7106E9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C61EE-17D8-4D41-A858-8AEDA24A512A}"/>
              </a:ext>
            </a:extLst>
          </p:cNvPr>
          <p:cNvGrpSpPr/>
          <p:nvPr/>
        </p:nvGrpSpPr>
        <p:grpSpPr>
          <a:xfrm>
            <a:off x="1600200" y="3276600"/>
            <a:ext cx="5334000" cy="1676400"/>
            <a:chOff x="1600200" y="3543300"/>
            <a:chExt cx="5334000" cy="1676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1AD72B-A208-7A4A-A271-835538BA445C}"/>
                </a:ext>
              </a:extLst>
            </p:cNvPr>
            <p:cNvSpPr/>
            <p:nvPr/>
          </p:nvSpPr>
          <p:spPr bwMode="auto">
            <a:xfrm>
              <a:off x="1600200" y="3810000"/>
              <a:ext cx="1219200" cy="12192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192957-EB64-BB40-8FFF-681DBCF00F78}"/>
                </a:ext>
              </a:extLst>
            </p:cNvPr>
            <p:cNvSpPr/>
            <p:nvPr/>
          </p:nvSpPr>
          <p:spPr bwMode="auto">
            <a:xfrm>
              <a:off x="5715000" y="3810000"/>
              <a:ext cx="1219200" cy="12192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3AD6FB-D053-CB4A-A438-12BE19B83D37}"/>
                </a:ext>
              </a:extLst>
            </p:cNvPr>
            <p:cNvSpPr/>
            <p:nvPr/>
          </p:nvSpPr>
          <p:spPr bwMode="auto">
            <a:xfrm>
              <a:off x="3515710" y="35433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3C932B-372C-3342-929A-D1FF7366FA21}"/>
                </a:ext>
              </a:extLst>
            </p:cNvPr>
            <p:cNvSpPr/>
            <p:nvPr/>
          </p:nvSpPr>
          <p:spPr bwMode="auto">
            <a:xfrm>
              <a:off x="3515710" y="39624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83F03E-DACA-E546-A020-672E1734E8C3}"/>
                </a:ext>
              </a:extLst>
            </p:cNvPr>
            <p:cNvSpPr/>
            <p:nvPr/>
          </p:nvSpPr>
          <p:spPr bwMode="auto">
            <a:xfrm>
              <a:off x="3515710" y="43815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DACA48-0CCC-5F48-808C-8CBBC9D154AF}"/>
                </a:ext>
              </a:extLst>
            </p:cNvPr>
            <p:cNvSpPr/>
            <p:nvPr/>
          </p:nvSpPr>
          <p:spPr bwMode="auto">
            <a:xfrm>
              <a:off x="3515710" y="48006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77DA10-79CF-8244-B294-663FDAF2F245}"/>
                </a:ext>
              </a:extLst>
            </p:cNvPr>
            <p:cNvCxnSpPr>
              <a:stCxn id="5" idx="6"/>
              <a:endCxn id="8" idx="1"/>
            </p:cNvCxnSpPr>
            <p:nvPr/>
          </p:nvCxnSpPr>
          <p:spPr bwMode="auto">
            <a:xfrm flipV="1">
              <a:off x="2819400" y="4171950"/>
              <a:ext cx="696310" cy="24765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97C67C-F83D-1246-A08C-929FC617ACAA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 flipH="1">
              <a:off x="5010150" y="4419600"/>
              <a:ext cx="704850" cy="17145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91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0A77-A04C-B044-8FE4-D7A82447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36C6-79E2-244C-B5B8-1B357D75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Bigger page sizes</a:t>
            </a:r>
          </a:p>
          <a:p>
            <a:pPr lvl="1"/>
            <a:r>
              <a:rPr lang="en-US" dirty="0"/>
              <a:t>Better handling for </a:t>
            </a:r>
            <a:r>
              <a:rPr lang="en-US" dirty="0">
                <a:solidFill>
                  <a:srgbClr val="FF0000"/>
                </a:solidFill>
              </a:rPr>
              <a:t>updates of large amounts of data</a:t>
            </a:r>
            <a:r>
              <a:rPr lang="en-US" dirty="0"/>
              <a:t> (good)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Less management overhead</a:t>
            </a:r>
            <a:r>
              <a:rPr lang="en-US" dirty="0"/>
              <a:t> due to a smaller number of units/pages to handle (good)</a:t>
            </a:r>
          </a:p>
          <a:p>
            <a:pPr lvl="1"/>
            <a:r>
              <a:rPr lang="en-US" dirty="0"/>
              <a:t>More possibility for </a:t>
            </a:r>
            <a:r>
              <a:rPr lang="en-US" dirty="0">
                <a:solidFill>
                  <a:srgbClr val="FF0000"/>
                </a:solidFill>
              </a:rPr>
              <a:t>false sharing</a:t>
            </a:r>
            <a:r>
              <a:rPr lang="en-US" dirty="0"/>
              <a:t> (bad)</a:t>
            </a:r>
          </a:p>
          <a:p>
            <a:r>
              <a:rPr lang="en-US" dirty="0"/>
              <a:t>Smaller page sizes</a:t>
            </a:r>
          </a:p>
          <a:p>
            <a:pPr lvl="1"/>
            <a:r>
              <a:rPr lang="en-US" dirty="0"/>
              <a:t>The opposite of the above</a:t>
            </a:r>
          </a:p>
          <a:p>
            <a:pPr lvl="1"/>
            <a:r>
              <a:rPr lang="en-US" dirty="0"/>
              <a:t>If there is an update of a large amount of data, it’ll be broken down to many small updates, which leads to </a:t>
            </a:r>
            <a:r>
              <a:rPr lang="en-US" dirty="0">
                <a:solidFill>
                  <a:srgbClr val="114FFB"/>
                </a:solidFill>
              </a:rPr>
              <a:t>more network overhead</a:t>
            </a:r>
            <a:r>
              <a:rPr lang="en-US" dirty="0"/>
              <a:t> (bad)</a:t>
            </a:r>
          </a:p>
          <a:p>
            <a:pPr lvl="1"/>
            <a:r>
              <a:rPr lang="en-US" dirty="0"/>
              <a:t>A smaller page size means more pages, which leads to more management overhead, i.e., </a:t>
            </a:r>
            <a:r>
              <a:rPr lang="en-US" dirty="0">
                <a:solidFill>
                  <a:srgbClr val="114FFB"/>
                </a:solidFill>
              </a:rPr>
              <a:t>more tracking of reads and writes</a:t>
            </a:r>
            <a:r>
              <a:rPr lang="en-US" dirty="0"/>
              <a:t> (bad)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Less</a:t>
            </a:r>
            <a:r>
              <a:rPr lang="en-US" dirty="0"/>
              <a:t> possibility of false sharing (good)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1D31-5A77-2148-9740-4582CBC7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6C35-1361-4649-86DA-1C8D4B5D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FB72-5AE5-FD4F-8CCD-5737C23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Thrashing could happen with write-invalidate protocols.</a:t>
            </a:r>
          </a:p>
          <a:p>
            <a:r>
              <a:rPr lang="en-US" i="1" dirty="0"/>
              <a:t>Thrashing is said to occur when DSM spends </a:t>
            </a:r>
            <a:r>
              <a:rPr lang="en-US" i="1" dirty="0">
                <a:solidFill>
                  <a:srgbClr val="FF0000"/>
                </a:solidFill>
              </a:rPr>
              <a:t>an inordinate amount of time invalidating and transferring shared data</a:t>
            </a:r>
            <a:r>
              <a:rPr lang="en-US" i="1" dirty="0"/>
              <a:t> compared with the time spent by application processes doing useful work.</a:t>
            </a:r>
          </a:p>
          <a:p>
            <a:r>
              <a:rPr lang="en-US" dirty="0"/>
              <a:t>This occurs when </a:t>
            </a:r>
            <a:r>
              <a:rPr lang="en-US" dirty="0">
                <a:solidFill>
                  <a:srgbClr val="114FFB"/>
                </a:solidFill>
              </a:rPr>
              <a:t>several processes compete for a data item</a:t>
            </a:r>
            <a:r>
              <a:rPr lang="en-US" dirty="0"/>
              <a:t> or </a:t>
            </a:r>
            <a:r>
              <a:rPr lang="en-US" dirty="0">
                <a:solidFill>
                  <a:srgbClr val="114FFB"/>
                </a:solidFill>
              </a:rPr>
              <a:t>for falsely shared data items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DAFC-72E7-674E-A172-B499DA83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5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AC6E-F8AF-6C4B-BE92-A7D06012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02-C330-954E-82C7-B3493230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scenario: </a:t>
            </a:r>
            <a:r>
              <a:rPr lang="en-US" dirty="0">
                <a:solidFill>
                  <a:srgbClr val="114FFB"/>
                </a:solidFill>
              </a:rPr>
              <a:t>producer-consumer pattern</a:t>
            </a:r>
          </a:p>
          <a:p>
            <a:pPr lvl="1"/>
            <a:r>
              <a:rPr lang="en-US" dirty="0"/>
              <a:t>Data is produced by a process and used by another process.</a:t>
            </a:r>
          </a:p>
          <a:p>
            <a:pPr lvl="1"/>
            <a:r>
              <a:rPr lang="en-US" dirty="0"/>
              <a:t>The producer will keep invalidating the consumer &amp; the consumer will keep transferring data from the producer.</a:t>
            </a:r>
          </a:p>
          <a:p>
            <a:pPr lvl="1"/>
            <a:r>
              <a:rPr lang="en-US" dirty="0"/>
              <a:t>Write-update is better for this pattern.</a:t>
            </a:r>
          </a:p>
          <a:p>
            <a:r>
              <a:rPr lang="en-US" dirty="0"/>
              <a:t>Solutions to thrashing</a:t>
            </a:r>
          </a:p>
          <a:p>
            <a:pPr lvl="1"/>
            <a:r>
              <a:rPr lang="en-US" dirty="0"/>
              <a:t>Manual avoidance: a programmer avoids thrashing patterns.</a:t>
            </a:r>
          </a:p>
          <a:p>
            <a:pPr lvl="1"/>
            <a:r>
              <a:rPr lang="en-US" dirty="0" err="1"/>
              <a:t>Timeslicing</a:t>
            </a:r>
            <a:r>
              <a:rPr lang="en-US" dirty="0"/>
              <a:t>: once a process gains a write access to a page, </a:t>
            </a:r>
            <a:r>
              <a:rPr lang="en-US" dirty="0">
                <a:solidFill>
                  <a:srgbClr val="FF0000"/>
                </a:solidFill>
              </a:rPr>
              <a:t>it retains it for a period of time</a:t>
            </a:r>
            <a:r>
              <a:rPr lang="en-US" dirty="0"/>
              <a:t>. Other processes’ read/write requests are </a:t>
            </a:r>
            <a:r>
              <a:rPr lang="en-US" dirty="0">
                <a:solidFill>
                  <a:srgbClr val="FF0000"/>
                </a:solidFill>
              </a:rPr>
              <a:t>buffered</a:t>
            </a:r>
            <a:r>
              <a:rPr lang="en-US" dirty="0"/>
              <a:t> during that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C8B60-F464-1F46-9B22-A79E7FC4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1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5CC1-8B16-4A43-B571-E0EE7750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00AA-096F-A242-9C4D-D1C2D34E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distributed shared memory, starting from some background on memory sharing</a:t>
            </a:r>
          </a:p>
          <a:p>
            <a:r>
              <a:rPr lang="en-US" dirty="0"/>
              <a:t>Memory sharing </a:t>
            </a:r>
            <a:r>
              <a:rPr lang="en-US" dirty="0">
                <a:solidFill>
                  <a:srgbClr val="114FFB"/>
                </a:solidFill>
              </a:rPr>
              <a:t>for a single machine</a:t>
            </a:r>
          </a:p>
          <a:p>
            <a:pPr lvl="1"/>
            <a:r>
              <a:rPr lang="en-US" dirty="0"/>
              <a:t>Threads and processes</a:t>
            </a:r>
          </a:p>
          <a:p>
            <a:r>
              <a:rPr lang="en-US" dirty="0"/>
              <a:t>Memory sharing </a:t>
            </a:r>
            <a:r>
              <a:rPr lang="en-US" dirty="0">
                <a:solidFill>
                  <a:srgbClr val="114FFB"/>
                </a:solidFill>
              </a:rPr>
              <a:t>for different machines</a:t>
            </a:r>
          </a:p>
          <a:p>
            <a:pPr lvl="1"/>
            <a:r>
              <a:rPr lang="en-US" dirty="0"/>
              <a:t>Threads and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2EB9-AEDA-5546-A553-46D3F21B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43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14C748-2EAF-2C41-A68E-212846BFD958}"/>
              </a:ext>
            </a:extLst>
          </p:cNvPr>
          <p:cNvSpPr/>
          <p:nvPr/>
        </p:nvSpPr>
        <p:spPr bwMode="auto">
          <a:xfrm>
            <a:off x="5257800" y="4191000"/>
            <a:ext cx="2057400" cy="236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3D620F-721F-DE42-A3D8-19F172ED1933}"/>
              </a:ext>
            </a:extLst>
          </p:cNvPr>
          <p:cNvSpPr/>
          <p:nvPr/>
        </p:nvSpPr>
        <p:spPr bwMode="auto">
          <a:xfrm>
            <a:off x="5638799" y="4600246"/>
            <a:ext cx="1295400" cy="18288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F3581D-FC06-4E49-9AFA-EDB84DFFB418}"/>
              </a:ext>
            </a:extLst>
          </p:cNvPr>
          <p:cNvSpPr/>
          <p:nvPr/>
        </p:nvSpPr>
        <p:spPr bwMode="auto">
          <a:xfrm>
            <a:off x="2171700" y="4629150"/>
            <a:ext cx="1295400" cy="18288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F689B-0E92-CD40-B19F-A1619BBE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8963-2F1D-1C4F-82DE-C1977B2D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sharing among threads on different machines.</a:t>
            </a:r>
          </a:p>
          <a:p>
            <a:r>
              <a:rPr lang="en-US" dirty="0"/>
              <a:t>Use case: </a:t>
            </a:r>
            <a:r>
              <a:rPr lang="en-US" dirty="0">
                <a:solidFill>
                  <a:srgbClr val="114FFB"/>
                </a:solidFill>
              </a:rPr>
              <a:t>code (thread) offloading</a:t>
            </a:r>
            <a:r>
              <a:rPr lang="en-US" dirty="0"/>
              <a:t> from a smartphone to a server</a:t>
            </a:r>
          </a:p>
          <a:p>
            <a:pPr lvl="1"/>
            <a:r>
              <a:rPr lang="en-US" dirty="0"/>
              <a:t>Low-power smartphones augmented by high-power servers (computation &amp; energy)</a:t>
            </a:r>
          </a:p>
          <a:p>
            <a:pPr lvl="1"/>
            <a:r>
              <a:rPr lang="en-US" dirty="0"/>
              <a:t>It’s done already (cloud backend), but DSM allows it without any programmer effort.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BB1FF-D9CD-0E44-9DC8-466BB4AD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D9C24-2C3A-934D-BF7E-23140917BDF5}"/>
              </a:ext>
            </a:extLst>
          </p:cNvPr>
          <p:cNvSpPr/>
          <p:nvPr/>
        </p:nvSpPr>
        <p:spPr bwMode="auto">
          <a:xfrm>
            <a:off x="1790700" y="4191000"/>
            <a:ext cx="2057400" cy="236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AA0DE-DEC9-8B49-8C38-30C875A74112}"/>
              </a:ext>
            </a:extLst>
          </p:cNvPr>
          <p:cNvSpPr txBox="1"/>
          <p:nvPr/>
        </p:nvSpPr>
        <p:spPr>
          <a:xfrm>
            <a:off x="2431312" y="385244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3D46D-7E6B-134A-B87C-F14DC0B2F292}"/>
              </a:ext>
            </a:extLst>
          </p:cNvPr>
          <p:cNvSpPr txBox="1"/>
          <p:nvPr/>
        </p:nvSpPr>
        <p:spPr>
          <a:xfrm>
            <a:off x="5892000" y="385244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E46AE82-FAE2-844F-98FE-FA967137FC80}"/>
              </a:ext>
            </a:extLst>
          </p:cNvPr>
          <p:cNvSpPr/>
          <p:nvPr/>
        </p:nvSpPr>
        <p:spPr bwMode="auto">
          <a:xfrm rot="10800000">
            <a:off x="2507512" y="4781550"/>
            <a:ext cx="273788" cy="1466193"/>
          </a:xfrm>
          <a:custGeom>
            <a:avLst/>
            <a:gdLst>
              <a:gd name="connsiteX0" fmla="*/ 205000 w 221019"/>
              <a:gd name="connsiteY0" fmla="*/ 0 h 1466193"/>
              <a:gd name="connsiteX1" fmla="*/ 48 w 221019"/>
              <a:gd name="connsiteY1" fmla="*/ 378373 h 1466193"/>
              <a:gd name="connsiteX2" fmla="*/ 220766 w 221019"/>
              <a:gd name="connsiteY2" fmla="*/ 583324 h 1466193"/>
              <a:gd name="connsiteX3" fmla="*/ 47345 w 221019"/>
              <a:gd name="connsiteY3" fmla="*/ 835573 h 1466193"/>
              <a:gd name="connsiteX4" fmla="*/ 205000 w 221019"/>
              <a:gd name="connsiteY4" fmla="*/ 977462 h 1466193"/>
              <a:gd name="connsiteX5" fmla="*/ 31579 w 221019"/>
              <a:gd name="connsiteY5" fmla="*/ 1150883 h 1466193"/>
              <a:gd name="connsiteX6" fmla="*/ 205000 w 221019"/>
              <a:gd name="connsiteY6" fmla="*/ 1277007 h 1466193"/>
              <a:gd name="connsiteX7" fmla="*/ 47345 w 221019"/>
              <a:gd name="connsiteY7" fmla="*/ 1466193 h 14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019" h="1466193">
                <a:moveTo>
                  <a:pt x="205000" y="0"/>
                </a:moveTo>
                <a:cubicBezTo>
                  <a:pt x="101210" y="140576"/>
                  <a:pt x="-2580" y="281152"/>
                  <a:pt x="48" y="378373"/>
                </a:cubicBezTo>
                <a:cubicBezTo>
                  <a:pt x="2676" y="475594"/>
                  <a:pt x="212883" y="507124"/>
                  <a:pt x="220766" y="583324"/>
                </a:cubicBezTo>
                <a:cubicBezTo>
                  <a:pt x="228649" y="659524"/>
                  <a:pt x="49973" y="769883"/>
                  <a:pt x="47345" y="835573"/>
                </a:cubicBezTo>
                <a:cubicBezTo>
                  <a:pt x="44717" y="901263"/>
                  <a:pt x="207628" y="924910"/>
                  <a:pt x="205000" y="977462"/>
                </a:cubicBezTo>
                <a:cubicBezTo>
                  <a:pt x="202372" y="1030014"/>
                  <a:pt x="31579" y="1100959"/>
                  <a:pt x="31579" y="1150883"/>
                </a:cubicBezTo>
                <a:cubicBezTo>
                  <a:pt x="31579" y="1200807"/>
                  <a:pt x="202372" y="1224455"/>
                  <a:pt x="205000" y="1277007"/>
                </a:cubicBezTo>
                <a:cubicBezTo>
                  <a:pt x="207628" y="1329559"/>
                  <a:pt x="127486" y="1397876"/>
                  <a:pt x="47345" y="146619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2B2CFAB-C35C-404F-B414-1D90622BD5FC}"/>
              </a:ext>
            </a:extLst>
          </p:cNvPr>
          <p:cNvSpPr/>
          <p:nvPr/>
        </p:nvSpPr>
        <p:spPr bwMode="auto">
          <a:xfrm rot="10800000">
            <a:off x="2857501" y="4781550"/>
            <a:ext cx="273788" cy="1466193"/>
          </a:xfrm>
          <a:custGeom>
            <a:avLst/>
            <a:gdLst>
              <a:gd name="connsiteX0" fmla="*/ 205000 w 221019"/>
              <a:gd name="connsiteY0" fmla="*/ 0 h 1466193"/>
              <a:gd name="connsiteX1" fmla="*/ 48 w 221019"/>
              <a:gd name="connsiteY1" fmla="*/ 378373 h 1466193"/>
              <a:gd name="connsiteX2" fmla="*/ 220766 w 221019"/>
              <a:gd name="connsiteY2" fmla="*/ 583324 h 1466193"/>
              <a:gd name="connsiteX3" fmla="*/ 47345 w 221019"/>
              <a:gd name="connsiteY3" fmla="*/ 835573 h 1466193"/>
              <a:gd name="connsiteX4" fmla="*/ 205000 w 221019"/>
              <a:gd name="connsiteY4" fmla="*/ 977462 h 1466193"/>
              <a:gd name="connsiteX5" fmla="*/ 31579 w 221019"/>
              <a:gd name="connsiteY5" fmla="*/ 1150883 h 1466193"/>
              <a:gd name="connsiteX6" fmla="*/ 205000 w 221019"/>
              <a:gd name="connsiteY6" fmla="*/ 1277007 h 1466193"/>
              <a:gd name="connsiteX7" fmla="*/ 47345 w 221019"/>
              <a:gd name="connsiteY7" fmla="*/ 1466193 h 14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019" h="1466193">
                <a:moveTo>
                  <a:pt x="205000" y="0"/>
                </a:moveTo>
                <a:cubicBezTo>
                  <a:pt x="101210" y="140576"/>
                  <a:pt x="-2580" y="281152"/>
                  <a:pt x="48" y="378373"/>
                </a:cubicBezTo>
                <a:cubicBezTo>
                  <a:pt x="2676" y="475594"/>
                  <a:pt x="212883" y="507124"/>
                  <a:pt x="220766" y="583324"/>
                </a:cubicBezTo>
                <a:cubicBezTo>
                  <a:pt x="228649" y="659524"/>
                  <a:pt x="49973" y="769883"/>
                  <a:pt x="47345" y="835573"/>
                </a:cubicBezTo>
                <a:cubicBezTo>
                  <a:pt x="44717" y="901263"/>
                  <a:pt x="207628" y="924910"/>
                  <a:pt x="205000" y="977462"/>
                </a:cubicBezTo>
                <a:cubicBezTo>
                  <a:pt x="202372" y="1030014"/>
                  <a:pt x="31579" y="1100959"/>
                  <a:pt x="31579" y="1150883"/>
                </a:cubicBezTo>
                <a:cubicBezTo>
                  <a:pt x="31579" y="1200807"/>
                  <a:pt x="202372" y="1224455"/>
                  <a:pt x="205000" y="1277007"/>
                </a:cubicBezTo>
                <a:cubicBezTo>
                  <a:pt x="207628" y="1329559"/>
                  <a:pt x="127486" y="1397876"/>
                  <a:pt x="47345" y="146619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151B9-E179-A443-815B-BC716179669A}"/>
              </a:ext>
            </a:extLst>
          </p:cNvPr>
          <p:cNvSpPr txBox="1"/>
          <p:nvPr/>
        </p:nvSpPr>
        <p:spPr>
          <a:xfrm>
            <a:off x="2575652" y="419100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F31B6-306A-844B-A7C2-C59B9AB1C851}"/>
              </a:ext>
            </a:extLst>
          </p:cNvPr>
          <p:cNvSpPr txBox="1"/>
          <p:nvPr/>
        </p:nvSpPr>
        <p:spPr>
          <a:xfrm>
            <a:off x="5504875" y="419100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Helper Process</a:t>
            </a:r>
          </a:p>
        </p:txBody>
      </p:sp>
    </p:spTree>
    <p:extLst>
      <p:ext uri="{BB962C8B-B14F-4D97-AF65-F5344CB8AC3E}">
        <p14:creationId xmlns:p14="http://schemas.microsoft.com/office/powerpoint/2010/main" val="34779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36198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334D-82E3-1E4B-95D8-408EB72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Comet*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987F-96EA-384B-89CF-250BB1D5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Comet allows thread offloading for Android apps in Java</a:t>
            </a:r>
          </a:p>
          <a:p>
            <a:r>
              <a:rPr lang="en-US" dirty="0"/>
              <a:t>Comet synchronizes the entire Java VM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53E8-AFD5-654D-B132-E652FCC9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7C6A-0F5F-F243-AF9B-F0B080B6297C}"/>
              </a:ext>
            </a:extLst>
          </p:cNvPr>
          <p:cNvSpPr txBox="1"/>
          <p:nvPr/>
        </p:nvSpPr>
        <p:spPr>
          <a:xfrm>
            <a:off x="539750" y="6227346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*https://</a:t>
            </a:r>
            <a:r>
              <a:rPr lang="en-US" dirty="0" err="1">
                <a:solidFill>
                  <a:srgbClr val="000000"/>
                </a:solidFill>
              </a:rPr>
              <a:t>www.usenix.org</a:t>
            </a:r>
            <a:r>
              <a:rPr lang="en-US" dirty="0">
                <a:solidFill>
                  <a:srgbClr val="000000"/>
                </a:solidFill>
              </a:rPr>
              <a:t>/conference/osdi12/technical-sessions/presentation/</a:t>
            </a:r>
            <a:r>
              <a:rPr lang="en-US" dirty="0" err="1">
                <a:solidFill>
                  <a:srgbClr val="000000"/>
                </a:solidFill>
              </a:rPr>
              <a:t>gordon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EEC4A-9879-324B-849F-5D86247999F0}"/>
              </a:ext>
            </a:extLst>
          </p:cNvPr>
          <p:cNvSpPr/>
          <p:nvPr/>
        </p:nvSpPr>
        <p:spPr bwMode="auto">
          <a:xfrm>
            <a:off x="1432034" y="2768600"/>
            <a:ext cx="1600200" cy="990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Mobile app (unmodified &amp; multi-threaded)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2ED1A-7F41-ED48-B038-C1318E11AE7B}"/>
              </a:ext>
            </a:extLst>
          </p:cNvPr>
          <p:cNvSpPr/>
          <p:nvPr/>
        </p:nvSpPr>
        <p:spPr bwMode="auto">
          <a:xfrm>
            <a:off x="873234" y="3886200"/>
            <a:ext cx="2730500" cy="2057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Phone OS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8C4E8-BA17-534E-A7F3-9F20E10F98D0}"/>
              </a:ext>
            </a:extLst>
          </p:cNvPr>
          <p:cNvSpPr/>
          <p:nvPr/>
        </p:nvSpPr>
        <p:spPr bwMode="auto">
          <a:xfrm>
            <a:off x="1171684" y="4028073"/>
            <a:ext cx="2133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Memory states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3445B-23B6-074A-AABD-8E7CFAB900F6}"/>
              </a:ext>
            </a:extLst>
          </p:cNvPr>
          <p:cNvSpPr/>
          <p:nvPr/>
        </p:nvSpPr>
        <p:spPr bwMode="auto">
          <a:xfrm>
            <a:off x="1019284" y="4938060"/>
            <a:ext cx="24384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Distributed memory synchronization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C7C48-772C-3248-8E15-29DA0EE7FE3E}"/>
              </a:ext>
            </a:extLst>
          </p:cNvPr>
          <p:cNvSpPr/>
          <p:nvPr/>
        </p:nvSpPr>
        <p:spPr bwMode="auto">
          <a:xfrm>
            <a:off x="6194534" y="2768600"/>
            <a:ext cx="1600200" cy="990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Offloaded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A8D1B-FC16-2C44-9897-033064C14039}"/>
              </a:ext>
            </a:extLst>
          </p:cNvPr>
          <p:cNvSpPr/>
          <p:nvPr/>
        </p:nvSpPr>
        <p:spPr bwMode="auto">
          <a:xfrm>
            <a:off x="5635734" y="3886200"/>
            <a:ext cx="2730500" cy="2057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Server OS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134A81-9795-E948-9ECD-0EE922837B61}"/>
              </a:ext>
            </a:extLst>
          </p:cNvPr>
          <p:cNvSpPr/>
          <p:nvPr/>
        </p:nvSpPr>
        <p:spPr bwMode="auto">
          <a:xfrm>
            <a:off x="5934184" y="4028073"/>
            <a:ext cx="2133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Memory states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C75A2-D158-6D48-AE87-20E5B488A137}"/>
              </a:ext>
            </a:extLst>
          </p:cNvPr>
          <p:cNvSpPr/>
          <p:nvPr/>
        </p:nvSpPr>
        <p:spPr bwMode="auto">
          <a:xfrm>
            <a:off x="5781784" y="4938060"/>
            <a:ext cx="24384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Distributed memory synchronization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2153B-23A1-6C41-9C98-689ADD840E30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>
            <a:off x="3305284" y="4409073"/>
            <a:ext cx="26289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D90450-B586-D14A-A01D-BE930883DEA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 bwMode="auto">
          <a:xfrm>
            <a:off x="3457684" y="5204760"/>
            <a:ext cx="2324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4C256-8BEF-E341-8A79-6B7EA6D4A140}"/>
              </a:ext>
            </a:extLst>
          </p:cNvPr>
          <p:cNvSpPr txBox="1"/>
          <p:nvPr/>
        </p:nvSpPr>
        <p:spPr>
          <a:xfrm>
            <a:off x="4116896" y="402807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In-sync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754B0-5A6D-EB44-9D10-65DA1677D08F}"/>
              </a:ext>
            </a:extLst>
          </p:cNvPr>
          <p:cNvSpPr txBox="1"/>
          <p:nvPr/>
        </p:nvSpPr>
        <p:spPr>
          <a:xfrm>
            <a:off x="3914372" y="4830280"/>
            <a:ext cx="1251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Via network</a:t>
            </a:r>
          </a:p>
        </p:txBody>
      </p:sp>
    </p:spTree>
    <p:extLst>
      <p:ext uri="{BB962C8B-B14F-4D97-AF65-F5344CB8AC3E}">
        <p14:creationId xmlns:p14="http://schemas.microsoft.com/office/powerpoint/2010/main" val="11645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774C-7595-064A-A71D-8EBE7034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Execution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9EA2-98FA-C24B-8278-B6577AC0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Memory: program code, stack, heap, &amp; CPU state</a:t>
            </a:r>
          </a:p>
          <a:p>
            <a:r>
              <a:rPr lang="en-US" dirty="0"/>
              <a:t>Stack &amp; heap</a:t>
            </a:r>
          </a:p>
          <a:p>
            <a:pPr lvl="1"/>
            <a:r>
              <a:rPr lang="en-US" dirty="0"/>
              <a:t>Generally, the program stack handles </a:t>
            </a:r>
            <a:r>
              <a:rPr lang="en-US" dirty="0">
                <a:solidFill>
                  <a:srgbClr val="FF0000"/>
                </a:solidFill>
              </a:rPr>
              <a:t>statically allocated objects</a:t>
            </a:r>
            <a:r>
              <a:rPr lang="en-US" dirty="0"/>
              <a:t> &amp; method call </a:t>
            </a:r>
            <a:r>
              <a:rPr lang="en-US" dirty="0">
                <a:solidFill>
                  <a:srgbClr val="FF0000"/>
                </a:solidFill>
              </a:rPr>
              <a:t>return addresses</a:t>
            </a:r>
            <a:r>
              <a:rPr lang="en-US" dirty="0">
                <a:solidFill>
                  <a:srgbClr val="114FFB"/>
                </a:solidFill>
              </a:rPr>
              <a:t>.</a:t>
            </a:r>
          </a:p>
          <a:p>
            <a:pPr lvl="1"/>
            <a:r>
              <a:rPr lang="en-US" dirty="0"/>
              <a:t>The heap is used for </a:t>
            </a:r>
            <a:r>
              <a:rPr lang="en-US" dirty="0">
                <a:solidFill>
                  <a:srgbClr val="FF0000"/>
                </a:solidFill>
              </a:rPr>
              <a:t>dynamically</a:t>
            </a:r>
            <a:r>
              <a:rPr lang="en-US" dirty="0"/>
              <a:t> allocated objects.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class Ex {</a:t>
            </a:r>
            <a:br>
              <a:rPr lang="en-US" dirty="0"/>
            </a:br>
            <a:r>
              <a:rPr lang="en-US" dirty="0"/>
              <a:t>	public void method()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>
                <a:solidFill>
                  <a:srgbClr val="114FFB"/>
                </a:solidFill>
              </a:rPr>
              <a:t>// stack</a:t>
            </a:r>
            <a:br>
              <a:rPr lang="en-US" dirty="0"/>
            </a:br>
            <a:r>
              <a:rPr lang="en-US" dirty="0"/>
              <a:t>		HashMap </a:t>
            </a:r>
            <a:r>
              <a:rPr lang="en-US" dirty="0" err="1"/>
              <a:t>hm</a:t>
            </a:r>
            <a:r>
              <a:rPr lang="en-US" dirty="0"/>
              <a:t> = new HashMap(); </a:t>
            </a:r>
            <a:r>
              <a:rPr lang="en-US" dirty="0">
                <a:solidFill>
                  <a:srgbClr val="114FFB"/>
                </a:solidFill>
              </a:rPr>
              <a:t>// heap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CPU state</a:t>
            </a:r>
          </a:p>
          <a:p>
            <a:pPr lvl="1"/>
            <a:r>
              <a:rPr lang="en-US" dirty="0"/>
              <a:t>Android Java VM uses </a:t>
            </a:r>
            <a:r>
              <a:rPr lang="en-US" dirty="0">
                <a:solidFill>
                  <a:srgbClr val="114FFB"/>
                </a:solidFill>
              </a:rPr>
              <a:t>registers</a:t>
            </a:r>
            <a:r>
              <a:rPr lang="en-US" dirty="0"/>
              <a:t> for instruction execution.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The program counter (PC)</a:t>
            </a:r>
            <a:r>
              <a:rPr lang="en-US" dirty="0"/>
              <a:t> points to the next instruction to execute.</a:t>
            </a:r>
          </a:p>
          <a:p>
            <a:r>
              <a:rPr lang="en-US" dirty="0"/>
              <a:t>For program execution, Java VM has an </a:t>
            </a:r>
            <a:r>
              <a:rPr lang="en-US" dirty="0">
                <a:solidFill>
                  <a:srgbClr val="FF0000"/>
                </a:solidFill>
              </a:rPr>
              <a:t>execution loop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Fetches the next instruction that the PC points to.</a:t>
            </a:r>
          </a:p>
          <a:p>
            <a:pPr lvl="1"/>
            <a:r>
              <a:rPr lang="en-US" dirty="0"/>
              <a:t>Executes the new instruction</a:t>
            </a:r>
          </a:p>
          <a:p>
            <a:pPr lvl="1"/>
            <a:r>
              <a:rPr lang="en-US" dirty="0"/>
              <a:t>While executing, it uses registers, the stack, and the heap.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7A13-F5D7-804F-B2D2-34C7189D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6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9DA2-BF0B-654C-AD24-8FB9CF4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Thread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5C34-33FF-0149-B255-D2F7E6F0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Comet </a:t>
            </a:r>
            <a:r>
              <a:rPr lang="en-US" dirty="0">
                <a:solidFill>
                  <a:srgbClr val="FF0000"/>
                </a:solidFill>
              </a:rPr>
              <a:t>completely synchronizes</a:t>
            </a:r>
            <a:r>
              <a:rPr lang="en-US" dirty="0"/>
              <a:t> VMs on both sides (phone &amp; server).</a:t>
            </a:r>
          </a:p>
          <a:p>
            <a:pPr lvl="1"/>
            <a:r>
              <a:rPr lang="en-US" dirty="0"/>
              <a:t>In Java, everything you need for program execution is stored in memory.</a:t>
            </a:r>
          </a:p>
          <a:p>
            <a:pPr lvl="1"/>
            <a:r>
              <a:rPr lang="en-US" dirty="0"/>
              <a:t>Program code, stack, heap, &amp; CPU state</a:t>
            </a:r>
          </a:p>
          <a:p>
            <a:pPr lvl="1"/>
            <a:r>
              <a:rPr lang="en-US" dirty="0"/>
              <a:t>DSM can synchronize these.</a:t>
            </a:r>
          </a:p>
          <a:p>
            <a:r>
              <a:rPr lang="en-US" dirty="0"/>
              <a:t>Any side can execute a thread, since they both know everything necessary for program execution.</a:t>
            </a:r>
          </a:p>
          <a:p>
            <a:pPr lvl="1"/>
            <a:r>
              <a:rPr lang="en-US" dirty="0"/>
              <a:t>The PC is synchronized, so both sides know the next instruction to execute.</a:t>
            </a:r>
          </a:p>
          <a:p>
            <a:pPr lvl="1"/>
            <a:r>
              <a:rPr lang="en-US" dirty="0"/>
              <a:t>The registers are synchronized, so they both know the CPU state.</a:t>
            </a:r>
          </a:p>
          <a:p>
            <a:pPr lvl="1"/>
            <a:r>
              <a:rPr lang="en-US" dirty="0"/>
              <a:t>The stack &amp; the heap are synchronized, so they know the memory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08C68-0C53-F449-A922-5266D82E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sharing among threads</a:t>
            </a:r>
          </a:p>
          <a:p>
            <a:pPr lvl="1"/>
            <a:r>
              <a:rPr lang="en-US" dirty="0"/>
              <a:t>By default, they share the same address space</a:t>
            </a:r>
          </a:p>
          <a:p>
            <a:r>
              <a:rPr lang="en-US" dirty="0"/>
              <a:t>Memory sharing among processes</a:t>
            </a:r>
          </a:p>
          <a:p>
            <a:pPr lvl="1"/>
            <a:r>
              <a:rPr lang="en-US" dirty="0"/>
              <a:t>Shared memory API &amp; semaphore API</a:t>
            </a:r>
          </a:p>
          <a:p>
            <a:pPr lvl="1"/>
            <a:r>
              <a:rPr lang="en-US" dirty="0"/>
              <a:t>Virtual-physical memory mapping implements this.</a:t>
            </a:r>
          </a:p>
          <a:p>
            <a:r>
              <a:rPr lang="en-US" dirty="0"/>
              <a:t>Memory sharing across machines</a:t>
            </a:r>
          </a:p>
          <a:p>
            <a:pPr lvl="1"/>
            <a:r>
              <a:rPr lang="en-US" dirty="0"/>
              <a:t>Write-update</a:t>
            </a:r>
          </a:p>
          <a:p>
            <a:pPr lvl="1"/>
            <a:r>
              <a:rPr lang="en-US" dirty="0"/>
              <a:t>Write-invalidate</a:t>
            </a:r>
          </a:p>
          <a:p>
            <a:r>
              <a:rPr lang="en-US" dirty="0"/>
              <a:t>Memory sharing across threads on different machines</a:t>
            </a:r>
          </a:p>
          <a:p>
            <a:pPr lvl="1"/>
            <a:r>
              <a:rPr lang="en-US" dirty="0"/>
              <a:t>Use case: code offloading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E5AB-8062-5B4F-970E-7049CCC5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706D-C94D-0B4E-970D-A5E14F72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sharing data</a:t>
            </a:r>
          </a:p>
          <a:p>
            <a:r>
              <a:rPr lang="en-US" dirty="0"/>
              <a:t>There are two strategies for data sharing.</a:t>
            </a:r>
          </a:p>
          <a:p>
            <a:pPr lvl="1"/>
            <a:r>
              <a:rPr lang="en-US" dirty="0"/>
              <a:t>Message passing</a:t>
            </a:r>
          </a:p>
          <a:p>
            <a:pPr lvl="1"/>
            <a:r>
              <a:rPr lang="en-US" dirty="0"/>
              <a:t>Shared memory</a:t>
            </a:r>
          </a:p>
          <a:p>
            <a:r>
              <a:rPr lang="en-US" dirty="0"/>
              <a:t>Message passing</a:t>
            </a:r>
          </a:p>
          <a:p>
            <a:pPr lvl="1"/>
            <a:r>
              <a:rPr lang="en-US" dirty="0"/>
              <a:t>Send/receive primitives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Explicit sharing </a:t>
            </a:r>
            <a:r>
              <a:rPr lang="en-US" dirty="0">
                <a:solidFill>
                  <a:srgbClr val="114FFB"/>
                </a:solidFill>
                <a:sym typeface="Wingdings" pitchFamily="2" charset="2"/>
              </a:rPr>
              <a:t> no synchronization (locks) necessary</a:t>
            </a:r>
          </a:p>
          <a:p>
            <a:r>
              <a:rPr lang="en-US" dirty="0">
                <a:sym typeface="Wingdings" pitchFamily="2" charset="2"/>
              </a:rPr>
              <a:t>Shared memory</a:t>
            </a:r>
          </a:p>
          <a:p>
            <a:pPr lvl="1"/>
            <a:r>
              <a:rPr lang="en-US" dirty="0">
                <a:sym typeface="Wingdings" pitchFamily="2" charset="2"/>
              </a:rPr>
              <a:t>Memory read/write primitives (in your code, you could use regular variables)</a:t>
            </a:r>
          </a:p>
          <a:p>
            <a:pPr lvl="1"/>
            <a:r>
              <a:rPr lang="en-US" dirty="0">
                <a:solidFill>
                  <a:srgbClr val="114FFB"/>
                </a:solidFill>
                <a:sym typeface="Wingdings" pitchFamily="2" charset="2"/>
              </a:rPr>
              <a:t>Typically requires explicit synchronization (locks)</a:t>
            </a:r>
          </a:p>
          <a:p>
            <a:r>
              <a:rPr lang="en-US" dirty="0">
                <a:sym typeface="Wingdings" pitchFamily="2" charset="2"/>
              </a:rPr>
              <a:t>Which is better?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Depends on your use case.</a:t>
            </a:r>
          </a:p>
          <a:p>
            <a:pPr lvl="1"/>
            <a:r>
              <a:rPr lang="en-US" dirty="0">
                <a:sym typeface="Wingdings" pitchFamily="2" charset="2"/>
              </a:rPr>
              <a:t>Multiple writers: perhaps message passing</a:t>
            </a:r>
          </a:p>
          <a:p>
            <a:pPr lvl="1"/>
            <a:r>
              <a:rPr lang="en-US" dirty="0">
                <a:sym typeface="Wingdings" pitchFamily="2" charset="2"/>
              </a:rPr>
              <a:t>(Mostly) read-only data: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B1AC2-8776-204A-9249-FC43E8A3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0F29-2D8E-ED45-9828-7E907FCF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Sharing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9530-3C8C-E44A-83DB-E19A22AE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/>
          <a:lstStyle/>
          <a:p>
            <a:r>
              <a:rPr lang="en-US" dirty="0"/>
              <a:t>Threads belong to a single process, so </a:t>
            </a:r>
            <a:r>
              <a:rPr lang="en-US" dirty="0">
                <a:solidFill>
                  <a:srgbClr val="114FFB"/>
                </a:solidFill>
              </a:rPr>
              <a:t>all threads share the same memory address space</a:t>
            </a:r>
            <a:r>
              <a:rPr lang="en-US" dirty="0"/>
              <a:t>.</a:t>
            </a:r>
          </a:p>
          <a:p>
            <a:r>
              <a:rPr lang="en-US" dirty="0"/>
              <a:t>E.g., Java threads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class </a:t>
            </a:r>
            <a:r>
              <a:rPr lang="en-US" sz="1800" dirty="0" err="1"/>
              <a:t>MyThread</a:t>
            </a:r>
            <a:r>
              <a:rPr lang="en-US" sz="1800" dirty="0"/>
              <a:t> extends Thread {</a:t>
            </a:r>
            <a:br>
              <a:rPr lang="en-US" sz="1800" dirty="0"/>
            </a:br>
            <a:r>
              <a:rPr lang="en-US" sz="1800" dirty="0"/>
              <a:t>	HashMap </a:t>
            </a:r>
            <a:r>
              <a:rPr lang="en-US" sz="1800" dirty="0" err="1"/>
              <a:t>hm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MyThread</a:t>
            </a:r>
            <a:r>
              <a:rPr lang="en-US" sz="1800" dirty="0"/>
              <a:t>(HashMap _</a:t>
            </a:r>
            <a:r>
              <a:rPr lang="en-US" sz="1800" dirty="0" err="1"/>
              <a:t>hm</a:t>
            </a:r>
            <a:r>
              <a:rPr lang="en-US" sz="1800" dirty="0"/>
              <a:t> ) {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this.hm</a:t>
            </a:r>
            <a:r>
              <a:rPr lang="en-US" sz="1800" dirty="0"/>
              <a:t> = _</a:t>
            </a:r>
            <a:r>
              <a:rPr lang="en-US" sz="1800" dirty="0" err="1"/>
              <a:t>hm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public void run() {</a:t>
            </a:r>
            <a:br>
              <a:rPr lang="en-US" sz="1800" dirty="0"/>
            </a:br>
            <a:r>
              <a:rPr lang="en-US" sz="1800" dirty="0"/>
              <a:t>		…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hm.put</a:t>
            </a:r>
            <a:r>
              <a:rPr lang="en-US" sz="1800" dirty="0"/>
              <a:t>(key, value);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HashMap </a:t>
            </a:r>
            <a:r>
              <a:rPr lang="en-US" sz="1800" dirty="0" err="1"/>
              <a:t>hashMap</a:t>
            </a:r>
            <a:r>
              <a:rPr lang="en-US" sz="1800" dirty="0"/>
              <a:t> = new HashMap();</a:t>
            </a:r>
            <a:br>
              <a:rPr lang="en-US" sz="1800" dirty="0"/>
            </a:br>
            <a:r>
              <a:rPr lang="en-US" sz="1800" dirty="0" err="1"/>
              <a:t>MyThread</a:t>
            </a:r>
            <a:r>
              <a:rPr lang="en-US" sz="1800" dirty="0"/>
              <a:t> mt0 = new </a:t>
            </a:r>
            <a:r>
              <a:rPr lang="en-US" sz="1800" dirty="0" err="1"/>
              <a:t>MyThread</a:t>
            </a:r>
            <a:r>
              <a:rPr lang="en-US" sz="1800" dirty="0"/>
              <a:t>(</a:t>
            </a:r>
            <a:r>
              <a:rPr lang="en-US" sz="1800" dirty="0" err="1"/>
              <a:t>hashMap</a:t>
            </a:r>
            <a:r>
              <a:rPr lang="en-US" sz="1800" dirty="0"/>
              <a:t>); // </a:t>
            </a:r>
            <a:r>
              <a:rPr lang="en-US" sz="1800" dirty="0" err="1"/>
              <a:t>hashMap</a:t>
            </a:r>
            <a:r>
              <a:rPr lang="en-US" sz="1800" dirty="0"/>
              <a:t> is shared</a:t>
            </a:r>
            <a:br>
              <a:rPr lang="en-US" sz="1800" dirty="0"/>
            </a:br>
            <a:r>
              <a:rPr lang="en-US" sz="1800" dirty="0" err="1"/>
              <a:t>MyThread</a:t>
            </a:r>
            <a:r>
              <a:rPr lang="en-US" sz="1800" dirty="0"/>
              <a:t> mt1 = new </a:t>
            </a:r>
            <a:r>
              <a:rPr lang="en-US" sz="1800" dirty="0" err="1"/>
              <a:t>MyThread</a:t>
            </a:r>
            <a:r>
              <a:rPr lang="en-US" sz="1800" dirty="0"/>
              <a:t>(</a:t>
            </a:r>
            <a:r>
              <a:rPr lang="en-US" sz="1800" dirty="0" err="1"/>
              <a:t>hashMap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mt0.start();</a:t>
            </a:r>
            <a:br>
              <a:rPr lang="en-US" sz="1800" dirty="0"/>
            </a:br>
            <a:r>
              <a:rPr lang="en-US" sz="1800" dirty="0"/>
              <a:t>mt1.start();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1597C-5E91-7F42-BE1C-3B8220E3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BA732-BA78-354A-A1B1-63BB507C7D5B}"/>
              </a:ext>
            </a:extLst>
          </p:cNvPr>
          <p:cNvSpPr/>
          <p:nvPr/>
        </p:nvSpPr>
        <p:spPr bwMode="auto">
          <a:xfrm>
            <a:off x="927100" y="2565400"/>
            <a:ext cx="4102100" cy="2616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632FF-4B7B-D641-B953-DF4EDF6D7233}"/>
              </a:ext>
            </a:extLst>
          </p:cNvPr>
          <p:cNvSpPr/>
          <p:nvPr/>
        </p:nvSpPr>
        <p:spPr bwMode="auto">
          <a:xfrm>
            <a:off x="932542" y="5207000"/>
            <a:ext cx="6839858" cy="142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3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740F-D52A-D14D-A2DA-22E15CB7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Memory: 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48B7-5CC1-E54C-93F5-E4312A46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threads, there’s no special mechanism necessary to share memory.</a:t>
            </a:r>
          </a:p>
          <a:p>
            <a:pPr lvl="1"/>
            <a:r>
              <a:rPr lang="en-US" dirty="0"/>
              <a:t>Note: Languages like Java provide constructs to create thread-specific variables because by default memory is shared across different threads.</a:t>
            </a:r>
          </a:p>
          <a:p>
            <a:pPr lvl="1"/>
            <a:r>
              <a:rPr lang="en-US" dirty="0" err="1"/>
              <a:t>ThreadLocal</a:t>
            </a:r>
            <a:r>
              <a:rPr lang="en-US" dirty="0"/>
              <a:t> for Java: if a shared object has a </a:t>
            </a:r>
            <a:r>
              <a:rPr lang="en-US" dirty="0" err="1"/>
              <a:t>ThreadLocal</a:t>
            </a:r>
            <a:r>
              <a:rPr lang="en-US" dirty="0"/>
              <a:t> variable, it will be specific to </a:t>
            </a:r>
            <a:r>
              <a:rPr lang="en-US"/>
              <a:t>each thread.</a:t>
            </a:r>
            <a:endParaRPr lang="en-US" dirty="0"/>
          </a:p>
          <a:p>
            <a:r>
              <a:rPr lang="en-US" dirty="0"/>
              <a:t>But, a process has </a:t>
            </a:r>
            <a:r>
              <a:rPr lang="en-US" dirty="0">
                <a:solidFill>
                  <a:srgbClr val="FF0000"/>
                </a:solidFill>
              </a:rPr>
              <a:t>its own address space</a:t>
            </a:r>
            <a:r>
              <a:rPr lang="en-US" dirty="0"/>
              <a:t>, so by default, different processes do not share memory.</a:t>
            </a:r>
          </a:p>
          <a:p>
            <a:r>
              <a:rPr lang="en-US" dirty="0"/>
              <a:t>Processes (on the same machine) can share memory regions with support from their 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0A47F-E21A-5143-81D7-77E513A6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9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A23-3B19-BD44-9C8B-594C27E7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on a Single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4555-C39F-FF44-9D3A-635C5937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is part of IPC (Inter-Process Communication).</a:t>
            </a:r>
          </a:p>
          <a:p>
            <a:pPr lvl="1"/>
            <a:r>
              <a:rPr lang="en-US" dirty="0"/>
              <a:t>What are other IPC mechanisms?</a:t>
            </a:r>
          </a:p>
          <a:p>
            <a:pPr lvl="1"/>
            <a:r>
              <a:rPr lang="en-US" dirty="0"/>
              <a:t>Files, (domain) sockets, pipes, etc.</a:t>
            </a:r>
          </a:p>
          <a:p>
            <a:r>
              <a:rPr lang="en-US" dirty="0"/>
              <a:t>Shared memory API (POSIX C)</a:t>
            </a:r>
          </a:p>
          <a:p>
            <a:pPr lvl="1"/>
            <a:r>
              <a:rPr lang="en-US" dirty="0" err="1"/>
              <a:t>shm_open</a:t>
            </a:r>
            <a:r>
              <a:rPr lang="en-US" dirty="0"/>
              <a:t>(): create and open a new object, or open an existing object. The call returns a file descriptor.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(): map the shared memory object into the virtual address space of the calling process.</a:t>
            </a:r>
          </a:p>
          <a:p>
            <a:pPr lvl="1"/>
            <a:r>
              <a:rPr lang="en-US" dirty="0"/>
              <a:t>…and others</a:t>
            </a:r>
          </a:p>
          <a:p>
            <a:r>
              <a:rPr lang="en-US" dirty="0"/>
              <a:t>Semaphore API (POSIX C)</a:t>
            </a:r>
          </a:p>
          <a:p>
            <a:pPr lvl="1"/>
            <a:r>
              <a:rPr lang="en-US" dirty="0" err="1"/>
              <a:t>sem_open</a:t>
            </a:r>
            <a:r>
              <a:rPr lang="en-US" dirty="0"/>
              <a:t>(): initialize and open a named semaphore</a:t>
            </a:r>
          </a:p>
          <a:p>
            <a:pPr lvl="1"/>
            <a:r>
              <a:rPr lang="en-US" dirty="0" err="1"/>
              <a:t>sem_wait</a:t>
            </a:r>
            <a:r>
              <a:rPr lang="en-US" dirty="0"/>
              <a:t>(): lock a semaphore</a:t>
            </a:r>
          </a:p>
          <a:p>
            <a:pPr lvl="1"/>
            <a:r>
              <a:rPr lang="en-US" dirty="0" err="1"/>
              <a:t>sem_post</a:t>
            </a:r>
            <a:r>
              <a:rPr lang="en-US" dirty="0"/>
              <a:t>(): unlock a semaphore</a:t>
            </a:r>
          </a:p>
          <a:p>
            <a:pPr lvl="1"/>
            <a:r>
              <a:rPr lang="en-US" dirty="0"/>
              <a:t>…and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13A0-42FD-BF4F-BF38-E0FDE77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B82D5-C5DD-CE4E-8795-B20C4F33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EA4-505C-154B-978F-65297CF2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Example* (in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B577-E92D-6141-9407-19DE6496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char *name = “shared”; // shared with other processes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shm_fd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void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/* create the shared memory segment. name is shared.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shm_fd</a:t>
            </a:r>
            <a:r>
              <a:rPr lang="en-US" dirty="0"/>
              <a:t> = </a:t>
            </a:r>
            <a:r>
              <a:rPr lang="en-US" dirty="0" err="1"/>
              <a:t>shm_open</a:t>
            </a:r>
            <a:r>
              <a:rPr lang="en-US" dirty="0"/>
              <a:t>(name, O_CREAT | O_RDWR, 0666);</a:t>
            </a:r>
          </a:p>
          <a:p>
            <a:pPr marL="0" indent="0">
              <a:buNone/>
            </a:pPr>
            <a:r>
              <a:rPr lang="en-US" dirty="0"/>
              <a:t>  …</a:t>
            </a:r>
          </a:p>
          <a:p>
            <a:pPr marL="0" indent="0">
              <a:buNone/>
            </a:pPr>
            <a:r>
              <a:rPr lang="en-US" dirty="0"/>
              <a:t>  /* now map the shared memory segment in the address space of</a:t>
            </a:r>
            <a:br>
              <a:rPr lang="en-US" dirty="0"/>
            </a:br>
            <a:r>
              <a:rPr lang="en-US" dirty="0"/>
              <a:t>     the process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mmap</a:t>
            </a:r>
            <a:r>
              <a:rPr lang="en-US" dirty="0"/>
              <a:t>(0,SIZE, PROT_READ | PROT_WRITE,</a:t>
            </a:r>
          </a:p>
          <a:p>
            <a:pPr marL="0" indent="0">
              <a:buNone/>
            </a:pPr>
            <a:r>
              <a:rPr lang="en-US" dirty="0"/>
              <a:t>	         MAP_SHARED, </a:t>
            </a:r>
            <a:r>
              <a:rPr lang="en-US" dirty="0" err="1"/>
              <a:t>shm_fd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sprintf</a:t>
            </a:r>
            <a:r>
              <a:rPr lang="en-US" dirty="0"/>
              <a:t>(ptr,"%s",message0);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F3964-DF83-C84C-9145-6C195F9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F773C-9801-8143-AC28-0332A64F706A}"/>
              </a:ext>
            </a:extLst>
          </p:cNvPr>
          <p:cNvSpPr txBox="1"/>
          <p:nvPr/>
        </p:nvSpPr>
        <p:spPr>
          <a:xfrm>
            <a:off x="228600" y="639662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*Adapted from http://</a:t>
            </a:r>
            <a:r>
              <a:rPr lang="en-US" dirty="0" err="1">
                <a:solidFill>
                  <a:srgbClr val="000000"/>
                </a:solidFill>
              </a:rPr>
              <a:t>www.os-book.com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EFE7-475B-DA40-BEF2-9C62250A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6A01-A142-6644-84FA-E3B1B761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VPFN: Virtual page frame number</a:t>
            </a:r>
          </a:p>
          <a:p>
            <a:r>
              <a:rPr lang="en-US" sz="1400" dirty="0"/>
              <a:t>PFN: Physical page frame number</a:t>
            </a:r>
          </a:p>
          <a:p>
            <a:r>
              <a:rPr lang="en-US" sz="1400" dirty="0"/>
              <a:t>Adapted from http://</a:t>
            </a:r>
            <a:r>
              <a:rPr lang="en-US" sz="1400" dirty="0" err="1"/>
              <a:t>tldp.org</a:t>
            </a:r>
            <a:r>
              <a:rPr lang="en-US" sz="1400" dirty="0"/>
              <a:t>/LDP/</a:t>
            </a:r>
            <a:r>
              <a:rPr lang="en-US" sz="1400" dirty="0" err="1"/>
              <a:t>tlk</a:t>
            </a:r>
            <a:r>
              <a:rPr lang="en-US" sz="1400" dirty="0"/>
              <a:t>/mm/</a:t>
            </a:r>
            <a:r>
              <a:rPr lang="en-US" sz="1400" dirty="0" err="1"/>
              <a:t>memory.html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81159-6169-A045-80A1-8AED7B68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7C19-5FDB-6849-B004-F3E334FC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73" y="1193800"/>
            <a:ext cx="7306554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BB334-E01A-4047-985D-D83524B8439E}"/>
              </a:ext>
            </a:extLst>
          </p:cNvPr>
          <p:cNvSpPr txBox="1"/>
          <p:nvPr/>
        </p:nvSpPr>
        <p:spPr>
          <a:xfrm>
            <a:off x="1066800" y="1295400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F55CA-991B-7B46-B80E-1F8C8DC11858}"/>
              </a:ext>
            </a:extLst>
          </p:cNvPr>
          <p:cNvSpPr txBox="1"/>
          <p:nvPr/>
        </p:nvSpPr>
        <p:spPr>
          <a:xfrm>
            <a:off x="6600272" y="1295400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A181-BA18-0C44-9985-CF7F388051BB}"/>
              </a:ext>
            </a:extLst>
          </p:cNvPr>
          <p:cNvSpPr txBox="1"/>
          <p:nvPr/>
        </p:nvSpPr>
        <p:spPr>
          <a:xfrm>
            <a:off x="2412357" y="1929825"/>
            <a:ext cx="1447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X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Page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8A328-A630-8E40-B0EF-C1FD9B27A6D5}"/>
              </a:ext>
            </a:extLst>
          </p:cNvPr>
          <p:cNvSpPr txBox="1"/>
          <p:nvPr/>
        </p:nvSpPr>
        <p:spPr>
          <a:xfrm>
            <a:off x="5105400" y="1929825"/>
            <a:ext cx="1447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Y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Page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11E35-C885-8440-AB18-E02E546F6090}"/>
              </a:ext>
            </a:extLst>
          </p:cNvPr>
          <p:cNvSpPr txBox="1"/>
          <p:nvPr/>
        </p:nvSpPr>
        <p:spPr>
          <a:xfrm>
            <a:off x="838200" y="5147846"/>
            <a:ext cx="1600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Virtual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99433-60D2-BB4D-A922-151BBA5D5AC7}"/>
              </a:ext>
            </a:extLst>
          </p:cNvPr>
          <p:cNvSpPr txBox="1"/>
          <p:nvPr/>
        </p:nvSpPr>
        <p:spPr>
          <a:xfrm>
            <a:off x="3590925" y="5133383"/>
            <a:ext cx="18986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Physical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288A3-EE76-254A-B0F6-26B6A46A071E}"/>
              </a:ext>
            </a:extLst>
          </p:cNvPr>
          <p:cNvSpPr txBox="1"/>
          <p:nvPr/>
        </p:nvSpPr>
        <p:spPr>
          <a:xfrm>
            <a:off x="6371672" y="5147846"/>
            <a:ext cx="1600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Virtual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3E2A4-35E3-7E45-97C3-B6B2150EC7BB}"/>
              </a:ext>
            </a:extLst>
          </p:cNvPr>
          <p:cNvSpPr txBox="1"/>
          <p:nvPr/>
        </p:nvSpPr>
        <p:spPr>
          <a:xfrm>
            <a:off x="1272615" y="468422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0233A-7C32-AD47-B1AC-E210BF7FC233}"/>
              </a:ext>
            </a:extLst>
          </p:cNvPr>
          <p:cNvSpPr txBox="1"/>
          <p:nvPr/>
        </p:nvSpPr>
        <p:spPr>
          <a:xfrm>
            <a:off x="1272615" y="427662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29941-AE3F-9646-B525-A021C8B4704C}"/>
              </a:ext>
            </a:extLst>
          </p:cNvPr>
          <p:cNvSpPr txBox="1"/>
          <p:nvPr/>
        </p:nvSpPr>
        <p:spPr>
          <a:xfrm>
            <a:off x="1272615" y="386902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2B3BE-5FDF-3148-A87D-1E0047783C80}"/>
              </a:ext>
            </a:extLst>
          </p:cNvPr>
          <p:cNvSpPr txBox="1"/>
          <p:nvPr/>
        </p:nvSpPr>
        <p:spPr>
          <a:xfrm>
            <a:off x="1272615" y="340539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0162C-864B-B648-9F1F-AA9D166B7A8D}"/>
              </a:ext>
            </a:extLst>
          </p:cNvPr>
          <p:cNvSpPr txBox="1"/>
          <p:nvPr/>
        </p:nvSpPr>
        <p:spPr>
          <a:xfrm>
            <a:off x="1272615" y="299779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A820E-682B-CA4E-924F-419163D8AF3C}"/>
              </a:ext>
            </a:extLst>
          </p:cNvPr>
          <p:cNvSpPr txBox="1"/>
          <p:nvPr/>
        </p:nvSpPr>
        <p:spPr>
          <a:xfrm>
            <a:off x="1272615" y="259019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72F8F-352D-E843-ABA1-9693BBE40FC4}"/>
              </a:ext>
            </a:extLst>
          </p:cNvPr>
          <p:cNvSpPr txBox="1"/>
          <p:nvPr/>
        </p:nvSpPr>
        <p:spPr>
          <a:xfrm>
            <a:off x="1268929" y="2176435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B897B-FDB0-2B4E-B531-A196AC5F8F33}"/>
              </a:ext>
            </a:extLst>
          </p:cNvPr>
          <p:cNvSpPr txBox="1"/>
          <p:nvPr/>
        </p:nvSpPr>
        <p:spPr>
          <a:xfrm>
            <a:off x="1268929" y="17626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2B2A0-3AE2-504F-85BC-60A3B2B2409C}"/>
              </a:ext>
            </a:extLst>
          </p:cNvPr>
          <p:cNvSpPr txBox="1"/>
          <p:nvPr/>
        </p:nvSpPr>
        <p:spPr>
          <a:xfrm>
            <a:off x="6861686" y="467385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BA67C-6331-0B42-B997-B28BE4637B7D}"/>
              </a:ext>
            </a:extLst>
          </p:cNvPr>
          <p:cNvSpPr txBox="1"/>
          <p:nvPr/>
        </p:nvSpPr>
        <p:spPr>
          <a:xfrm>
            <a:off x="6861686" y="426625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19D47-FBD8-ED4F-85AE-1B4EEAF322CE}"/>
              </a:ext>
            </a:extLst>
          </p:cNvPr>
          <p:cNvSpPr txBox="1"/>
          <p:nvPr/>
        </p:nvSpPr>
        <p:spPr>
          <a:xfrm>
            <a:off x="6861686" y="385865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0019B-F16B-3F42-8F78-4A18A7654D4C}"/>
              </a:ext>
            </a:extLst>
          </p:cNvPr>
          <p:cNvSpPr txBox="1"/>
          <p:nvPr/>
        </p:nvSpPr>
        <p:spPr>
          <a:xfrm>
            <a:off x="6861686" y="339502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343843-2780-D545-B778-990A826C1BE7}"/>
              </a:ext>
            </a:extLst>
          </p:cNvPr>
          <p:cNvSpPr txBox="1"/>
          <p:nvPr/>
        </p:nvSpPr>
        <p:spPr>
          <a:xfrm>
            <a:off x="6861686" y="298742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5AE10-551E-624F-8A34-EA292AAE99A9}"/>
              </a:ext>
            </a:extLst>
          </p:cNvPr>
          <p:cNvSpPr txBox="1"/>
          <p:nvPr/>
        </p:nvSpPr>
        <p:spPr>
          <a:xfrm>
            <a:off x="6861686" y="257982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27B1F-C972-C348-8DB7-7ACD5CCD81F9}"/>
              </a:ext>
            </a:extLst>
          </p:cNvPr>
          <p:cNvSpPr txBox="1"/>
          <p:nvPr/>
        </p:nvSpPr>
        <p:spPr>
          <a:xfrm>
            <a:off x="6858000" y="2166065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989-8AC8-E74F-8B54-DDC7B38DA4B4}"/>
              </a:ext>
            </a:extLst>
          </p:cNvPr>
          <p:cNvSpPr txBox="1"/>
          <p:nvPr/>
        </p:nvSpPr>
        <p:spPr>
          <a:xfrm>
            <a:off x="6858000" y="175230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FDED2F-06A1-DC4B-840B-205572AE2731}"/>
              </a:ext>
            </a:extLst>
          </p:cNvPr>
          <p:cNvSpPr txBox="1"/>
          <p:nvPr/>
        </p:nvSpPr>
        <p:spPr>
          <a:xfrm>
            <a:off x="4180571" y="46924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A92E49-4580-5441-AA26-F1FEEB2D8DD6}"/>
              </a:ext>
            </a:extLst>
          </p:cNvPr>
          <p:cNvSpPr txBox="1"/>
          <p:nvPr/>
        </p:nvSpPr>
        <p:spPr>
          <a:xfrm>
            <a:off x="4180571" y="42848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7BA82-EE56-5749-9A59-2ACFAB3EE8D9}"/>
              </a:ext>
            </a:extLst>
          </p:cNvPr>
          <p:cNvSpPr txBox="1"/>
          <p:nvPr/>
        </p:nvSpPr>
        <p:spPr>
          <a:xfrm>
            <a:off x="4180571" y="38772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AB137-0CF3-204D-811C-9728E5508E10}"/>
              </a:ext>
            </a:extLst>
          </p:cNvPr>
          <p:cNvSpPr txBox="1"/>
          <p:nvPr/>
        </p:nvSpPr>
        <p:spPr>
          <a:xfrm>
            <a:off x="4180571" y="3413649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7F39A-58C8-6C4A-B03D-85A2E7CFBD18}"/>
              </a:ext>
            </a:extLst>
          </p:cNvPr>
          <p:cNvSpPr txBox="1"/>
          <p:nvPr/>
        </p:nvSpPr>
        <p:spPr>
          <a:xfrm>
            <a:off x="4180571" y="3006049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71E16A-40C8-4C44-A238-0FA0DF6E5C08}"/>
              </a:ext>
            </a:extLst>
          </p:cNvPr>
          <p:cNvSpPr/>
          <p:nvPr/>
        </p:nvSpPr>
        <p:spPr bwMode="auto">
          <a:xfrm>
            <a:off x="3860157" y="2856825"/>
            <a:ext cx="1397643" cy="5568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63D6-0E32-3149-8065-23B3B4E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Use Case: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C113-1170-234A-828F-4A325F0A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/>
              <a:t>All apps need framework API libraries, Java VM, etc.</a:t>
            </a:r>
          </a:p>
          <a:p>
            <a:pPr lvl="1"/>
            <a:r>
              <a:rPr lang="en-US" dirty="0"/>
              <a:t>Too expensive if all app processes have them in their memory space individually.</a:t>
            </a:r>
          </a:p>
          <a:p>
            <a:r>
              <a:rPr lang="en-US" dirty="0"/>
              <a:t>Zygote: A process that starts everything else.</a:t>
            </a:r>
          </a:p>
          <a:p>
            <a:pPr lvl="1"/>
            <a:r>
              <a:rPr lang="en-US" dirty="0"/>
              <a:t>All app processes share memory with Zygote.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F0A2-3F03-2F49-B0BD-BD1C4ED6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032" name="Picture 8" descr="https://lh4.googleusercontent.com/owY8kG7vcoUxetlGLf96uD_N46K2j3A07sUkqzdIn0MeJ-QG59tGNhcan9iOzmo4C1tJ42RQKDQB5dIgx0X2nmM-n82l04m72YP6tV2waL8WPWekJmw51n07GPRyDp6knwF2IhZX6Eo">
            <a:extLst>
              <a:ext uri="{FF2B5EF4-FFF2-40B4-BE49-F238E27FC236}">
                <a16:creationId xmlns:a16="http://schemas.microsoft.com/office/drawing/2014/main" id="{B01D36D1-6A66-6445-BBA0-E71253D56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48615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1EE28-4524-DD47-9E81-3EEC5E6144F0}"/>
              </a:ext>
            </a:extLst>
          </p:cNvPr>
          <p:cNvSpPr txBox="1"/>
          <p:nvPr/>
        </p:nvSpPr>
        <p:spPr>
          <a:xfrm>
            <a:off x="0" y="3124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Image source: https://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tetsu.koba</a:t>
            </a:r>
            <a:r>
              <a:rPr lang="en-US" sz="1200" dirty="0"/>
              <a:t>/android-is-not-just-java-on-</a:t>
            </a:r>
            <a:r>
              <a:rPr lang="en-US" sz="1200" dirty="0" err="1"/>
              <a:t>linux</a:t>
            </a:r>
            <a:r>
              <a:rPr lang="en-US" sz="1200" dirty="0"/>
              <a:t>/19-Zygote_forkZygote_process_Child_process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6105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31003</TotalTime>
  <Pages>12</Pages>
  <Words>1946</Words>
  <Application>Microsoft Macintosh PowerPoint</Application>
  <PresentationFormat>Letter Paper (8.5x11 in)</PresentationFormat>
  <Paragraphs>308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Times New Roman</vt:lpstr>
      <vt:lpstr>Wingdings</vt:lpstr>
      <vt:lpstr>CS252-template</vt:lpstr>
      <vt:lpstr>Office Theme</vt:lpstr>
      <vt:lpstr>CSE 486/586 Distributed Systems Distributed Shared Memory</vt:lpstr>
      <vt:lpstr>Overview</vt:lpstr>
      <vt:lpstr>Why Shared Memory?</vt:lpstr>
      <vt:lpstr>Memory Sharing for Threads</vt:lpstr>
      <vt:lpstr>Memory: Threads vs. Processes</vt:lpstr>
      <vt:lpstr>Shared Memory on a Single Machine</vt:lpstr>
      <vt:lpstr>Shared Memory Example* (in C)</vt:lpstr>
      <vt:lpstr>Shared Memory Implementation</vt:lpstr>
      <vt:lpstr>Shared Memory Use Case: Android</vt:lpstr>
      <vt:lpstr>CSE 486/586 Administrivia</vt:lpstr>
      <vt:lpstr>Distributed Shared Memory</vt:lpstr>
      <vt:lpstr>DSM Synchronization Options</vt:lpstr>
      <vt:lpstr>Write Invalidate Protocol Example</vt:lpstr>
      <vt:lpstr>Example System: Ivy</vt:lpstr>
      <vt:lpstr>Granularity Problem</vt:lpstr>
      <vt:lpstr>Granularity Problem</vt:lpstr>
      <vt:lpstr>Granularity Problem</vt:lpstr>
      <vt:lpstr>Thrashing</vt:lpstr>
      <vt:lpstr>Thrashing</vt:lpstr>
      <vt:lpstr>DSM for Threads</vt:lpstr>
      <vt:lpstr>Example: Comet*</vt:lpstr>
      <vt:lpstr>Java Code Execution Background</vt:lpstr>
      <vt:lpstr>Comet Thread Migration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1506</cp:revision>
  <cp:lastPrinted>2019-04-26T15:43:17Z</cp:lastPrinted>
  <dcterms:created xsi:type="dcterms:W3CDTF">2012-03-21T04:48:11Z</dcterms:created>
  <dcterms:modified xsi:type="dcterms:W3CDTF">2019-04-30T21:31:00Z</dcterms:modified>
  <cp:category/>
</cp:coreProperties>
</file>