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36"/>
  </p:notesMasterIdLst>
  <p:handoutMasterIdLst>
    <p:handoutMasterId r:id="rId37"/>
  </p:handoutMasterIdLst>
  <p:sldIdLst>
    <p:sldId id="322" r:id="rId3"/>
    <p:sldId id="809" r:id="rId4"/>
    <p:sldId id="810" r:id="rId5"/>
    <p:sldId id="815" r:id="rId6"/>
    <p:sldId id="811" r:id="rId7"/>
    <p:sldId id="826" r:id="rId8"/>
    <p:sldId id="812" r:id="rId9"/>
    <p:sldId id="814" r:id="rId10"/>
    <p:sldId id="806" r:id="rId11"/>
    <p:sldId id="792" r:id="rId12"/>
    <p:sldId id="827" r:id="rId13"/>
    <p:sldId id="831" r:id="rId14"/>
    <p:sldId id="829" r:id="rId15"/>
    <p:sldId id="830" r:id="rId16"/>
    <p:sldId id="833" r:id="rId17"/>
    <p:sldId id="795" r:id="rId18"/>
    <p:sldId id="796" r:id="rId19"/>
    <p:sldId id="797" r:id="rId20"/>
    <p:sldId id="798" r:id="rId21"/>
    <p:sldId id="799" r:id="rId22"/>
    <p:sldId id="800" r:id="rId23"/>
    <p:sldId id="801" r:id="rId24"/>
    <p:sldId id="839" r:id="rId25"/>
    <p:sldId id="834" r:id="rId26"/>
    <p:sldId id="836" r:id="rId27"/>
    <p:sldId id="840" r:id="rId28"/>
    <p:sldId id="841" r:id="rId29"/>
    <p:sldId id="821" r:id="rId30"/>
    <p:sldId id="832" r:id="rId31"/>
    <p:sldId id="842" r:id="rId32"/>
    <p:sldId id="835" r:id="rId33"/>
    <p:sldId id="843" r:id="rId34"/>
    <p:sldId id="584" r:id="rId35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0082" autoAdjust="0"/>
  </p:normalViewPr>
  <p:slideViewPr>
    <p:cSldViewPr>
      <p:cViewPr varScale="1">
        <p:scale>
          <a:sx n="64" d="100"/>
          <a:sy n="64" d="100"/>
        </p:scale>
        <p:origin x="22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2.xml"/><Relationship Id="rId3" Type="http://schemas.openxmlformats.org/officeDocument/2006/relationships/slide" Target="slides/slide17.xml"/><Relationship Id="rId7" Type="http://schemas.openxmlformats.org/officeDocument/2006/relationships/slide" Target="slides/slide21.xml"/><Relationship Id="rId2" Type="http://schemas.openxmlformats.org/officeDocument/2006/relationships/slide" Target="slides/slide16.xml"/><Relationship Id="rId1" Type="http://schemas.openxmlformats.org/officeDocument/2006/relationships/slide" Target="slides/slide1.xml"/><Relationship Id="rId6" Type="http://schemas.openxmlformats.org/officeDocument/2006/relationships/slide" Target="slides/slide20.xml"/><Relationship Id="rId5" Type="http://schemas.openxmlformats.org/officeDocument/2006/relationships/slide" Target="slides/slide19.xml"/><Relationship Id="rId4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215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06994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E5C648-B773-844B-A335-D2493AB387F0}" type="slidenum">
              <a:rPr lang="en-US">
                <a:latin typeface="Times New Roman" pitchFamily="-1" charset="0"/>
              </a:rPr>
              <a:pPr/>
              <a:t>17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3849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087411-4E50-C645-A831-A5D586FE0EA2}" type="slidenum">
              <a:rPr lang="en-US">
                <a:latin typeface="Times New Roman" pitchFamily="-1" charset="0"/>
              </a:rPr>
              <a:pPr/>
              <a:t>18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0247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E1D2D9-AEE0-4A45-B01D-4D7DD1987D37}" type="slidenum">
              <a:rPr lang="en-US">
                <a:latin typeface="Times New Roman" pitchFamily="-1" charset="0"/>
              </a:rPr>
              <a:pPr/>
              <a:t>19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5097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8086DE-C93E-CD43-9C51-A02CBDAE1D9E}" type="slidenum">
              <a:rPr lang="en-US">
                <a:latin typeface="Times New Roman" pitchFamily="-1" charset="0"/>
              </a:rPr>
              <a:pPr/>
              <a:t>20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1743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F91221-A957-834D-A59C-89AF3CCA483B}" type="slidenum">
              <a:rPr lang="en-US">
                <a:latin typeface="Times New Roman" pitchFamily="-1" charset="0"/>
              </a:rPr>
              <a:pPr/>
              <a:t>21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4018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ADC6C-7207-7940-8D2A-CE9E28B0EB06}" type="slidenum">
              <a:rPr lang="en-US">
                <a:latin typeface="Times New Roman" pitchFamily="-1" charset="0"/>
              </a:rPr>
              <a:pPr/>
              <a:t>22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55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stage uses &lt;Logical volume, Photo&gt; as well.</a:t>
            </a:r>
          </a:p>
        </p:txBody>
      </p:sp>
    </p:spTree>
    <p:extLst>
      <p:ext uri="{BB962C8B-B14F-4D97-AF65-F5344CB8AC3E}">
        <p14:creationId xmlns:p14="http://schemas.microsoft.com/office/powerpoint/2010/main" val="1176195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(Not going into details since it’s more about how a filesystem works.)</a:t>
            </a:r>
          </a:p>
        </p:txBody>
      </p:sp>
    </p:spTree>
    <p:extLst>
      <p:ext uri="{BB962C8B-B14F-4D97-AF65-F5344CB8AC3E}">
        <p14:creationId xmlns:p14="http://schemas.microsoft.com/office/powerpoint/2010/main" val="1417502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the observations, Facebook divided their workload into three types and designed mechanisms to handle those types differently.</a:t>
            </a:r>
          </a:p>
        </p:txBody>
      </p:sp>
    </p:spTree>
    <p:extLst>
      <p:ext uri="{BB962C8B-B14F-4D97-AF65-F5344CB8AC3E}">
        <p14:creationId xmlns:p14="http://schemas.microsoft.com/office/powerpoint/2010/main" val="2231394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the observations, Facebook divided their workload into three types and designed mechanisms to handle those types differently.</a:t>
            </a:r>
          </a:p>
        </p:txBody>
      </p:sp>
    </p:spTree>
    <p:extLst>
      <p:ext uri="{BB962C8B-B14F-4D97-AF65-F5344CB8AC3E}">
        <p14:creationId xmlns:p14="http://schemas.microsoft.com/office/powerpoint/2010/main" val="251080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each type of workload, the emphasis changes.</a:t>
            </a:r>
          </a:p>
        </p:txBody>
      </p:sp>
    </p:spTree>
    <p:extLst>
      <p:ext uri="{BB962C8B-B14F-4D97-AF65-F5344CB8AC3E}">
        <p14:creationId xmlns:p14="http://schemas.microsoft.com/office/powerpoint/2010/main" val="216463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5554ED-DEE9-784B-91DF-C37E45643933}" type="slidenum">
              <a:rPr lang="en-US">
                <a:latin typeface="Times New Roman" pitchFamily="-1" charset="0"/>
              </a:rPr>
              <a:pPr/>
              <a:t>10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2532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6E9EF1-FDDD-3E4B-91B8-E8C8B4B70863}" type="slidenum">
              <a:rPr lang="en-US">
                <a:latin typeface="Times New Roman" pitchFamily="-1" charset="0"/>
              </a:rPr>
              <a:pPr/>
              <a:t>12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noFill/>
          <a:ln/>
        </p:spPr>
        <p:txBody>
          <a:bodyPr/>
          <a:lstStyle/>
          <a:p>
            <a:endParaRPr lang="fr-FR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7974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399858-AC27-CA41-8A42-CD316331B93C}" type="slidenum">
              <a:rPr lang="en-US">
                <a:latin typeface="Times New Roman" pitchFamily="-1" charset="0"/>
              </a:rPr>
              <a:pPr/>
              <a:t>13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8846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6422BE-70BA-8C4E-AD6F-504F67E3CF0B}" type="slidenum">
              <a:rPr lang="en-US">
                <a:latin typeface="Times New Roman" pitchFamily="-1" charset="0"/>
              </a:rPr>
              <a:pPr/>
              <a:t>14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3608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6656DB-877A-A147-A6C0-83794A8032D9}" type="slidenum">
              <a:rPr lang="en-US">
                <a:latin typeface="Times New Roman" pitchFamily="-1" charset="0"/>
              </a:rPr>
              <a:pPr/>
              <a:t>15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676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57ED25-51BC-3442-B7CE-6DCC12407451}" type="slidenum">
              <a:rPr lang="en-US">
                <a:latin typeface="Times New Roman" pitchFamily="-1" charset="0"/>
              </a:rPr>
              <a:pPr/>
              <a:t>16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1" charset="0"/>
                <a:ea typeface="ＭＳ Ｐゴシック" pitchFamily="-1" charset="-128"/>
                <a:cs typeface="ＭＳ Ｐゴシック" pitchFamily="-1" charset="-128"/>
              </a:rPr>
              <a:t>Each Akamai DNS server runs an algorithm to narrow down close servers.</a:t>
            </a:r>
          </a:p>
        </p:txBody>
      </p:sp>
    </p:spTree>
    <p:extLst>
      <p:ext uri="{BB962C8B-B14F-4D97-AF65-F5344CB8AC3E}">
        <p14:creationId xmlns:p14="http://schemas.microsoft.com/office/powerpoint/2010/main" val="613213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CSE 486/586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ot-servers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artevals.com/login.aspx?s=buffalo" TargetMode="External"/><Relationship Id="rId2" Type="http://schemas.openxmlformats.org/officeDocument/2006/relationships/hyperlink" Target="https://forms.gle/eg1wHN2G8S6GVz3e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/>
              <a:t>CSE 486/586 Distributed Systems</a:t>
            </a:r>
            <a:br>
              <a:rPr lang="en-US" dirty="0"/>
            </a:br>
            <a:r>
              <a:rPr lang="en-US" dirty="0"/>
              <a:t>Case Study: Facebook Photo Stores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29575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CDN for Hot Photos</a:t>
            </a:r>
          </a:p>
        </p:txBody>
      </p:sp>
      <p:sp>
        <p:nvSpPr>
          <p:cNvPr id="63491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304800" y="1524000"/>
            <a:ext cx="4724400" cy="47244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Content providers are CDN customers</a:t>
            </a:r>
          </a:p>
          <a:p>
            <a:pPr eaLnBrk="1" hangingPunct="1">
              <a:buFont typeface="Arial" pitchFamily="-1" charset="0"/>
              <a:buNone/>
            </a:pPr>
            <a:endParaRPr lang="en-US" sz="2400" dirty="0">
              <a:solidFill>
                <a:schemeClr val="tx1"/>
              </a:solidFill>
              <a:ea typeface="ＭＳ Ｐゴシック" pitchFamily="-1" charset="-128"/>
              <a:cs typeface="ＭＳ Ｐゴシック" pitchFamily="-1" charset="-128"/>
            </a:endParaRPr>
          </a:p>
          <a:p>
            <a:pPr eaLnBrk="1" hangingPunct="1">
              <a:buFontTx/>
              <a:buNone/>
            </a:pPr>
            <a:r>
              <a:rPr lang="en-US" sz="2400" u="sng" dirty="0">
                <a:ea typeface="ＭＳ Ｐゴシック" pitchFamily="-1" charset="-128"/>
                <a:cs typeface="ＭＳ Ｐゴシック" pitchFamily="-1" charset="-128"/>
              </a:rPr>
              <a:t>Content replication</a:t>
            </a:r>
            <a:endParaRPr lang="en-US" sz="2400" dirty="0">
              <a:ea typeface="ＭＳ Ｐゴシック" pitchFamily="-1" charset="-128"/>
              <a:cs typeface="ＭＳ Ｐゴシック" pitchFamily="-1" charset="-128"/>
            </a:endParaRPr>
          </a:p>
          <a:p>
            <a:pPr eaLnBrk="1" hangingPunct="1"/>
            <a:r>
              <a:rPr lang="en-US" sz="2400" dirty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CDN company (e.g., Akamai) installs thousands  of servers throughout Internet</a:t>
            </a:r>
          </a:p>
          <a:p>
            <a:pPr lvl="1" eaLnBrk="1" hangingPunct="1"/>
            <a:r>
              <a:rPr lang="en-US" dirty="0"/>
              <a:t>I</a:t>
            </a:r>
            <a:r>
              <a:rPr lang="en-US" sz="2000" dirty="0"/>
              <a:t>n large datacenters close to users</a:t>
            </a:r>
          </a:p>
          <a:p>
            <a:pPr eaLnBrk="1" hangingPunct="1"/>
            <a:r>
              <a:rPr lang="en-US" sz="2400" dirty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CDN replicates customers’ content</a:t>
            </a:r>
          </a:p>
          <a:p>
            <a:pPr eaLnBrk="1" hangingPunct="1"/>
            <a:r>
              <a:rPr lang="en-US" sz="2400" dirty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When provider updates content, CDN updates servers</a:t>
            </a:r>
          </a:p>
          <a:p>
            <a:pPr eaLnBrk="1" hangingPunct="1">
              <a:buFontTx/>
              <a:buNone/>
            </a:pPr>
            <a:endParaRPr lang="en-US" sz="2400" dirty="0">
              <a:solidFill>
                <a:schemeClr val="tx1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304130" name="Rectangle 2"/>
          <p:cNvSpPr>
            <a:spLocks noChangeArrowheads="1"/>
          </p:cNvSpPr>
          <p:nvPr/>
        </p:nvSpPr>
        <p:spPr bwMode="auto">
          <a:xfrm>
            <a:off x="4953000" y="1676400"/>
            <a:ext cx="4038600" cy="472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11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911975" y="2244725"/>
            <a:ext cx="184150" cy="542925"/>
            <a:chOff x="4180" y="783"/>
            <a:chExt cx="150" cy="307"/>
          </a:xfrm>
        </p:grpSpPr>
        <p:sp>
          <p:nvSpPr>
            <p:cNvPr id="63548" name="AutoShape 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49" name="Rectangle 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50" name="Rectangle 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51" name="AutoShape 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52" name="Line 1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53" name="Line 1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54" name="Rectangle 1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55" name="Rectangle 1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761038" y="4616450"/>
            <a:ext cx="347662" cy="695325"/>
            <a:chOff x="4730" y="2897"/>
            <a:chExt cx="219" cy="438"/>
          </a:xfrm>
        </p:grpSpPr>
        <p:sp>
          <p:nvSpPr>
            <p:cNvPr id="63538" name="Freeform 15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9"/>
                <a:gd name="T22" fmla="*/ 0 h 438"/>
                <a:gd name="T23" fmla="*/ 219 w 219"/>
                <a:gd name="T24" fmla="*/ 438 h 4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4771" y="2948"/>
              <a:ext cx="116" cy="342"/>
              <a:chOff x="4180" y="783"/>
              <a:chExt cx="150" cy="307"/>
            </a:xfrm>
          </p:grpSpPr>
          <p:sp>
            <p:nvSpPr>
              <p:cNvPr id="63540" name="AutoShape 1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41" name="Rectangle 1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42" name="Rectangle 1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43" name="AutoShape 2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44" name="Line 2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45" name="Line 2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46" name="Rectangle 2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47" name="Rectangle 2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6902450" y="4927600"/>
            <a:ext cx="347663" cy="695325"/>
            <a:chOff x="4730" y="2897"/>
            <a:chExt cx="219" cy="438"/>
          </a:xfrm>
        </p:grpSpPr>
        <p:sp>
          <p:nvSpPr>
            <p:cNvPr id="63528" name="Freeform 26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9"/>
                <a:gd name="T22" fmla="*/ 0 h 438"/>
                <a:gd name="T23" fmla="*/ 219 w 219"/>
                <a:gd name="T24" fmla="*/ 438 h 4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4771" y="2948"/>
              <a:ext cx="116" cy="342"/>
              <a:chOff x="4180" y="783"/>
              <a:chExt cx="150" cy="307"/>
            </a:xfrm>
          </p:grpSpPr>
          <p:sp>
            <p:nvSpPr>
              <p:cNvPr id="63530" name="AutoShape 28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31" name="Rectangle 29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32" name="Rectangle 30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33" name="AutoShape 31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34" name="Line 32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35" name="Line 33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36" name="Rectangle 34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37" name="Rectangle 35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7897813" y="4738688"/>
            <a:ext cx="347662" cy="695325"/>
            <a:chOff x="4730" y="2897"/>
            <a:chExt cx="219" cy="438"/>
          </a:xfrm>
        </p:grpSpPr>
        <p:sp>
          <p:nvSpPr>
            <p:cNvPr id="63518" name="Freeform 37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9"/>
                <a:gd name="T22" fmla="*/ 0 h 438"/>
                <a:gd name="T23" fmla="*/ 219 w 219"/>
                <a:gd name="T24" fmla="*/ 438 h 4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" name="Group 38"/>
            <p:cNvGrpSpPr>
              <a:grpSpLocks/>
            </p:cNvGrpSpPr>
            <p:nvPr/>
          </p:nvGrpSpPr>
          <p:grpSpPr bwMode="auto">
            <a:xfrm>
              <a:off x="4771" y="2948"/>
              <a:ext cx="116" cy="342"/>
              <a:chOff x="4180" y="783"/>
              <a:chExt cx="150" cy="307"/>
            </a:xfrm>
          </p:grpSpPr>
          <p:sp>
            <p:nvSpPr>
              <p:cNvPr id="63520" name="AutoShape 39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21" name="Rectangle 40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22" name="Rectangle 41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23" name="AutoShape 42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24" name="Line 43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25" name="Line 44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26" name="Rectangle 45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27" name="Rectangle 46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6880225" y="3633788"/>
            <a:ext cx="347663" cy="695325"/>
            <a:chOff x="4730" y="2897"/>
            <a:chExt cx="219" cy="438"/>
          </a:xfrm>
        </p:grpSpPr>
        <p:sp>
          <p:nvSpPr>
            <p:cNvPr id="63508" name="Freeform 48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9"/>
                <a:gd name="T22" fmla="*/ 0 h 438"/>
                <a:gd name="T23" fmla="*/ 219 w 219"/>
                <a:gd name="T24" fmla="*/ 438 h 4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" name="Group 49"/>
            <p:cNvGrpSpPr>
              <a:grpSpLocks/>
            </p:cNvGrpSpPr>
            <p:nvPr/>
          </p:nvGrpSpPr>
          <p:grpSpPr bwMode="auto">
            <a:xfrm>
              <a:off x="4771" y="2948"/>
              <a:ext cx="116" cy="342"/>
              <a:chOff x="4180" y="783"/>
              <a:chExt cx="150" cy="307"/>
            </a:xfrm>
          </p:grpSpPr>
          <p:sp>
            <p:nvSpPr>
              <p:cNvPr id="63510" name="AutoShape 5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11" name="Rectangle 5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12" name="Rectangle 5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13" name="AutoShape 5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14" name="Line 5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15" name="Line 5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16" name="Rectangle 5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17" name="Rectangle 5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63498" name="Text Box 58"/>
          <p:cNvSpPr txBox="1">
            <a:spLocks noChangeArrowheads="1"/>
          </p:cNvSpPr>
          <p:nvPr/>
        </p:nvSpPr>
        <p:spPr bwMode="auto">
          <a:xfrm>
            <a:off x="6208713" y="1647825"/>
            <a:ext cx="1697037" cy="630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>
                <a:latin typeface="Arial" pitchFamily="-1" charset="0"/>
              </a:rPr>
              <a:t>origin server 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>
                <a:latin typeface="Arial" pitchFamily="-1" charset="0"/>
              </a:rPr>
              <a:t>in North America</a:t>
            </a:r>
          </a:p>
        </p:txBody>
      </p:sp>
      <p:sp>
        <p:nvSpPr>
          <p:cNvPr id="63499" name="Text Box 59"/>
          <p:cNvSpPr txBox="1">
            <a:spLocks noChangeArrowheads="1"/>
          </p:cNvSpPr>
          <p:nvPr/>
        </p:nvSpPr>
        <p:spPr bwMode="auto">
          <a:xfrm>
            <a:off x="5964238" y="3259138"/>
            <a:ext cx="21717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>
                <a:latin typeface="Arial" pitchFamily="-1" charset="0"/>
              </a:rPr>
              <a:t>CDN distribution node</a:t>
            </a:r>
          </a:p>
        </p:txBody>
      </p:sp>
      <p:sp>
        <p:nvSpPr>
          <p:cNvPr id="63500" name="Line 60"/>
          <p:cNvSpPr>
            <a:spLocks noChangeShapeType="1"/>
          </p:cNvSpPr>
          <p:nvPr/>
        </p:nvSpPr>
        <p:spPr bwMode="auto">
          <a:xfrm>
            <a:off x="6985000" y="2797175"/>
            <a:ext cx="0" cy="4873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1" name="Line 61"/>
          <p:cNvSpPr>
            <a:spLocks noChangeShapeType="1"/>
          </p:cNvSpPr>
          <p:nvPr/>
        </p:nvSpPr>
        <p:spPr bwMode="auto">
          <a:xfrm flipH="1">
            <a:off x="6105525" y="4140200"/>
            <a:ext cx="720725" cy="69532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2" name="Line 62"/>
          <p:cNvSpPr>
            <a:spLocks noChangeShapeType="1"/>
          </p:cNvSpPr>
          <p:nvPr/>
        </p:nvSpPr>
        <p:spPr bwMode="auto">
          <a:xfrm>
            <a:off x="7058025" y="4419600"/>
            <a:ext cx="0" cy="45243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3" name="Line 63"/>
          <p:cNvSpPr>
            <a:spLocks noChangeShapeType="1"/>
          </p:cNvSpPr>
          <p:nvPr/>
        </p:nvSpPr>
        <p:spPr bwMode="auto">
          <a:xfrm>
            <a:off x="7277100" y="4114800"/>
            <a:ext cx="598488" cy="70802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4" name="Text Box 64"/>
          <p:cNvSpPr txBox="1">
            <a:spLocks noChangeArrowheads="1"/>
          </p:cNvSpPr>
          <p:nvPr/>
        </p:nvSpPr>
        <p:spPr bwMode="auto">
          <a:xfrm>
            <a:off x="5008563" y="5360988"/>
            <a:ext cx="1392237" cy="630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>
                <a:latin typeface="Arial" pitchFamily="-1" charset="0"/>
              </a:rPr>
              <a:t>CDN server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>
                <a:latin typeface="Arial" pitchFamily="-1" charset="0"/>
              </a:rPr>
              <a:t>in S. America</a:t>
            </a:r>
          </a:p>
        </p:txBody>
      </p:sp>
      <p:sp>
        <p:nvSpPr>
          <p:cNvPr id="63505" name="Text Box 65"/>
          <p:cNvSpPr txBox="1">
            <a:spLocks noChangeArrowheads="1"/>
          </p:cNvSpPr>
          <p:nvPr/>
        </p:nvSpPr>
        <p:spPr bwMode="auto">
          <a:xfrm>
            <a:off x="6465888" y="5689600"/>
            <a:ext cx="1246187" cy="630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>
                <a:latin typeface="Arial" pitchFamily="-1" charset="0"/>
              </a:rPr>
              <a:t>CDN server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>
                <a:latin typeface="Arial" pitchFamily="-1" charset="0"/>
              </a:rPr>
              <a:t>in Europe</a:t>
            </a:r>
          </a:p>
        </p:txBody>
      </p:sp>
      <p:sp>
        <p:nvSpPr>
          <p:cNvPr id="63506" name="Text Box 66"/>
          <p:cNvSpPr txBox="1">
            <a:spLocks noChangeArrowheads="1"/>
          </p:cNvSpPr>
          <p:nvPr/>
        </p:nvSpPr>
        <p:spPr bwMode="auto">
          <a:xfrm>
            <a:off x="7693025" y="5511800"/>
            <a:ext cx="1246188" cy="630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>
                <a:latin typeface="Arial" pitchFamily="-1" charset="0"/>
              </a:rPr>
              <a:t>CDN server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>
                <a:latin typeface="Arial" pitchFamily="-1" charset="0"/>
              </a:rPr>
              <a:t>in Asia</a:t>
            </a:r>
          </a:p>
        </p:txBody>
      </p:sp>
      <p:sp>
        <p:nvSpPr>
          <p:cNvPr id="63507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1416D79D-EBDA-A340-8272-AF3FB183AD83}" type="slidenum">
              <a:rPr lang="en-US" sz="1200">
                <a:solidFill>
                  <a:srgbClr val="898989"/>
                </a:solidFill>
              </a:rPr>
              <a:pPr algn="r"/>
              <a:t>10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793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0E66F-AB17-E842-9035-D5E71510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78C9C-43FE-7B46-9D0F-1CA0263E0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given user, how to locate a close server?</a:t>
            </a:r>
          </a:p>
          <a:p>
            <a:r>
              <a:rPr lang="en-US" dirty="0"/>
              <a:t>Many CDNs rely on Domain Name System (DNS)</a:t>
            </a:r>
          </a:p>
          <a:p>
            <a:pPr lvl="1"/>
            <a:r>
              <a:rPr lang="en-US" dirty="0"/>
              <a:t>DNS maps a DNS name to an </a:t>
            </a:r>
            <a:r>
              <a:rPr lang="en-US" dirty="0">
                <a:solidFill>
                  <a:srgbClr val="FF0000"/>
                </a:solidFill>
              </a:rPr>
              <a:t>IP address</a:t>
            </a:r>
            <a:r>
              <a:rPr lang="en-US" dirty="0"/>
              <a:t> or another DNS name (</a:t>
            </a:r>
            <a:r>
              <a:rPr lang="en-US" dirty="0">
                <a:solidFill>
                  <a:srgbClr val="FF0000"/>
                </a:solidFill>
              </a:rPr>
              <a:t>alias</a:t>
            </a:r>
            <a:r>
              <a:rPr lang="en-US" dirty="0"/>
              <a:t>).</a:t>
            </a:r>
          </a:p>
          <a:p>
            <a:pPr lvl="1"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E.g., </a:t>
            </a:r>
            <a:r>
              <a:rPr lang="en-US" dirty="0" err="1">
                <a:solidFill>
                  <a:srgbClr val="CC0000"/>
                </a:solidFill>
                <a:ea typeface="ＭＳ Ｐゴシック" pitchFamily="-1" charset="-128"/>
                <a:cs typeface="ＭＳ Ｐゴシック" pitchFamily="-1" charset="-128"/>
              </a:rPr>
              <a:t>www.cse.</a:t>
            </a:r>
            <a:r>
              <a:rPr lang="en-US" dirty="0" err="1">
                <a:solidFill>
                  <a:srgbClr val="009900"/>
                </a:solidFill>
                <a:ea typeface="ＭＳ Ｐゴシック" pitchFamily="-1" charset="-128"/>
                <a:cs typeface="ＭＳ Ｐゴシック" pitchFamily="-1" charset="-128"/>
              </a:rPr>
              <a:t>buffalo.edu</a:t>
            </a:r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  <a:p>
            <a:pPr lvl="2" eaLnBrk="1" hangingPunct="1"/>
            <a:r>
              <a:rPr lang="en-US" dirty="0">
                <a:solidFill>
                  <a:srgbClr val="009900"/>
                </a:solidFill>
              </a:rPr>
              <a:t>Domain</a:t>
            </a:r>
            <a:r>
              <a:rPr lang="en-US" dirty="0"/>
              <a:t>: registrar for each top-level domain</a:t>
            </a:r>
          </a:p>
          <a:p>
            <a:pPr lvl="2" eaLnBrk="1" hangingPunct="1"/>
            <a:r>
              <a:rPr lang="en-US" dirty="0">
                <a:solidFill>
                  <a:srgbClr val="CC0000"/>
                </a:solidFill>
              </a:rPr>
              <a:t>Host name</a:t>
            </a:r>
            <a:r>
              <a:rPr lang="en-US" dirty="0"/>
              <a:t>: local administrator assigns to each host</a:t>
            </a:r>
          </a:p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Properties of DNS</a:t>
            </a:r>
          </a:p>
          <a:p>
            <a:pPr lvl="1" eaLnBrk="1" hangingPunct="1"/>
            <a:r>
              <a:rPr lang="en-US" dirty="0"/>
              <a:t>Hierarchical name space</a:t>
            </a:r>
          </a:p>
          <a:p>
            <a:pPr lvl="1" eaLnBrk="1" hangingPunct="1"/>
            <a:r>
              <a:rPr lang="en-US" dirty="0"/>
              <a:t>Distributed over a collection of DNS servers</a:t>
            </a:r>
          </a:p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Hierarchy of DNS servers</a:t>
            </a:r>
          </a:p>
          <a:p>
            <a:pPr lvl="1" eaLnBrk="1" hangingPunct="1"/>
            <a:r>
              <a:rPr lang="en-US" dirty="0"/>
              <a:t>Root servers</a:t>
            </a:r>
          </a:p>
          <a:p>
            <a:pPr lvl="1" eaLnBrk="1" hangingPunct="1"/>
            <a:r>
              <a:rPr lang="en-US" dirty="0"/>
              <a:t>Top-level domain (TLD) servers</a:t>
            </a:r>
          </a:p>
          <a:p>
            <a:pPr lvl="1" eaLnBrk="1" hangingPunct="1"/>
            <a:r>
              <a:rPr lang="en-US" dirty="0"/>
              <a:t>Authoritative DNS servers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113AE-7CF8-E04D-AB95-F8903C57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56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Distributed Hierarchical Database</a:t>
            </a:r>
          </a:p>
        </p:txBody>
      </p:sp>
      <p:sp>
        <p:nvSpPr>
          <p:cNvPr id="44035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928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141DF9B-27A5-D743-A27D-700094EE5DDB}" type="slidenum">
              <a:rPr lang="en-US">
                <a:latin typeface="Courier New" pitchFamily="-1" charset="0"/>
              </a:rPr>
              <a:pPr/>
              <a:t>12</a:t>
            </a:fld>
            <a:endParaRPr lang="en-US">
              <a:latin typeface="Courier New" pitchFamily="-1" charset="0"/>
            </a:endParaRPr>
          </a:p>
        </p:txBody>
      </p:sp>
      <p:sp>
        <p:nvSpPr>
          <p:cNvPr id="44036" name="Oval 3"/>
          <p:cNvSpPr>
            <a:spLocks noChangeArrowheads="1"/>
          </p:cNvSpPr>
          <p:nvPr/>
        </p:nvSpPr>
        <p:spPr bwMode="auto">
          <a:xfrm>
            <a:off x="452438" y="22367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430213" y="2308225"/>
            <a:ext cx="63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com</a:t>
            </a:r>
          </a:p>
        </p:txBody>
      </p:sp>
      <p:sp>
        <p:nvSpPr>
          <p:cNvPr id="44038" name="Oval 5"/>
          <p:cNvSpPr>
            <a:spLocks noChangeArrowheads="1"/>
          </p:cNvSpPr>
          <p:nvPr/>
        </p:nvSpPr>
        <p:spPr bwMode="auto">
          <a:xfrm>
            <a:off x="1236663" y="22367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1246188" y="2308225"/>
            <a:ext cx="579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-1" charset="0"/>
              </a:rPr>
              <a:t>edu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127250" y="2479675"/>
            <a:ext cx="522288" cy="88900"/>
            <a:chOff x="1347" y="1706"/>
            <a:chExt cx="329" cy="56"/>
          </a:xfrm>
        </p:grpSpPr>
        <p:sp>
          <p:nvSpPr>
            <p:cNvPr id="44107" name="Oval 8"/>
            <p:cNvSpPr>
              <a:spLocks noChangeArrowheads="1"/>
            </p:cNvSpPr>
            <p:nvPr/>
          </p:nvSpPr>
          <p:spPr bwMode="auto">
            <a:xfrm>
              <a:off x="1347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08" name="Oval 9"/>
            <p:cNvSpPr>
              <a:spLocks noChangeArrowheads="1"/>
            </p:cNvSpPr>
            <p:nvPr/>
          </p:nvSpPr>
          <p:spPr bwMode="auto">
            <a:xfrm>
              <a:off x="1483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09" name="Oval 10"/>
            <p:cNvSpPr>
              <a:spLocks noChangeArrowheads="1"/>
            </p:cNvSpPr>
            <p:nvPr/>
          </p:nvSpPr>
          <p:spPr bwMode="auto">
            <a:xfrm>
              <a:off x="1620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041" name="Oval 11"/>
          <p:cNvSpPr>
            <a:spLocks noChangeArrowheads="1"/>
          </p:cNvSpPr>
          <p:nvPr/>
        </p:nvSpPr>
        <p:spPr bwMode="auto">
          <a:xfrm>
            <a:off x="3035300" y="2236788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2" name="Text Box 12"/>
          <p:cNvSpPr txBox="1">
            <a:spLocks noChangeArrowheads="1"/>
          </p:cNvSpPr>
          <p:nvPr/>
        </p:nvSpPr>
        <p:spPr bwMode="auto">
          <a:xfrm>
            <a:off x="3074988" y="2308225"/>
            <a:ext cx="550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org</a:t>
            </a:r>
          </a:p>
        </p:txBody>
      </p:sp>
      <p:sp>
        <p:nvSpPr>
          <p:cNvPr id="44043" name="Rectangle 13"/>
          <p:cNvSpPr>
            <a:spLocks noChangeArrowheads="1"/>
          </p:cNvSpPr>
          <p:nvPr/>
        </p:nvSpPr>
        <p:spPr bwMode="auto">
          <a:xfrm>
            <a:off x="354013" y="2162175"/>
            <a:ext cx="3405187" cy="75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4" name="Oval 14"/>
          <p:cNvSpPr>
            <a:spLocks noChangeArrowheads="1"/>
          </p:cNvSpPr>
          <p:nvPr/>
        </p:nvSpPr>
        <p:spPr bwMode="auto">
          <a:xfrm>
            <a:off x="4192588" y="22367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5" name="Text Box 15"/>
          <p:cNvSpPr txBox="1">
            <a:spLocks noChangeArrowheads="1"/>
          </p:cNvSpPr>
          <p:nvPr/>
        </p:nvSpPr>
        <p:spPr bwMode="auto">
          <a:xfrm>
            <a:off x="4291013" y="2308225"/>
            <a:ext cx="423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ac</a:t>
            </a:r>
          </a:p>
        </p:txBody>
      </p:sp>
      <p:sp>
        <p:nvSpPr>
          <p:cNvPr id="44046" name="Oval 16"/>
          <p:cNvSpPr>
            <a:spLocks noChangeArrowheads="1"/>
          </p:cNvSpPr>
          <p:nvPr/>
        </p:nvSpPr>
        <p:spPr bwMode="auto">
          <a:xfrm>
            <a:off x="6030913" y="22367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7" name="Text Box 17"/>
          <p:cNvSpPr txBox="1">
            <a:spLocks noChangeArrowheads="1"/>
          </p:cNvSpPr>
          <p:nvPr/>
        </p:nvSpPr>
        <p:spPr bwMode="auto">
          <a:xfrm>
            <a:off x="6078538" y="2306638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-1" charset="0"/>
              </a:rPr>
              <a:t>uk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106988" y="2508250"/>
            <a:ext cx="522287" cy="88900"/>
            <a:chOff x="3703" y="1706"/>
            <a:chExt cx="329" cy="56"/>
          </a:xfrm>
        </p:grpSpPr>
        <p:sp>
          <p:nvSpPr>
            <p:cNvPr id="44104" name="Oval 19"/>
            <p:cNvSpPr>
              <a:spLocks noChangeArrowheads="1"/>
            </p:cNvSpPr>
            <p:nvPr/>
          </p:nvSpPr>
          <p:spPr bwMode="auto">
            <a:xfrm>
              <a:off x="3703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05" name="Oval 20"/>
            <p:cNvSpPr>
              <a:spLocks noChangeArrowheads="1"/>
            </p:cNvSpPr>
            <p:nvPr/>
          </p:nvSpPr>
          <p:spPr bwMode="auto">
            <a:xfrm>
              <a:off x="3839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06" name="Oval 21"/>
            <p:cNvSpPr>
              <a:spLocks noChangeArrowheads="1"/>
            </p:cNvSpPr>
            <p:nvPr/>
          </p:nvSpPr>
          <p:spPr bwMode="auto">
            <a:xfrm>
              <a:off x="3976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049" name="Oval 22"/>
          <p:cNvSpPr>
            <a:spLocks noChangeArrowheads="1"/>
          </p:cNvSpPr>
          <p:nvPr/>
        </p:nvSpPr>
        <p:spPr bwMode="auto">
          <a:xfrm>
            <a:off x="6775450" y="2236788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0" name="Text Box 23"/>
          <p:cNvSpPr txBox="1">
            <a:spLocks noChangeArrowheads="1"/>
          </p:cNvSpPr>
          <p:nvPr/>
        </p:nvSpPr>
        <p:spPr bwMode="auto">
          <a:xfrm>
            <a:off x="6843713" y="2293938"/>
            <a:ext cx="481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zw</a:t>
            </a:r>
          </a:p>
        </p:txBody>
      </p:sp>
      <p:sp>
        <p:nvSpPr>
          <p:cNvPr id="44051" name="Rectangle 24"/>
          <p:cNvSpPr>
            <a:spLocks noChangeArrowheads="1"/>
          </p:cNvSpPr>
          <p:nvPr/>
        </p:nvSpPr>
        <p:spPr bwMode="auto">
          <a:xfrm>
            <a:off x="4094163" y="2162175"/>
            <a:ext cx="3405187" cy="75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2" name="Oval 25"/>
          <p:cNvSpPr>
            <a:spLocks noChangeArrowheads="1"/>
          </p:cNvSpPr>
          <p:nvPr/>
        </p:nvSpPr>
        <p:spPr bwMode="auto">
          <a:xfrm>
            <a:off x="8116888" y="22367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3" name="Text Box 26"/>
          <p:cNvSpPr txBox="1">
            <a:spLocks noChangeArrowheads="1"/>
          </p:cNvSpPr>
          <p:nvPr/>
        </p:nvSpPr>
        <p:spPr bwMode="auto">
          <a:xfrm>
            <a:off x="8070850" y="2295525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-1" charset="0"/>
              </a:rPr>
              <a:t>arpa</a:t>
            </a:r>
          </a:p>
        </p:txBody>
      </p:sp>
      <p:sp>
        <p:nvSpPr>
          <p:cNvPr id="44054" name="Oval 27"/>
          <p:cNvSpPr>
            <a:spLocks noChangeArrowheads="1"/>
          </p:cNvSpPr>
          <p:nvPr/>
        </p:nvSpPr>
        <p:spPr bwMode="auto">
          <a:xfrm>
            <a:off x="4432300" y="1441450"/>
            <a:ext cx="563563" cy="428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5" name="Text Box 28"/>
          <p:cNvSpPr txBox="1">
            <a:spLocks noChangeArrowheads="1"/>
          </p:cNvSpPr>
          <p:nvPr/>
        </p:nvSpPr>
        <p:spPr bwMode="auto">
          <a:xfrm>
            <a:off x="4953000" y="1169988"/>
            <a:ext cx="16954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200" b="0">
                <a:latin typeface="Times New Roman" pitchFamily="-1" charset="0"/>
              </a:rPr>
              <a:t>unnamed</a:t>
            </a:r>
            <a:r>
              <a:rPr lang="en-US" b="0">
                <a:latin typeface="Times New Roman" pitchFamily="-1" charset="0"/>
              </a:rPr>
              <a:t> root</a:t>
            </a:r>
          </a:p>
        </p:txBody>
      </p:sp>
      <p:sp>
        <p:nvSpPr>
          <p:cNvPr id="44056" name="Line 29"/>
          <p:cNvSpPr>
            <a:spLocks noChangeShapeType="1"/>
          </p:cNvSpPr>
          <p:nvPr/>
        </p:nvSpPr>
        <p:spPr bwMode="auto">
          <a:xfrm flipH="1">
            <a:off x="711200" y="1641475"/>
            <a:ext cx="374015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7" name="Line 30"/>
          <p:cNvSpPr>
            <a:spLocks noChangeShapeType="1"/>
          </p:cNvSpPr>
          <p:nvPr/>
        </p:nvSpPr>
        <p:spPr bwMode="auto">
          <a:xfrm flipH="1">
            <a:off x="1541463" y="1738313"/>
            <a:ext cx="2951162" cy="512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8" name="Line 31"/>
          <p:cNvSpPr>
            <a:spLocks noChangeShapeType="1"/>
          </p:cNvSpPr>
          <p:nvPr/>
        </p:nvSpPr>
        <p:spPr bwMode="auto">
          <a:xfrm flipH="1">
            <a:off x="3316288" y="1808163"/>
            <a:ext cx="1204912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9" name="Line 32"/>
          <p:cNvSpPr>
            <a:spLocks noChangeShapeType="1"/>
          </p:cNvSpPr>
          <p:nvPr/>
        </p:nvSpPr>
        <p:spPr bwMode="auto">
          <a:xfrm flipH="1">
            <a:off x="4479925" y="1862138"/>
            <a:ext cx="23495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0" name="Line 33"/>
          <p:cNvSpPr>
            <a:spLocks noChangeShapeType="1"/>
          </p:cNvSpPr>
          <p:nvPr/>
        </p:nvSpPr>
        <p:spPr bwMode="auto">
          <a:xfrm>
            <a:off x="4978400" y="1627188"/>
            <a:ext cx="3324225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1" name="Line 34"/>
          <p:cNvSpPr>
            <a:spLocks noChangeShapeType="1"/>
          </p:cNvSpPr>
          <p:nvPr/>
        </p:nvSpPr>
        <p:spPr bwMode="auto">
          <a:xfrm>
            <a:off x="4937125" y="1738313"/>
            <a:ext cx="2119313" cy="512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2" name="Line 35"/>
          <p:cNvSpPr>
            <a:spLocks noChangeShapeType="1"/>
          </p:cNvSpPr>
          <p:nvPr/>
        </p:nvSpPr>
        <p:spPr bwMode="auto">
          <a:xfrm>
            <a:off x="4881563" y="1822450"/>
            <a:ext cx="1344612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3" name="Oval 36"/>
          <p:cNvSpPr>
            <a:spLocks noChangeArrowheads="1"/>
          </p:cNvSpPr>
          <p:nvPr/>
        </p:nvSpPr>
        <p:spPr bwMode="auto">
          <a:xfrm>
            <a:off x="1247775" y="3186113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4" name="Oval 37"/>
          <p:cNvSpPr>
            <a:spLocks noChangeArrowheads="1"/>
          </p:cNvSpPr>
          <p:nvPr/>
        </p:nvSpPr>
        <p:spPr bwMode="auto">
          <a:xfrm>
            <a:off x="790575" y="4164013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5" name="Oval 38"/>
          <p:cNvSpPr>
            <a:spLocks noChangeArrowheads="1"/>
          </p:cNvSpPr>
          <p:nvPr/>
        </p:nvSpPr>
        <p:spPr bwMode="auto">
          <a:xfrm>
            <a:off x="1801813" y="4162425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6" name="Oval 39"/>
          <p:cNvSpPr>
            <a:spLocks noChangeArrowheads="1"/>
          </p:cNvSpPr>
          <p:nvPr/>
        </p:nvSpPr>
        <p:spPr bwMode="auto">
          <a:xfrm>
            <a:off x="6030913" y="3200400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7" name="Oval 40"/>
          <p:cNvSpPr>
            <a:spLocks noChangeArrowheads="1"/>
          </p:cNvSpPr>
          <p:nvPr/>
        </p:nvSpPr>
        <p:spPr bwMode="auto">
          <a:xfrm>
            <a:off x="6030913" y="4176713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8" name="Oval 41"/>
          <p:cNvSpPr>
            <a:spLocks noChangeArrowheads="1"/>
          </p:cNvSpPr>
          <p:nvPr/>
        </p:nvSpPr>
        <p:spPr bwMode="auto">
          <a:xfrm>
            <a:off x="6030913" y="5140325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9" name="Oval 42"/>
          <p:cNvSpPr>
            <a:spLocks noChangeArrowheads="1"/>
          </p:cNvSpPr>
          <p:nvPr/>
        </p:nvSpPr>
        <p:spPr bwMode="auto">
          <a:xfrm>
            <a:off x="1844675" y="5126038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70" name="Oval 43"/>
          <p:cNvSpPr>
            <a:spLocks noChangeArrowheads="1"/>
          </p:cNvSpPr>
          <p:nvPr/>
        </p:nvSpPr>
        <p:spPr bwMode="auto">
          <a:xfrm>
            <a:off x="790575" y="5126038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71" name="Oval 44"/>
          <p:cNvSpPr>
            <a:spLocks noChangeArrowheads="1"/>
          </p:cNvSpPr>
          <p:nvPr/>
        </p:nvSpPr>
        <p:spPr bwMode="auto">
          <a:xfrm>
            <a:off x="8116888" y="3186113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72" name="Oval 45"/>
          <p:cNvSpPr>
            <a:spLocks noChangeArrowheads="1"/>
          </p:cNvSpPr>
          <p:nvPr/>
        </p:nvSpPr>
        <p:spPr bwMode="auto">
          <a:xfrm>
            <a:off x="8116888" y="4164013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73" name="Oval 46"/>
          <p:cNvSpPr>
            <a:spLocks noChangeArrowheads="1"/>
          </p:cNvSpPr>
          <p:nvPr/>
        </p:nvSpPr>
        <p:spPr bwMode="auto">
          <a:xfrm>
            <a:off x="8116888" y="512603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74" name="Text Box 47"/>
          <p:cNvSpPr txBox="1">
            <a:spLocks noChangeArrowheads="1"/>
          </p:cNvSpPr>
          <p:nvPr/>
        </p:nvSpPr>
        <p:spPr bwMode="auto">
          <a:xfrm>
            <a:off x="1262063" y="3249613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-1" charset="0"/>
              </a:rPr>
              <a:t>bar</a:t>
            </a:r>
          </a:p>
        </p:txBody>
      </p:sp>
      <p:sp>
        <p:nvSpPr>
          <p:cNvPr id="44075" name="Text Box 48"/>
          <p:cNvSpPr txBox="1">
            <a:spLocks noChangeArrowheads="1"/>
          </p:cNvSpPr>
          <p:nvPr/>
        </p:nvSpPr>
        <p:spPr bwMode="auto">
          <a:xfrm>
            <a:off x="747713" y="4246563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west</a:t>
            </a:r>
          </a:p>
        </p:txBody>
      </p:sp>
      <p:sp>
        <p:nvSpPr>
          <p:cNvPr id="44076" name="Text Box 49"/>
          <p:cNvSpPr txBox="1">
            <a:spLocks noChangeArrowheads="1"/>
          </p:cNvSpPr>
          <p:nvPr/>
        </p:nvSpPr>
        <p:spPr bwMode="auto">
          <a:xfrm>
            <a:off x="1768475" y="4246563"/>
            <a:ext cx="606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-1" charset="0"/>
              </a:rPr>
              <a:t>east</a:t>
            </a:r>
          </a:p>
        </p:txBody>
      </p:sp>
      <p:sp>
        <p:nvSpPr>
          <p:cNvPr id="44077" name="Text Box 50"/>
          <p:cNvSpPr txBox="1">
            <a:spLocks noChangeArrowheads="1"/>
          </p:cNvSpPr>
          <p:nvPr/>
        </p:nvSpPr>
        <p:spPr bwMode="auto">
          <a:xfrm>
            <a:off x="831850" y="5175250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foo</a:t>
            </a:r>
          </a:p>
        </p:txBody>
      </p:sp>
      <p:sp>
        <p:nvSpPr>
          <p:cNvPr id="44078" name="Text Box 51"/>
          <p:cNvSpPr txBox="1">
            <a:spLocks noChangeArrowheads="1"/>
          </p:cNvSpPr>
          <p:nvPr/>
        </p:nvSpPr>
        <p:spPr bwMode="auto">
          <a:xfrm>
            <a:off x="1885950" y="5175250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-1" charset="0"/>
              </a:rPr>
              <a:t>my</a:t>
            </a:r>
          </a:p>
        </p:txBody>
      </p:sp>
      <p:sp>
        <p:nvSpPr>
          <p:cNvPr id="44079" name="Line 52"/>
          <p:cNvSpPr>
            <a:spLocks noChangeShapeType="1"/>
          </p:cNvSpPr>
          <p:nvPr/>
        </p:nvSpPr>
        <p:spPr bwMode="auto">
          <a:xfrm>
            <a:off x="1541463" y="2813050"/>
            <a:ext cx="1587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80" name="Line 53"/>
          <p:cNvSpPr>
            <a:spLocks noChangeShapeType="1"/>
          </p:cNvSpPr>
          <p:nvPr/>
        </p:nvSpPr>
        <p:spPr bwMode="auto">
          <a:xfrm flipH="1">
            <a:off x="1050925" y="3762375"/>
            <a:ext cx="360363" cy="40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81" name="Line 54"/>
          <p:cNvSpPr>
            <a:spLocks noChangeShapeType="1"/>
          </p:cNvSpPr>
          <p:nvPr/>
        </p:nvSpPr>
        <p:spPr bwMode="auto">
          <a:xfrm>
            <a:off x="1625600" y="3748088"/>
            <a:ext cx="415925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82" name="Line 55"/>
          <p:cNvSpPr>
            <a:spLocks noChangeShapeType="1"/>
          </p:cNvSpPr>
          <p:nvPr/>
        </p:nvSpPr>
        <p:spPr bwMode="auto">
          <a:xfrm>
            <a:off x="1071563" y="4745038"/>
            <a:ext cx="1587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83" name="Line 56"/>
          <p:cNvSpPr>
            <a:spLocks noChangeShapeType="1"/>
          </p:cNvSpPr>
          <p:nvPr/>
        </p:nvSpPr>
        <p:spPr bwMode="auto">
          <a:xfrm>
            <a:off x="2097088" y="4730750"/>
            <a:ext cx="1587" cy="40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84" name="Line 57"/>
          <p:cNvSpPr>
            <a:spLocks noChangeShapeType="1"/>
          </p:cNvSpPr>
          <p:nvPr/>
        </p:nvSpPr>
        <p:spPr bwMode="auto">
          <a:xfrm>
            <a:off x="6311900" y="2833688"/>
            <a:ext cx="1588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85" name="Line 58"/>
          <p:cNvSpPr>
            <a:spLocks noChangeShapeType="1"/>
          </p:cNvSpPr>
          <p:nvPr/>
        </p:nvSpPr>
        <p:spPr bwMode="auto">
          <a:xfrm>
            <a:off x="6313488" y="3762375"/>
            <a:ext cx="1587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86" name="Line 59"/>
          <p:cNvSpPr>
            <a:spLocks noChangeShapeType="1"/>
          </p:cNvSpPr>
          <p:nvPr/>
        </p:nvSpPr>
        <p:spPr bwMode="auto">
          <a:xfrm>
            <a:off x="6313488" y="4773613"/>
            <a:ext cx="1587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87" name="Oval 60"/>
          <p:cNvSpPr>
            <a:spLocks noChangeArrowheads="1"/>
          </p:cNvSpPr>
          <p:nvPr/>
        </p:nvSpPr>
        <p:spPr bwMode="auto">
          <a:xfrm>
            <a:off x="8116888" y="605313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88" name="Line 61"/>
          <p:cNvSpPr>
            <a:spLocks noChangeShapeType="1"/>
          </p:cNvSpPr>
          <p:nvPr/>
        </p:nvSpPr>
        <p:spPr bwMode="auto">
          <a:xfrm>
            <a:off x="8428038" y="2805113"/>
            <a:ext cx="158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89" name="Line 62"/>
          <p:cNvSpPr>
            <a:spLocks noChangeShapeType="1"/>
          </p:cNvSpPr>
          <p:nvPr/>
        </p:nvSpPr>
        <p:spPr bwMode="auto">
          <a:xfrm>
            <a:off x="8399463" y="3748088"/>
            <a:ext cx="158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90" name="Line 63"/>
          <p:cNvSpPr>
            <a:spLocks noChangeShapeType="1"/>
          </p:cNvSpPr>
          <p:nvPr/>
        </p:nvSpPr>
        <p:spPr bwMode="auto">
          <a:xfrm>
            <a:off x="8399463" y="4716463"/>
            <a:ext cx="158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91" name="Line 64"/>
          <p:cNvSpPr>
            <a:spLocks noChangeShapeType="1"/>
          </p:cNvSpPr>
          <p:nvPr/>
        </p:nvSpPr>
        <p:spPr bwMode="auto">
          <a:xfrm>
            <a:off x="8399463" y="5686425"/>
            <a:ext cx="1587" cy="382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92" name="Text Box 65"/>
          <p:cNvSpPr txBox="1">
            <a:spLocks noChangeArrowheads="1"/>
          </p:cNvSpPr>
          <p:nvPr/>
        </p:nvSpPr>
        <p:spPr bwMode="auto">
          <a:xfrm>
            <a:off x="6100763" y="3249613"/>
            <a:ext cx="423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-1" charset="0"/>
              </a:rPr>
              <a:t>ac</a:t>
            </a:r>
          </a:p>
        </p:txBody>
      </p:sp>
      <p:sp>
        <p:nvSpPr>
          <p:cNvPr id="44093" name="Text Box 66"/>
          <p:cNvSpPr txBox="1">
            <a:spLocks noChangeArrowheads="1"/>
          </p:cNvSpPr>
          <p:nvPr/>
        </p:nvSpPr>
        <p:spPr bwMode="auto">
          <a:xfrm>
            <a:off x="5995988" y="4260850"/>
            <a:ext cx="63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-1" charset="0"/>
              </a:rPr>
              <a:t>cam</a:t>
            </a:r>
          </a:p>
        </p:txBody>
      </p:sp>
      <p:sp>
        <p:nvSpPr>
          <p:cNvPr id="44094" name="Text Box 67"/>
          <p:cNvSpPr txBox="1">
            <a:spLocks noChangeArrowheads="1"/>
          </p:cNvSpPr>
          <p:nvPr/>
        </p:nvSpPr>
        <p:spPr bwMode="auto">
          <a:xfrm>
            <a:off x="6045200" y="5216525"/>
            <a:ext cx="536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-1" charset="0"/>
              </a:rPr>
              <a:t>usr</a:t>
            </a:r>
          </a:p>
        </p:txBody>
      </p:sp>
      <p:sp>
        <p:nvSpPr>
          <p:cNvPr id="44095" name="Text Box 68"/>
          <p:cNvSpPr txBox="1">
            <a:spLocks noChangeArrowheads="1"/>
          </p:cNvSpPr>
          <p:nvPr/>
        </p:nvSpPr>
        <p:spPr bwMode="auto">
          <a:xfrm>
            <a:off x="8147050" y="3235325"/>
            <a:ext cx="5492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400">
                <a:solidFill>
                  <a:schemeClr val="tx2"/>
                </a:solidFill>
                <a:latin typeface="Times New Roman" pitchFamily="-1" charset="0"/>
              </a:rPr>
              <a:t>in-</a:t>
            </a:r>
          </a:p>
          <a:p>
            <a:pPr eaLnBrk="0" hangingPunct="0">
              <a:lnSpc>
                <a:spcPct val="80000"/>
              </a:lnSpc>
            </a:pPr>
            <a:r>
              <a:rPr lang="en-US" sz="1400">
                <a:solidFill>
                  <a:schemeClr val="tx2"/>
                </a:solidFill>
                <a:latin typeface="Times New Roman" pitchFamily="-1" charset="0"/>
              </a:rPr>
              <a:t>addr</a:t>
            </a:r>
          </a:p>
        </p:txBody>
      </p:sp>
      <p:sp>
        <p:nvSpPr>
          <p:cNvPr id="44096" name="Text Box 69"/>
          <p:cNvSpPr txBox="1">
            <a:spLocks noChangeArrowheads="1"/>
          </p:cNvSpPr>
          <p:nvPr/>
        </p:nvSpPr>
        <p:spPr bwMode="auto">
          <a:xfrm>
            <a:off x="8210550" y="42465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-1" charset="0"/>
              </a:rPr>
              <a:t>12</a:t>
            </a:r>
          </a:p>
        </p:txBody>
      </p:sp>
      <p:sp>
        <p:nvSpPr>
          <p:cNvPr id="44097" name="Text Box 70"/>
          <p:cNvSpPr txBox="1">
            <a:spLocks noChangeArrowheads="1"/>
          </p:cNvSpPr>
          <p:nvPr/>
        </p:nvSpPr>
        <p:spPr bwMode="auto">
          <a:xfrm>
            <a:off x="8208963" y="52022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-1" charset="0"/>
              </a:rPr>
              <a:t>34</a:t>
            </a:r>
          </a:p>
        </p:txBody>
      </p:sp>
      <p:sp>
        <p:nvSpPr>
          <p:cNvPr id="44098" name="Text Box 71"/>
          <p:cNvSpPr txBox="1">
            <a:spLocks noChangeArrowheads="1"/>
          </p:cNvSpPr>
          <p:nvPr/>
        </p:nvSpPr>
        <p:spPr bwMode="auto">
          <a:xfrm>
            <a:off x="8208963" y="61039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-1" charset="0"/>
              </a:rPr>
              <a:t>56</a:t>
            </a:r>
          </a:p>
        </p:txBody>
      </p:sp>
      <p:sp>
        <p:nvSpPr>
          <p:cNvPr id="44099" name="Text Box 72"/>
          <p:cNvSpPr txBox="1">
            <a:spLocks noChangeArrowheads="1"/>
          </p:cNvSpPr>
          <p:nvPr/>
        </p:nvSpPr>
        <p:spPr bwMode="auto">
          <a:xfrm>
            <a:off x="1949450" y="2895600"/>
            <a:ext cx="1852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b="0">
                <a:latin typeface="Times New Roman" pitchFamily="-1" charset="0"/>
              </a:rPr>
              <a:t>generic domains</a:t>
            </a:r>
          </a:p>
        </p:txBody>
      </p:sp>
      <p:sp>
        <p:nvSpPr>
          <p:cNvPr id="44100" name="Text Box 73"/>
          <p:cNvSpPr txBox="1">
            <a:spLocks noChangeArrowheads="1"/>
          </p:cNvSpPr>
          <p:nvPr/>
        </p:nvSpPr>
        <p:spPr bwMode="auto">
          <a:xfrm>
            <a:off x="4149725" y="2895600"/>
            <a:ext cx="1881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b="0">
                <a:latin typeface="Times New Roman" pitchFamily="-1" charset="0"/>
              </a:rPr>
              <a:t>country domains</a:t>
            </a:r>
          </a:p>
        </p:txBody>
      </p:sp>
      <p:sp>
        <p:nvSpPr>
          <p:cNvPr id="44101" name="Text Box 74"/>
          <p:cNvSpPr txBox="1">
            <a:spLocks noChangeArrowheads="1"/>
          </p:cNvSpPr>
          <p:nvPr/>
        </p:nvSpPr>
        <p:spPr bwMode="auto">
          <a:xfrm>
            <a:off x="1262063" y="5699125"/>
            <a:ext cx="191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-1" charset="0"/>
              </a:rPr>
              <a:t>my.east.bar.edu</a:t>
            </a:r>
          </a:p>
        </p:txBody>
      </p:sp>
      <p:sp>
        <p:nvSpPr>
          <p:cNvPr id="44102" name="Text Box 75"/>
          <p:cNvSpPr txBox="1">
            <a:spLocks noChangeArrowheads="1"/>
          </p:cNvSpPr>
          <p:nvPr/>
        </p:nvSpPr>
        <p:spPr bwMode="auto">
          <a:xfrm>
            <a:off x="5386388" y="5699125"/>
            <a:ext cx="1700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-1" charset="0"/>
              </a:rPr>
              <a:t>usr.cam.ac.uk</a:t>
            </a:r>
          </a:p>
        </p:txBody>
      </p:sp>
      <p:sp>
        <p:nvSpPr>
          <p:cNvPr id="44103" name="Text Box 76"/>
          <p:cNvSpPr txBox="1">
            <a:spLocks noChangeArrowheads="1"/>
          </p:cNvSpPr>
          <p:nvPr/>
        </p:nvSpPr>
        <p:spPr bwMode="auto">
          <a:xfrm>
            <a:off x="6553200" y="6400800"/>
            <a:ext cx="158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-1" charset="0"/>
              </a:rPr>
              <a:t>12.34.56.0/24</a:t>
            </a:r>
          </a:p>
        </p:txBody>
      </p:sp>
    </p:spTree>
    <p:extLst>
      <p:ext uri="{BB962C8B-B14F-4D97-AF65-F5344CB8AC3E}">
        <p14:creationId xmlns:p14="http://schemas.microsoft.com/office/powerpoint/2010/main" val="4175985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DNS Root Servers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84188" y="1219200"/>
            <a:ext cx="8478837" cy="4648200"/>
          </a:xfrm>
        </p:spPr>
        <p:txBody>
          <a:bodyPr/>
          <a:lstStyle/>
          <a:p>
            <a:pPr eaLnBrk="1" hangingPunct="1"/>
            <a:r>
              <a:rPr lang="en-US" sz="2400" dirty="0">
                <a:ea typeface="ＭＳ Ｐゴシック" pitchFamily="-1" charset="-128"/>
                <a:cs typeface="ＭＳ Ｐゴシック" pitchFamily="-1" charset="-128"/>
              </a:rPr>
              <a:t>13 root servers (see </a:t>
            </a:r>
            <a:r>
              <a:rPr lang="en-US" sz="2400" dirty="0">
                <a:ea typeface="ＭＳ Ｐゴシック" pitchFamily="-1" charset="-128"/>
                <a:cs typeface="ＭＳ Ｐゴシック" pitchFamily="-1" charset="-128"/>
                <a:hlinkClick r:id="rId3"/>
              </a:rPr>
              <a:t>http://www.root-servers.org/</a:t>
            </a:r>
            <a:r>
              <a:rPr lang="en-US" sz="2400" dirty="0">
                <a:ea typeface="ＭＳ Ｐゴシック" pitchFamily="-1" charset="-128"/>
                <a:cs typeface="ＭＳ Ｐゴシック" pitchFamily="-1" charset="-128"/>
              </a:rPr>
              <a:t>)</a:t>
            </a:r>
          </a:p>
          <a:p>
            <a:pPr eaLnBrk="1" hangingPunct="1"/>
            <a:r>
              <a:rPr lang="en-US" sz="2400" dirty="0">
                <a:ea typeface="ＭＳ Ｐゴシック" pitchFamily="-1" charset="-128"/>
                <a:cs typeface="ＭＳ Ｐゴシック" pitchFamily="-1" charset="-128"/>
              </a:rPr>
              <a:t>Labeled A through M</a:t>
            </a:r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00800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08B13300-BF8C-B44F-8964-9686364379F0}" type="slidenum">
              <a:rPr lang="en-US">
                <a:latin typeface="Courier New" pitchFamily="-1" charset="0"/>
              </a:rPr>
              <a:pPr/>
              <a:t>13</a:t>
            </a:fld>
            <a:endParaRPr lang="en-US">
              <a:latin typeface="Courier New" pitchFamily="-1" charset="0"/>
            </a:endParaRPr>
          </a:p>
        </p:txBody>
      </p:sp>
      <p:sp>
        <p:nvSpPr>
          <p:cNvPr id="39941" name="AutoShape 4"/>
          <p:cNvSpPr>
            <a:spLocks noChangeAspect="1" noChangeArrowheads="1"/>
          </p:cNvSpPr>
          <p:nvPr/>
        </p:nvSpPr>
        <p:spPr bwMode="auto">
          <a:xfrm>
            <a:off x="481013" y="2784475"/>
            <a:ext cx="7234237" cy="364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9942" name="Picture 5" descr="world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3600" y="3760788"/>
            <a:ext cx="54006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3" name="Freeform 6"/>
          <p:cNvSpPr>
            <a:spLocks/>
          </p:cNvSpPr>
          <p:nvPr/>
        </p:nvSpPr>
        <p:spPr bwMode="auto">
          <a:xfrm>
            <a:off x="2605088" y="2962275"/>
            <a:ext cx="804862" cy="1511300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2147483647 h 1893"/>
              <a:gd name="T4" fmla="*/ 2147483647 w 963"/>
              <a:gd name="T5" fmla="*/ 2147483647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4" name="Text Box 7"/>
          <p:cNvSpPr txBox="1">
            <a:spLocks noChangeArrowheads="1"/>
          </p:cNvSpPr>
          <p:nvPr/>
        </p:nvSpPr>
        <p:spPr bwMode="auto">
          <a:xfrm>
            <a:off x="273050" y="5338763"/>
            <a:ext cx="285115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>
            <a:prstTxWarp prst="textNoShape">
              <a:avLst/>
            </a:prstTxWarp>
          </a:bodyPr>
          <a:lstStyle/>
          <a:p>
            <a:pPr algn="l" eaLnBrk="0" hangingPunct="0"/>
            <a:r>
              <a:rPr lang="en-US" sz="1500" b="0">
                <a:solidFill>
                  <a:srgbClr val="000000"/>
                </a:solidFill>
                <a:latin typeface="Arial" pitchFamily="-1" charset="0"/>
              </a:rPr>
              <a:t>B USC-ISI Marina del Rey, CA</a:t>
            </a:r>
          </a:p>
          <a:p>
            <a:pPr algn="l" eaLnBrk="0" hangingPunct="0"/>
            <a:r>
              <a:rPr lang="en-US" sz="1500" b="0">
                <a:solidFill>
                  <a:srgbClr val="000000"/>
                </a:solidFill>
                <a:latin typeface="Arial" pitchFamily="-1" charset="0"/>
              </a:rPr>
              <a:t>L ICANN Los Angeles, CA</a:t>
            </a:r>
          </a:p>
          <a:p>
            <a:pPr eaLnBrk="0" hangingPunct="0"/>
            <a:endParaRPr lang="en-US" sz="1500" b="0">
              <a:latin typeface="Times New Roman" pitchFamily="-1" charset="0"/>
            </a:endParaRPr>
          </a:p>
        </p:txBody>
      </p:sp>
      <p:sp>
        <p:nvSpPr>
          <p:cNvPr id="39945" name="Freeform 8"/>
          <p:cNvSpPr>
            <a:spLocks/>
          </p:cNvSpPr>
          <p:nvPr/>
        </p:nvSpPr>
        <p:spPr bwMode="auto">
          <a:xfrm>
            <a:off x="1752600" y="4660900"/>
            <a:ext cx="952500" cy="668338"/>
          </a:xfrm>
          <a:custGeom>
            <a:avLst/>
            <a:gdLst>
              <a:gd name="T0" fmla="*/ 0 w 582"/>
              <a:gd name="T1" fmla="*/ 2147483647 h 426"/>
              <a:gd name="T2" fmla="*/ 2147483647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6" name="Text Box 9"/>
          <p:cNvSpPr txBox="1">
            <a:spLocks noChangeArrowheads="1"/>
          </p:cNvSpPr>
          <p:nvPr/>
        </p:nvSpPr>
        <p:spPr bwMode="auto">
          <a:xfrm>
            <a:off x="169863" y="3505200"/>
            <a:ext cx="2573337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>
            <a:prstTxWarp prst="textNoShape">
              <a:avLst/>
            </a:prstTxWarp>
          </a:bodyPr>
          <a:lstStyle/>
          <a:p>
            <a:pPr algn="l" eaLnBrk="0" hangingPunct="0"/>
            <a:r>
              <a:rPr lang="en-US" sz="1500" b="0">
                <a:solidFill>
                  <a:srgbClr val="000000"/>
                </a:solidFill>
                <a:latin typeface="Arial" pitchFamily="-1" charset="0"/>
              </a:rPr>
              <a:t>E NASA Mt View, CA</a:t>
            </a:r>
          </a:p>
          <a:p>
            <a:pPr algn="l" eaLnBrk="0" hangingPunct="0"/>
            <a:r>
              <a:rPr lang="en-US" sz="1500" b="0">
                <a:solidFill>
                  <a:srgbClr val="000000"/>
                </a:solidFill>
                <a:latin typeface="Arial" pitchFamily="-1" charset="0"/>
              </a:rPr>
              <a:t>F  Internet Software C. Palo Alto, CA (and 17 other locations)</a:t>
            </a:r>
          </a:p>
          <a:p>
            <a:pPr eaLnBrk="0" hangingPunct="0"/>
            <a:endParaRPr lang="en-US" sz="1500" b="0">
              <a:latin typeface="Times New Roman" pitchFamily="-1" charset="0"/>
            </a:endParaRPr>
          </a:p>
        </p:txBody>
      </p:sp>
      <p:sp>
        <p:nvSpPr>
          <p:cNvPr id="39947" name="Freeform 10"/>
          <p:cNvSpPr>
            <a:spLocks/>
          </p:cNvSpPr>
          <p:nvPr/>
        </p:nvSpPr>
        <p:spPr bwMode="auto">
          <a:xfrm flipV="1">
            <a:off x="1447800" y="4343400"/>
            <a:ext cx="1235075" cy="242888"/>
          </a:xfrm>
          <a:custGeom>
            <a:avLst/>
            <a:gdLst>
              <a:gd name="T0" fmla="*/ 0 w 582"/>
              <a:gd name="T1" fmla="*/ 2147483647 h 426"/>
              <a:gd name="T2" fmla="*/ 2147483647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8" name="Text Box 11"/>
          <p:cNvSpPr txBox="1">
            <a:spLocks noChangeArrowheads="1"/>
          </p:cNvSpPr>
          <p:nvPr/>
        </p:nvSpPr>
        <p:spPr bwMode="auto">
          <a:xfrm>
            <a:off x="5426075" y="3265488"/>
            <a:ext cx="2498725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>
            <a:prstTxWarp prst="textNoShape">
              <a:avLst/>
            </a:prstTxWarp>
          </a:bodyPr>
          <a:lstStyle/>
          <a:p>
            <a:pPr algn="r" eaLnBrk="0" hangingPunct="0"/>
            <a:r>
              <a:rPr lang="en-US" sz="1500" b="0">
                <a:solidFill>
                  <a:srgbClr val="000000"/>
                </a:solidFill>
                <a:latin typeface="Arial" pitchFamily="-1" charset="0"/>
              </a:rPr>
              <a:t>I </a:t>
            </a:r>
            <a:r>
              <a:rPr lang="en-US" sz="1500" b="0">
                <a:latin typeface="Arial" pitchFamily="-1" charset="0"/>
              </a:rPr>
              <a:t>Autonomica,</a:t>
            </a:r>
            <a:r>
              <a:rPr lang="en-US" sz="1500" b="0">
                <a:solidFill>
                  <a:srgbClr val="000000"/>
                </a:solidFill>
                <a:latin typeface="Arial" pitchFamily="-1" charset="0"/>
              </a:rPr>
              <a:t> Stockholm (plus 3 other locations)</a:t>
            </a:r>
          </a:p>
        </p:txBody>
      </p:sp>
      <p:sp>
        <p:nvSpPr>
          <p:cNvPr id="39949" name="Freeform 12"/>
          <p:cNvSpPr>
            <a:spLocks/>
          </p:cNvSpPr>
          <p:nvPr/>
        </p:nvSpPr>
        <p:spPr bwMode="auto">
          <a:xfrm>
            <a:off x="4876800" y="3657600"/>
            <a:ext cx="914400" cy="609600"/>
          </a:xfrm>
          <a:custGeom>
            <a:avLst/>
            <a:gdLst>
              <a:gd name="T0" fmla="*/ 2147483647 w 666"/>
              <a:gd name="T1" fmla="*/ 0 h 1005"/>
              <a:gd name="T2" fmla="*/ 0 w 666"/>
              <a:gd name="T3" fmla="*/ 2147483647 h 1005"/>
              <a:gd name="T4" fmla="*/ 0 60000 65536"/>
              <a:gd name="T5" fmla="*/ 0 60000 65536"/>
              <a:gd name="T6" fmla="*/ 0 w 666"/>
              <a:gd name="T7" fmla="*/ 0 h 1005"/>
              <a:gd name="T8" fmla="*/ 666 w 666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0" name="Text Box 13"/>
          <p:cNvSpPr txBox="1">
            <a:spLocks noChangeArrowheads="1"/>
          </p:cNvSpPr>
          <p:nvPr/>
        </p:nvSpPr>
        <p:spPr bwMode="auto">
          <a:xfrm>
            <a:off x="5375275" y="2911475"/>
            <a:ext cx="43783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>
            <a:prstTxWarp prst="textNoShape">
              <a:avLst/>
            </a:prstTxWarp>
          </a:bodyPr>
          <a:lstStyle/>
          <a:p>
            <a:pPr algn="l" eaLnBrk="0" hangingPunct="0"/>
            <a:r>
              <a:rPr lang="en-US" sz="1500" b="0">
                <a:solidFill>
                  <a:srgbClr val="000000"/>
                </a:solidFill>
                <a:latin typeface="Arial" pitchFamily="-1" charset="0"/>
              </a:rPr>
              <a:t>K RIPE London (+ Amsterdam, Frankfurt)</a:t>
            </a:r>
            <a:endParaRPr lang="en-US" sz="1500" b="0">
              <a:latin typeface="Times New Roman" pitchFamily="-1" charset="0"/>
            </a:endParaRPr>
          </a:p>
        </p:txBody>
      </p:sp>
      <p:sp>
        <p:nvSpPr>
          <p:cNvPr id="39951" name="Freeform 14"/>
          <p:cNvSpPr>
            <a:spLocks/>
          </p:cNvSpPr>
          <p:nvPr/>
        </p:nvSpPr>
        <p:spPr bwMode="auto">
          <a:xfrm>
            <a:off x="4570413" y="3128963"/>
            <a:ext cx="771525" cy="1158875"/>
          </a:xfrm>
          <a:custGeom>
            <a:avLst/>
            <a:gdLst>
              <a:gd name="T0" fmla="*/ 2147483647 w 922"/>
              <a:gd name="T1" fmla="*/ 0 h 1448"/>
              <a:gd name="T2" fmla="*/ 0 w 922"/>
              <a:gd name="T3" fmla="*/ 2147483647 h 1448"/>
              <a:gd name="T4" fmla="*/ 0 60000 65536"/>
              <a:gd name="T5" fmla="*/ 0 60000 65536"/>
              <a:gd name="T6" fmla="*/ 0 w 922"/>
              <a:gd name="T7" fmla="*/ 0 h 1448"/>
              <a:gd name="T8" fmla="*/ 922 w 922"/>
              <a:gd name="T9" fmla="*/ 1448 h 1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2" name="Text Box 15"/>
          <p:cNvSpPr txBox="1">
            <a:spLocks noChangeArrowheads="1"/>
          </p:cNvSpPr>
          <p:nvPr/>
        </p:nvSpPr>
        <p:spPr bwMode="auto">
          <a:xfrm>
            <a:off x="7426325" y="4057650"/>
            <a:ext cx="15652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>
            <a:prstTxWarp prst="textNoShape">
              <a:avLst/>
            </a:prstTxWarp>
          </a:bodyPr>
          <a:lstStyle/>
          <a:p>
            <a:pPr algn="l" eaLnBrk="0" hangingPunct="0"/>
            <a:r>
              <a:rPr lang="en-US" sz="1500" b="0">
                <a:solidFill>
                  <a:srgbClr val="000000"/>
                </a:solidFill>
                <a:latin typeface="Arial" pitchFamily="-1" charset="0"/>
              </a:rPr>
              <a:t>m WIDE Tokyo</a:t>
            </a:r>
            <a:endParaRPr lang="en-US" sz="1500" b="0">
              <a:latin typeface="Times New Roman" pitchFamily="-1" charset="0"/>
            </a:endParaRPr>
          </a:p>
        </p:txBody>
      </p:sp>
      <p:sp>
        <p:nvSpPr>
          <p:cNvPr id="39953" name="Freeform 16"/>
          <p:cNvSpPr>
            <a:spLocks/>
          </p:cNvSpPr>
          <p:nvPr/>
        </p:nvSpPr>
        <p:spPr bwMode="auto">
          <a:xfrm>
            <a:off x="6851650" y="4267200"/>
            <a:ext cx="539750" cy="292100"/>
          </a:xfrm>
          <a:custGeom>
            <a:avLst/>
            <a:gdLst>
              <a:gd name="T0" fmla="*/ 2147483647 w 252"/>
              <a:gd name="T1" fmla="*/ 0 h 462"/>
              <a:gd name="T2" fmla="*/ 0 w 252"/>
              <a:gd name="T3" fmla="*/ 2147483647 h 462"/>
              <a:gd name="T4" fmla="*/ 0 60000 65536"/>
              <a:gd name="T5" fmla="*/ 0 60000 65536"/>
              <a:gd name="T6" fmla="*/ 0 w 252"/>
              <a:gd name="T7" fmla="*/ 0 h 462"/>
              <a:gd name="T8" fmla="*/ 252 w 252"/>
              <a:gd name="T9" fmla="*/ 462 h 4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4" name="Text Box 17"/>
          <p:cNvSpPr txBox="1">
            <a:spLocks noChangeArrowheads="1"/>
          </p:cNvSpPr>
          <p:nvPr/>
        </p:nvSpPr>
        <p:spPr bwMode="auto">
          <a:xfrm>
            <a:off x="2665413" y="2057400"/>
            <a:ext cx="3903662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>
            <a:prstTxWarp prst="textNoShape">
              <a:avLst/>
            </a:prstTxWarp>
          </a:bodyPr>
          <a:lstStyle/>
          <a:p>
            <a:pPr algn="l" eaLnBrk="0" hangingPunct="0"/>
            <a:r>
              <a:rPr lang="en-US" sz="1500" b="0">
                <a:solidFill>
                  <a:srgbClr val="000000"/>
                </a:solidFill>
                <a:latin typeface="Arial" pitchFamily="-1" charset="0"/>
              </a:rPr>
              <a:t>A Verisign, Dulles, VA</a:t>
            </a:r>
          </a:p>
          <a:p>
            <a:pPr algn="l" eaLnBrk="0" hangingPunct="0"/>
            <a:r>
              <a:rPr lang="en-US" sz="1500" b="0">
                <a:solidFill>
                  <a:srgbClr val="000000"/>
                </a:solidFill>
                <a:latin typeface="Arial" pitchFamily="-1" charset="0"/>
              </a:rPr>
              <a:t>C Cogent, Herndon, VA (also Los Angeles)</a:t>
            </a:r>
          </a:p>
          <a:p>
            <a:pPr algn="l" eaLnBrk="0" hangingPunct="0"/>
            <a:r>
              <a:rPr lang="en-US" sz="1500" b="0">
                <a:solidFill>
                  <a:srgbClr val="000000"/>
                </a:solidFill>
                <a:latin typeface="Arial" pitchFamily="-1" charset="0"/>
              </a:rPr>
              <a:t>D U Maryland College Park, MD</a:t>
            </a:r>
          </a:p>
          <a:p>
            <a:pPr algn="l" eaLnBrk="0" hangingPunct="0"/>
            <a:r>
              <a:rPr lang="en-US" sz="1500" b="0">
                <a:solidFill>
                  <a:srgbClr val="000000"/>
                </a:solidFill>
                <a:latin typeface="Arial" pitchFamily="-1" charset="0"/>
              </a:rPr>
              <a:t>G US DoD Vienna, VA</a:t>
            </a:r>
          </a:p>
          <a:p>
            <a:pPr algn="l" eaLnBrk="0" hangingPunct="0"/>
            <a:r>
              <a:rPr lang="en-US" sz="1500" b="0">
                <a:solidFill>
                  <a:srgbClr val="000000"/>
                </a:solidFill>
                <a:latin typeface="Arial" pitchFamily="-1" charset="0"/>
              </a:rPr>
              <a:t>H ARL Aberdeen, MD</a:t>
            </a:r>
          </a:p>
          <a:p>
            <a:pPr algn="l" eaLnBrk="0" hangingPunct="0"/>
            <a:r>
              <a:rPr lang="en-US" sz="1500" b="0">
                <a:solidFill>
                  <a:srgbClr val="000000"/>
                </a:solidFill>
                <a:latin typeface="Arial" pitchFamily="-1" charset="0"/>
              </a:rPr>
              <a:t>J Verisign, ( 11 locations)</a:t>
            </a:r>
          </a:p>
          <a:p>
            <a:pPr eaLnBrk="0" hangingPunct="0"/>
            <a:endParaRPr lang="en-US" sz="1500" b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89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TLD and Authoritative DNS Servers</a:t>
            </a:r>
          </a:p>
        </p:txBody>
      </p:sp>
      <p:sp>
        <p:nvSpPr>
          <p:cNvPr id="1179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Top-level domain (TLD) servers</a:t>
            </a:r>
          </a:p>
          <a:p>
            <a:pPr lvl="1" eaLnBrk="1" hangingPunct="1"/>
            <a:r>
              <a:rPr lang="en-US"/>
              <a:t>Generic domains (e.g., com, org, edu)</a:t>
            </a:r>
          </a:p>
          <a:p>
            <a:pPr lvl="1" eaLnBrk="1" hangingPunct="1"/>
            <a:r>
              <a:rPr lang="en-US"/>
              <a:t>Country domains (e.g., uk, fr, ca, jp)</a:t>
            </a:r>
          </a:p>
          <a:p>
            <a:pPr lvl="1" eaLnBrk="1" hangingPunct="1"/>
            <a:r>
              <a:rPr lang="en-US"/>
              <a:t>Typically managed professionally</a:t>
            </a:r>
          </a:p>
          <a:p>
            <a:pPr lvl="2" eaLnBrk="1" hangingPunct="1"/>
            <a:r>
              <a:rPr lang="en-US">
                <a:ea typeface="ＭＳ Ｐゴシック" pitchFamily="-1" charset="-128"/>
              </a:rPr>
              <a:t>Network Solutions maintains servers for “com”</a:t>
            </a:r>
          </a:p>
          <a:p>
            <a:pPr lvl="2" eaLnBrk="1" hangingPunct="1"/>
            <a:r>
              <a:rPr lang="en-US">
                <a:ea typeface="ＭＳ Ｐゴシック" pitchFamily="-1" charset="-128"/>
              </a:rPr>
              <a:t>Educause maintains servers for “edu”</a:t>
            </a:r>
          </a:p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Authoritative DNS servers</a:t>
            </a:r>
          </a:p>
          <a:p>
            <a:pPr lvl="1" eaLnBrk="1" hangingPunct="1"/>
            <a:r>
              <a:rPr lang="en-US"/>
              <a:t>Provide public records for hosts at an organization</a:t>
            </a:r>
          </a:p>
          <a:p>
            <a:pPr lvl="1" eaLnBrk="1" hangingPunct="1"/>
            <a:r>
              <a:rPr lang="en-US"/>
              <a:t>For the organization’s servers (e.g., Web and mail)</a:t>
            </a:r>
          </a:p>
          <a:p>
            <a:pPr lvl="1" eaLnBrk="1" hangingPunct="1"/>
            <a:r>
              <a:rPr lang="en-US"/>
              <a:t>Can be maintained locally or by a service provider</a:t>
            </a:r>
          </a:p>
          <a:p>
            <a:pPr eaLnBrk="1" hangingPunct="1"/>
            <a:endParaRPr lang="en-US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9470DF1-59CA-6845-A300-BD323209B581}" type="slidenum">
              <a:rPr lang="en-US">
                <a:latin typeface="Courier New" pitchFamily="-1" charset="0"/>
              </a:rPr>
              <a:pPr/>
              <a:t>14</a:t>
            </a:fld>
            <a:endParaRPr lang="en-US">
              <a:latin typeface="Courier New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93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965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Example</a:t>
            </a:r>
          </a:p>
        </p:txBody>
      </p:sp>
      <p:sp>
        <p:nvSpPr>
          <p:cNvPr id="48133" name="Rectangle 65"/>
          <p:cNvSpPr>
            <a:spLocks noGrp="1" noChangeArrowheads="1"/>
          </p:cNvSpPr>
          <p:nvPr>
            <p:ph sz="half" idx="1"/>
          </p:nvPr>
        </p:nvSpPr>
        <p:spPr>
          <a:xfrm>
            <a:off x="304800" y="1447800"/>
            <a:ext cx="3733800" cy="1295400"/>
          </a:xfrm>
        </p:spPr>
        <p:txBody>
          <a:bodyPr/>
          <a:lstStyle/>
          <a:p>
            <a:pPr eaLnBrk="1" hangingPunct="1">
              <a:spcAft>
                <a:spcPts val="3000"/>
              </a:spcAft>
              <a:buFontTx/>
              <a:buNone/>
            </a:pPr>
            <a:r>
              <a:rPr lang="en-US" sz="2400">
                <a:ea typeface="ＭＳ Ｐゴシック" pitchFamily="-1" charset="-128"/>
                <a:cs typeface="ＭＳ Ｐゴシック" pitchFamily="-1" charset="-128"/>
              </a:rPr>
              <a:t>Host at </a:t>
            </a:r>
            <a:r>
              <a:rPr lang="en-US" sz="2400">
                <a:latin typeface="Courier" pitchFamily="-1" charset="0"/>
                <a:ea typeface="Courier" pitchFamily="-1" charset="0"/>
                <a:cs typeface="Courier" pitchFamily="-1" charset="0"/>
              </a:rPr>
              <a:t>cis.poly.edu </a:t>
            </a:r>
            <a:r>
              <a:rPr lang="en-US" sz="2400">
                <a:ea typeface="ＭＳ Ｐゴシック" pitchFamily="-1" charset="-128"/>
                <a:cs typeface="ＭＳ Ｐゴシック" pitchFamily="-1" charset="-128"/>
              </a:rPr>
              <a:t>wants IP address for </a:t>
            </a:r>
            <a:r>
              <a:rPr lang="en-US" sz="2400">
                <a:latin typeface="Courier" pitchFamily="-1" charset="0"/>
                <a:ea typeface="Courier" pitchFamily="-1" charset="0"/>
                <a:cs typeface="Courier" pitchFamily="-1" charset="0"/>
              </a:rPr>
              <a:t>gaia.cs.umass.edu</a:t>
            </a:r>
          </a:p>
        </p:txBody>
      </p:sp>
      <p:sp>
        <p:nvSpPr>
          <p:cNvPr id="4813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F366539-C3BC-FC44-A517-B4C27CF666BF}" type="slidenum">
              <a:rPr lang="en-US">
                <a:latin typeface="Courier New" pitchFamily="-1" charset="0"/>
              </a:rPr>
              <a:pPr/>
              <a:t>15</a:t>
            </a:fld>
            <a:endParaRPr lang="en-US">
              <a:latin typeface="Courier New" pitchFamily="-1" charset="0"/>
            </a:endParaRP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3514725" y="5100638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3"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481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725" y="5100638"/>
                        <a:ext cx="833438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Text Box 3"/>
          <p:cNvSpPr txBox="1">
            <a:spLocks noChangeArrowheads="1"/>
          </p:cNvSpPr>
          <p:nvPr/>
        </p:nvSpPr>
        <p:spPr bwMode="auto">
          <a:xfrm>
            <a:off x="2682875" y="5486400"/>
            <a:ext cx="1844675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latin typeface="Comic Sans MS" pitchFamily="-1" charset="0"/>
              </a:rPr>
              <a:t>requesting host</a:t>
            </a:r>
            <a:endParaRPr lang="en-US" sz="2400" b="0">
              <a:latin typeface="Times New Roman" pitchFamily="-1" charset="0"/>
            </a:endParaRPr>
          </a:p>
          <a:p>
            <a:pPr eaLnBrk="0" hangingPunct="0"/>
            <a:r>
              <a:rPr lang="en-US" sz="1600"/>
              <a:t>cis.poly.edu</a:t>
            </a:r>
            <a:endParaRPr lang="en-US" sz="1600" b="0">
              <a:latin typeface="Times New Roman" pitchFamily="-1" charset="0"/>
            </a:endParaRPr>
          </a:p>
        </p:txBody>
      </p:sp>
      <p:sp>
        <p:nvSpPr>
          <p:cNvPr id="48136" name="Text Box 4"/>
          <p:cNvSpPr txBox="1">
            <a:spLocks noChangeArrowheads="1"/>
          </p:cNvSpPr>
          <p:nvPr/>
        </p:nvSpPr>
        <p:spPr bwMode="auto">
          <a:xfrm>
            <a:off x="6457950" y="6048375"/>
            <a:ext cx="22621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/>
              <a:t>gaia.cs.umass.edu</a:t>
            </a:r>
            <a:endParaRPr lang="en-US" sz="1600" b="0">
              <a:latin typeface="Times New Roman" pitchFamily="-1" charset="0"/>
            </a:endParaRP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5638800" y="5991225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4"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481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991225"/>
                        <a:ext cx="833438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762375" y="3025775"/>
            <a:ext cx="369888" cy="657225"/>
            <a:chOff x="4180" y="783"/>
            <a:chExt cx="150" cy="307"/>
          </a:xfrm>
        </p:grpSpPr>
        <p:sp>
          <p:nvSpPr>
            <p:cNvPr id="48187" name="AutoShape 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88" name="Rectangle 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89" name="Rectangle 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90" name="AutoShape 1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91" name="Line 1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92" name="Line 1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93" name="Rectangle 1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94" name="Rectangle 1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138" name="Text Box 15"/>
          <p:cNvSpPr txBox="1">
            <a:spLocks noChangeArrowheads="1"/>
          </p:cNvSpPr>
          <p:nvPr/>
        </p:nvSpPr>
        <p:spPr bwMode="auto">
          <a:xfrm>
            <a:off x="4316413" y="1219200"/>
            <a:ext cx="2011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latin typeface="Comic Sans MS" pitchFamily="-1" charset="0"/>
              </a:rPr>
              <a:t>root DNS server</a:t>
            </a:r>
            <a:endParaRPr lang="en-US" sz="1600" b="0">
              <a:latin typeface="Times New Roman" pitchFamily="-1" charset="0"/>
            </a:endParaRPr>
          </a:p>
        </p:txBody>
      </p:sp>
      <p:sp>
        <p:nvSpPr>
          <p:cNvPr id="1185808" name="Line 16"/>
          <p:cNvSpPr>
            <a:spLocks noChangeShapeType="1"/>
          </p:cNvSpPr>
          <p:nvPr/>
        </p:nvSpPr>
        <p:spPr bwMode="auto">
          <a:xfrm flipH="1" flipV="1">
            <a:off x="3811588" y="3713163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809" name="Line 17"/>
          <p:cNvSpPr>
            <a:spLocks noChangeShapeType="1"/>
          </p:cNvSpPr>
          <p:nvPr/>
        </p:nvSpPr>
        <p:spPr bwMode="auto">
          <a:xfrm flipV="1">
            <a:off x="3925888" y="2017713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810" name="Line 18"/>
          <p:cNvSpPr>
            <a:spLocks noChangeShapeType="1"/>
          </p:cNvSpPr>
          <p:nvPr/>
        </p:nvSpPr>
        <p:spPr bwMode="auto">
          <a:xfrm flipV="1">
            <a:off x="4211638" y="3179763"/>
            <a:ext cx="1485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811" name="Line 19"/>
          <p:cNvSpPr>
            <a:spLocks noChangeShapeType="1"/>
          </p:cNvSpPr>
          <p:nvPr/>
        </p:nvSpPr>
        <p:spPr bwMode="auto">
          <a:xfrm flipH="1" flipV="1">
            <a:off x="4211638" y="3351213"/>
            <a:ext cx="141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812" name="Line 20"/>
          <p:cNvSpPr>
            <a:spLocks noChangeShapeType="1"/>
          </p:cNvSpPr>
          <p:nvPr/>
        </p:nvSpPr>
        <p:spPr bwMode="auto">
          <a:xfrm flipH="1">
            <a:off x="4135438" y="2246313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813" name="Line 21"/>
          <p:cNvSpPr>
            <a:spLocks noChangeShapeType="1"/>
          </p:cNvSpPr>
          <p:nvPr/>
        </p:nvSpPr>
        <p:spPr bwMode="auto">
          <a:xfrm>
            <a:off x="4002088" y="3741738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617663" y="3116263"/>
            <a:ext cx="1998662" cy="611187"/>
            <a:chOff x="2800" y="2132"/>
            <a:chExt cx="1259" cy="385"/>
          </a:xfrm>
        </p:grpSpPr>
        <p:sp>
          <p:nvSpPr>
            <p:cNvPr id="48185" name="Rectangle 23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86" name="Text Box 24"/>
            <p:cNvSpPr txBox="1">
              <a:spLocks noChangeArrowheads="1"/>
            </p:cNvSpPr>
            <p:nvPr/>
          </p:nvSpPr>
          <p:spPr bwMode="auto">
            <a:xfrm>
              <a:off x="2800" y="2132"/>
              <a:ext cx="1259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b="0">
                  <a:latin typeface="Comic Sans MS" pitchFamily="-1" charset="0"/>
                </a:rPr>
                <a:t>local DNS server</a:t>
              </a:r>
              <a:endParaRPr lang="en-US" sz="2400" b="0">
                <a:latin typeface="Times New Roman" pitchFamily="-1" charset="0"/>
              </a:endParaRPr>
            </a:p>
            <a:p>
              <a:pPr eaLnBrk="0" hangingPunct="0"/>
              <a:r>
                <a:rPr lang="en-US" sz="1600"/>
                <a:t>dns.poly.edu</a:t>
              </a:r>
              <a:endParaRPr lang="en-US" sz="1600" b="0">
                <a:latin typeface="Times New Roman" pitchFamily="-1" charset="0"/>
              </a:endParaRPr>
            </a:p>
          </p:txBody>
        </p:sp>
      </p:grpSp>
      <p:sp>
        <p:nvSpPr>
          <p:cNvPr id="1185817" name="Text Box 25"/>
          <p:cNvSpPr txBox="1">
            <a:spLocks noChangeArrowheads="1"/>
          </p:cNvSpPr>
          <p:nvPr/>
        </p:nvSpPr>
        <p:spPr bwMode="auto">
          <a:xfrm>
            <a:off x="3522663" y="45688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pitchFamily="-1" charset="0"/>
              </a:rPr>
              <a:t>1</a:t>
            </a:r>
            <a:endParaRPr lang="en-US" sz="2400" b="0">
              <a:latin typeface="Times New Roman" pitchFamily="-1" charset="0"/>
            </a:endParaRPr>
          </a:p>
        </p:txBody>
      </p:sp>
      <p:sp>
        <p:nvSpPr>
          <p:cNvPr id="1185818" name="Text Box 26"/>
          <p:cNvSpPr txBox="1">
            <a:spLocks noChangeArrowheads="1"/>
          </p:cNvSpPr>
          <p:nvPr/>
        </p:nvSpPr>
        <p:spPr bwMode="auto">
          <a:xfrm>
            <a:off x="4065588" y="2235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pitchFamily="-1" charset="0"/>
              </a:rPr>
              <a:t>2</a:t>
            </a:r>
            <a:endParaRPr lang="en-US" sz="2400" b="0">
              <a:latin typeface="Times New Roman" pitchFamily="-1" charset="0"/>
            </a:endParaRPr>
          </a:p>
        </p:txBody>
      </p:sp>
      <p:sp>
        <p:nvSpPr>
          <p:cNvPr id="1185819" name="Text Box 27"/>
          <p:cNvSpPr txBox="1">
            <a:spLocks noChangeArrowheads="1"/>
          </p:cNvSpPr>
          <p:nvPr/>
        </p:nvSpPr>
        <p:spPr bwMode="auto">
          <a:xfrm>
            <a:off x="4503738" y="24733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pitchFamily="-1" charset="0"/>
              </a:rPr>
              <a:t>3</a:t>
            </a:r>
            <a:endParaRPr lang="en-US" sz="2400" b="0">
              <a:latin typeface="Times New Roman" pitchFamily="-1" charset="0"/>
            </a:endParaRPr>
          </a:p>
        </p:txBody>
      </p:sp>
      <p:sp>
        <p:nvSpPr>
          <p:cNvPr id="1185820" name="Text Box 28"/>
          <p:cNvSpPr txBox="1">
            <a:spLocks noChangeArrowheads="1"/>
          </p:cNvSpPr>
          <p:nvPr/>
        </p:nvSpPr>
        <p:spPr bwMode="auto">
          <a:xfrm>
            <a:off x="4818063" y="28829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pitchFamily="-1" charset="0"/>
              </a:rPr>
              <a:t>4</a:t>
            </a:r>
            <a:endParaRPr lang="en-US" sz="2400" b="0">
              <a:latin typeface="Times New Roman" pitchFamily="-1" charset="0"/>
            </a:endParaRPr>
          </a:p>
        </p:txBody>
      </p:sp>
      <p:sp>
        <p:nvSpPr>
          <p:cNvPr id="1185821" name="Text Box 29"/>
          <p:cNvSpPr txBox="1">
            <a:spLocks noChangeArrowheads="1"/>
          </p:cNvSpPr>
          <p:nvPr/>
        </p:nvSpPr>
        <p:spPr bwMode="auto">
          <a:xfrm>
            <a:off x="4848225" y="33702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pitchFamily="-1" charset="0"/>
              </a:rPr>
              <a:t>5</a:t>
            </a:r>
            <a:endParaRPr lang="en-US" sz="2400" b="0">
              <a:latin typeface="Times New Roman" pitchFamily="-1" charset="0"/>
            </a:endParaRPr>
          </a:p>
        </p:txBody>
      </p:sp>
      <p:sp>
        <p:nvSpPr>
          <p:cNvPr id="1185822" name="Text Box 30"/>
          <p:cNvSpPr txBox="1">
            <a:spLocks noChangeArrowheads="1"/>
          </p:cNvSpPr>
          <p:nvPr/>
        </p:nvSpPr>
        <p:spPr bwMode="auto">
          <a:xfrm>
            <a:off x="5445125" y="44100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pitchFamily="-1" charset="0"/>
              </a:rPr>
              <a:t>6</a:t>
            </a:r>
            <a:endParaRPr lang="en-US" sz="2400" b="0">
              <a:latin typeface="Times New Roman" pitchFamily="-1" charset="0"/>
            </a:endParaRPr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4876800" y="1606550"/>
            <a:ext cx="369888" cy="657225"/>
            <a:chOff x="4180" y="783"/>
            <a:chExt cx="150" cy="307"/>
          </a:xfrm>
        </p:grpSpPr>
        <p:sp>
          <p:nvSpPr>
            <p:cNvPr id="48177" name="AutoShape 3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8" name="Rectangle 3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9" name="Rectangle 3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80" name="AutoShape 3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81" name="Line 3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82" name="Line 3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83" name="Rectangle 3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84" name="Rectangle 3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5705475" y="3035300"/>
            <a:ext cx="369888" cy="657225"/>
            <a:chOff x="4180" y="783"/>
            <a:chExt cx="150" cy="307"/>
          </a:xfrm>
        </p:grpSpPr>
        <p:sp>
          <p:nvSpPr>
            <p:cNvPr id="48169" name="AutoShape 4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0" name="Rectangle 4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1" name="Rectangle 4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2" name="AutoShape 4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3" name="Line 4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4" name="Line 4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5" name="Rectangle 4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6" name="Rectangle 4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5686425" y="4654550"/>
            <a:ext cx="369888" cy="657225"/>
            <a:chOff x="4180" y="783"/>
            <a:chExt cx="150" cy="307"/>
          </a:xfrm>
        </p:grpSpPr>
        <p:sp>
          <p:nvSpPr>
            <p:cNvPr id="48161" name="AutoShape 5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62" name="Rectangle 5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63" name="Rectangle 5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64" name="AutoShape 5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65" name="Line 5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66" name="Line 5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67" name="Rectangle 5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68" name="Rectangle 5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155" name="Text Box 58"/>
          <p:cNvSpPr txBox="1">
            <a:spLocks noChangeArrowheads="1"/>
          </p:cNvSpPr>
          <p:nvPr/>
        </p:nvSpPr>
        <p:spPr bwMode="auto">
          <a:xfrm>
            <a:off x="4768850" y="5286375"/>
            <a:ext cx="26177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Comic Sans MS" pitchFamily="-1" charset="0"/>
              </a:rPr>
              <a:t>authoritative DNS server</a:t>
            </a:r>
            <a:endParaRPr lang="en-US" sz="2400" b="0">
              <a:latin typeface="Times New Roman" pitchFamily="-1" charset="0"/>
            </a:endParaRPr>
          </a:p>
          <a:p>
            <a:pPr eaLnBrk="0" hangingPunct="0"/>
            <a:r>
              <a:rPr lang="en-US" sz="1600"/>
              <a:t>dns.cs.umass.edu</a:t>
            </a:r>
            <a:endParaRPr lang="en-US" sz="1600" b="0">
              <a:latin typeface="Times New Roman" pitchFamily="-1" charset="0"/>
            </a:endParaRPr>
          </a:p>
        </p:txBody>
      </p:sp>
      <p:sp>
        <p:nvSpPr>
          <p:cNvPr id="1185851" name="Text Box 59"/>
          <p:cNvSpPr txBox="1">
            <a:spLocks noChangeArrowheads="1"/>
          </p:cNvSpPr>
          <p:nvPr/>
        </p:nvSpPr>
        <p:spPr bwMode="auto">
          <a:xfrm>
            <a:off x="4818063" y="44402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pitchFamily="-1" charset="0"/>
              </a:rPr>
              <a:t>7</a:t>
            </a:r>
            <a:endParaRPr lang="en-US" sz="2400" b="0">
              <a:latin typeface="Times New Roman" pitchFamily="-1" charset="0"/>
            </a:endParaRPr>
          </a:p>
        </p:txBody>
      </p:sp>
      <p:sp>
        <p:nvSpPr>
          <p:cNvPr id="1185852" name="Text Box 60"/>
          <p:cNvSpPr txBox="1">
            <a:spLocks noChangeArrowheads="1"/>
          </p:cNvSpPr>
          <p:nvPr/>
        </p:nvSpPr>
        <p:spPr bwMode="auto">
          <a:xfrm>
            <a:off x="4075113" y="45878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pitchFamily="-1" charset="0"/>
              </a:rPr>
              <a:t>8</a:t>
            </a:r>
            <a:endParaRPr lang="en-US" sz="2400" b="0">
              <a:latin typeface="Times New Roman" pitchFamily="-1" charset="0"/>
            </a:endParaRPr>
          </a:p>
        </p:txBody>
      </p:sp>
      <p:sp>
        <p:nvSpPr>
          <p:cNvPr id="1185853" name="Line 61"/>
          <p:cNvSpPr>
            <a:spLocks noChangeShapeType="1"/>
          </p:cNvSpPr>
          <p:nvPr/>
        </p:nvSpPr>
        <p:spPr bwMode="auto">
          <a:xfrm>
            <a:off x="4144963" y="3511550"/>
            <a:ext cx="1493837" cy="1314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854" name="Line 62"/>
          <p:cNvSpPr>
            <a:spLocks noChangeShapeType="1"/>
          </p:cNvSpPr>
          <p:nvPr/>
        </p:nvSpPr>
        <p:spPr bwMode="auto">
          <a:xfrm flipH="1" flipV="1">
            <a:off x="4105275" y="3627438"/>
            <a:ext cx="1493838" cy="1301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60" name="Text Box 63"/>
          <p:cNvSpPr txBox="1">
            <a:spLocks noChangeArrowheads="1"/>
          </p:cNvSpPr>
          <p:nvPr/>
        </p:nvSpPr>
        <p:spPr bwMode="auto">
          <a:xfrm>
            <a:off x="5076825" y="2590800"/>
            <a:ext cx="2011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latin typeface="Comic Sans MS" pitchFamily="-1" charset="0"/>
              </a:rPr>
              <a:t>TLD DNS server</a:t>
            </a:r>
            <a:endParaRPr lang="en-US" sz="1600" b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89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5808" grpId="0" animBg="1"/>
      <p:bldP spid="1185809" grpId="0" animBg="1"/>
      <p:bldP spid="1185810" grpId="0" animBg="1"/>
      <p:bldP spid="1185811" grpId="0" animBg="1"/>
      <p:bldP spid="1185812" grpId="0" animBg="1"/>
      <p:bldP spid="1185813" grpId="0" animBg="1"/>
      <p:bldP spid="1185817" grpId="0"/>
      <p:bldP spid="1185818" grpId="0"/>
      <p:bldP spid="1185819" grpId="0"/>
      <p:bldP spid="1185820" grpId="0"/>
      <p:bldP spid="1185821" grpId="0"/>
      <p:bldP spid="1185822" grpId="0"/>
      <p:bldP spid="1185851" grpId="0"/>
      <p:bldP spid="1185852" grpId="0"/>
      <p:bldP spid="1185853" grpId="0" animBg="1"/>
      <p:bldP spid="118585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latin typeface="Courier New" pitchFamily="-111" charset="0"/>
              </a:rPr>
              <a:t>HTTP</a:t>
            </a:r>
          </a:p>
        </p:txBody>
      </p:sp>
      <p:pic>
        <p:nvPicPr>
          <p:cNvPr id="6963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How a CDN Works</a:t>
            </a:r>
          </a:p>
        </p:txBody>
      </p:sp>
      <p:sp>
        <p:nvSpPr>
          <p:cNvPr id="69637" name="Rectangle 11"/>
          <p:cNvSpPr>
            <a:spLocks noGrp="1" noChangeArrowheads="1"/>
          </p:cNvSpPr>
          <p:nvPr>
            <p:ph idx="1"/>
          </p:nvPr>
        </p:nvSpPr>
        <p:spPr>
          <a:xfrm>
            <a:off x="762000" y="5737225"/>
            <a:ext cx="3130550" cy="3683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1600">
                <a:ea typeface="ＭＳ Ｐゴシック" pitchFamily="-1" charset="-128"/>
                <a:cs typeface="ＭＳ Ｐゴシック" pitchFamily="-1" charset="-128"/>
              </a:rPr>
              <a:t>End-user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</p:grpSp>
      <p:sp>
        <p:nvSpPr>
          <p:cNvPr id="69639" name="Rectangle 12"/>
          <p:cNvSpPr>
            <a:spLocks noChangeArrowheads="1"/>
          </p:cNvSpPr>
          <p:nvPr/>
        </p:nvSpPr>
        <p:spPr bwMode="auto">
          <a:xfrm>
            <a:off x="152400" y="1447800"/>
            <a:ext cx="3740150" cy="345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 err="1">
                <a:solidFill>
                  <a:srgbClr val="000000"/>
                </a:solidFill>
                <a:latin typeface="Arial" pitchFamily="-1" charset="0"/>
              </a:rPr>
              <a:t>facebook.com</a:t>
            </a:r>
            <a:r>
              <a:rPr lang="en-US" sz="1800" dirty="0">
                <a:solidFill>
                  <a:srgbClr val="000000"/>
                </a:solidFill>
                <a:latin typeface="Arial" pitchFamily="-1" charset="0"/>
              </a:rPr>
              <a:t> (content provider)</a:t>
            </a:r>
          </a:p>
        </p:txBody>
      </p:sp>
      <p:pic>
        <p:nvPicPr>
          <p:cNvPr id="69640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41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42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43" name="Rectangle 17"/>
          <p:cNvSpPr>
            <a:spLocks noChangeArrowheads="1"/>
          </p:cNvSpPr>
          <p:nvPr/>
        </p:nvSpPr>
        <p:spPr bwMode="auto">
          <a:xfrm>
            <a:off x="3657600" y="1524000"/>
            <a:ext cx="312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  <a:latin typeface="Arial" pitchFamily="-1" charset="0"/>
              </a:rPr>
              <a:t>DNS root server</a:t>
            </a:r>
          </a:p>
        </p:txBody>
      </p:sp>
      <p:sp>
        <p:nvSpPr>
          <p:cNvPr id="69644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5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6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1</a:t>
            </a:r>
          </a:p>
        </p:txBody>
      </p:sp>
      <p:sp>
        <p:nvSpPr>
          <p:cNvPr id="69647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2</a:t>
            </a:r>
          </a:p>
        </p:txBody>
      </p:sp>
      <p:pic>
        <p:nvPicPr>
          <p:cNvPr id="69648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49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5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51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Nearby </a:t>
            </a:r>
            <a:br>
              <a:rPr lang="en-US" sz="1800">
                <a:solidFill>
                  <a:srgbClr val="000000"/>
                </a:solidFill>
                <a:latin typeface="Arial" pitchFamily="-1" charset="0"/>
              </a:rPr>
            </a:b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Akamai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cluster</a:t>
            </a:r>
          </a:p>
        </p:txBody>
      </p:sp>
      <p:sp>
        <p:nvSpPr>
          <p:cNvPr id="69652" name="Rectangle 45"/>
          <p:cNvSpPr>
            <a:spLocks noChangeArrowheads="1"/>
          </p:cNvSpPr>
          <p:nvPr/>
        </p:nvSpPr>
        <p:spPr bwMode="auto">
          <a:xfrm>
            <a:off x="381000" y="2743200"/>
            <a:ext cx="91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FF0000"/>
                </a:solidFill>
                <a:latin typeface="Arial" pitchFamily="-1" charset="0"/>
              </a:rPr>
              <a:t>GET index.html</a:t>
            </a:r>
          </a:p>
        </p:txBody>
      </p:sp>
      <p:sp>
        <p:nvSpPr>
          <p:cNvPr id="69653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9E7174DC-8212-8F4B-B812-424323F95D57}" type="slidenum">
              <a:rPr lang="en-US" sz="1200">
                <a:solidFill>
                  <a:srgbClr val="898989"/>
                </a:solidFill>
              </a:rPr>
              <a:pPr algn="r"/>
              <a:t>16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69654" name="Rectangle 46"/>
          <p:cNvSpPr>
            <a:spLocks noChangeArrowheads="1"/>
          </p:cNvSpPr>
          <p:nvPr/>
        </p:nvSpPr>
        <p:spPr bwMode="auto">
          <a:xfrm>
            <a:off x="1066800" y="3200400"/>
            <a:ext cx="320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>
                <a:solidFill>
                  <a:srgbClr val="FF0000"/>
                </a:solidFill>
                <a:latin typeface="Arial" pitchFamily="-1" charset="0"/>
              </a:rPr>
              <a:t>http://</a:t>
            </a:r>
            <a:r>
              <a:rPr lang="en-US" sz="1800" dirty="0" err="1">
                <a:solidFill>
                  <a:srgbClr val="FF0000"/>
                </a:solidFill>
                <a:latin typeface="Arial" pitchFamily="-1" charset="0"/>
              </a:rPr>
              <a:t>cache.facebook.com</a:t>
            </a:r>
            <a:r>
              <a:rPr lang="en-US" sz="1800" dirty="0">
                <a:solidFill>
                  <a:srgbClr val="FF0000"/>
                </a:solidFill>
                <a:latin typeface="Arial" pitchFamily="-1" charset="0"/>
              </a:rPr>
              <a:t>/</a:t>
            </a:r>
            <a:r>
              <a:rPr lang="en-US" sz="1800" dirty="0" err="1">
                <a:solidFill>
                  <a:srgbClr val="FF0000"/>
                </a:solidFill>
                <a:latin typeface="Arial" pitchFamily="-1" charset="0"/>
              </a:rPr>
              <a:t>facebook.com</a:t>
            </a:r>
            <a:r>
              <a:rPr lang="en-US" sz="1800" dirty="0">
                <a:solidFill>
                  <a:srgbClr val="FF0000"/>
                </a:solidFill>
                <a:latin typeface="Arial" pitchFamily="-1" charset="0"/>
              </a:rPr>
              <a:t>/</a:t>
            </a:r>
            <a:r>
              <a:rPr lang="en-US" sz="1800" dirty="0" err="1">
                <a:solidFill>
                  <a:srgbClr val="FF0000"/>
                </a:solidFill>
                <a:latin typeface="Arial" pitchFamily="-1" charset="0"/>
              </a:rPr>
              <a:t>foo.jpg</a:t>
            </a:r>
            <a:endParaRPr lang="en-US" sz="1800" dirty="0">
              <a:solidFill>
                <a:srgbClr val="FF0000"/>
              </a:solidFill>
              <a:latin typeface="Arial" pitchFamily="-1" charset="0"/>
            </a:endParaRPr>
          </a:p>
        </p:txBody>
      </p:sp>
      <p:sp>
        <p:nvSpPr>
          <p:cNvPr id="69655" name="TextBox 54"/>
          <p:cNvSpPr txBox="1">
            <a:spLocks noChangeArrowheads="1"/>
          </p:cNvSpPr>
          <p:nvPr/>
        </p:nvSpPr>
        <p:spPr bwMode="auto">
          <a:xfrm>
            <a:off x="479425" y="3943350"/>
            <a:ext cx="7397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HTTP</a:t>
            </a:r>
          </a:p>
        </p:txBody>
      </p:sp>
      <p:sp>
        <p:nvSpPr>
          <p:cNvPr id="57" name="Oval 56"/>
          <p:cNvSpPr/>
          <p:nvPr/>
        </p:nvSpPr>
        <p:spPr>
          <a:xfrm>
            <a:off x="5181600" y="5105400"/>
            <a:ext cx="2133600" cy="15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6965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5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5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6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6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Oval 63"/>
          <p:cNvSpPr/>
          <p:nvPr/>
        </p:nvSpPr>
        <p:spPr>
          <a:xfrm>
            <a:off x="7239000" y="1524000"/>
            <a:ext cx="15240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6966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6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65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Akamai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cluster</a:t>
            </a:r>
          </a:p>
        </p:txBody>
      </p:sp>
      <p:sp>
        <p:nvSpPr>
          <p:cNvPr id="69666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 global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 server</a:t>
            </a:r>
          </a:p>
        </p:txBody>
      </p:sp>
      <p:sp>
        <p:nvSpPr>
          <p:cNvPr id="69667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 regional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 server</a:t>
            </a:r>
          </a:p>
        </p:txBody>
      </p:sp>
    </p:spTree>
    <p:extLst>
      <p:ext uri="{BB962C8B-B14F-4D97-AF65-F5344CB8AC3E}">
        <p14:creationId xmlns:p14="http://schemas.microsoft.com/office/powerpoint/2010/main" val="1137656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latin typeface="Courier New" pitchFamily="-111" charset="0"/>
              </a:rPr>
              <a:t>HTTP</a:t>
            </a:r>
          </a:p>
        </p:txBody>
      </p:sp>
      <p:pic>
        <p:nvPicPr>
          <p:cNvPr id="7168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How a CDN Works</a:t>
            </a:r>
          </a:p>
        </p:txBody>
      </p:sp>
      <p:sp>
        <p:nvSpPr>
          <p:cNvPr id="71685" name="Rectangle 11"/>
          <p:cNvSpPr>
            <a:spLocks noGrp="1" noChangeArrowheads="1"/>
          </p:cNvSpPr>
          <p:nvPr>
            <p:ph idx="1"/>
          </p:nvPr>
        </p:nvSpPr>
        <p:spPr>
          <a:xfrm>
            <a:off x="762000" y="5737225"/>
            <a:ext cx="3130550" cy="3683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1600">
                <a:ea typeface="ＭＳ Ｐゴシック" pitchFamily="-1" charset="-128"/>
                <a:cs typeface="ＭＳ Ｐゴシック" pitchFamily="-1" charset="-128"/>
              </a:rPr>
              <a:t>End-user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</p:grpSp>
      <p:pic>
        <p:nvPicPr>
          <p:cNvPr id="71688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9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90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92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3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4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1</a:t>
            </a:r>
          </a:p>
        </p:txBody>
      </p:sp>
      <p:sp>
        <p:nvSpPr>
          <p:cNvPr id="71695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2</a:t>
            </a:r>
          </a:p>
        </p:txBody>
      </p:sp>
      <p:pic>
        <p:nvPicPr>
          <p:cNvPr id="71696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97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9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99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Nearby </a:t>
            </a:r>
            <a:br>
              <a:rPr lang="en-US" sz="1800">
                <a:solidFill>
                  <a:srgbClr val="000000"/>
                </a:solidFill>
                <a:latin typeface="Arial" pitchFamily="-1" charset="0"/>
              </a:rPr>
            </a:b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Akamai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cluster</a:t>
            </a:r>
          </a:p>
        </p:txBody>
      </p:sp>
      <p:sp>
        <p:nvSpPr>
          <p:cNvPr id="71700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F0BF4C71-0E5A-954C-B475-F0380B2A19B4}" type="slidenum">
              <a:rPr lang="en-US" sz="1200">
                <a:solidFill>
                  <a:srgbClr val="898989"/>
                </a:solidFill>
              </a:rPr>
              <a:pPr algn="r"/>
              <a:t>17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71701" name="Rectangle 46"/>
          <p:cNvSpPr>
            <a:spLocks noChangeArrowheads="1"/>
          </p:cNvSpPr>
          <p:nvPr/>
        </p:nvSpPr>
        <p:spPr bwMode="auto">
          <a:xfrm>
            <a:off x="1524000" y="243840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>
                <a:solidFill>
                  <a:srgbClr val="660066"/>
                </a:solidFill>
                <a:latin typeface="Arial" pitchFamily="-1" charset="0"/>
              </a:rPr>
              <a:t>DNS lookup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 err="1">
                <a:solidFill>
                  <a:srgbClr val="660066"/>
                </a:solidFill>
                <a:latin typeface="Arial" pitchFamily="-1" charset="0"/>
              </a:rPr>
              <a:t>cache.facebook.com</a:t>
            </a:r>
            <a:endParaRPr lang="en-US" sz="1800" dirty="0">
              <a:solidFill>
                <a:srgbClr val="660066"/>
              </a:solidFill>
              <a:latin typeface="Arial" pitchFamily="-1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5181600" y="5105400"/>
            <a:ext cx="2133600" cy="15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7170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6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Oval 63"/>
          <p:cNvSpPr/>
          <p:nvPr/>
        </p:nvSpPr>
        <p:spPr>
          <a:xfrm>
            <a:off x="7239000" y="1524000"/>
            <a:ext cx="15240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7170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1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Akamai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cluster</a:t>
            </a:r>
          </a:p>
        </p:txBody>
      </p:sp>
      <p:sp>
        <p:nvSpPr>
          <p:cNvPr id="71712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13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14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3</a:t>
            </a:r>
          </a:p>
        </p:txBody>
      </p:sp>
      <p:sp>
        <p:nvSpPr>
          <p:cNvPr id="71715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4</a:t>
            </a:r>
          </a:p>
        </p:txBody>
      </p:sp>
      <p:sp>
        <p:nvSpPr>
          <p:cNvPr id="71716" name="Rectangle 46"/>
          <p:cNvSpPr>
            <a:spLocks noChangeArrowheads="1"/>
          </p:cNvSpPr>
          <p:nvPr/>
        </p:nvSpPr>
        <p:spPr bwMode="auto">
          <a:xfrm>
            <a:off x="2590800" y="3886200"/>
            <a:ext cx="1600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660066"/>
                </a:solidFill>
                <a:latin typeface="Arial" pitchFamily="-1" charset="0"/>
              </a:rPr>
              <a:t>ALIAS: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660066"/>
                </a:solidFill>
                <a:latin typeface="Arial" pitchFamily="-1" charset="0"/>
              </a:rPr>
              <a:t>g.akamai.net</a:t>
            </a:r>
          </a:p>
        </p:txBody>
      </p:sp>
      <p:sp>
        <p:nvSpPr>
          <p:cNvPr id="71717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 global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 server</a:t>
            </a:r>
          </a:p>
        </p:txBody>
      </p:sp>
      <p:sp>
        <p:nvSpPr>
          <p:cNvPr id="71718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 regional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 server</a:t>
            </a:r>
          </a:p>
        </p:txBody>
      </p:sp>
      <p:sp>
        <p:nvSpPr>
          <p:cNvPr id="45" name="Rectangle 12">
            <a:extLst>
              <a:ext uri="{FF2B5EF4-FFF2-40B4-BE49-F238E27FC236}">
                <a16:creationId xmlns:a16="http://schemas.microsoft.com/office/drawing/2014/main" id="{5B6F73DA-A43D-594D-A626-44B8ACFA8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3740150" cy="345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 err="1">
                <a:solidFill>
                  <a:srgbClr val="000000"/>
                </a:solidFill>
                <a:latin typeface="Arial" pitchFamily="-1" charset="0"/>
              </a:rPr>
              <a:t>facebook.com</a:t>
            </a:r>
            <a:r>
              <a:rPr lang="en-US" sz="1800" dirty="0">
                <a:solidFill>
                  <a:srgbClr val="000000"/>
                </a:solidFill>
                <a:latin typeface="Arial" pitchFamily="-1" charset="0"/>
              </a:rPr>
              <a:t> (content provider)</a:t>
            </a:r>
          </a:p>
        </p:txBody>
      </p:sp>
      <p:sp>
        <p:nvSpPr>
          <p:cNvPr id="46" name="Rectangle 17">
            <a:extLst>
              <a:ext uri="{FF2B5EF4-FFF2-40B4-BE49-F238E27FC236}">
                <a16:creationId xmlns:a16="http://schemas.microsoft.com/office/drawing/2014/main" id="{3F579FB2-CD9E-6F4F-A5D6-FE1A4FCA7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524000"/>
            <a:ext cx="312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  <a:latin typeface="Arial" pitchFamily="-1" charset="0"/>
              </a:rPr>
              <a:t>DNS root server</a:t>
            </a:r>
          </a:p>
        </p:txBody>
      </p:sp>
    </p:spTree>
    <p:extLst>
      <p:ext uri="{BB962C8B-B14F-4D97-AF65-F5344CB8AC3E}">
        <p14:creationId xmlns:p14="http://schemas.microsoft.com/office/powerpoint/2010/main" val="3273838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latin typeface="Courier New" pitchFamily="-111" charset="0"/>
              </a:rPr>
              <a:t>HTTP</a:t>
            </a:r>
          </a:p>
        </p:txBody>
      </p:sp>
      <p:pic>
        <p:nvPicPr>
          <p:cNvPr id="7373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How a CDN Works</a:t>
            </a:r>
          </a:p>
        </p:txBody>
      </p:sp>
      <p:sp>
        <p:nvSpPr>
          <p:cNvPr id="73733" name="Rectangle 11"/>
          <p:cNvSpPr>
            <a:spLocks noGrp="1" noChangeArrowheads="1"/>
          </p:cNvSpPr>
          <p:nvPr>
            <p:ph idx="1"/>
          </p:nvPr>
        </p:nvSpPr>
        <p:spPr>
          <a:xfrm>
            <a:off x="762000" y="5737225"/>
            <a:ext cx="3130550" cy="3683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1600">
                <a:ea typeface="ＭＳ Ｐゴシック" pitchFamily="-1" charset="-128"/>
                <a:cs typeface="ＭＳ Ｐゴシック" pitchFamily="-1" charset="-128"/>
              </a:rPr>
              <a:t>End-user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</p:grpSp>
      <p:pic>
        <p:nvPicPr>
          <p:cNvPr id="73736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7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8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40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41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42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1</a:t>
            </a:r>
          </a:p>
        </p:txBody>
      </p:sp>
      <p:sp>
        <p:nvSpPr>
          <p:cNvPr id="73743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2</a:t>
            </a:r>
          </a:p>
        </p:txBody>
      </p:sp>
      <p:pic>
        <p:nvPicPr>
          <p:cNvPr id="73744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45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46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 global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 server</a:t>
            </a:r>
          </a:p>
        </p:txBody>
      </p:sp>
      <p:sp>
        <p:nvSpPr>
          <p:cNvPr id="73747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 regional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 server</a:t>
            </a:r>
          </a:p>
        </p:txBody>
      </p:sp>
      <p:pic>
        <p:nvPicPr>
          <p:cNvPr id="7374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49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Nearby </a:t>
            </a:r>
            <a:br>
              <a:rPr lang="en-US" sz="1800">
                <a:solidFill>
                  <a:srgbClr val="000000"/>
                </a:solidFill>
                <a:latin typeface="Arial" pitchFamily="-1" charset="0"/>
              </a:rPr>
            </a:b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Akamai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cluster</a:t>
            </a:r>
          </a:p>
        </p:txBody>
      </p:sp>
      <p:sp>
        <p:nvSpPr>
          <p:cNvPr id="73750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41776320-DE1E-F44F-9FBF-FBBD64EB8A17}" type="slidenum">
              <a:rPr lang="en-US" sz="1200">
                <a:solidFill>
                  <a:srgbClr val="898989"/>
                </a:solidFill>
              </a:rPr>
              <a:pPr algn="r"/>
              <a:t>18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5181600" y="5105400"/>
            <a:ext cx="2133600" cy="15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73752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5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5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5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56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Oval 63"/>
          <p:cNvSpPr/>
          <p:nvPr/>
        </p:nvSpPr>
        <p:spPr>
          <a:xfrm>
            <a:off x="7239000" y="1524000"/>
            <a:ext cx="15240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7375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5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60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Akamai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cluster</a:t>
            </a:r>
          </a:p>
        </p:txBody>
      </p:sp>
      <p:sp>
        <p:nvSpPr>
          <p:cNvPr id="73761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62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63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3</a:t>
            </a:r>
          </a:p>
        </p:txBody>
      </p:sp>
      <p:sp>
        <p:nvSpPr>
          <p:cNvPr id="73764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4</a:t>
            </a:r>
          </a:p>
        </p:txBody>
      </p:sp>
      <p:sp>
        <p:nvSpPr>
          <p:cNvPr id="73765" name="Line 33"/>
          <p:cNvSpPr>
            <a:spLocks noChangeShapeType="1"/>
          </p:cNvSpPr>
          <p:nvPr/>
        </p:nvSpPr>
        <p:spPr bwMode="auto">
          <a:xfrm flipV="1">
            <a:off x="1524000" y="36274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66" name="Line 34"/>
          <p:cNvSpPr>
            <a:spLocks noChangeShapeType="1"/>
          </p:cNvSpPr>
          <p:nvPr/>
        </p:nvSpPr>
        <p:spPr bwMode="auto">
          <a:xfrm flipV="1">
            <a:off x="1524000" y="37798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67" name="Rectangle 38"/>
          <p:cNvSpPr>
            <a:spLocks noChangeArrowheads="1"/>
          </p:cNvSpPr>
          <p:nvPr/>
        </p:nvSpPr>
        <p:spPr bwMode="auto">
          <a:xfrm>
            <a:off x="4495800" y="3886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6</a:t>
            </a:r>
          </a:p>
        </p:txBody>
      </p:sp>
      <p:sp>
        <p:nvSpPr>
          <p:cNvPr id="73768" name="Rectangle 51"/>
          <p:cNvSpPr>
            <a:spLocks noChangeArrowheads="1"/>
          </p:cNvSpPr>
          <p:nvPr/>
        </p:nvSpPr>
        <p:spPr bwMode="auto">
          <a:xfrm>
            <a:off x="4495800" y="33528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5</a:t>
            </a:r>
          </a:p>
        </p:txBody>
      </p:sp>
      <p:sp>
        <p:nvSpPr>
          <p:cNvPr id="73769" name="Rectangle 46"/>
          <p:cNvSpPr>
            <a:spLocks noChangeArrowheads="1"/>
          </p:cNvSpPr>
          <p:nvPr/>
        </p:nvSpPr>
        <p:spPr bwMode="auto">
          <a:xfrm>
            <a:off x="2819400" y="419100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660066"/>
                </a:solidFill>
                <a:latin typeface="Arial" pitchFamily="-1" charset="0"/>
              </a:rPr>
              <a:t>ALIAS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660066"/>
                </a:solidFill>
                <a:latin typeface="Arial" pitchFamily="-1" charset="0"/>
              </a:rPr>
              <a:t>a73.g.akamai.net</a:t>
            </a:r>
          </a:p>
        </p:txBody>
      </p:sp>
      <p:sp>
        <p:nvSpPr>
          <p:cNvPr id="73770" name="Rectangle 46"/>
          <p:cNvSpPr>
            <a:spLocks noChangeArrowheads="1"/>
          </p:cNvSpPr>
          <p:nvPr/>
        </p:nvSpPr>
        <p:spPr bwMode="auto">
          <a:xfrm>
            <a:off x="4343400" y="236220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660066"/>
                </a:solidFill>
                <a:latin typeface="Arial" pitchFamily="-1" charset="0"/>
              </a:rPr>
              <a:t>DNS lookup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660066"/>
                </a:solidFill>
                <a:latin typeface="Arial" pitchFamily="-1" charset="0"/>
              </a:rPr>
              <a:t>g.akamai.net</a:t>
            </a:r>
          </a:p>
        </p:txBody>
      </p:sp>
      <p:sp>
        <p:nvSpPr>
          <p:cNvPr id="49" name="Rectangle 12">
            <a:extLst>
              <a:ext uri="{FF2B5EF4-FFF2-40B4-BE49-F238E27FC236}">
                <a16:creationId xmlns:a16="http://schemas.microsoft.com/office/drawing/2014/main" id="{54FE1E10-5B48-E24C-A961-ED668138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3740150" cy="345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 err="1">
                <a:solidFill>
                  <a:srgbClr val="000000"/>
                </a:solidFill>
                <a:latin typeface="Arial" pitchFamily="-1" charset="0"/>
              </a:rPr>
              <a:t>facebook.com</a:t>
            </a:r>
            <a:r>
              <a:rPr lang="en-US" sz="1800" dirty="0">
                <a:solidFill>
                  <a:srgbClr val="000000"/>
                </a:solidFill>
                <a:latin typeface="Arial" pitchFamily="-1" charset="0"/>
              </a:rPr>
              <a:t> (content provider)</a:t>
            </a:r>
          </a:p>
        </p:txBody>
      </p:sp>
      <p:sp>
        <p:nvSpPr>
          <p:cNvPr id="50" name="Rectangle 17">
            <a:extLst>
              <a:ext uri="{FF2B5EF4-FFF2-40B4-BE49-F238E27FC236}">
                <a16:creationId xmlns:a16="http://schemas.microsoft.com/office/drawing/2014/main" id="{BC3C70EB-CBDE-574C-A596-F474EE90A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524000"/>
            <a:ext cx="312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  <a:latin typeface="Arial" pitchFamily="-1" charset="0"/>
              </a:rPr>
              <a:t>DNS root server</a:t>
            </a:r>
          </a:p>
        </p:txBody>
      </p:sp>
      <p:sp>
        <p:nvSpPr>
          <p:cNvPr id="51" name="Rectangle 17">
            <a:extLst>
              <a:ext uri="{FF2B5EF4-FFF2-40B4-BE49-F238E27FC236}">
                <a16:creationId xmlns:a16="http://schemas.microsoft.com/office/drawing/2014/main" id="{56E269EA-7406-094F-82E4-DEBBCDAF9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664226"/>
            <a:ext cx="312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>
                <a:solidFill>
                  <a:srgbClr val="FF0000"/>
                </a:solidFill>
                <a:latin typeface="Arial" pitchFamily="-1" charset="0"/>
              </a:rPr>
              <a:t>Server selection algorithm</a:t>
            </a:r>
          </a:p>
        </p:txBody>
      </p:sp>
    </p:spTree>
    <p:extLst>
      <p:ext uri="{BB962C8B-B14F-4D97-AF65-F5344CB8AC3E}">
        <p14:creationId xmlns:p14="http://schemas.microsoft.com/office/powerpoint/2010/main" val="1942496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latin typeface="Courier New" pitchFamily="-111" charset="0"/>
              </a:rPr>
              <a:t>HTTP</a:t>
            </a:r>
          </a:p>
        </p:txBody>
      </p:sp>
      <p:pic>
        <p:nvPicPr>
          <p:cNvPr id="7577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How a CDN Works</a:t>
            </a:r>
          </a:p>
        </p:txBody>
      </p:sp>
      <p:sp>
        <p:nvSpPr>
          <p:cNvPr id="75781" name="Rectangle 11"/>
          <p:cNvSpPr>
            <a:spLocks noGrp="1" noChangeArrowheads="1"/>
          </p:cNvSpPr>
          <p:nvPr>
            <p:ph idx="1"/>
          </p:nvPr>
        </p:nvSpPr>
        <p:spPr>
          <a:xfrm>
            <a:off x="762000" y="5737225"/>
            <a:ext cx="3130550" cy="3683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1600">
                <a:ea typeface="ＭＳ Ｐゴシック" pitchFamily="-1" charset="-128"/>
                <a:cs typeface="ＭＳ Ｐゴシック" pitchFamily="-1" charset="-128"/>
              </a:rPr>
              <a:t>End-user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</p:grpSp>
      <p:pic>
        <p:nvPicPr>
          <p:cNvPr id="75784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5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6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8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89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90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1</a:t>
            </a:r>
          </a:p>
        </p:txBody>
      </p:sp>
      <p:sp>
        <p:nvSpPr>
          <p:cNvPr id="75791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2</a:t>
            </a:r>
          </a:p>
        </p:txBody>
      </p:sp>
      <p:pic>
        <p:nvPicPr>
          <p:cNvPr id="75792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93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94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 global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 server</a:t>
            </a:r>
          </a:p>
        </p:txBody>
      </p:sp>
      <p:sp>
        <p:nvSpPr>
          <p:cNvPr id="75795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 regional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 server</a:t>
            </a:r>
          </a:p>
        </p:txBody>
      </p:sp>
      <p:pic>
        <p:nvPicPr>
          <p:cNvPr id="75796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97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Nearby </a:t>
            </a:r>
            <a:br>
              <a:rPr lang="en-US" sz="1800">
                <a:solidFill>
                  <a:srgbClr val="000000"/>
                </a:solidFill>
                <a:latin typeface="Arial" pitchFamily="-1" charset="0"/>
              </a:rPr>
            </a:b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Akamai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cluster</a:t>
            </a:r>
          </a:p>
        </p:txBody>
      </p:sp>
      <p:sp>
        <p:nvSpPr>
          <p:cNvPr id="75798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F500613D-D9CA-594B-AC62-C63619C74A74}" type="slidenum">
              <a:rPr lang="en-US" sz="1200">
                <a:solidFill>
                  <a:srgbClr val="898989"/>
                </a:solidFill>
              </a:rPr>
              <a:pPr algn="r"/>
              <a:t>19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5181600" y="5105400"/>
            <a:ext cx="2133600" cy="15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7580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80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802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80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80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Oval 63"/>
          <p:cNvSpPr/>
          <p:nvPr/>
        </p:nvSpPr>
        <p:spPr>
          <a:xfrm>
            <a:off x="7239000" y="1524000"/>
            <a:ext cx="15240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75806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80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808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Akamai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cluster</a:t>
            </a:r>
          </a:p>
        </p:txBody>
      </p:sp>
      <p:sp>
        <p:nvSpPr>
          <p:cNvPr id="75809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810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811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3</a:t>
            </a:r>
          </a:p>
        </p:txBody>
      </p:sp>
      <p:sp>
        <p:nvSpPr>
          <p:cNvPr id="75812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4</a:t>
            </a:r>
          </a:p>
        </p:txBody>
      </p:sp>
      <p:sp>
        <p:nvSpPr>
          <p:cNvPr id="75813" name="Line 33"/>
          <p:cNvSpPr>
            <a:spLocks noChangeShapeType="1"/>
          </p:cNvSpPr>
          <p:nvPr/>
        </p:nvSpPr>
        <p:spPr bwMode="auto">
          <a:xfrm flipV="1">
            <a:off x="1524000" y="36274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814" name="Line 34"/>
          <p:cNvSpPr>
            <a:spLocks noChangeShapeType="1"/>
          </p:cNvSpPr>
          <p:nvPr/>
        </p:nvSpPr>
        <p:spPr bwMode="auto">
          <a:xfrm flipV="1">
            <a:off x="1524000" y="37798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815" name="Rectangle 38"/>
          <p:cNvSpPr>
            <a:spLocks noChangeArrowheads="1"/>
          </p:cNvSpPr>
          <p:nvPr/>
        </p:nvSpPr>
        <p:spPr bwMode="auto">
          <a:xfrm>
            <a:off x="4495800" y="3886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6</a:t>
            </a:r>
          </a:p>
        </p:txBody>
      </p:sp>
      <p:sp>
        <p:nvSpPr>
          <p:cNvPr id="75816" name="Rectangle 51"/>
          <p:cNvSpPr>
            <a:spLocks noChangeArrowheads="1"/>
          </p:cNvSpPr>
          <p:nvPr/>
        </p:nvSpPr>
        <p:spPr bwMode="auto">
          <a:xfrm>
            <a:off x="4495800" y="33528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5</a:t>
            </a:r>
          </a:p>
        </p:txBody>
      </p:sp>
      <p:sp>
        <p:nvSpPr>
          <p:cNvPr id="75817" name="Line 39"/>
          <p:cNvSpPr>
            <a:spLocks noChangeShapeType="1"/>
          </p:cNvSpPr>
          <p:nvPr/>
        </p:nvSpPr>
        <p:spPr bwMode="auto">
          <a:xfrm flipV="1">
            <a:off x="1676400" y="43434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818" name="Line 40"/>
          <p:cNvSpPr>
            <a:spLocks noChangeShapeType="1"/>
          </p:cNvSpPr>
          <p:nvPr/>
        </p:nvSpPr>
        <p:spPr bwMode="auto">
          <a:xfrm flipV="1">
            <a:off x="1676400" y="44958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819" name="Rectangle 42"/>
          <p:cNvSpPr>
            <a:spLocks noChangeArrowheads="1"/>
          </p:cNvSpPr>
          <p:nvPr/>
        </p:nvSpPr>
        <p:spPr bwMode="auto">
          <a:xfrm>
            <a:off x="4724400" y="4648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8</a:t>
            </a:r>
          </a:p>
        </p:txBody>
      </p:sp>
      <p:sp>
        <p:nvSpPr>
          <p:cNvPr id="75820" name="Rectangle 41"/>
          <p:cNvSpPr>
            <a:spLocks noChangeArrowheads="1"/>
          </p:cNvSpPr>
          <p:nvPr/>
        </p:nvSpPr>
        <p:spPr bwMode="auto">
          <a:xfrm>
            <a:off x="4724400" y="41910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7</a:t>
            </a:r>
          </a:p>
        </p:txBody>
      </p:sp>
      <p:sp>
        <p:nvSpPr>
          <p:cNvPr id="75821" name="Rectangle 46"/>
          <p:cNvSpPr>
            <a:spLocks noChangeArrowheads="1"/>
          </p:cNvSpPr>
          <p:nvPr/>
        </p:nvSpPr>
        <p:spPr bwMode="auto">
          <a:xfrm rot="-900000">
            <a:off x="2168525" y="4527550"/>
            <a:ext cx="279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660066"/>
                </a:solidFill>
                <a:latin typeface="Arial" pitchFamily="-1" charset="0"/>
              </a:rPr>
              <a:t>DNS a73.g.akamai.net</a:t>
            </a:r>
          </a:p>
        </p:txBody>
      </p:sp>
      <p:sp>
        <p:nvSpPr>
          <p:cNvPr id="75822" name="Rectangle 46"/>
          <p:cNvSpPr>
            <a:spLocks noChangeArrowheads="1"/>
          </p:cNvSpPr>
          <p:nvPr/>
        </p:nvSpPr>
        <p:spPr bwMode="auto">
          <a:xfrm>
            <a:off x="3048000" y="502920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660066"/>
                </a:solidFill>
                <a:latin typeface="Arial" pitchFamily="-1" charset="0"/>
              </a:rPr>
              <a:t>Address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660066"/>
                </a:solidFill>
                <a:latin typeface="Arial" pitchFamily="-1" charset="0"/>
              </a:rPr>
              <a:t>1.2.3.4</a:t>
            </a:r>
          </a:p>
        </p:txBody>
      </p:sp>
      <p:sp>
        <p:nvSpPr>
          <p:cNvPr id="53" name="Rectangle 12">
            <a:extLst>
              <a:ext uri="{FF2B5EF4-FFF2-40B4-BE49-F238E27FC236}">
                <a16:creationId xmlns:a16="http://schemas.microsoft.com/office/drawing/2014/main" id="{887C39BC-32CB-4A48-8310-F5C8E61DB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3740150" cy="345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 err="1">
                <a:solidFill>
                  <a:srgbClr val="000000"/>
                </a:solidFill>
                <a:latin typeface="Arial" pitchFamily="-1" charset="0"/>
              </a:rPr>
              <a:t>facebook.com</a:t>
            </a:r>
            <a:r>
              <a:rPr lang="en-US" sz="1800" dirty="0">
                <a:solidFill>
                  <a:srgbClr val="000000"/>
                </a:solidFill>
                <a:latin typeface="Arial" pitchFamily="-1" charset="0"/>
              </a:rPr>
              <a:t> (content provider)</a:t>
            </a:r>
          </a:p>
        </p:txBody>
      </p:sp>
      <p:sp>
        <p:nvSpPr>
          <p:cNvPr id="54" name="Rectangle 17">
            <a:extLst>
              <a:ext uri="{FF2B5EF4-FFF2-40B4-BE49-F238E27FC236}">
                <a16:creationId xmlns:a16="http://schemas.microsoft.com/office/drawing/2014/main" id="{E9FFF33A-F12D-B743-97F6-FD824BFB4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524000"/>
            <a:ext cx="312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  <a:latin typeface="Arial" pitchFamily="-1" charset="0"/>
              </a:rPr>
              <a:t>DNS root server</a:t>
            </a:r>
          </a:p>
        </p:txBody>
      </p:sp>
      <p:sp>
        <p:nvSpPr>
          <p:cNvPr id="55" name="Rectangle 17">
            <a:extLst>
              <a:ext uri="{FF2B5EF4-FFF2-40B4-BE49-F238E27FC236}">
                <a16:creationId xmlns:a16="http://schemas.microsoft.com/office/drawing/2014/main" id="{80C03694-1FEA-FE4F-8A5A-AD072F27F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648200"/>
            <a:ext cx="312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>
                <a:solidFill>
                  <a:srgbClr val="FF0000"/>
                </a:solidFill>
                <a:latin typeface="Arial" pitchFamily="-1" charset="0"/>
              </a:rPr>
              <a:t>Server selection algorithm</a:t>
            </a:r>
          </a:p>
        </p:txBody>
      </p:sp>
    </p:spTree>
    <p:extLst>
      <p:ext uri="{BB962C8B-B14F-4D97-AF65-F5344CB8AC3E}">
        <p14:creationId xmlns:p14="http://schemas.microsoft.com/office/powerpoint/2010/main" val="145746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a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Generally, when you engineer a system, you need to understand your workload.</a:t>
            </a:r>
          </a:p>
          <a:p>
            <a:pPr lvl="1"/>
            <a:r>
              <a:rPr lang="en-US" dirty="0"/>
              <a:t>And design your system according to the workload</a:t>
            </a:r>
          </a:p>
          <a:p>
            <a:pPr lvl="1"/>
            <a:r>
              <a:rPr lang="en-US" dirty="0"/>
              <a:t>(Perhaps not in the beginning since there’s no workload)</a:t>
            </a:r>
          </a:p>
          <a:p>
            <a:r>
              <a:rPr lang="en-US" dirty="0"/>
              <a:t>Engineering principle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Make the common case fast, and rare cases correct</a:t>
            </a:r>
          </a:p>
          <a:p>
            <a:pPr lvl="1"/>
            <a:r>
              <a:rPr lang="en-US" dirty="0"/>
              <a:t>(From Patterson &amp; Hennessy books)</a:t>
            </a:r>
          </a:p>
          <a:p>
            <a:pPr lvl="1"/>
            <a:r>
              <a:rPr lang="en-US" dirty="0"/>
              <a:t>This principle cuts through generations of systems.</a:t>
            </a:r>
          </a:p>
          <a:p>
            <a:r>
              <a:rPr lang="en-US" dirty="0"/>
              <a:t>Example?</a:t>
            </a:r>
          </a:p>
          <a:p>
            <a:pPr lvl="1"/>
            <a:r>
              <a:rPr lang="en-US" dirty="0"/>
              <a:t>Caching</a:t>
            </a:r>
          </a:p>
          <a:p>
            <a:r>
              <a:rPr lang="en-US" dirty="0"/>
              <a:t>Knowing common cases == understanding your workload</a:t>
            </a:r>
          </a:p>
          <a:p>
            <a:pPr lvl="1"/>
            <a:r>
              <a:rPr lang="en-US" dirty="0"/>
              <a:t>E.g., read dominated? Write dominated? Mixed?</a:t>
            </a:r>
          </a:p>
          <a:p>
            <a:r>
              <a:rPr lang="en-US" dirty="0"/>
              <a:t>We’ll look at Facebook’s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latin typeface="Courier New" pitchFamily="-111" charset="0"/>
              </a:rPr>
              <a:t>HTTP</a:t>
            </a:r>
          </a:p>
        </p:txBody>
      </p:sp>
      <p:pic>
        <p:nvPicPr>
          <p:cNvPr id="7782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How a CDN Works</a:t>
            </a:r>
          </a:p>
        </p:txBody>
      </p:sp>
      <p:sp>
        <p:nvSpPr>
          <p:cNvPr id="77829" name="Rectangle 11"/>
          <p:cNvSpPr>
            <a:spLocks noGrp="1" noChangeArrowheads="1"/>
          </p:cNvSpPr>
          <p:nvPr>
            <p:ph idx="1"/>
          </p:nvPr>
        </p:nvSpPr>
        <p:spPr>
          <a:xfrm>
            <a:off x="762000" y="5737225"/>
            <a:ext cx="3130550" cy="3683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1600">
                <a:ea typeface="ＭＳ Ｐゴシック" pitchFamily="-1" charset="-128"/>
                <a:cs typeface="ＭＳ Ｐゴシック" pitchFamily="-1" charset="-128"/>
              </a:rPr>
              <a:t>End-user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</p:grpSp>
      <p:pic>
        <p:nvPicPr>
          <p:cNvPr id="77832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3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4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36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37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38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1</a:t>
            </a:r>
          </a:p>
        </p:txBody>
      </p:sp>
      <p:sp>
        <p:nvSpPr>
          <p:cNvPr id="77839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2</a:t>
            </a:r>
          </a:p>
        </p:txBody>
      </p:sp>
      <p:pic>
        <p:nvPicPr>
          <p:cNvPr id="77840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41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42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 global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 server</a:t>
            </a:r>
          </a:p>
        </p:txBody>
      </p:sp>
      <p:sp>
        <p:nvSpPr>
          <p:cNvPr id="77843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 regional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 server</a:t>
            </a:r>
          </a:p>
        </p:txBody>
      </p:sp>
      <p:pic>
        <p:nvPicPr>
          <p:cNvPr id="7784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45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Nearby </a:t>
            </a:r>
            <a:br>
              <a:rPr lang="en-US" sz="1800">
                <a:solidFill>
                  <a:srgbClr val="000000"/>
                </a:solidFill>
                <a:latin typeface="Arial" pitchFamily="-1" charset="0"/>
              </a:rPr>
            </a:b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Akamai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cluster</a:t>
            </a:r>
          </a:p>
        </p:txBody>
      </p:sp>
      <p:sp>
        <p:nvSpPr>
          <p:cNvPr id="77846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EB1F9E10-B182-E644-8653-B8B4AF16C2A9}" type="slidenum">
              <a:rPr lang="en-US" sz="1200">
                <a:solidFill>
                  <a:srgbClr val="898989"/>
                </a:solidFill>
              </a:rPr>
              <a:pPr algn="r"/>
              <a:t>20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5181600" y="5105400"/>
            <a:ext cx="2133600" cy="15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7784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4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5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5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52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Oval 63"/>
          <p:cNvSpPr/>
          <p:nvPr/>
        </p:nvSpPr>
        <p:spPr>
          <a:xfrm>
            <a:off x="7239000" y="1524000"/>
            <a:ext cx="15240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7785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5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56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Akamai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cluster</a:t>
            </a:r>
          </a:p>
        </p:txBody>
      </p:sp>
      <p:sp>
        <p:nvSpPr>
          <p:cNvPr id="77857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58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59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3</a:t>
            </a:r>
          </a:p>
        </p:txBody>
      </p:sp>
      <p:sp>
        <p:nvSpPr>
          <p:cNvPr id="77860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4</a:t>
            </a:r>
          </a:p>
        </p:txBody>
      </p:sp>
      <p:sp>
        <p:nvSpPr>
          <p:cNvPr id="77861" name="Line 33"/>
          <p:cNvSpPr>
            <a:spLocks noChangeShapeType="1"/>
          </p:cNvSpPr>
          <p:nvPr/>
        </p:nvSpPr>
        <p:spPr bwMode="auto">
          <a:xfrm flipV="1">
            <a:off x="1524000" y="36274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62" name="Line 34"/>
          <p:cNvSpPr>
            <a:spLocks noChangeShapeType="1"/>
          </p:cNvSpPr>
          <p:nvPr/>
        </p:nvSpPr>
        <p:spPr bwMode="auto">
          <a:xfrm flipV="1">
            <a:off x="1524000" y="37798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63" name="Rectangle 38"/>
          <p:cNvSpPr>
            <a:spLocks noChangeArrowheads="1"/>
          </p:cNvSpPr>
          <p:nvPr/>
        </p:nvSpPr>
        <p:spPr bwMode="auto">
          <a:xfrm>
            <a:off x="4495800" y="3886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6</a:t>
            </a:r>
          </a:p>
        </p:txBody>
      </p:sp>
      <p:sp>
        <p:nvSpPr>
          <p:cNvPr id="77864" name="Rectangle 51"/>
          <p:cNvSpPr>
            <a:spLocks noChangeArrowheads="1"/>
          </p:cNvSpPr>
          <p:nvPr/>
        </p:nvSpPr>
        <p:spPr bwMode="auto">
          <a:xfrm>
            <a:off x="4495800" y="33528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5</a:t>
            </a:r>
          </a:p>
        </p:txBody>
      </p:sp>
      <p:sp>
        <p:nvSpPr>
          <p:cNvPr id="77865" name="Line 39"/>
          <p:cNvSpPr>
            <a:spLocks noChangeShapeType="1"/>
          </p:cNvSpPr>
          <p:nvPr/>
        </p:nvSpPr>
        <p:spPr bwMode="auto">
          <a:xfrm flipV="1">
            <a:off x="1676400" y="43434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66" name="Line 40"/>
          <p:cNvSpPr>
            <a:spLocks noChangeShapeType="1"/>
          </p:cNvSpPr>
          <p:nvPr/>
        </p:nvSpPr>
        <p:spPr bwMode="auto">
          <a:xfrm flipV="1">
            <a:off x="1676400" y="44958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67" name="Rectangle 42"/>
          <p:cNvSpPr>
            <a:spLocks noChangeArrowheads="1"/>
          </p:cNvSpPr>
          <p:nvPr/>
        </p:nvSpPr>
        <p:spPr bwMode="auto">
          <a:xfrm>
            <a:off x="4724400" y="4648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8</a:t>
            </a:r>
          </a:p>
        </p:txBody>
      </p:sp>
      <p:sp>
        <p:nvSpPr>
          <p:cNvPr id="77868" name="Rectangle 41"/>
          <p:cNvSpPr>
            <a:spLocks noChangeArrowheads="1"/>
          </p:cNvSpPr>
          <p:nvPr/>
        </p:nvSpPr>
        <p:spPr bwMode="auto">
          <a:xfrm>
            <a:off x="4724400" y="41910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7</a:t>
            </a:r>
          </a:p>
        </p:txBody>
      </p:sp>
      <p:sp>
        <p:nvSpPr>
          <p:cNvPr id="77869" name="Line 35"/>
          <p:cNvSpPr>
            <a:spLocks noChangeShapeType="1"/>
          </p:cNvSpPr>
          <p:nvPr/>
        </p:nvSpPr>
        <p:spPr bwMode="auto">
          <a:xfrm>
            <a:off x="1752600" y="5715000"/>
            <a:ext cx="3657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70" name="Rectangle 43"/>
          <p:cNvSpPr>
            <a:spLocks noChangeArrowheads="1"/>
          </p:cNvSpPr>
          <p:nvPr/>
        </p:nvSpPr>
        <p:spPr bwMode="auto">
          <a:xfrm>
            <a:off x="4114800" y="53340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9</a:t>
            </a:r>
          </a:p>
        </p:txBody>
      </p:sp>
      <p:sp>
        <p:nvSpPr>
          <p:cNvPr id="77871" name="Rectangle 45"/>
          <p:cNvSpPr>
            <a:spLocks noChangeArrowheads="1"/>
          </p:cNvSpPr>
          <p:nvPr/>
        </p:nvSpPr>
        <p:spPr bwMode="auto">
          <a:xfrm>
            <a:off x="1828800" y="5867400"/>
            <a:ext cx="3124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ts val="1363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sz="1800" dirty="0">
                <a:solidFill>
                  <a:srgbClr val="FF0000"/>
                </a:solidFill>
                <a:latin typeface="Arial" pitchFamily="-1" charset="0"/>
              </a:rPr>
              <a:t>GET /</a:t>
            </a:r>
            <a:r>
              <a:rPr lang="en-US" sz="1800" dirty="0" err="1">
                <a:solidFill>
                  <a:srgbClr val="FF0000"/>
                </a:solidFill>
                <a:latin typeface="Arial" pitchFamily="-1" charset="0"/>
              </a:rPr>
              <a:t>foo.jpg</a:t>
            </a:r>
            <a:endParaRPr lang="en-US" sz="1800" dirty="0">
              <a:solidFill>
                <a:srgbClr val="FF0000"/>
              </a:solidFill>
              <a:latin typeface="Arial" pitchFamily="-1" charset="0"/>
            </a:endParaRPr>
          </a:p>
          <a:p>
            <a:pPr>
              <a:lnSpc>
                <a:spcPts val="1363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sz="1800" dirty="0">
                <a:solidFill>
                  <a:srgbClr val="FF0000"/>
                </a:solidFill>
                <a:latin typeface="Arial" pitchFamily="-1" charset="0"/>
              </a:rPr>
              <a:t>Host: </a:t>
            </a:r>
            <a:r>
              <a:rPr lang="en-US" sz="1800" dirty="0" err="1">
                <a:solidFill>
                  <a:srgbClr val="FF0000"/>
                </a:solidFill>
                <a:latin typeface="Arial" pitchFamily="-1" charset="0"/>
              </a:rPr>
              <a:t>cache.facebook.com</a:t>
            </a:r>
            <a:endParaRPr lang="en-US" sz="1800" dirty="0">
              <a:solidFill>
                <a:srgbClr val="FF0000"/>
              </a:solidFill>
              <a:latin typeface="Arial" pitchFamily="-1" charset="0"/>
            </a:endParaRPr>
          </a:p>
        </p:txBody>
      </p:sp>
      <p:sp>
        <p:nvSpPr>
          <p:cNvPr id="54" name="Rectangle 12">
            <a:extLst>
              <a:ext uri="{FF2B5EF4-FFF2-40B4-BE49-F238E27FC236}">
                <a16:creationId xmlns:a16="http://schemas.microsoft.com/office/drawing/2014/main" id="{A3612DEF-91FF-1B4C-9030-3592FBD24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3740150" cy="345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 err="1">
                <a:solidFill>
                  <a:srgbClr val="000000"/>
                </a:solidFill>
                <a:latin typeface="Arial" pitchFamily="-1" charset="0"/>
              </a:rPr>
              <a:t>facebook.com</a:t>
            </a:r>
            <a:r>
              <a:rPr lang="en-US" sz="1800" dirty="0">
                <a:solidFill>
                  <a:srgbClr val="000000"/>
                </a:solidFill>
                <a:latin typeface="Arial" pitchFamily="-1" charset="0"/>
              </a:rPr>
              <a:t> (content provider)</a:t>
            </a:r>
          </a:p>
        </p:txBody>
      </p:sp>
      <p:sp>
        <p:nvSpPr>
          <p:cNvPr id="55" name="Rectangle 17">
            <a:extLst>
              <a:ext uri="{FF2B5EF4-FFF2-40B4-BE49-F238E27FC236}">
                <a16:creationId xmlns:a16="http://schemas.microsoft.com/office/drawing/2014/main" id="{CDB19D4C-DDA6-684F-A15D-09EE526CC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524000"/>
            <a:ext cx="312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  <a:latin typeface="Arial" pitchFamily="-1" charset="0"/>
              </a:rPr>
              <a:t>DNS root server</a:t>
            </a:r>
          </a:p>
        </p:txBody>
      </p:sp>
    </p:spTree>
    <p:extLst>
      <p:ext uri="{BB962C8B-B14F-4D97-AF65-F5344CB8AC3E}">
        <p14:creationId xmlns:p14="http://schemas.microsoft.com/office/powerpoint/2010/main" val="3784830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latin typeface="Courier New" pitchFamily="-111" charset="0"/>
              </a:rPr>
              <a:t>HTTP</a:t>
            </a:r>
          </a:p>
        </p:txBody>
      </p:sp>
      <p:pic>
        <p:nvPicPr>
          <p:cNvPr id="7987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How a CDN Works</a:t>
            </a:r>
          </a:p>
        </p:txBody>
      </p:sp>
      <p:sp>
        <p:nvSpPr>
          <p:cNvPr id="79877" name="Rectangle 11"/>
          <p:cNvSpPr>
            <a:spLocks noGrp="1" noChangeArrowheads="1"/>
          </p:cNvSpPr>
          <p:nvPr>
            <p:ph idx="1"/>
          </p:nvPr>
        </p:nvSpPr>
        <p:spPr>
          <a:xfrm>
            <a:off x="762000" y="5737225"/>
            <a:ext cx="3130550" cy="3683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1600">
                <a:ea typeface="ＭＳ Ｐゴシック" pitchFamily="-1" charset="-128"/>
                <a:cs typeface="ＭＳ Ｐゴシック" pitchFamily="-1" charset="-128"/>
              </a:rPr>
              <a:t>End-user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</p:grpSp>
      <p:pic>
        <p:nvPicPr>
          <p:cNvPr id="79880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81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82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4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85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86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1</a:t>
            </a:r>
          </a:p>
        </p:txBody>
      </p:sp>
      <p:sp>
        <p:nvSpPr>
          <p:cNvPr id="79887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2</a:t>
            </a:r>
          </a:p>
        </p:txBody>
      </p:sp>
      <p:pic>
        <p:nvPicPr>
          <p:cNvPr id="79888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89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90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 global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 server</a:t>
            </a:r>
          </a:p>
        </p:txBody>
      </p:sp>
      <p:sp>
        <p:nvSpPr>
          <p:cNvPr id="79891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 regional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 server</a:t>
            </a:r>
          </a:p>
        </p:txBody>
      </p:sp>
      <p:pic>
        <p:nvPicPr>
          <p:cNvPr id="79892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93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Nearby </a:t>
            </a:r>
            <a:br>
              <a:rPr lang="en-US" sz="1800">
                <a:solidFill>
                  <a:srgbClr val="000000"/>
                </a:solidFill>
                <a:latin typeface="Arial" pitchFamily="-1" charset="0"/>
              </a:rPr>
            </a:b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Akamai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cluster</a:t>
            </a:r>
          </a:p>
        </p:txBody>
      </p:sp>
      <p:sp>
        <p:nvSpPr>
          <p:cNvPr id="79894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B6B22FD0-4652-3249-98E3-03A854B4B94D}" type="slidenum">
              <a:rPr lang="en-US" sz="1200">
                <a:solidFill>
                  <a:srgbClr val="898989"/>
                </a:solidFill>
              </a:rPr>
              <a:pPr algn="r"/>
              <a:t>21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5181600" y="5105400"/>
            <a:ext cx="2133600" cy="15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79896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9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9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9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90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Oval 63"/>
          <p:cNvSpPr/>
          <p:nvPr/>
        </p:nvSpPr>
        <p:spPr>
          <a:xfrm>
            <a:off x="7239000" y="1524000"/>
            <a:ext cx="15240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79902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90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904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Akamai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cluster</a:t>
            </a:r>
          </a:p>
        </p:txBody>
      </p:sp>
      <p:sp>
        <p:nvSpPr>
          <p:cNvPr id="79905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906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907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3</a:t>
            </a:r>
          </a:p>
        </p:txBody>
      </p:sp>
      <p:sp>
        <p:nvSpPr>
          <p:cNvPr id="79908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4</a:t>
            </a:r>
          </a:p>
        </p:txBody>
      </p:sp>
      <p:sp>
        <p:nvSpPr>
          <p:cNvPr id="79909" name="Line 33"/>
          <p:cNvSpPr>
            <a:spLocks noChangeShapeType="1"/>
          </p:cNvSpPr>
          <p:nvPr/>
        </p:nvSpPr>
        <p:spPr bwMode="auto">
          <a:xfrm flipV="1">
            <a:off x="1524000" y="36274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910" name="Line 34"/>
          <p:cNvSpPr>
            <a:spLocks noChangeShapeType="1"/>
          </p:cNvSpPr>
          <p:nvPr/>
        </p:nvSpPr>
        <p:spPr bwMode="auto">
          <a:xfrm flipV="1">
            <a:off x="1524000" y="37798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911" name="Rectangle 38"/>
          <p:cNvSpPr>
            <a:spLocks noChangeArrowheads="1"/>
          </p:cNvSpPr>
          <p:nvPr/>
        </p:nvSpPr>
        <p:spPr bwMode="auto">
          <a:xfrm>
            <a:off x="4495800" y="3886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6</a:t>
            </a:r>
          </a:p>
        </p:txBody>
      </p:sp>
      <p:sp>
        <p:nvSpPr>
          <p:cNvPr id="79912" name="Rectangle 51"/>
          <p:cNvSpPr>
            <a:spLocks noChangeArrowheads="1"/>
          </p:cNvSpPr>
          <p:nvPr/>
        </p:nvSpPr>
        <p:spPr bwMode="auto">
          <a:xfrm>
            <a:off x="4495800" y="33528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5</a:t>
            </a:r>
          </a:p>
        </p:txBody>
      </p:sp>
      <p:sp>
        <p:nvSpPr>
          <p:cNvPr id="79913" name="Line 39"/>
          <p:cNvSpPr>
            <a:spLocks noChangeShapeType="1"/>
          </p:cNvSpPr>
          <p:nvPr/>
        </p:nvSpPr>
        <p:spPr bwMode="auto">
          <a:xfrm flipV="1">
            <a:off x="1676400" y="43434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914" name="Line 40"/>
          <p:cNvSpPr>
            <a:spLocks noChangeShapeType="1"/>
          </p:cNvSpPr>
          <p:nvPr/>
        </p:nvSpPr>
        <p:spPr bwMode="auto">
          <a:xfrm flipV="1">
            <a:off x="1676400" y="44958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915" name="Rectangle 42"/>
          <p:cNvSpPr>
            <a:spLocks noChangeArrowheads="1"/>
          </p:cNvSpPr>
          <p:nvPr/>
        </p:nvSpPr>
        <p:spPr bwMode="auto">
          <a:xfrm>
            <a:off x="4724400" y="4648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8</a:t>
            </a:r>
          </a:p>
        </p:txBody>
      </p:sp>
      <p:sp>
        <p:nvSpPr>
          <p:cNvPr id="79916" name="Rectangle 41"/>
          <p:cNvSpPr>
            <a:spLocks noChangeArrowheads="1"/>
          </p:cNvSpPr>
          <p:nvPr/>
        </p:nvSpPr>
        <p:spPr bwMode="auto">
          <a:xfrm>
            <a:off x="4724400" y="41910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7</a:t>
            </a:r>
          </a:p>
        </p:txBody>
      </p:sp>
      <p:sp>
        <p:nvSpPr>
          <p:cNvPr id="79917" name="Line 35"/>
          <p:cNvSpPr>
            <a:spLocks noChangeShapeType="1"/>
          </p:cNvSpPr>
          <p:nvPr/>
        </p:nvSpPr>
        <p:spPr bwMode="auto">
          <a:xfrm>
            <a:off x="1752600" y="5715000"/>
            <a:ext cx="3657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918" name="Rectangle 43"/>
          <p:cNvSpPr>
            <a:spLocks noChangeArrowheads="1"/>
          </p:cNvSpPr>
          <p:nvPr/>
        </p:nvSpPr>
        <p:spPr bwMode="auto">
          <a:xfrm>
            <a:off x="4114800" y="53340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9</a:t>
            </a:r>
          </a:p>
        </p:txBody>
      </p:sp>
      <p:sp>
        <p:nvSpPr>
          <p:cNvPr id="79919" name="Rectangle 45"/>
          <p:cNvSpPr>
            <a:spLocks noChangeArrowheads="1"/>
          </p:cNvSpPr>
          <p:nvPr/>
        </p:nvSpPr>
        <p:spPr bwMode="auto">
          <a:xfrm>
            <a:off x="1828800" y="5867400"/>
            <a:ext cx="3124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ts val="1363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sz="1800" dirty="0">
                <a:solidFill>
                  <a:srgbClr val="FF0000"/>
                </a:solidFill>
                <a:latin typeface="Arial" pitchFamily="-1" charset="0"/>
              </a:rPr>
              <a:t>GET /</a:t>
            </a:r>
            <a:r>
              <a:rPr lang="en-US" sz="1800" dirty="0" err="1">
                <a:solidFill>
                  <a:srgbClr val="FF0000"/>
                </a:solidFill>
                <a:latin typeface="Arial" pitchFamily="-1" charset="0"/>
              </a:rPr>
              <a:t>foo.jpg</a:t>
            </a:r>
            <a:endParaRPr lang="en-US" sz="1800" dirty="0">
              <a:solidFill>
                <a:srgbClr val="FF0000"/>
              </a:solidFill>
              <a:latin typeface="Arial" pitchFamily="-1" charset="0"/>
            </a:endParaRPr>
          </a:p>
          <a:p>
            <a:pPr>
              <a:lnSpc>
                <a:spcPts val="1363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sz="1800" dirty="0">
                <a:solidFill>
                  <a:srgbClr val="FF0000"/>
                </a:solidFill>
                <a:latin typeface="Arial" pitchFamily="-1" charset="0"/>
              </a:rPr>
              <a:t>Host: </a:t>
            </a:r>
            <a:r>
              <a:rPr lang="en-US" sz="1800" dirty="0" err="1">
                <a:solidFill>
                  <a:srgbClr val="FF0000"/>
                </a:solidFill>
                <a:latin typeface="Arial" pitchFamily="-1" charset="0"/>
              </a:rPr>
              <a:t>cache.facebook.com</a:t>
            </a:r>
            <a:endParaRPr lang="en-US" sz="1800" dirty="0">
              <a:solidFill>
                <a:srgbClr val="FF0000"/>
              </a:solidFill>
              <a:latin typeface="Arial" pitchFamily="-1" charset="0"/>
            </a:endParaRPr>
          </a:p>
        </p:txBody>
      </p:sp>
      <p:sp>
        <p:nvSpPr>
          <p:cNvPr id="79920" name="Rectangle 37"/>
          <p:cNvSpPr>
            <a:spLocks noChangeArrowheads="1"/>
          </p:cNvSpPr>
          <p:nvPr/>
        </p:nvSpPr>
        <p:spPr bwMode="auto">
          <a:xfrm>
            <a:off x="2438400" y="26670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12</a:t>
            </a:r>
          </a:p>
        </p:txBody>
      </p:sp>
      <p:cxnSp>
        <p:nvCxnSpPr>
          <p:cNvPr id="79921" name="AutoShape 47"/>
          <p:cNvCxnSpPr>
            <a:cxnSpLocks noChangeShapeType="1"/>
          </p:cNvCxnSpPr>
          <p:nvPr/>
        </p:nvCxnSpPr>
        <p:spPr bwMode="auto">
          <a:xfrm>
            <a:off x="1828800" y="2247900"/>
            <a:ext cx="3886200" cy="32385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</p:cxnSp>
      <p:cxnSp>
        <p:nvCxnSpPr>
          <p:cNvPr id="79922" name="AutoShape 48"/>
          <p:cNvCxnSpPr>
            <a:cxnSpLocks noChangeShapeType="1"/>
          </p:cNvCxnSpPr>
          <p:nvPr/>
        </p:nvCxnSpPr>
        <p:spPr bwMode="auto">
          <a:xfrm>
            <a:off x="1752600" y="2438400"/>
            <a:ext cx="3886200" cy="32004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79923" name="Rectangle 49"/>
          <p:cNvSpPr>
            <a:spLocks noChangeArrowheads="1"/>
          </p:cNvSpPr>
          <p:nvPr/>
        </p:nvSpPr>
        <p:spPr bwMode="auto">
          <a:xfrm>
            <a:off x="3048000" y="23622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11</a:t>
            </a:r>
          </a:p>
        </p:txBody>
      </p:sp>
      <p:sp>
        <p:nvSpPr>
          <p:cNvPr id="79924" name="Rectangle 50"/>
          <p:cNvSpPr>
            <a:spLocks noChangeArrowheads="1"/>
          </p:cNvSpPr>
          <p:nvPr/>
        </p:nvSpPr>
        <p:spPr bwMode="auto">
          <a:xfrm>
            <a:off x="1752600" y="190500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FF0000"/>
                </a:solidFill>
                <a:latin typeface="Arial" pitchFamily="-1" charset="0"/>
              </a:rPr>
              <a:t>GET foo.jpg</a:t>
            </a:r>
          </a:p>
        </p:txBody>
      </p:sp>
      <p:sp>
        <p:nvSpPr>
          <p:cNvPr id="61" name="Rectangle 12">
            <a:extLst>
              <a:ext uri="{FF2B5EF4-FFF2-40B4-BE49-F238E27FC236}">
                <a16:creationId xmlns:a16="http://schemas.microsoft.com/office/drawing/2014/main" id="{E8123C2E-901F-9B4D-96CA-4D34AFE4D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3740150" cy="345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 err="1">
                <a:solidFill>
                  <a:srgbClr val="000000"/>
                </a:solidFill>
                <a:latin typeface="Arial" pitchFamily="-1" charset="0"/>
              </a:rPr>
              <a:t>facebook.com</a:t>
            </a:r>
            <a:r>
              <a:rPr lang="en-US" sz="1800" dirty="0">
                <a:solidFill>
                  <a:srgbClr val="000000"/>
                </a:solidFill>
                <a:latin typeface="Arial" pitchFamily="-1" charset="0"/>
              </a:rPr>
              <a:t> (content provider)</a:t>
            </a:r>
          </a:p>
        </p:txBody>
      </p:sp>
      <p:sp>
        <p:nvSpPr>
          <p:cNvPr id="62" name="Rectangle 17">
            <a:extLst>
              <a:ext uri="{FF2B5EF4-FFF2-40B4-BE49-F238E27FC236}">
                <a16:creationId xmlns:a16="http://schemas.microsoft.com/office/drawing/2014/main" id="{A1E69E84-6E01-C841-9322-5A804EC83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524000"/>
            <a:ext cx="312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  <a:latin typeface="Arial" pitchFamily="-1" charset="0"/>
              </a:rPr>
              <a:t>DNS root server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47EA409D-F80E-5043-89A8-E5D3EDBE86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4999" y="2614312"/>
            <a:ext cx="406185" cy="55372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DE3B4369-AAA2-A046-AA45-8952D3565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071" y="6024880"/>
            <a:ext cx="406185" cy="55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5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latin typeface="Courier New" pitchFamily="-111" charset="0"/>
              </a:rPr>
              <a:t>HTTP</a:t>
            </a:r>
          </a:p>
        </p:txBody>
      </p:sp>
      <p:pic>
        <p:nvPicPr>
          <p:cNvPr id="8192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How a CDN Works</a:t>
            </a:r>
          </a:p>
        </p:txBody>
      </p:sp>
      <p:sp>
        <p:nvSpPr>
          <p:cNvPr id="81925" name="Rectangle 11"/>
          <p:cNvSpPr>
            <a:spLocks noGrp="1" noChangeArrowheads="1"/>
          </p:cNvSpPr>
          <p:nvPr>
            <p:ph idx="1"/>
          </p:nvPr>
        </p:nvSpPr>
        <p:spPr>
          <a:xfrm>
            <a:off x="762000" y="5737225"/>
            <a:ext cx="3130550" cy="3683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1600">
                <a:ea typeface="ＭＳ Ｐゴシック" pitchFamily="-1" charset="-128"/>
                <a:cs typeface="ＭＳ Ｐゴシック" pitchFamily="-1" charset="-128"/>
              </a:rPr>
              <a:t>End-user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</p:grpSp>
      <p:pic>
        <p:nvPicPr>
          <p:cNvPr id="81928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9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30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32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33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34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1</a:t>
            </a:r>
          </a:p>
        </p:txBody>
      </p:sp>
      <p:sp>
        <p:nvSpPr>
          <p:cNvPr id="81935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2</a:t>
            </a:r>
          </a:p>
        </p:txBody>
      </p:sp>
      <p:pic>
        <p:nvPicPr>
          <p:cNvPr id="81936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37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38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 global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 server</a:t>
            </a:r>
          </a:p>
        </p:txBody>
      </p:sp>
      <p:sp>
        <p:nvSpPr>
          <p:cNvPr id="81939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 regional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 server</a:t>
            </a:r>
          </a:p>
        </p:txBody>
      </p:sp>
      <p:pic>
        <p:nvPicPr>
          <p:cNvPr id="8194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1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Nearby </a:t>
            </a:r>
            <a:br>
              <a:rPr lang="en-US" sz="1800">
                <a:solidFill>
                  <a:srgbClr val="000000"/>
                </a:solidFill>
                <a:latin typeface="Arial" pitchFamily="-1" charset="0"/>
              </a:rPr>
            </a:b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Akamai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cluster</a:t>
            </a:r>
          </a:p>
        </p:txBody>
      </p:sp>
      <p:sp>
        <p:nvSpPr>
          <p:cNvPr id="81942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385EC9F3-12B6-4B4A-9661-7146D7F23B0F}" type="slidenum">
              <a:rPr lang="en-US" sz="1200">
                <a:solidFill>
                  <a:srgbClr val="898989"/>
                </a:solidFill>
              </a:rPr>
              <a:pPr algn="r"/>
              <a:t>22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5181600" y="5105400"/>
            <a:ext cx="2133600" cy="15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8194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6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Oval 63"/>
          <p:cNvSpPr/>
          <p:nvPr/>
        </p:nvSpPr>
        <p:spPr>
          <a:xfrm>
            <a:off x="7239000" y="1524000"/>
            <a:ext cx="15240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8195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2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Akamai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cluster</a:t>
            </a:r>
          </a:p>
        </p:txBody>
      </p:sp>
      <p:sp>
        <p:nvSpPr>
          <p:cNvPr id="81953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54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55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3</a:t>
            </a:r>
          </a:p>
        </p:txBody>
      </p:sp>
      <p:sp>
        <p:nvSpPr>
          <p:cNvPr id="81956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4</a:t>
            </a:r>
          </a:p>
        </p:txBody>
      </p:sp>
      <p:sp>
        <p:nvSpPr>
          <p:cNvPr id="81957" name="Line 33"/>
          <p:cNvSpPr>
            <a:spLocks noChangeShapeType="1"/>
          </p:cNvSpPr>
          <p:nvPr/>
        </p:nvSpPr>
        <p:spPr bwMode="auto">
          <a:xfrm flipV="1">
            <a:off x="1524000" y="36274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58" name="Line 34"/>
          <p:cNvSpPr>
            <a:spLocks noChangeShapeType="1"/>
          </p:cNvSpPr>
          <p:nvPr/>
        </p:nvSpPr>
        <p:spPr bwMode="auto">
          <a:xfrm flipV="1">
            <a:off x="1524000" y="37798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59" name="Rectangle 38"/>
          <p:cNvSpPr>
            <a:spLocks noChangeArrowheads="1"/>
          </p:cNvSpPr>
          <p:nvPr/>
        </p:nvSpPr>
        <p:spPr bwMode="auto">
          <a:xfrm>
            <a:off x="4495800" y="3886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6</a:t>
            </a:r>
          </a:p>
        </p:txBody>
      </p:sp>
      <p:sp>
        <p:nvSpPr>
          <p:cNvPr id="81960" name="Rectangle 51"/>
          <p:cNvSpPr>
            <a:spLocks noChangeArrowheads="1"/>
          </p:cNvSpPr>
          <p:nvPr/>
        </p:nvSpPr>
        <p:spPr bwMode="auto">
          <a:xfrm>
            <a:off x="4495800" y="33528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5</a:t>
            </a:r>
          </a:p>
        </p:txBody>
      </p:sp>
      <p:sp>
        <p:nvSpPr>
          <p:cNvPr id="81961" name="Line 39"/>
          <p:cNvSpPr>
            <a:spLocks noChangeShapeType="1"/>
          </p:cNvSpPr>
          <p:nvPr/>
        </p:nvSpPr>
        <p:spPr bwMode="auto">
          <a:xfrm flipV="1">
            <a:off x="1676400" y="43434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62" name="Line 40"/>
          <p:cNvSpPr>
            <a:spLocks noChangeShapeType="1"/>
          </p:cNvSpPr>
          <p:nvPr/>
        </p:nvSpPr>
        <p:spPr bwMode="auto">
          <a:xfrm flipV="1">
            <a:off x="1676400" y="44958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63" name="Rectangle 42"/>
          <p:cNvSpPr>
            <a:spLocks noChangeArrowheads="1"/>
          </p:cNvSpPr>
          <p:nvPr/>
        </p:nvSpPr>
        <p:spPr bwMode="auto">
          <a:xfrm>
            <a:off x="4724400" y="4648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8</a:t>
            </a:r>
          </a:p>
        </p:txBody>
      </p:sp>
      <p:sp>
        <p:nvSpPr>
          <p:cNvPr id="81964" name="Rectangle 41"/>
          <p:cNvSpPr>
            <a:spLocks noChangeArrowheads="1"/>
          </p:cNvSpPr>
          <p:nvPr/>
        </p:nvSpPr>
        <p:spPr bwMode="auto">
          <a:xfrm>
            <a:off x="4724400" y="41910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7</a:t>
            </a:r>
          </a:p>
        </p:txBody>
      </p:sp>
      <p:sp>
        <p:nvSpPr>
          <p:cNvPr id="81965" name="Line 35"/>
          <p:cNvSpPr>
            <a:spLocks noChangeShapeType="1"/>
          </p:cNvSpPr>
          <p:nvPr/>
        </p:nvSpPr>
        <p:spPr bwMode="auto">
          <a:xfrm>
            <a:off x="1752600" y="5715000"/>
            <a:ext cx="3657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66" name="Rectangle 43"/>
          <p:cNvSpPr>
            <a:spLocks noChangeArrowheads="1"/>
          </p:cNvSpPr>
          <p:nvPr/>
        </p:nvSpPr>
        <p:spPr bwMode="auto">
          <a:xfrm>
            <a:off x="4114800" y="53340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9</a:t>
            </a:r>
          </a:p>
        </p:txBody>
      </p:sp>
      <p:sp>
        <p:nvSpPr>
          <p:cNvPr id="81967" name="Rectangle 37"/>
          <p:cNvSpPr>
            <a:spLocks noChangeArrowheads="1"/>
          </p:cNvSpPr>
          <p:nvPr/>
        </p:nvSpPr>
        <p:spPr bwMode="auto">
          <a:xfrm>
            <a:off x="2438400" y="26670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12</a:t>
            </a:r>
          </a:p>
        </p:txBody>
      </p:sp>
      <p:cxnSp>
        <p:nvCxnSpPr>
          <p:cNvPr id="81968" name="AutoShape 47"/>
          <p:cNvCxnSpPr>
            <a:cxnSpLocks noChangeShapeType="1"/>
          </p:cNvCxnSpPr>
          <p:nvPr/>
        </p:nvCxnSpPr>
        <p:spPr bwMode="auto">
          <a:xfrm>
            <a:off x="1828800" y="2247900"/>
            <a:ext cx="3886200" cy="32385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</p:cxnSp>
      <p:cxnSp>
        <p:nvCxnSpPr>
          <p:cNvPr id="81969" name="AutoShape 48"/>
          <p:cNvCxnSpPr>
            <a:cxnSpLocks noChangeShapeType="1"/>
          </p:cNvCxnSpPr>
          <p:nvPr/>
        </p:nvCxnSpPr>
        <p:spPr bwMode="auto">
          <a:xfrm>
            <a:off x="1752600" y="2438400"/>
            <a:ext cx="3886200" cy="32004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81970" name="Rectangle 49"/>
          <p:cNvSpPr>
            <a:spLocks noChangeArrowheads="1"/>
          </p:cNvSpPr>
          <p:nvPr/>
        </p:nvSpPr>
        <p:spPr bwMode="auto">
          <a:xfrm>
            <a:off x="3048000" y="23622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11</a:t>
            </a:r>
          </a:p>
        </p:txBody>
      </p:sp>
      <p:sp>
        <p:nvSpPr>
          <p:cNvPr id="81971" name="Line 36"/>
          <p:cNvSpPr>
            <a:spLocks noChangeShapeType="1"/>
          </p:cNvSpPr>
          <p:nvPr/>
        </p:nvSpPr>
        <p:spPr bwMode="auto">
          <a:xfrm>
            <a:off x="1752600" y="5867400"/>
            <a:ext cx="3657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72" name="Rectangle 44"/>
          <p:cNvSpPr>
            <a:spLocks noChangeArrowheads="1"/>
          </p:cNvSpPr>
          <p:nvPr/>
        </p:nvSpPr>
        <p:spPr bwMode="auto">
          <a:xfrm>
            <a:off x="4343400" y="58674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10</a:t>
            </a:r>
          </a:p>
        </p:txBody>
      </p:sp>
      <p:sp>
        <p:nvSpPr>
          <p:cNvPr id="61" name="Rectangle 12">
            <a:extLst>
              <a:ext uri="{FF2B5EF4-FFF2-40B4-BE49-F238E27FC236}">
                <a16:creationId xmlns:a16="http://schemas.microsoft.com/office/drawing/2014/main" id="{AFE05D10-9397-6E49-9048-A4E1DFC36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3740150" cy="345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 err="1">
                <a:solidFill>
                  <a:srgbClr val="000000"/>
                </a:solidFill>
                <a:latin typeface="Arial" pitchFamily="-1" charset="0"/>
              </a:rPr>
              <a:t>facebook.com</a:t>
            </a:r>
            <a:r>
              <a:rPr lang="en-US" sz="1800" dirty="0">
                <a:solidFill>
                  <a:srgbClr val="000000"/>
                </a:solidFill>
                <a:latin typeface="Arial" pitchFamily="-1" charset="0"/>
              </a:rPr>
              <a:t> (content provider)</a:t>
            </a:r>
          </a:p>
        </p:txBody>
      </p:sp>
      <p:sp>
        <p:nvSpPr>
          <p:cNvPr id="62" name="Rectangle 17">
            <a:extLst>
              <a:ext uri="{FF2B5EF4-FFF2-40B4-BE49-F238E27FC236}">
                <a16:creationId xmlns:a16="http://schemas.microsoft.com/office/drawing/2014/main" id="{45AA668C-C409-E04B-B759-31D7D5C44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524000"/>
            <a:ext cx="312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  <a:latin typeface="Arial" pitchFamily="-1" charset="0"/>
              </a:rPr>
              <a:t>DNS root server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EEBA1756-B63B-F64B-B862-6C112D27E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071" y="6024880"/>
            <a:ext cx="406185" cy="55372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1E2C7EE-97B4-5C4B-A4D4-B98751470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5904865"/>
            <a:ext cx="406185" cy="55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7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Photo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“Hot” vs. “warm” vs. “cold” photos</a:t>
            </a:r>
          </a:p>
          <a:p>
            <a:pPr lvl="1"/>
            <a:r>
              <a:rPr lang="en-US" dirty="0"/>
              <a:t>Hot: Popular, a lot of views (approx. 90% of views)</a:t>
            </a:r>
          </a:p>
          <a:p>
            <a:pPr lvl="1"/>
            <a:r>
              <a:rPr lang="en-US" dirty="0"/>
              <a:t>Warm: Somewhat popular, but still a lot of views in aggregate</a:t>
            </a:r>
          </a:p>
          <a:p>
            <a:pPr lvl="1"/>
            <a:r>
              <a:rPr lang="en-US" dirty="0"/>
              <a:t>Cold: Unpopular, occasional views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242846"/>
            <a:ext cx="5523242" cy="28738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276600" y="6172200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Items sorted by popularity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446204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Popularity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2971800" y="3090446"/>
            <a:ext cx="2438400" cy="3124200"/>
          </a:xfrm>
          <a:prstGeom prst="rect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456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27A-88DC-1843-B807-00C1F188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Warm Photos: Haystack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34AE4-79A7-B84E-BDCA-BD17A9140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for performance and reliability</a:t>
            </a:r>
          </a:p>
          <a:p>
            <a:r>
              <a:rPr lang="en-US" dirty="0"/>
              <a:t>“Default” photo storage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3EEA6-ECF9-8F43-9687-D1E03FB4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24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6" name="Picture 5" descr="Screen Shot 2015-04-14 at 5.23.42 PM.png">
            <a:extLst>
              <a:ext uri="{FF2B5EF4-FFF2-40B4-BE49-F238E27FC236}">
                <a16:creationId xmlns:a16="http://schemas.microsoft.com/office/drawing/2014/main" id="{F891277B-AE53-714D-80EA-20401535D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586" y="2057400"/>
            <a:ext cx="5147327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20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Haystack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the URL construction for an image</a:t>
            </a:r>
          </a:p>
          <a:p>
            <a:pPr lvl="1"/>
            <a:r>
              <a:rPr lang="en-US" dirty="0"/>
              <a:t>http://⟨CDN⟩/⟨Cache⟩/⟨Machine id⟩/⟨Logical volume, Photo⟩</a:t>
            </a:r>
          </a:p>
          <a:p>
            <a:pPr lvl="1"/>
            <a:r>
              <a:rPr lang="en-US" dirty="0"/>
              <a:t>Staged lookup</a:t>
            </a:r>
          </a:p>
          <a:p>
            <a:pPr lvl="1"/>
            <a:r>
              <a:rPr lang="en-US" dirty="0"/>
              <a:t>CDN strips out its portion.</a:t>
            </a:r>
          </a:p>
          <a:p>
            <a:pPr lvl="1"/>
            <a:r>
              <a:rPr lang="en-US" dirty="0"/>
              <a:t>Cache strips out its portion.</a:t>
            </a:r>
          </a:p>
          <a:p>
            <a:pPr lvl="1"/>
            <a:r>
              <a:rPr lang="en-US" dirty="0"/>
              <a:t>Machine strips out its portion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Logical &amp; physical volumes</a:t>
            </a:r>
          </a:p>
          <a:p>
            <a:pPr lvl="1"/>
            <a:r>
              <a:rPr lang="en-US" dirty="0"/>
              <a:t>A logical volume is replicated as multiple physical volumes</a:t>
            </a:r>
          </a:p>
          <a:p>
            <a:pPr lvl="1"/>
            <a:r>
              <a:rPr lang="en-US" dirty="0"/>
              <a:t>Physical volumes are stored.</a:t>
            </a:r>
          </a:p>
          <a:p>
            <a:pPr lvl="1"/>
            <a:r>
              <a:rPr lang="en-US" dirty="0"/>
              <a:t>Each volume contains multiple photos.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25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 descr="Screen Shot 2015-04-14 at 5.23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981200"/>
            <a:ext cx="3429000" cy="300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1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Haystack Cache &amp;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Haystack cache</a:t>
            </a:r>
          </a:p>
          <a:p>
            <a:pPr lvl="1"/>
            <a:r>
              <a:rPr lang="en-US" dirty="0"/>
              <a:t>Facebook-operated second-level cache using DHT</a:t>
            </a:r>
          </a:p>
          <a:p>
            <a:pPr lvl="1"/>
            <a:r>
              <a:rPr lang="en-US" dirty="0"/>
              <a:t>Photo IDs as the key</a:t>
            </a:r>
          </a:p>
          <a:p>
            <a:pPr lvl="1"/>
            <a:r>
              <a:rPr lang="en-US" dirty="0"/>
              <a:t>Further removes traffic to Store</a:t>
            </a:r>
          </a:p>
          <a:p>
            <a:r>
              <a:rPr lang="en-US" dirty="0"/>
              <a:t>Haystack store</a:t>
            </a:r>
          </a:p>
          <a:p>
            <a:pPr lvl="1"/>
            <a:r>
              <a:rPr lang="en-US" dirty="0"/>
              <a:t>Maintains physical volumes</a:t>
            </a:r>
          </a:p>
          <a:p>
            <a:pPr lvl="1"/>
            <a:r>
              <a:rPr lang="en-US" dirty="0"/>
              <a:t>One volume is a single large file (100GB) with many photos (needles)</a:t>
            </a:r>
          </a:p>
          <a:p>
            <a:pPr lvl="1"/>
            <a:r>
              <a:rPr lang="en-US" dirty="0"/>
              <a:t>Performance-optimized: requires a single disk read for image retrieval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58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Photo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“Hot” vs. “warm” vs. “cold” photos</a:t>
            </a:r>
          </a:p>
          <a:p>
            <a:pPr lvl="1"/>
            <a:r>
              <a:rPr lang="en-US" dirty="0"/>
              <a:t>Hot: Popular, a lot of views (approx. 90% of views)</a:t>
            </a:r>
          </a:p>
          <a:p>
            <a:pPr lvl="1"/>
            <a:r>
              <a:rPr lang="en-US" dirty="0"/>
              <a:t>Warm: Somewhat popular, but still a lot of views in aggregate</a:t>
            </a:r>
          </a:p>
          <a:p>
            <a:pPr lvl="1"/>
            <a:r>
              <a:rPr lang="en-US" dirty="0"/>
              <a:t>Cold: Unpopular, occasional views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27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242846"/>
            <a:ext cx="5523242" cy="28738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276600" y="6172200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Items sorted by popularity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446204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Popularity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410200" y="3087282"/>
            <a:ext cx="1981200" cy="3124200"/>
          </a:xfrm>
          <a:prstGeom prst="rect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060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CDN / Haystack / f4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CDN absorbs much traffic for hot photos.</a:t>
            </a:r>
          </a:p>
          <a:p>
            <a:r>
              <a:rPr lang="en-US" dirty="0"/>
              <a:t>Haystack’s tradeoff: good </a:t>
            </a:r>
            <a:r>
              <a:rPr lang="en-US" dirty="0">
                <a:solidFill>
                  <a:srgbClr val="0000FF"/>
                </a:solidFill>
              </a:rPr>
              <a:t>throughput and reliability</a:t>
            </a:r>
            <a:r>
              <a:rPr lang="en-US" dirty="0"/>
              <a:t>, but somewhat </a:t>
            </a:r>
            <a:r>
              <a:rPr lang="en-US" dirty="0">
                <a:solidFill>
                  <a:srgbClr val="FF0000"/>
                </a:solidFill>
              </a:rPr>
              <a:t>inefficient storage space usage </a:t>
            </a:r>
            <a:r>
              <a:rPr lang="en-US" dirty="0"/>
              <a:t>(mainly due to replication).</a:t>
            </a:r>
          </a:p>
          <a:p>
            <a:r>
              <a:rPr lang="en-US" dirty="0"/>
              <a:t>f4’s tradeoff: </a:t>
            </a:r>
            <a:r>
              <a:rPr lang="en-US" dirty="0">
                <a:solidFill>
                  <a:srgbClr val="0000FF"/>
                </a:solidFill>
              </a:rPr>
              <a:t>less throughput</a:t>
            </a:r>
            <a:r>
              <a:rPr lang="en-US" dirty="0"/>
              <a:t>, but </a:t>
            </a:r>
            <a:r>
              <a:rPr lang="en-US" dirty="0">
                <a:solidFill>
                  <a:srgbClr val="FF0000"/>
                </a:solidFill>
              </a:rPr>
              <a:t>more storage efficient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~ 1 month after upload, photos/videos are moved to f4.</a:t>
            </a:r>
          </a:p>
          <a:p>
            <a:pPr lvl="1"/>
            <a:r>
              <a:rPr lang="en-US" dirty="0"/>
              <a:t>f4 uses </a:t>
            </a:r>
            <a:r>
              <a:rPr lang="en-US" i="1" dirty="0">
                <a:solidFill>
                  <a:srgbClr val="FF0000"/>
                </a:solidFill>
              </a:rPr>
              <a:t>an error-correcting coding scheme</a:t>
            </a:r>
            <a:r>
              <a:rPr lang="en-US" dirty="0"/>
              <a:t> to efficiently replicate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944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f4’s 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(n, k) Reed-Solomon code</a:t>
            </a:r>
          </a:p>
          <a:p>
            <a:pPr lvl="1"/>
            <a:r>
              <a:rPr lang="en-US" dirty="0"/>
              <a:t>k data blocks, f==(n-k) parity blocks, n total blocks</a:t>
            </a:r>
          </a:p>
          <a:p>
            <a:pPr lvl="1"/>
            <a:r>
              <a:rPr lang="en-US" dirty="0"/>
              <a:t>Upon a failure, any k blocks can reconstruct the lost block.</a:t>
            </a:r>
          </a:p>
          <a:p>
            <a:pPr lvl="1"/>
            <a:r>
              <a:rPr lang="en-US" dirty="0"/>
              <a:t>Can tolerate up to f block failures</a:t>
            </a:r>
          </a:p>
          <a:p>
            <a:pPr lvl="1"/>
            <a:r>
              <a:rPr lang="en-US" dirty="0"/>
              <a:t>Need to go through coder/decoder for read/write, which affects the throughput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Parity example: XOR</a:t>
            </a:r>
          </a:p>
          <a:p>
            <a:pPr lvl="1"/>
            <a:r>
              <a:rPr lang="en-US" dirty="0"/>
              <a:t>(Reed-Solomon uses something more complicated that this.)</a:t>
            </a:r>
          </a:p>
          <a:p>
            <a:pPr lvl="1"/>
            <a:r>
              <a:rPr lang="en-US" dirty="0"/>
              <a:t>XOR bits, e.g., (0, 1, 1, 0) </a:t>
            </a:r>
            <a:r>
              <a:rPr lang="en-US" dirty="0">
                <a:sym typeface="Wingdings"/>
              </a:rPr>
              <a:t> P: 0</a:t>
            </a:r>
          </a:p>
          <a:p>
            <a:pPr lvl="1"/>
            <a:r>
              <a:rPr lang="en-US" dirty="0">
                <a:sym typeface="Wingdings"/>
              </a:rPr>
              <a:t>Reconstruction after failures: </a:t>
            </a:r>
            <a:r>
              <a:rPr lang="en-US" dirty="0"/>
              <a:t>(0, 1, 1, 0) </a:t>
            </a:r>
            <a:r>
              <a:rPr lang="en-US" dirty="0">
                <a:sym typeface="Wingdings"/>
              </a:rPr>
              <a:t> P: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85800" y="3429000"/>
            <a:ext cx="4267200" cy="60960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tx2"/>
                </a:solidFill>
              </a:rPr>
              <a:t>k</a:t>
            </a:r>
            <a:r>
              <a:rPr lang="en-US" dirty="0">
                <a:solidFill>
                  <a:schemeClr val="tx2"/>
                </a:solidFill>
              </a:rPr>
              <a:t> data blocks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953000" y="3429000"/>
            <a:ext cx="2971800" cy="60960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tx2"/>
                </a:solidFill>
              </a:rPr>
              <a:t>f</a:t>
            </a:r>
            <a:r>
              <a:rPr lang="en-US" dirty="0">
                <a:solidFill>
                  <a:schemeClr val="tx2"/>
                </a:solidFill>
              </a:rPr>
              <a:t> parity blocks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Multiply 8">
            <a:extLst>
              <a:ext uri="{FF2B5EF4-FFF2-40B4-BE49-F238E27FC236}">
                <a16:creationId xmlns:a16="http://schemas.microsoft.com/office/drawing/2014/main" id="{EF240DEC-1FE9-9846-A3A7-E8867C9A64B7}"/>
              </a:ext>
            </a:extLst>
          </p:cNvPr>
          <p:cNvSpPr/>
          <p:nvPr/>
        </p:nvSpPr>
        <p:spPr bwMode="auto">
          <a:xfrm>
            <a:off x="5334000" y="5791200"/>
            <a:ext cx="304800" cy="304800"/>
          </a:xfrm>
          <a:prstGeom prst="mathMultiply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70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Workload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most frequent things you do on Facebook?</a:t>
            </a:r>
          </a:p>
          <a:p>
            <a:pPr lvl="1"/>
            <a:r>
              <a:rPr lang="en-US" dirty="0"/>
              <a:t>Read/write wall posts/comments/likes</a:t>
            </a:r>
          </a:p>
          <a:p>
            <a:pPr lvl="1"/>
            <a:r>
              <a:rPr lang="en-US" dirty="0"/>
              <a:t>View/upload photos</a:t>
            </a:r>
          </a:p>
          <a:p>
            <a:pPr lvl="1"/>
            <a:r>
              <a:rPr lang="en-US" dirty="0"/>
              <a:t>Very different in their characteristics</a:t>
            </a:r>
          </a:p>
          <a:p>
            <a:r>
              <a:rPr lang="en-US" dirty="0"/>
              <a:t>Read/write wall posts/comments/likes</a:t>
            </a:r>
          </a:p>
          <a:p>
            <a:pPr lvl="1"/>
            <a:r>
              <a:rPr lang="en-US" dirty="0"/>
              <a:t>Mix of reads and writes so more care is necessary in terms of consistency</a:t>
            </a:r>
          </a:p>
          <a:p>
            <a:pPr lvl="1"/>
            <a:r>
              <a:rPr lang="en-US" dirty="0"/>
              <a:t>But small in size so probably less performance sensitive</a:t>
            </a:r>
          </a:p>
          <a:p>
            <a:r>
              <a:rPr lang="en-US" dirty="0"/>
              <a:t>Photos</a:t>
            </a:r>
          </a:p>
          <a:p>
            <a:pPr lvl="1"/>
            <a:r>
              <a:rPr lang="en-US" dirty="0"/>
              <a:t>Write-once, read-many so less care is necessary in terms of consistency</a:t>
            </a:r>
          </a:p>
          <a:p>
            <a:pPr lvl="1"/>
            <a:r>
              <a:rPr lang="en-US" dirty="0"/>
              <a:t>But large in size so more performance sensitive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33400" y="4495800"/>
            <a:ext cx="8001000" cy="15240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41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f4: Single Datacenter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a single data center, (14, 10) Reed-Solomon code</a:t>
            </a:r>
          </a:p>
          <a:p>
            <a:pPr lvl="1"/>
            <a:r>
              <a:rPr lang="en-US" dirty="0"/>
              <a:t>This tolerates up to 4 block failures</a:t>
            </a:r>
          </a:p>
          <a:p>
            <a:pPr lvl="1"/>
            <a:r>
              <a:rPr lang="en-US" dirty="0"/>
              <a:t>1.4X storage usage per block</a:t>
            </a:r>
          </a:p>
          <a:p>
            <a:r>
              <a:rPr lang="en-US" dirty="0"/>
              <a:t>Distribute blocks across different racks</a:t>
            </a:r>
          </a:p>
          <a:p>
            <a:pPr lvl="1"/>
            <a:r>
              <a:rPr lang="en-US" dirty="0"/>
              <a:t>This tolerates four host/rack failures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30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6" name="Picture 5" descr="Screen Shot 2015-04-17 at 2.05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505200"/>
            <a:ext cx="4724400" cy="299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35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f4: Cross-Datacenter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parity block</a:t>
            </a:r>
          </a:p>
          <a:p>
            <a:pPr lvl="1"/>
            <a:r>
              <a:rPr lang="en-US" dirty="0"/>
              <a:t>Can tolerate a single datacenter failure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Overall average space usage per block: 2.1X</a:t>
            </a:r>
          </a:p>
          <a:p>
            <a:pPr lvl="1"/>
            <a:r>
              <a:rPr lang="en-US" dirty="0"/>
              <a:t>E.g., average for block A &amp; B: (1.4*2 + 1.4)/2 = 2.1</a:t>
            </a:r>
          </a:p>
          <a:p>
            <a:r>
              <a:rPr lang="en-US" dirty="0"/>
              <a:t>With 2.1X space usage,</a:t>
            </a:r>
          </a:p>
          <a:p>
            <a:pPr lvl="1"/>
            <a:r>
              <a:rPr lang="en-US" dirty="0"/>
              <a:t>4 host/rack failures tolerated</a:t>
            </a:r>
          </a:p>
          <a:p>
            <a:pPr lvl="1"/>
            <a:r>
              <a:rPr lang="en-US" dirty="0"/>
              <a:t>1 datacenter failure tolerated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31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 descr="Screen Shot 2015-04-17 at 2.26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981200"/>
            <a:ext cx="5862293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9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7A09-D465-0247-8215-FB8C0D01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684D-6DD3-CF46-8768-7B0BB51AB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Engineering a system needs workload understanding.</a:t>
            </a:r>
          </a:p>
          <a:p>
            <a:r>
              <a:rPr lang="en-US" dirty="0"/>
              <a:t>Facebook photo workload</a:t>
            </a:r>
          </a:p>
          <a:p>
            <a:pPr lvl="1"/>
            <a:r>
              <a:rPr lang="en-US" dirty="0"/>
              <a:t>Hot, warm, and cold.</a:t>
            </a:r>
          </a:p>
          <a:p>
            <a:r>
              <a:rPr lang="en-US" dirty="0"/>
              <a:t>CDN for hot photos</a:t>
            </a:r>
          </a:p>
          <a:p>
            <a:pPr lvl="1"/>
            <a:r>
              <a:rPr lang="en-US" dirty="0"/>
              <a:t>Performance</a:t>
            </a:r>
          </a:p>
          <a:p>
            <a:r>
              <a:rPr lang="en-US" dirty="0"/>
              <a:t>Haystack for warm photos</a:t>
            </a:r>
          </a:p>
          <a:p>
            <a:pPr lvl="1"/>
            <a:r>
              <a:rPr lang="en-US" dirty="0"/>
              <a:t>Performance &amp; reliability</a:t>
            </a:r>
          </a:p>
          <a:p>
            <a:r>
              <a:rPr lang="en-US" dirty="0"/>
              <a:t>f4 for cold photos</a:t>
            </a:r>
          </a:p>
          <a:p>
            <a:pPr lvl="1"/>
            <a:r>
              <a:rPr lang="en-US" dirty="0"/>
              <a:t>Reliability and storage efficiency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A0E4E-ECF9-394C-9B7B-69DF83AB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856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33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slides contain material developed and copyrighted by </a:t>
            </a:r>
            <a:r>
              <a:rPr lang="en-US" dirty="0" err="1"/>
              <a:t>Indranil</a:t>
            </a:r>
            <a:r>
              <a:rPr lang="en-US" dirty="0"/>
              <a:t> Gupta (UIUC), Michael Freedman (Princeton), and Jennifer Rexford (Princeton).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0F337-C737-A547-B9B5-E977FF58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Photo Workload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91811-60C7-2047-A698-696634178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(This is from 2010.)</a:t>
            </a:r>
          </a:p>
          <a:p>
            <a:r>
              <a:rPr lang="en-US" dirty="0"/>
              <a:t>260 billion images (~20 PB)</a:t>
            </a:r>
          </a:p>
          <a:p>
            <a:r>
              <a:rPr lang="en-US" dirty="0"/>
              <a:t>1 billion new photos per week (~60 TB)</a:t>
            </a:r>
          </a:p>
          <a:p>
            <a:r>
              <a:rPr lang="en-US" dirty="0"/>
              <a:t>One million image views per second at peak</a:t>
            </a:r>
          </a:p>
          <a:p>
            <a:r>
              <a:rPr lang="en-US" dirty="0">
                <a:solidFill>
                  <a:srgbClr val="FF0000"/>
                </a:solidFill>
              </a:rPr>
              <a:t>Two characteristics</a:t>
            </a:r>
            <a:r>
              <a:rPr lang="en-US" dirty="0"/>
              <a:t>: Facebook has analyzed their photo workload and discovered two characteristics.</a:t>
            </a:r>
          </a:p>
          <a:p>
            <a:pPr lvl="1"/>
            <a:r>
              <a:rPr lang="en-US" dirty="0"/>
              <a:t>The popularity distribution follows </a:t>
            </a:r>
            <a:r>
              <a:rPr lang="en-US" dirty="0" err="1"/>
              <a:t>Zipf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Popularity changes over time as photos “age.”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C8008-6D7B-CA41-9DD9-A1E73596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20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</a:t>
            </a:r>
            <a:r>
              <a:rPr lang="en-US" dirty="0"/>
              <a:t>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power law</a:t>
            </a:r>
          </a:p>
          <a:p>
            <a:r>
              <a:rPr lang="en-US" dirty="0"/>
              <a:t>Models a lot of natural phenomena</a:t>
            </a:r>
          </a:p>
          <a:p>
            <a:r>
              <a:rPr lang="en-US" dirty="0"/>
              <a:t>Social graphs, media popularity, wealth distribution, etc.</a:t>
            </a:r>
          </a:p>
          <a:p>
            <a:r>
              <a:rPr lang="en-US" dirty="0"/>
              <a:t>A lot of Web contents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242846"/>
            <a:ext cx="5523242" cy="28738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6600" y="6172200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Items sorted by popularity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446204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Popularity</a:t>
            </a:r>
          </a:p>
        </p:txBody>
      </p:sp>
    </p:spTree>
    <p:extLst>
      <p:ext uri="{BB962C8B-B14F-4D97-AF65-F5344CB8AC3E}">
        <p14:creationId xmlns:p14="http://schemas.microsoft.com/office/powerpoint/2010/main" val="54378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Comes with 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6" name="Picture 5" descr="Screen Shot 2015-04-14 at 4.4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47800"/>
            <a:ext cx="6329082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7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Photo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“Hot” vs. “warm” vs. “cold” photos</a:t>
            </a:r>
          </a:p>
          <a:p>
            <a:pPr lvl="1"/>
            <a:r>
              <a:rPr lang="en-US" dirty="0"/>
              <a:t>Hot: Popular, a lot of views (approx. 90% of views)</a:t>
            </a:r>
          </a:p>
          <a:p>
            <a:pPr lvl="1"/>
            <a:r>
              <a:rPr lang="en-US" dirty="0"/>
              <a:t>Warm: Somewhat popular, but still a lot of views in aggregate</a:t>
            </a:r>
          </a:p>
          <a:p>
            <a:pPr lvl="1"/>
            <a:r>
              <a:rPr lang="en-US" dirty="0"/>
              <a:t>Cold: Unpopular, occasional views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242846"/>
            <a:ext cx="5523242" cy="28738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276600" y="6172200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Items sorted by popularity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446204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Popularity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828800" y="3090446"/>
            <a:ext cx="1143000" cy="31242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971800" y="3090446"/>
            <a:ext cx="2438400" cy="3124200"/>
          </a:xfrm>
          <a:prstGeom prst="rect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410200" y="3087282"/>
            <a:ext cx="1981200" cy="3124200"/>
          </a:xfrm>
          <a:prstGeom prst="rect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70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80F1-68BC-8546-8B64-E45F25C1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Different Types of Photos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20509-83A6-0341-9A05-B5EAE6BE5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Hot photos</a:t>
            </a:r>
          </a:p>
          <a:p>
            <a:pPr lvl="1"/>
            <a:r>
              <a:rPr lang="en-US"/>
              <a:t>Facebook </a:t>
            </a:r>
            <a:r>
              <a:rPr lang="en-US" dirty="0"/>
              <a:t>uses a CDN (Content Distribution Network) for these.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Very good performance, but no reliability guarantee</a:t>
            </a:r>
            <a:endParaRPr lang="en-US" dirty="0"/>
          </a:p>
          <a:p>
            <a:pPr lvl="1"/>
            <a:r>
              <a:rPr lang="en-US" dirty="0"/>
              <a:t>CDN is a cache, not a permanent storage.</a:t>
            </a:r>
          </a:p>
          <a:p>
            <a:r>
              <a:rPr lang="en-US" dirty="0"/>
              <a:t>Warm photos</a:t>
            </a:r>
          </a:p>
          <a:p>
            <a:pPr lvl="1"/>
            <a:r>
              <a:rPr lang="en-US" dirty="0"/>
              <a:t>Facebook has designed its own storage called Haystack.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Balances performance and reliability</a:t>
            </a:r>
          </a:p>
          <a:p>
            <a:r>
              <a:rPr lang="en-US" dirty="0"/>
              <a:t>Cold photos</a:t>
            </a:r>
          </a:p>
          <a:p>
            <a:pPr lvl="1"/>
            <a:r>
              <a:rPr lang="en-US" dirty="0"/>
              <a:t>Facebook has designed an “archival” storage called f4.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Aims for storage efficiency when storing replicated photos  (but not high performance)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CF35D-8693-894C-BF23-F7E0D960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37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486/586 </a:t>
            </a:r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PA4 deadline: 5/10</a:t>
            </a:r>
          </a:p>
          <a:p>
            <a:r>
              <a:rPr lang="en-US"/>
              <a:t>Survey </a:t>
            </a:r>
            <a:r>
              <a:rPr lang="en-US" dirty="0"/>
              <a:t>&amp; course evaluation</a:t>
            </a:r>
          </a:p>
          <a:p>
            <a:pPr lvl="1"/>
            <a:r>
              <a:rPr lang="en-US" dirty="0"/>
              <a:t>Survey: </a:t>
            </a:r>
            <a:r>
              <a:rPr lang="en-US" dirty="0">
                <a:hlinkClick r:id="rId2"/>
              </a:rPr>
              <a:t>https://forms.gle/eg1wHN2G8S6GVz3e9</a:t>
            </a:r>
            <a:endParaRPr lang="en-US" dirty="0"/>
          </a:p>
          <a:p>
            <a:pPr lvl="1"/>
            <a:r>
              <a:rPr lang="en-US" dirty="0"/>
              <a:t>Course evaluation: </a:t>
            </a:r>
            <a:r>
              <a:rPr lang="en-US" dirty="0">
                <a:hlinkClick r:id="rId3"/>
              </a:rPr>
              <a:t>https://www.smartevals.com/login.aspx?s=buffalo</a:t>
            </a:r>
            <a:endParaRPr lang="en-US" dirty="0"/>
          </a:p>
          <a:p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both</a:t>
            </a:r>
            <a:r>
              <a:rPr lang="en-US" dirty="0"/>
              <a:t> have 80% or more participation,</a:t>
            </a:r>
          </a:p>
          <a:p>
            <a:pPr lvl="1"/>
            <a:r>
              <a:rPr lang="en-US" dirty="0"/>
              <a:t>For each of you, I’ll take the better one between the midterm and the final, and give the 30% weight for the better one and the 20% weight for the other one.</a:t>
            </a:r>
          </a:p>
          <a:p>
            <a:pPr lvl="1"/>
            <a:r>
              <a:rPr lang="en-US" dirty="0"/>
              <a:t>(Currently, it’s 20% for the midterm and 30% for the final.)</a:t>
            </a:r>
          </a:p>
          <a:p>
            <a:r>
              <a:rPr lang="en-US" dirty="0"/>
              <a:t>No recitation this week; replaced with office hours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646576"/>
      </p:ext>
    </p:extLst>
  </p:cSld>
  <p:clrMapOvr>
    <a:masterClrMapping/>
  </p:clrMapOvr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18444</TotalTime>
  <Pages>12</Pages>
  <Words>2081</Words>
  <Application>Microsoft Macintosh PowerPoint</Application>
  <PresentationFormat>Letter Paper (8.5x11 in)</PresentationFormat>
  <Paragraphs>484</Paragraphs>
  <Slides>33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ＭＳ Ｐゴシック</vt:lpstr>
      <vt:lpstr>ZapfDingbats</vt:lpstr>
      <vt:lpstr>Arial</vt:lpstr>
      <vt:lpstr>Calibri</vt:lpstr>
      <vt:lpstr>Comic Sans MS</vt:lpstr>
      <vt:lpstr>Courier</vt:lpstr>
      <vt:lpstr>Courier New</vt:lpstr>
      <vt:lpstr>Times New Roman</vt:lpstr>
      <vt:lpstr>Wingdings</vt:lpstr>
      <vt:lpstr>CS252-template</vt:lpstr>
      <vt:lpstr>Office Theme</vt:lpstr>
      <vt:lpstr>Clip</vt:lpstr>
      <vt:lpstr>CSE 486/586 Distributed Systems Case Study: Facebook Photo Stores</vt:lpstr>
      <vt:lpstr>Engineering a System</vt:lpstr>
      <vt:lpstr>Facebook Workload</vt:lpstr>
      <vt:lpstr>Facebook Photo Workload</vt:lpstr>
      <vt:lpstr>Zipf distribution</vt:lpstr>
      <vt:lpstr>Popularity Comes with Age</vt:lpstr>
      <vt:lpstr>Facebook Photo Distribution</vt:lpstr>
      <vt:lpstr>Handling Different Types of Photos</vt:lpstr>
      <vt:lpstr>CSE 486/586 Administrivia</vt:lpstr>
      <vt:lpstr>CDN for Hot Photos</vt:lpstr>
      <vt:lpstr>Domain Name System</vt:lpstr>
      <vt:lpstr>Distributed Hierarchical Database</vt:lpstr>
      <vt:lpstr>DNS Root Servers</vt:lpstr>
      <vt:lpstr>TLD and Authoritative DNS Servers</vt:lpstr>
      <vt:lpstr>Example</vt:lpstr>
      <vt:lpstr>How a CDN Works</vt:lpstr>
      <vt:lpstr>How a CDN Works</vt:lpstr>
      <vt:lpstr>How a CDN Works</vt:lpstr>
      <vt:lpstr>How a CDN Works</vt:lpstr>
      <vt:lpstr>How a CDN Works</vt:lpstr>
      <vt:lpstr>How a CDN Works</vt:lpstr>
      <vt:lpstr>How a CDN Works</vt:lpstr>
      <vt:lpstr>Facebook Photo Distribution</vt:lpstr>
      <vt:lpstr>Handling Warm Photos: Haystack</vt:lpstr>
      <vt:lpstr>Haystack Directory</vt:lpstr>
      <vt:lpstr>Haystack Cache &amp; Store</vt:lpstr>
      <vt:lpstr>Facebook Photo Distribution</vt:lpstr>
      <vt:lpstr>CDN / Haystack / f4</vt:lpstr>
      <vt:lpstr>f4’s Replication</vt:lpstr>
      <vt:lpstr>f4: Single Datacenter</vt:lpstr>
      <vt:lpstr>f4: Cross-Datacenter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Microsoft Office User</cp:lastModifiedBy>
  <cp:revision>812</cp:revision>
  <cp:lastPrinted>2013-02-13T17:59:43Z</cp:lastPrinted>
  <dcterms:created xsi:type="dcterms:W3CDTF">2012-02-08T15:18:05Z</dcterms:created>
  <dcterms:modified xsi:type="dcterms:W3CDTF">2019-05-01T16:15:52Z</dcterms:modified>
  <cp:category/>
</cp:coreProperties>
</file>