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48"/>
  </p:notesMasterIdLst>
  <p:handoutMasterIdLst>
    <p:handoutMasterId r:id="rId49"/>
  </p:handoutMasterIdLst>
  <p:sldIdLst>
    <p:sldId id="322" r:id="rId3"/>
    <p:sldId id="828" r:id="rId4"/>
    <p:sldId id="823" r:id="rId5"/>
    <p:sldId id="824" r:id="rId6"/>
    <p:sldId id="804" r:id="rId7"/>
    <p:sldId id="826" r:id="rId8"/>
    <p:sldId id="825" r:id="rId9"/>
    <p:sldId id="827" r:id="rId10"/>
    <p:sldId id="852" r:id="rId11"/>
    <p:sldId id="853" r:id="rId12"/>
    <p:sldId id="857" r:id="rId13"/>
    <p:sldId id="805" r:id="rId14"/>
    <p:sldId id="854" r:id="rId15"/>
    <p:sldId id="806" r:id="rId16"/>
    <p:sldId id="807" r:id="rId17"/>
    <p:sldId id="812" r:id="rId18"/>
    <p:sldId id="813" r:id="rId19"/>
    <p:sldId id="815" r:id="rId20"/>
    <p:sldId id="817" r:id="rId21"/>
    <p:sldId id="811" r:id="rId22"/>
    <p:sldId id="830" r:id="rId23"/>
    <p:sldId id="829" r:id="rId24"/>
    <p:sldId id="831" r:id="rId25"/>
    <p:sldId id="841" r:id="rId26"/>
    <p:sldId id="842" r:id="rId27"/>
    <p:sldId id="843" r:id="rId28"/>
    <p:sldId id="847" r:id="rId29"/>
    <p:sldId id="848" r:id="rId30"/>
    <p:sldId id="844" r:id="rId31"/>
    <p:sldId id="845" r:id="rId32"/>
    <p:sldId id="846" r:id="rId33"/>
    <p:sldId id="849" r:id="rId34"/>
    <p:sldId id="850" r:id="rId35"/>
    <p:sldId id="851" r:id="rId36"/>
    <p:sldId id="832" r:id="rId37"/>
    <p:sldId id="833" r:id="rId38"/>
    <p:sldId id="834" r:id="rId39"/>
    <p:sldId id="835" r:id="rId40"/>
    <p:sldId id="855" r:id="rId41"/>
    <p:sldId id="837" r:id="rId42"/>
    <p:sldId id="838" r:id="rId43"/>
    <p:sldId id="856" r:id="rId44"/>
    <p:sldId id="839" r:id="rId45"/>
    <p:sldId id="777" r:id="rId46"/>
    <p:sldId id="584" r:id="rId4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FB"/>
    <a:srgbClr val="0066FF"/>
    <a:srgbClr val="0332B7"/>
    <a:srgbClr val="55FC02"/>
    <a:srgbClr val="FBBA03"/>
    <a:srgbClr val="000000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1" autoAdjust="0"/>
    <p:restoredTop sz="80287" autoAdjust="0"/>
  </p:normalViewPr>
  <p:slideViewPr>
    <p:cSldViewPr>
      <p:cViewPr varScale="1">
        <p:scale>
          <a:sx n="65" d="100"/>
          <a:sy n="65" d="100"/>
        </p:scale>
        <p:origin x="8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goal is to make the entrance (hole) as small or narrow as possible, and the guard (part of TCB; also called a reference monitor) as correct as possible.</a:t>
            </a:r>
          </a:p>
        </p:txBody>
      </p:sp>
    </p:spTree>
    <p:extLst>
      <p:ext uri="{BB962C8B-B14F-4D97-AF65-F5344CB8AC3E}">
        <p14:creationId xmlns:p14="http://schemas.microsoft.com/office/powerpoint/2010/main" val="30621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5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2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Encrypting SHA1(M) is less expensive than encrypting M.</a:t>
            </a:r>
          </a:p>
          <a:p>
            <a:r>
              <a:rPr lang="en-US" dirty="0"/>
              <a:t>Possession of the key K ensures sender’s authenticity.</a:t>
            </a:r>
          </a:p>
          <a:p>
            <a:r>
              <a:rPr lang="en-US" dirty="0"/>
              <a:t>AES(SHA1(M)) ensures integrity</a:t>
            </a:r>
          </a:p>
        </p:txBody>
      </p:sp>
    </p:spTree>
    <p:extLst>
      <p:ext uri="{BB962C8B-B14F-4D97-AF65-F5344CB8AC3E}">
        <p14:creationId xmlns:p14="http://schemas.microsoft.com/office/powerpoint/2010/main" val="354809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MAC, the signer is the only one who can do the encryption with the private key </a:t>
            </a:r>
            <a:r>
              <a:rPr lang="en-US"/>
              <a:t>(authenticity).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1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The authentication</a:t>
            </a:r>
            <a:r>
              <a:rPr lang="en-US" baseline="0" dirty="0"/>
              <a:t> server has secret keys of all clients.</a:t>
            </a:r>
          </a:p>
          <a:p>
            <a:pPr marL="228600" indent="-228600">
              <a:buAutoNum type="arabicParenR"/>
            </a:pPr>
            <a:r>
              <a:rPr lang="en-US" baseline="0" dirty="0"/>
              <a:t>Response 2 is encrypted with </a:t>
            </a:r>
            <a:r>
              <a:rPr lang="en-US" baseline="0" dirty="0" err="1"/>
              <a:t>Ka</a:t>
            </a:r>
            <a:r>
              <a:rPr lang="en-US" baseline="0" dirty="0"/>
              <a:t>. Na prevents a reply attack (</a:t>
            </a:r>
            <a:r>
              <a:rPr lang="en-US" baseline="0"/>
              <a:t>next slide). </a:t>
            </a:r>
            <a:r>
              <a:rPr lang="en-US" baseline="0" dirty="0"/>
              <a:t>It sends a shared key between A and B (</a:t>
            </a:r>
            <a:r>
              <a:rPr lang="en-US" baseline="0" dirty="0" err="1"/>
              <a:t>Kab</a:t>
            </a:r>
            <a:r>
              <a:rPr lang="en-US" baseline="0" dirty="0"/>
              <a:t>). And also, </a:t>
            </a:r>
            <a:r>
              <a:rPr lang="en-US" baseline="0" dirty="0" err="1"/>
              <a:t>Kab</a:t>
            </a:r>
            <a:r>
              <a:rPr lang="en-US" baseline="0" dirty="0"/>
              <a:t> and A’s identity are encrypted with B’s secret key---only B can verify and get the shared key, and the communication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evals.com/login.aspx?s=buffalo" TargetMode="External"/><Relationship Id="rId2" Type="http://schemas.openxmlformats.org/officeDocument/2006/relationships/hyperlink" Target="https://forms.gle/eg1wHN2G8S6GVz3e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Security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0A6F-6DFC-264A-8A08-92E7CB62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System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66C0B-2987-4943-8A1D-9F30784E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E753C-CE32-794D-AB9B-BF88F6F9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guard is commonly called a </a:t>
            </a:r>
            <a:r>
              <a:rPr lang="en-US" dirty="0">
                <a:solidFill>
                  <a:srgbClr val="FF0000"/>
                </a:solidFill>
              </a:rPr>
              <a:t>reference monitor</a:t>
            </a:r>
            <a:r>
              <a:rPr lang="en-US" dirty="0"/>
              <a:t>.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9F2DB273-4C74-7B49-8C09-5DA947DC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98500" y="1295400"/>
            <a:ext cx="7683500" cy="455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274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PA4 deadline: 5/10</a:t>
            </a:r>
          </a:p>
          <a:p>
            <a:r>
              <a:rPr lang="en-US" dirty="0"/>
              <a:t>Survey &amp; course evaluation</a:t>
            </a:r>
          </a:p>
          <a:p>
            <a:pPr lvl="1"/>
            <a:r>
              <a:rPr lang="en-US" dirty="0"/>
              <a:t>Survey: </a:t>
            </a:r>
            <a:r>
              <a:rPr lang="en-US" dirty="0">
                <a:hlinkClick r:id="rId2"/>
              </a:rPr>
              <a:t>https://forms.gle/eg1wHN2G8S6GVz3e9</a:t>
            </a:r>
            <a:endParaRPr lang="en-US" dirty="0"/>
          </a:p>
          <a:p>
            <a:pPr lvl="1"/>
            <a:r>
              <a:rPr lang="en-US" dirty="0"/>
              <a:t>Course evaluation: </a:t>
            </a:r>
            <a:r>
              <a:rPr lang="en-US" dirty="0">
                <a:hlinkClick r:id="rId3"/>
              </a:rPr>
              <a:t>https://www.smartevals.com/login.aspx?s=buffalo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/>
              <a:t> have 80% or more participation,</a:t>
            </a:r>
          </a:p>
          <a:p>
            <a:pPr lvl="1"/>
            <a:r>
              <a:rPr lang="en-US" dirty="0"/>
              <a:t>For each of you, I’ll take the better one between the midterm and the final, and give the 30% weight for the better one and the 20% weight for the other one.</a:t>
            </a:r>
          </a:p>
          <a:p>
            <a:pPr lvl="1"/>
            <a:r>
              <a:rPr lang="en-US" dirty="0"/>
              <a:t>(Currently, it’s 20% for the midterm and 30% for the final.)</a:t>
            </a:r>
          </a:p>
          <a:p>
            <a:r>
              <a:rPr lang="en-US" dirty="0"/>
              <a:t>No recitation this week; replaced with office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0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Comes from Greek word meaning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secret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Primitives also can provide integrity, authentication</a:t>
            </a:r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Cryptographers invent secret codes to attempt to hide messages from unauthorized observers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Modern encryption:</a:t>
            </a:r>
          </a:p>
          <a:p>
            <a:pPr lvl="1" eaLnBrk="1" hangingPunct="1"/>
            <a:r>
              <a:rPr lang="en-US" i="1" dirty="0">
                <a:solidFill>
                  <a:srgbClr val="FF0000"/>
                </a:solidFill>
                <a:ea typeface="ＭＳ Ｐゴシック" charset="0"/>
              </a:rPr>
              <a:t>Algorithm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public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i="1" dirty="0">
                <a:solidFill>
                  <a:srgbClr val="114FFB"/>
                </a:solidFill>
                <a:ea typeface="ＭＳ Ｐゴシック" charset="0"/>
              </a:rPr>
              <a:t>key </a:t>
            </a:r>
            <a:r>
              <a:rPr lang="en-US" dirty="0">
                <a:solidFill>
                  <a:srgbClr val="114FFB"/>
                </a:solidFill>
                <a:ea typeface="ＭＳ Ｐゴシック" charset="0"/>
              </a:rPr>
              <a:t>secret and provides security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May be symmetric (secret) or asymmetric (public)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Cryptographic algorithms goal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Given key, relatively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easy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to compute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Without key,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hard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to compute (invert)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The strength of security often based on the length of a key (to protect against brute-force guesses)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25538" y="31972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plaintext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83050" y="3179763"/>
            <a:ext cx="14890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ciphertext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86600" y="31972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plaintext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516188" y="3381375"/>
            <a:ext cx="147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667375" y="3381375"/>
            <a:ext cx="1323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68538" y="2828925"/>
            <a:ext cx="180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encryption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16563" y="2828925"/>
            <a:ext cx="162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211749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4BD1-1594-614C-A0C1-109F6FFE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of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F84E-028E-EC42-BA03-6C736487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minimum time</a:t>
            </a:r>
            <a:r>
              <a:rPr lang="en-US" dirty="0"/>
              <a:t> to compromise a cryptographic algorithm.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It can be shorter than the lifetime of your system.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SHA-0 was published in 1993.</a:t>
            </a:r>
          </a:p>
          <a:p>
            <a:pPr lvl="1"/>
            <a:r>
              <a:rPr lang="en-US" dirty="0"/>
              <a:t>A possible weakness was found in the algorithm and replaced in 1995 with SHA-1.</a:t>
            </a:r>
          </a:p>
          <a:p>
            <a:pPr lvl="1"/>
            <a:r>
              <a:rPr lang="en-US" dirty="0"/>
              <a:t>A way to compromise it was published in 2004.</a:t>
            </a:r>
          </a:p>
          <a:p>
            <a:pPr lvl="1"/>
            <a:r>
              <a:rPr lang="en-US" dirty="0"/>
              <a:t>A way to compromise SHA-1 was published in 2017.</a:t>
            </a:r>
          </a:p>
          <a:p>
            <a:r>
              <a:rPr lang="en-US" dirty="0">
                <a:solidFill>
                  <a:srgbClr val="FF0000"/>
                </a:solidFill>
              </a:rPr>
              <a:t>A system designer needs to be prepared to update their crypto function, perhaps more than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5617F-45CE-C244-8EB2-F03FF57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7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Cryptographic hash functions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Zero keys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Secret-key functions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One key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Public-key functions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Two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8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Take message, </a:t>
            </a:r>
            <a:r>
              <a:rPr lang="en-US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dirty="0">
                <a:ea typeface="ＭＳ Ｐゴシック" charset="0"/>
                <a:cs typeface="ＭＳ Ｐゴシック" charset="0"/>
              </a:rPr>
              <a:t>, of arbitrary length and produces a smaller (short) number, </a:t>
            </a:r>
            <a:r>
              <a:rPr lang="en-US" i="1" dirty="0">
                <a:ea typeface="ＭＳ Ｐゴシック" charset="0"/>
                <a:cs typeface="ＭＳ Ｐゴシック" charset="0"/>
              </a:rPr>
              <a:t>h(m)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Properties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Easy to compute </a:t>
            </a:r>
            <a:r>
              <a:rPr lang="en-US" i="1" dirty="0">
                <a:ea typeface="ＭＳ Ｐゴシック" charset="0"/>
              </a:rPr>
              <a:t>h(m)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Pre-image resistance (strong collision)</a:t>
            </a:r>
            <a:r>
              <a:rPr lang="en-US" dirty="0">
                <a:solidFill>
                  <a:srgbClr val="00009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</a:rPr>
              <a:t>Hard to find an </a:t>
            </a:r>
            <a:r>
              <a:rPr lang="en-US" i="1" dirty="0">
                <a:ea typeface="ＭＳ Ｐゴシック" charset="0"/>
              </a:rPr>
              <a:t>m</a:t>
            </a:r>
            <a:r>
              <a:rPr lang="en-US" dirty="0">
                <a:ea typeface="ＭＳ Ｐゴシック" charset="0"/>
              </a:rPr>
              <a:t>, given </a:t>
            </a:r>
            <a:r>
              <a:rPr lang="en-US" i="1" dirty="0">
                <a:ea typeface="ＭＳ Ｐゴシック" charset="0"/>
              </a:rPr>
              <a:t>h(m)</a:t>
            </a:r>
          </a:p>
          <a:p>
            <a:pPr lvl="2" eaLnBrk="1" hangingPunct="1"/>
            <a:r>
              <a:rPr lang="ja-JP" altLang="en-US" sz="1800" i="1" dirty="0">
                <a:ea typeface="ＭＳ Ｐゴシック" charset="0"/>
              </a:rPr>
              <a:t>“</a:t>
            </a:r>
            <a:r>
              <a:rPr lang="en-US" sz="1800" i="1" dirty="0">
                <a:ea typeface="ＭＳ Ｐゴシック" charset="0"/>
              </a:rPr>
              <a:t>One-way function</a:t>
            </a:r>
            <a:r>
              <a:rPr lang="ja-JP" altLang="en-US" sz="1800" i="1" dirty="0">
                <a:ea typeface="ＭＳ Ｐゴシック" charset="0"/>
              </a:rPr>
              <a:t>”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Second pre-image resistance (weak collision)</a:t>
            </a:r>
            <a:r>
              <a:rPr lang="en-US" dirty="0">
                <a:solidFill>
                  <a:srgbClr val="000090"/>
                </a:solidFill>
                <a:ea typeface="ＭＳ Ｐゴシック" charset="0"/>
              </a:rPr>
              <a:t>:  </a:t>
            </a:r>
            <a:r>
              <a:rPr lang="en-US" dirty="0">
                <a:ea typeface="ＭＳ Ｐゴシック" charset="0"/>
              </a:rPr>
              <a:t>Hard to find two values that hash to the same </a:t>
            </a:r>
            <a:r>
              <a:rPr lang="en-US" i="1" dirty="0">
                <a:ea typeface="ＭＳ Ｐゴシック" charset="0"/>
              </a:rPr>
              <a:t>h(m)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E.g. </a:t>
            </a:r>
            <a:r>
              <a:rPr lang="en-US" sz="1800" dirty="0">
                <a:ea typeface="ＭＳ Ｐゴシック" charset="0"/>
              </a:rPr>
              <a:t>discover collision:</a:t>
            </a:r>
            <a:r>
              <a:rPr lang="en-US" sz="1800" i="1" dirty="0">
                <a:ea typeface="ＭＳ Ｐゴシック" charset="0"/>
              </a:rPr>
              <a:t>  h(m) == h(m</a:t>
            </a:r>
            <a:r>
              <a:rPr lang="ja-JP" altLang="en-US" sz="1800" i="1" dirty="0">
                <a:ea typeface="ＭＳ Ｐゴシック" charset="0"/>
              </a:rPr>
              <a:t>’</a:t>
            </a:r>
            <a:r>
              <a:rPr lang="en-US" sz="1800" i="1" dirty="0">
                <a:ea typeface="ＭＳ Ｐゴシック" charset="0"/>
              </a:rPr>
              <a:t>) for m != m</a:t>
            </a:r>
            <a:r>
              <a:rPr lang="ja-JP" altLang="en-US" sz="1800" i="1" dirty="0">
                <a:ea typeface="ＭＳ Ｐゴシック" charset="0"/>
              </a:rPr>
              <a:t>’</a:t>
            </a:r>
            <a:endParaRPr lang="en-US" sz="1800" i="1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Often assumed:  output of hash </a:t>
            </a:r>
            <a:r>
              <a:rPr lang="en-US" dirty="0" err="1">
                <a:ea typeface="ＭＳ Ｐゴシック" charset="0"/>
              </a:rPr>
              <a:t>fn’s</a:t>
            </a:r>
            <a:r>
              <a:rPr lang="en-US" dirty="0">
                <a:ea typeface="ＭＳ Ｐゴシック" charset="0"/>
              </a:rPr>
              <a:t>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looks</a:t>
            </a:r>
            <a:r>
              <a:rPr lang="ja-JP" altLang="en-US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(Secret) Key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Also: “conventional / private-key / single-key”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Sender and recipient share a common key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All classical encryption algorithms are private-key</a:t>
            </a:r>
          </a:p>
          <a:p>
            <a:pPr eaLnBrk="1" hangingPunct="1"/>
            <a:r>
              <a:rPr lang="en-AU" dirty="0">
                <a:ea typeface="ＭＳ Ｐゴシック" charset="0"/>
              </a:rPr>
              <a:t>Was only type of encryption prior to invention of public-key in 1970’s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Most widely used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Two requirements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Strong encryption algorithm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Secret key must be known only to sender/receiver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Goal:  Given key, generate 1-to-1 mapping to ciphertext that looks random if key unknown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Assume </a:t>
            </a:r>
            <a:r>
              <a:rPr lang="en-US" i="1" dirty="0">
                <a:ea typeface="ＭＳ Ｐゴシック" charset="0"/>
              </a:rPr>
              <a:t>algorithm </a:t>
            </a:r>
            <a:r>
              <a:rPr lang="en-US" dirty="0">
                <a:ea typeface="ＭＳ Ｐゴシック" charset="0"/>
              </a:rPr>
              <a:t>is known (no security by obscurity)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Implies secure channel to distribute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4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9" y="1905000"/>
            <a:ext cx="8533511" cy="352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2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(Asymmetric) Key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Public invention Diffie &amp; Hellman in 1976</a:t>
            </a:r>
          </a:p>
          <a:p>
            <a:pPr lvl="1"/>
            <a:r>
              <a:rPr lang="en-US" dirty="0"/>
              <a:t>Known earlier to classified community</a:t>
            </a:r>
          </a:p>
          <a:p>
            <a:r>
              <a:rPr lang="en-US" dirty="0"/>
              <a:t>Involves two keys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Public key</a:t>
            </a:r>
            <a:r>
              <a:rPr lang="en-US" dirty="0"/>
              <a:t>: can be known to anybody, used to encrypt and verify signatures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Private key</a:t>
            </a:r>
            <a:r>
              <a:rPr lang="en-US" dirty="0"/>
              <a:t>: should be known only to the recipient, used to decrypt and sign signatures</a:t>
            </a:r>
          </a:p>
          <a:p>
            <a:pPr lvl="1"/>
            <a:r>
              <a:rPr lang="en-US" dirty="0"/>
              <a:t>Avoiding key distribution: secure communication without having to trust a key distribution center with your key</a:t>
            </a:r>
          </a:p>
          <a:p>
            <a:r>
              <a:rPr lang="en-US" dirty="0"/>
              <a:t>Asymmetric</a:t>
            </a:r>
          </a:p>
          <a:p>
            <a:pPr lvl="1"/>
            <a:r>
              <a:rPr lang="en-AU" dirty="0">
                <a:ea typeface="ＭＳ Ｐゴシック" charset="0"/>
              </a:rPr>
              <a:t>Can encrypt messages or verify signatures w/o ability to</a:t>
            </a:r>
            <a:r>
              <a:rPr lang="en-AU" b="1" dirty="0">
                <a:ea typeface="ＭＳ Ｐゴシック" charset="0"/>
              </a:rPr>
              <a:t> </a:t>
            </a:r>
            <a:r>
              <a:rPr lang="en-US" dirty="0"/>
              <a:t>decrypt </a:t>
            </a:r>
            <a:r>
              <a:rPr lang="en-US" dirty="0" err="1"/>
              <a:t>msgs</a:t>
            </a:r>
            <a:r>
              <a:rPr lang="en-US" dirty="0"/>
              <a:t> or create signatures</a:t>
            </a:r>
          </a:p>
          <a:p>
            <a:pPr lvl="1" eaLnBrk="1" hangingPunct="1"/>
            <a:r>
              <a:rPr lang="en-AU" dirty="0">
                <a:ea typeface="ＭＳ Ｐゴシック" charset="0"/>
              </a:rPr>
              <a:t>If “one-way function” goes  c </a:t>
            </a:r>
            <a:r>
              <a:rPr lang="en-US" dirty="0">
                <a:ea typeface="ＭＳ Ｐゴシック" charset="0"/>
                <a:sym typeface="Wingdings" charset="0"/>
              </a:rPr>
              <a:t> F(m), then public-key encryption is a </a:t>
            </a:r>
            <a:r>
              <a:rPr lang="ja-JP" altLang="en-US" dirty="0">
                <a:ea typeface="ＭＳ Ｐゴシック" charset="0"/>
                <a:sym typeface="Wingdings" charset="0"/>
              </a:rPr>
              <a:t>“</a:t>
            </a:r>
            <a:r>
              <a:rPr lang="en-US" dirty="0">
                <a:ea typeface="ＭＳ Ｐゴシック" charset="0"/>
                <a:sym typeface="Wingdings" charset="0"/>
              </a:rPr>
              <a:t>trap-door</a:t>
            </a:r>
            <a:r>
              <a:rPr lang="ja-JP" altLang="en-US" dirty="0">
                <a:ea typeface="ＭＳ Ｐゴシック" charset="0"/>
                <a:sym typeface="Wingdings" charset="0"/>
              </a:rPr>
              <a:t>”</a:t>
            </a:r>
            <a:r>
              <a:rPr lang="en-US" dirty="0">
                <a:ea typeface="ＭＳ Ｐゴシック" charset="0"/>
                <a:sym typeface="Wingdings" charset="0"/>
              </a:rPr>
              <a:t> function:</a:t>
            </a:r>
          </a:p>
          <a:p>
            <a:pPr lvl="2" eaLnBrk="1" hangingPunct="1"/>
            <a:r>
              <a:rPr lang="en-US" dirty="0">
                <a:ea typeface="ＭＳ Ｐゴシック" charset="0"/>
                <a:sym typeface="Wingdings" charset="0"/>
              </a:rPr>
              <a:t>Easy to compute 	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c  F(m, pub)</a:t>
            </a:r>
          </a:p>
          <a:p>
            <a:pPr lvl="2" eaLnBrk="1" hangingPunct="1"/>
            <a:r>
              <a:rPr lang="en-US" dirty="0">
                <a:ea typeface="ＭＳ Ｐゴシック" charset="0"/>
                <a:sym typeface="Wingdings" charset="0"/>
              </a:rPr>
              <a:t>Hard to compute 	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m  F</a:t>
            </a:r>
            <a:r>
              <a:rPr lang="en-US" baseline="30000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-1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(c)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sym typeface="Wingdings" charset="0"/>
              </a:rPr>
              <a:t> </a:t>
            </a:r>
            <a:r>
              <a:rPr lang="en-US" dirty="0">
                <a:ea typeface="ＭＳ Ｐゴシック" charset="0"/>
                <a:sym typeface="Wingdings" charset="0"/>
              </a:rPr>
              <a:t>	without knowing </a:t>
            </a:r>
            <a:r>
              <a:rPr lang="en-US" dirty="0" err="1">
                <a:ea typeface="ＭＳ Ｐゴシック" charset="0"/>
                <a:sym typeface="Wingdings" charset="0"/>
              </a:rPr>
              <a:t>priv</a:t>
            </a:r>
            <a:endParaRPr lang="en-US" dirty="0">
              <a:ea typeface="ＭＳ Ｐゴシック" charset="0"/>
              <a:sym typeface="Wingdings" charset="0"/>
            </a:endParaRPr>
          </a:p>
          <a:p>
            <a:pPr lvl="2" eaLnBrk="1" hangingPunct="1"/>
            <a:r>
              <a:rPr lang="en-US" dirty="0">
                <a:ea typeface="ＭＳ Ｐゴシック" charset="0"/>
                <a:sym typeface="Wingdings" charset="0"/>
              </a:rPr>
              <a:t>Easy to compute 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sym typeface="Wingdings" charset="0"/>
              </a:rPr>
              <a:t>	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m  F</a:t>
            </a:r>
            <a:r>
              <a:rPr lang="en-US" baseline="30000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-1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ea typeface="ＭＳ Ｐゴシック" charset="0"/>
                <a:sym typeface="Wingdings" charset="0"/>
              </a:rPr>
              <a:t>c,priv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sym typeface="Wingdings" charset="0"/>
              </a:rPr>
              <a:t>)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sym typeface="Wingdings" charset="0"/>
              </a:rPr>
              <a:t> </a:t>
            </a:r>
            <a:r>
              <a:rPr lang="en-US" dirty="0">
                <a:ea typeface="ＭＳ Ｐゴシック" charset="0"/>
                <a:sym typeface="Wingdings" charset="0"/>
              </a:rPr>
              <a:t>	by knowing </a:t>
            </a:r>
            <a:r>
              <a:rPr lang="en-US" dirty="0" err="1">
                <a:ea typeface="ＭＳ Ｐゴシック" charset="0"/>
                <a:sym typeface="Wingdings" charset="0"/>
              </a:rPr>
              <a:t>priv</a:t>
            </a:r>
            <a:endParaRPr lang="en-US" dirty="0">
              <a:ea typeface="ＭＳ Ｐゴシック" charset="0"/>
              <a:sym typeface="Wingding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(Asymmetric) Key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56462"/>
          <a:stretch>
            <a:fillRect/>
          </a:stretch>
        </p:blipFill>
        <p:spPr bwMode="auto">
          <a:xfrm>
            <a:off x="0" y="1447800"/>
            <a:ext cx="91360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99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43ED-501D-B94F-8C28-7361693C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E769C-23E1-9745-9AE0-2596D765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design principles</a:t>
            </a:r>
          </a:p>
          <a:p>
            <a:r>
              <a:rPr lang="en-US" dirty="0"/>
              <a:t>Cryptography applications (besides encryption/decryption)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8FA40-829A-474A-BDDC-E17A600E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5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Storing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Password hashing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 password system don’t store plaintext passwords.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All passwords are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hashed</a:t>
            </a:r>
            <a:r>
              <a:rPr lang="en-US" dirty="0">
                <a:ea typeface="ＭＳ Ｐゴシック" charset="0"/>
              </a:rPr>
              <a:t> and the hashes are stored.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Concerned with insider attacks, e.g., system admins.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Must compare typed passwords to stored passwords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hash (typed) == hash (password)</a:t>
            </a:r>
            <a:r>
              <a:rPr lang="en-US" dirty="0">
                <a:ea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Actually, a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salt</a:t>
            </a:r>
            <a:r>
              <a:rPr lang="en-US" dirty="0">
                <a:ea typeface="ＭＳ Ｐゴシック" charset="0"/>
              </a:rPr>
              <a:t> is often used: 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hash (input || salt)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 salt is effectively a random number added to input.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It is stored together with the generated hash.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Avoids precomputation of all possible hashes in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rainbow tables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 (available for download from file-sharing systems)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No need to be a secret: with a salt, pre-computation is not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3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97AC-5920-D34E-82FA-56FDCAED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Secure Digest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CCFA-BE7C-874F-B305-4CE410A3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2334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secure digest is a </a:t>
            </a:r>
            <a:r>
              <a:rPr lang="en-US" dirty="0">
                <a:solidFill>
                  <a:srgbClr val="114FFB"/>
                </a:solidFill>
              </a:rPr>
              <a:t>summary</a:t>
            </a:r>
            <a:r>
              <a:rPr lang="en-US" dirty="0"/>
              <a:t> of a message.</a:t>
            </a:r>
          </a:p>
          <a:p>
            <a:pPr lvl="1"/>
            <a:r>
              <a:rPr lang="en-US" dirty="0"/>
              <a:t>A fixed-length that characterizes an arbitrary-length message</a:t>
            </a:r>
          </a:p>
          <a:p>
            <a:pPr lvl="1"/>
            <a:r>
              <a:rPr lang="en-US" dirty="0"/>
              <a:t>Typically produced by a </a:t>
            </a:r>
            <a:r>
              <a:rPr lang="en-US" dirty="0">
                <a:solidFill>
                  <a:srgbClr val="FF0000"/>
                </a:solidFill>
              </a:rPr>
              <a:t>cryptographic hash function</a:t>
            </a:r>
            <a:r>
              <a:rPr lang="en-US" dirty="0"/>
              <a:t>, e.g., SHA-256.</a:t>
            </a:r>
          </a:p>
          <a:p>
            <a:r>
              <a:rPr lang="en-US" dirty="0"/>
              <a:t>E.g., Open-source Android Repo command verification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A917-5F93-1D46-8A4C-C74BEC2D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355C2-D7FF-BB43-A4AC-15FBEDCA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3527847"/>
            <a:ext cx="4267200" cy="30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40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DF1-63FD-3243-BA28-E4A201DC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29B8-5362-C240-815B-E9F750C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 (Message Authentication Code)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symmetric crypto &amp; hashing</a:t>
            </a:r>
          </a:p>
          <a:p>
            <a:pPr lvl="1"/>
            <a:r>
              <a:rPr lang="en-US" dirty="0"/>
              <a:t>Prevents </a:t>
            </a:r>
            <a:r>
              <a:rPr lang="en-US" dirty="0">
                <a:solidFill>
                  <a:srgbClr val="FF0000"/>
                </a:solidFill>
              </a:rPr>
              <a:t>sender masquerading</a:t>
            </a:r>
            <a:r>
              <a:rPr lang="en-US" dirty="0"/>
              <a:t> &amp; </a:t>
            </a:r>
            <a:r>
              <a:rPr lang="en-US" dirty="0">
                <a:solidFill>
                  <a:srgbClr val="FF0000"/>
                </a:solidFill>
              </a:rPr>
              <a:t>message tampering </a:t>
            </a:r>
            <a:r>
              <a:rPr lang="en-US" dirty="0"/>
              <a:t>(but this is not about confidentiality)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Answering the following two questions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Who</a:t>
            </a:r>
            <a:r>
              <a:rPr lang="en-US" dirty="0"/>
              <a:t> sent the message (authenticity)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 the sender says (integrity)</a:t>
            </a:r>
          </a:p>
          <a:p>
            <a:pPr eaLnBrk="1" hangingPunct="1"/>
            <a:r>
              <a:rPr lang="en-US" dirty="0">
                <a:cs typeface="Calibri" charset="0"/>
              </a:rPr>
              <a:t>Sender (sending a message M)</a:t>
            </a:r>
          </a:p>
          <a:p>
            <a:pPr lvl="1" eaLnBrk="1" hangingPunct="1"/>
            <a:r>
              <a:rPr lang="en-US" dirty="0">
                <a:cs typeface="Calibri" charset="0"/>
              </a:rPr>
              <a:t>Computes a message digest: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SHA1 (M)</a:t>
            </a:r>
          </a:p>
          <a:p>
            <a:pPr lvl="1" eaLnBrk="1" hangingPunct="1"/>
            <a:r>
              <a:rPr lang="en-US" dirty="0">
                <a:cs typeface="Calibri" charset="0"/>
              </a:rPr>
              <a:t>Encrypts the message digest: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H = 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(SHA1 (M))</a:t>
            </a:r>
            <a:endParaRPr lang="en-US" dirty="0">
              <a:cs typeface="Calibri" charset="0"/>
            </a:endParaRPr>
          </a:p>
          <a:p>
            <a:pPr lvl="1" eaLnBrk="1" hangingPunct="1"/>
            <a:r>
              <a:rPr lang="en-US" dirty="0">
                <a:cs typeface="Calibri" charset="0"/>
              </a:rPr>
              <a:t>Sends &lt;M, H&gt;</a:t>
            </a:r>
            <a:endParaRPr lang="en-US" dirty="0">
              <a:solidFill>
                <a:srgbClr val="0000FF"/>
              </a:solidFill>
              <a:cs typeface="Calibri" charset="0"/>
            </a:endParaRPr>
          </a:p>
          <a:p>
            <a:pPr eaLnBrk="1" hangingPunct="1"/>
            <a:r>
              <a:rPr lang="en-US" dirty="0">
                <a:cs typeface="Calibri" charset="0"/>
              </a:rPr>
              <a:t>Receiver</a:t>
            </a:r>
          </a:p>
          <a:p>
            <a:pPr lvl="1" eaLnBrk="1" hangingPunct="1"/>
            <a:r>
              <a:rPr lang="en-US" dirty="0">
                <a:cs typeface="Calibri" charset="0"/>
              </a:rPr>
              <a:t>Receives &lt;M, H&gt;</a:t>
            </a:r>
          </a:p>
          <a:p>
            <a:pPr lvl="1" eaLnBrk="1" hangingPunct="1"/>
            <a:r>
              <a:rPr lang="en-US" dirty="0">
                <a:cs typeface="Calibri" charset="0"/>
              </a:rPr>
              <a:t>Computes a message digest: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SHA1 (M)</a:t>
            </a:r>
          </a:p>
          <a:p>
            <a:pPr lvl="1" eaLnBrk="1" hangingPunct="1"/>
            <a:r>
              <a:rPr lang="en-US" dirty="0">
                <a:cs typeface="Calibri" charset="0"/>
              </a:rPr>
              <a:t>Encrypts the message digest: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H’ = AES</a:t>
            </a:r>
            <a:r>
              <a:rPr lang="en-US" baseline="-25000" dirty="0">
                <a:solidFill>
                  <a:srgbClr val="0000FF"/>
                </a:solidFill>
                <a:cs typeface="Calibri" charset="0"/>
              </a:rPr>
              <a:t>K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(SHA1 (M))</a:t>
            </a:r>
            <a:r>
              <a:rPr lang="en-US" dirty="0">
                <a:cs typeface="Calibri" charset="0"/>
              </a:rPr>
              <a:t> </a:t>
            </a:r>
          </a:p>
          <a:p>
            <a:pPr lvl="1" eaLnBrk="1" hangingPunct="1"/>
            <a:r>
              <a:rPr lang="en-US" dirty="0">
                <a:cs typeface="Calibri" charset="0"/>
              </a:rPr>
              <a:t>Checks the equality: </a:t>
            </a:r>
            <a:r>
              <a:rPr lang="en-US" dirty="0">
                <a:solidFill>
                  <a:srgbClr val="0000FF"/>
                </a:solidFill>
                <a:cs typeface="Calibri" charset="0"/>
              </a:rPr>
              <a:t>H’ == 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34935-4854-7149-A776-993CC200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7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1AB9-0A36-D644-8005-030A66FB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7167-D8C3-804F-8A76-1DACC206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MAC</a:t>
            </a:r>
          </a:p>
          <a:p>
            <a:pPr lvl="1"/>
            <a:r>
              <a:rPr lang="en-US" dirty="0"/>
              <a:t>Verifies a message or a document is an </a:t>
            </a:r>
            <a:r>
              <a:rPr lang="en-US" dirty="0">
                <a:solidFill>
                  <a:srgbClr val="FF0000"/>
                </a:solidFill>
              </a:rPr>
              <a:t>unaltered</a:t>
            </a:r>
            <a:r>
              <a:rPr lang="en-US" dirty="0"/>
              <a:t> copy of one </a:t>
            </a:r>
            <a:r>
              <a:rPr lang="en-US" dirty="0">
                <a:solidFill>
                  <a:srgbClr val="FF0000"/>
                </a:solidFill>
              </a:rPr>
              <a:t>produced by the signer</a:t>
            </a:r>
          </a:p>
          <a:p>
            <a:pPr lvl="1"/>
            <a:r>
              <a:rPr lang="en-US" dirty="0"/>
              <a:t>Both integrity &amp; authenticity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asymmetric crypto</a:t>
            </a:r>
            <a:r>
              <a:rPr lang="en-US" dirty="0"/>
              <a:t> &amp; hashing</a:t>
            </a:r>
          </a:p>
          <a:p>
            <a:r>
              <a:rPr lang="en-US" dirty="0"/>
              <a:t>Signer (writing a document, M)</a:t>
            </a:r>
          </a:p>
          <a:p>
            <a:pPr lvl="1"/>
            <a:r>
              <a:rPr lang="en-US" dirty="0"/>
              <a:t>Computes a message digest: </a:t>
            </a:r>
            <a:r>
              <a:rPr lang="en-US" dirty="0">
                <a:solidFill>
                  <a:srgbClr val="0000FF"/>
                </a:solidFill>
              </a:rPr>
              <a:t>SHA1(M)</a:t>
            </a:r>
            <a:endParaRPr lang="en-US" dirty="0"/>
          </a:p>
          <a:p>
            <a:pPr lvl="1"/>
            <a:r>
              <a:rPr lang="en-US" dirty="0"/>
              <a:t>Signs the digest with the private key: </a:t>
            </a:r>
            <a:r>
              <a:rPr lang="en-US" dirty="0">
                <a:solidFill>
                  <a:srgbClr val="0000FF"/>
                </a:solidFill>
              </a:rPr>
              <a:t>H = RSA</a:t>
            </a:r>
            <a:r>
              <a:rPr lang="en-US" baseline="-25000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(SHA1(M))</a:t>
            </a:r>
            <a:endParaRPr lang="en-US" dirty="0"/>
          </a:p>
          <a:p>
            <a:pPr lvl="1"/>
            <a:r>
              <a:rPr lang="en-US" dirty="0"/>
              <a:t>Posts the message &amp; the signature: </a:t>
            </a:r>
            <a:r>
              <a:rPr lang="en-US" dirty="0">
                <a:solidFill>
                  <a:srgbClr val="0000FF"/>
                </a:solidFill>
              </a:rPr>
              <a:t>&lt;M, H&gt;</a:t>
            </a:r>
          </a:p>
          <a:p>
            <a:r>
              <a:rPr lang="en-US" dirty="0"/>
              <a:t>Verifier</a:t>
            </a:r>
          </a:p>
          <a:p>
            <a:pPr lvl="1"/>
            <a:r>
              <a:rPr lang="en-US" dirty="0">
                <a:cs typeface="Calibri" charset="0"/>
              </a:rPr>
              <a:t>Obtains &lt;M, H&gt;</a:t>
            </a:r>
            <a:endParaRPr lang="en-US" dirty="0"/>
          </a:p>
          <a:p>
            <a:pPr lvl="1"/>
            <a:r>
              <a:rPr lang="en-US" dirty="0"/>
              <a:t>Computes a message digest: </a:t>
            </a:r>
            <a:r>
              <a:rPr lang="en-US" dirty="0">
                <a:solidFill>
                  <a:srgbClr val="0000FF"/>
                </a:solidFill>
              </a:rPr>
              <a:t>H’ = SHA1(M)</a:t>
            </a:r>
            <a:endParaRPr lang="en-US" dirty="0"/>
          </a:p>
          <a:p>
            <a:pPr lvl="1"/>
            <a:r>
              <a:rPr lang="en-US" dirty="0"/>
              <a:t>Decrypt the signature with the public key: </a:t>
            </a:r>
            <a:r>
              <a:rPr lang="en-US" dirty="0">
                <a:solidFill>
                  <a:srgbClr val="0000FF"/>
                </a:solidFill>
              </a:rPr>
              <a:t>RSA</a:t>
            </a:r>
            <a:r>
              <a:rPr lang="en-US" baseline="-25000" dirty="0">
                <a:solidFill>
                  <a:srgbClr val="0000FF"/>
                </a:solidFill>
              </a:rPr>
              <a:t>K’</a:t>
            </a:r>
            <a:r>
              <a:rPr lang="en-US" dirty="0">
                <a:solidFill>
                  <a:srgbClr val="0000FF"/>
                </a:solidFill>
              </a:rPr>
              <a:t>(H)</a:t>
            </a:r>
            <a:endParaRPr lang="en-US" dirty="0"/>
          </a:p>
          <a:p>
            <a:pPr lvl="1"/>
            <a:r>
              <a:rPr lang="en-US" dirty="0"/>
              <a:t>Verifies the equality: </a:t>
            </a:r>
            <a:r>
              <a:rPr lang="en-US" dirty="0">
                <a:solidFill>
                  <a:srgbClr val="0000FF"/>
                </a:solidFill>
              </a:rPr>
              <a:t>RSA</a:t>
            </a:r>
            <a:r>
              <a:rPr lang="en-US" baseline="-25000" dirty="0">
                <a:solidFill>
                  <a:srgbClr val="0000FF"/>
                </a:solidFill>
              </a:rPr>
              <a:t>K’</a:t>
            </a:r>
            <a:r>
              <a:rPr lang="en-US" dirty="0">
                <a:solidFill>
                  <a:srgbClr val="0000FF"/>
                </a:solidFill>
              </a:rPr>
              <a:t>(H) == H’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BD98F-96E7-3940-8A26-94E13D34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4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 case for digital signatures</a:t>
            </a:r>
          </a:p>
          <a:p>
            <a:r>
              <a:rPr lang="en-US" dirty="0"/>
              <a:t>Threat model</a:t>
            </a:r>
          </a:p>
          <a:p>
            <a:pPr lvl="1"/>
            <a:r>
              <a:rPr lang="en-US" dirty="0">
                <a:ea typeface="ＭＳ Ｐゴシック" charset="0"/>
              </a:rPr>
              <a:t>Eavesdropper listening on conversation (confidentiality)</a:t>
            </a:r>
          </a:p>
          <a:p>
            <a:pPr lvl="1"/>
            <a:r>
              <a:rPr lang="en-US" dirty="0">
                <a:ea typeface="ＭＳ Ｐゴシック" charset="0"/>
              </a:rPr>
              <a:t>Man-in-the-middle modifying content (integrity)</a:t>
            </a:r>
          </a:p>
          <a:p>
            <a:pPr lvl="1"/>
            <a:r>
              <a:rPr lang="en-US" dirty="0">
                <a:ea typeface="ＭＳ Ｐゴシック" charset="0"/>
              </a:rPr>
              <a:t>Adversary impersonating desired website (authentication, and confidentiality)</a:t>
            </a:r>
          </a:p>
          <a:p>
            <a:r>
              <a:rPr lang="en-US" dirty="0">
                <a:ea typeface="ＭＳ Ｐゴシック" charset="0"/>
              </a:rPr>
              <a:t>Enter HTTP-S</a:t>
            </a:r>
          </a:p>
          <a:p>
            <a:pPr lvl="1"/>
            <a:r>
              <a:rPr lang="en-US" dirty="0">
                <a:ea typeface="ＭＳ Ｐゴシック" charset="0"/>
              </a:rPr>
              <a:t>HTTP sits on top of secure channels</a:t>
            </a:r>
          </a:p>
          <a:p>
            <a:pPr lvl="1"/>
            <a:r>
              <a:rPr lang="en-US" dirty="0">
                <a:ea typeface="ＭＳ Ｐゴシック" charset="0"/>
              </a:rPr>
              <a:t>All (HTTP) bytes written to secure channel are encrypted and authenticated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9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wrong with this?</a:t>
            </a:r>
          </a:p>
          <a:p>
            <a:pPr lvl="1"/>
            <a:r>
              <a:rPr lang="en-US" dirty="0"/>
              <a:t>How do you know you’re actually talking to </a:t>
            </a:r>
            <a:r>
              <a:rPr lang="en-US" dirty="0" err="1"/>
              <a:t>facebook</a:t>
            </a:r>
            <a:r>
              <a:rPr lang="en-US" dirty="0"/>
              <a:t> and f-pub belongs to </a:t>
            </a:r>
            <a:r>
              <a:rPr lang="en-US" dirty="0" err="1"/>
              <a:t>facebook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1600200" cy="1600200"/>
          </a:xfrm>
          <a:prstGeom prst="rect">
            <a:avLst/>
          </a:prstGeom>
        </p:spPr>
      </p:pic>
      <p:pic>
        <p:nvPicPr>
          <p:cNvPr id="7" name="Picture 6" descr="faceboo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14600"/>
            <a:ext cx="1600200" cy="1600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2514600" y="2362200"/>
            <a:ext cx="40386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590800" y="1905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Hey, I want to be more secure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514600" y="3276600"/>
            <a:ext cx="40386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590800" y="2568714"/>
            <a:ext cx="381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Sure, use this public key and encrypt your traffic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Key: f-pub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590800" y="4038600"/>
            <a:ext cx="40386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Dot"/>
            <a:round/>
            <a:headEnd type="arrow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743200" y="41148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(encrypted communication)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48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3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digital certificate</a:t>
            </a:r>
            <a:r>
              <a:rPr lang="en-US" dirty="0">
                <a:ea typeface="ＭＳ Ｐゴシック" charset="0"/>
                <a:cs typeface="ＭＳ Ｐゴシック" charset="0"/>
              </a:rPr>
              <a:t> is a statement signed by a third party principal, and can be reused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A digital certificate has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a public key, its organization, and a signature by a third party</a:t>
            </a:r>
            <a:r>
              <a:rPr lang="en-US" dirty="0">
                <a:ea typeface="ＭＳ Ｐゴシック" charset="0"/>
              </a:rPr>
              <a:t> that attests that the public key belongs to the organization.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A third-party example: Verisign Certification Authority (CA)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Example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Facebook sends its public key to Verisign.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Verisign uses its private key to digitally sign Facebook’s public key. This says that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Verisign attests that the public key belongs to Facebook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Verisign gives the signature to Facebook.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When you ask Facebook for its public key, Facebook sends you </a:t>
            </a:r>
            <a:r>
              <a:rPr lang="en-US" dirty="0">
                <a:solidFill>
                  <a:srgbClr val="114FFB"/>
                </a:solidFill>
                <a:ea typeface="ＭＳ Ｐゴシック" charset="0"/>
              </a:rPr>
              <a:t>its public key as well as the signature (from Verisign)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You verify that the signature is from Verisign. If successful, you trust that the public key belongs to Facebook.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1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664200"/>
          </a:xfrm>
        </p:spPr>
        <p:txBody>
          <a:bodyPr>
            <a:normAutofit/>
          </a:bodyPr>
          <a:lstStyle/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Question still remains: how do you verify if the signature is from Verisign?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Verisign uses its private key to sign. What do you need to verify this signature?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You need its public key to verify the signature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Full circle: in order to verify Facebook’s public key (which Verisign attests), </a:t>
            </a:r>
            <a:r>
              <a:rPr lang="en-US" dirty="0">
                <a:solidFill>
                  <a:srgbClr val="114FFB"/>
                </a:solidFill>
                <a:ea typeface="ＭＳ Ｐゴシック" charset="0"/>
              </a:rPr>
              <a:t>you need to acquire Verisign’s public key and verify it</a:t>
            </a:r>
            <a:r>
              <a:rPr lang="en-US" dirty="0">
                <a:ea typeface="ＭＳ Ｐゴシック" charset="0"/>
              </a:rPr>
              <a:t>.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Chain of trust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You don’t trust Facebook’s public key, so Facebook says “trust Verisign’s public key.”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But in order to trust Verisign’s public key,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some other trusted entity</a:t>
            </a:r>
            <a:r>
              <a:rPr lang="en-US" dirty="0">
                <a:ea typeface="ＭＳ Ｐゴシック" charset="0"/>
              </a:rPr>
              <a:t> needs to verify the trustworthiness of Verisign’s public key.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You can establish a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chain of trust</a:t>
            </a:r>
            <a:r>
              <a:rPr lang="en-US" dirty="0">
                <a:ea typeface="ＭＳ Ｐゴシック" charset="0"/>
              </a:rPr>
              <a:t> that way.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The end of the chain is called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the root of trust</a:t>
            </a:r>
            <a:r>
              <a:rPr lang="en-US" dirty="0">
                <a:ea typeface="ＭＳ Ｐゴシック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664200"/>
          </a:xfrm>
        </p:spPr>
        <p:txBody>
          <a:bodyPr>
            <a:normAutofit/>
          </a:bodyPr>
          <a:lstStyle/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This trust comes from your OS.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Your OS pre-stores Verisign’s public keys &amp; certificates (self-signed by Verisign).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Use Verisign’s public key to verify Verisign’s signature for Facebook’s public key.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As long as you trust your OS, you trust Verisign’s public key as well as Facebook’s.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You can manually install other company’s certificates that you trust.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You can also self-sign your certificate, e.g., for testing HTTPS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2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My Mac…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4-20 at 12.5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3232169" cy="5486400"/>
          </a:xfrm>
          <a:prstGeom prst="rect">
            <a:avLst/>
          </a:prstGeom>
        </p:spPr>
      </p:pic>
      <p:pic>
        <p:nvPicPr>
          <p:cNvPr id="7" name="Picture 6" descr="Screen Shot 2012-04-20 at 12.5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2591028" cy="5486400"/>
          </a:xfrm>
          <a:prstGeom prst="rect">
            <a:avLst/>
          </a:prstGeom>
        </p:spPr>
      </p:pic>
      <p:pic>
        <p:nvPicPr>
          <p:cNvPr id="8" name="Picture 7" descr="Screen Shot 2012-04-20 at 12.50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2879329" cy="5486400"/>
          </a:xfrm>
          <a:prstGeom prst="rect">
            <a:avLst/>
          </a:prstGeom>
        </p:spPr>
      </p:pic>
      <p:pic>
        <p:nvPicPr>
          <p:cNvPr id="9" name="Picture 8" descr="Screen Shot 2012-04-20 at 12.50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45" y="1066800"/>
            <a:ext cx="2459255" cy="5562600"/>
          </a:xfrm>
          <a:prstGeom prst="rect">
            <a:avLst/>
          </a:prstGeom>
        </p:spPr>
      </p:pic>
      <p:pic>
        <p:nvPicPr>
          <p:cNvPr id="10" name="Picture 9" descr="Screen Shot 2012-04-20 at 12.51.1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93698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3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224F-F4CC-0147-8F2F-F846C496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6361-5915-3749-82BA-D7891449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system that processes requests from agents, and a request comes in. A secure system must be able to answer the following questions before performing the required action.</a:t>
            </a:r>
          </a:p>
          <a:p>
            <a:r>
              <a:rPr lang="en-US" dirty="0">
                <a:solidFill>
                  <a:srgbClr val="FF0000"/>
                </a:solidFill>
              </a:rPr>
              <a:t>Authenticity</a:t>
            </a:r>
            <a:r>
              <a:rPr lang="en-US" dirty="0"/>
              <a:t>: is the agent’s claimed identity authentic?</a:t>
            </a:r>
          </a:p>
          <a:p>
            <a:r>
              <a:rPr lang="en-US" dirty="0">
                <a:solidFill>
                  <a:srgbClr val="FF0000"/>
                </a:solidFill>
              </a:rPr>
              <a:t>Integrity</a:t>
            </a:r>
            <a:r>
              <a:rPr lang="en-US" dirty="0"/>
              <a:t>: is the request actually coming from the agent?</a:t>
            </a:r>
          </a:p>
          <a:p>
            <a:r>
              <a:rPr lang="en-US" dirty="0">
                <a:solidFill>
                  <a:srgbClr val="FF0000"/>
                </a:solidFill>
              </a:rPr>
              <a:t>Authorization</a:t>
            </a:r>
            <a:r>
              <a:rPr lang="en-US" dirty="0"/>
              <a:t>: has a proper authority granted permission to this agent to perform this action?</a:t>
            </a:r>
          </a:p>
          <a:p>
            <a:r>
              <a:rPr lang="en-US" dirty="0"/>
              <a:t>These three combined are called </a:t>
            </a:r>
            <a:r>
              <a:rPr lang="en-US" dirty="0">
                <a:solidFill>
                  <a:srgbClr val="FF0000"/>
                </a:solidFill>
              </a:rPr>
              <a:t>the principle of complete mediation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5F845-C336-8A46-A91D-C7DCCB3B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22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widely used standard format for certificates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: Distinguished Name, Public Key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Issuer</a:t>
            </a:r>
            <a:r>
              <a:rPr lang="en-US" dirty="0"/>
              <a:t>: Distinguished Name, Signature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Period of validity</a:t>
            </a:r>
            <a:r>
              <a:rPr lang="en-US" dirty="0"/>
              <a:t>: Not Before Date, Not After Date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Administrative information</a:t>
            </a:r>
            <a:r>
              <a:rPr lang="en-US" dirty="0"/>
              <a:t>: Version, Serial Number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Extended information</a:t>
            </a:r>
          </a:p>
          <a:p>
            <a:r>
              <a:rPr lang="en-US" dirty="0"/>
              <a:t>Binds a public key to the subject</a:t>
            </a:r>
          </a:p>
          <a:p>
            <a:pPr lvl="1"/>
            <a:r>
              <a:rPr lang="en-US" dirty="0"/>
              <a:t>A subject: person, organization, etc.</a:t>
            </a:r>
          </a:p>
          <a:p>
            <a:r>
              <a:rPr lang="en-US" dirty="0"/>
              <a:t>The binding is in the signature issued by an issuer.</a:t>
            </a:r>
          </a:p>
          <a:p>
            <a:pPr lvl="1"/>
            <a:r>
              <a:rPr lang="en-US" dirty="0"/>
              <a:t>You need to either trust the issuer directly or indirectly (by establishing a root of trust).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26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4-22 at 11.4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60397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5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3018-B2C6-6C4B-8DF5-13871875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EBB7-B0E2-0D48-952E-14AB8E73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(e.g., a mobile app) frequently uses a back-end server.</a:t>
            </a:r>
          </a:p>
          <a:p>
            <a:r>
              <a:rPr lang="en-US" dirty="0"/>
              <a:t>To use HTTPS, the server typically sends a certificate which the application verifies.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A user can be tricked to install </a:t>
            </a:r>
            <a:r>
              <a:rPr lang="en-US" dirty="0">
                <a:solidFill>
                  <a:srgbClr val="FF0000"/>
                </a:solidFill>
              </a:rPr>
              <a:t>rogue certificates</a:t>
            </a:r>
            <a:r>
              <a:rPr lang="en-US" dirty="0"/>
              <a:t> that verify an adversary’s server certificates.</a:t>
            </a:r>
          </a:p>
          <a:p>
            <a:pPr lvl="1"/>
            <a:r>
              <a:rPr lang="en-US" dirty="0"/>
              <a:t>E.g., a public Wi-Fi connection redirects you to a website and asks you to install a certificate.</a:t>
            </a:r>
          </a:p>
          <a:p>
            <a:pPr lvl="1"/>
            <a:r>
              <a:rPr lang="en-US" dirty="0"/>
              <a:t>The Iranian gov. is suspected to compromise a certificate authority and issued rogue certificate for Google.</a:t>
            </a:r>
          </a:p>
          <a:p>
            <a:r>
              <a:rPr lang="en-US" dirty="0"/>
              <a:t>Certificate pinning</a:t>
            </a:r>
          </a:p>
          <a:p>
            <a:pPr lvl="1"/>
            <a:r>
              <a:rPr lang="en-US" dirty="0"/>
              <a:t>An application </a:t>
            </a:r>
            <a:r>
              <a:rPr lang="en-US" dirty="0">
                <a:solidFill>
                  <a:srgbClr val="FF0000"/>
                </a:solidFill>
              </a:rPr>
              <a:t>pre-stores a few certificates</a:t>
            </a:r>
            <a:r>
              <a:rPr lang="en-US" dirty="0"/>
              <a:t> that it expects to receive from its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E2645-E6B0-F24E-A707-E0DF3A81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0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6F20-57F8-C343-9C9E-5F5B15A2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Code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8A6D-0079-3844-AFE8-F401A169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 case for digital certificates</a:t>
            </a:r>
          </a:p>
          <a:p>
            <a:r>
              <a:rPr lang="en-US" dirty="0"/>
              <a:t>Google requires all apps to be signed by their developers before release.</a:t>
            </a:r>
          </a:p>
          <a:p>
            <a:pPr lvl="1"/>
            <a:r>
              <a:rPr lang="en-US" dirty="0"/>
              <a:t>A developer uses their private key to sign an app.</a:t>
            </a:r>
          </a:p>
          <a:p>
            <a:pPr lvl="1"/>
            <a:r>
              <a:rPr lang="en-US" dirty="0"/>
              <a:t>The public key is provided as part of the app in a (self-signed) certificate.</a:t>
            </a:r>
          </a:p>
          <a:p>
            <a:r>
              <a:rPr lang="en-US" dirty="0"/>
              <a:t>Installation &amp; update</a:t>
            </a:r>
          </a:p>
          <a:p>
            <a:pPr lvl="1"/>
            <a:r>
              <a:rPr lang="en-US" dirty="0"/>
              <a:t>At installation time, Android verifies if it’s signed.</a:t>
            </a:r>
          </a:p>
          <a:p>
            <a:pPr lvl="1"/>
            <a:r>
              <a:rPr lang="en-US" dirty="0"/>
              <a:t>When updating an app, Android verifies if it’s signed by the same private key.</a:t>
            </a:r>
          </a:p>
          <a:p>
            <a:r>
              <a:rPr lang="en-US" dirty="0"/>
              <a:t>Sharing</a:t>
            </a:r>
          </a:p>
          <a:p>
            <a:pPr lvl="1"/>
            <a:r>
              <a:rPr lang="en-US" dirty="0"/>
              <a:t>Different apps from the same developer can be signed with the same private key.</a:t>
            </a:r>
          </a:p>
          <a:p>
            <a:pPr lvl="1"/>
            <a:r>
              <a:rPr lang="en-US" dirty="0"/>
              <a:t>Android allows those apps to share data without permission.</a:t>
            </a:r>
          </a:p>
          <a:p>
            <a:pPr lvl="1"/>
            <a:r>
              <a:rPr lang="en-US" dirty="0"/>
              <a:t>E.g., Facebook app, Facebook Messenger, &amp; Instagram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82A21-2461-C547-9849-4AA1066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95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6F20-57F8-C343-9C9E-5F5B15A2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Platform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8A6D-0079-3844-AFE8-F401A169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 case for digital certificates</a:t>
            </a:r>
          </a:p>
          <a:p>
            <a:r>
              <a:rPr lang="en-US" dirty="0"/>
              <a:t>When compiling the Android OS, a vendor (Google, Samsung, etc.) includes their certificate (public key) in the platform.</a:t>
            </a:r>
          </a:p>
          <a:p>
            <a:r>
              <a:rPr lang="en-US" dirty="0"/>
              <a:t>A vendor, e.g., Google, signs their apps with their private key.</a:t>
            </a:r>
          </a:p>
          <a:p>
            <a:pPr lvl="1"/>
            <a:r>
              <a:rPr lang="en-US" dirty="0"/>
              <a:t>When installed from Google Play, Android verifies that those apps are Google apps (called platform apps, e.g., Google Play Services app).</a:t>
            </a:r>
          </a:p>
          <a:p>
            <a:pPr lvl="1"/>
            <a:r>
              <a:rPr lang="en-US" dirty="0"/>
              <a:t>They can have more privilege than apps from regular </a:t>
            </a:r>
            <a:r>
              <a:rPr lang="en-US" dirty="0" err="1"/>
              <a:t>devs</a:t>
            </a:r>
            <a:r>
              <a:rPr lang="en-US" dirty="0"/>
              <a:t>.</a:t>
            </a:r>
          </a:p>
          <a:p>
            <a:r>
              <a:rPr lang="en-US" dirty="0"/>
              <a:t>An OS update package is also signed by the same private key and verified </a:t>
            </a:r>
            <a:r>
              <a:rPr lang="en-US"/>
              <a:t>before installation.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82A21-2461-C547-9849-4AA1066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3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Use of cryptography to have two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principals </a:t>
            </a:r>
            <a:r>
              <a:rPr lang="en-US" dirty="0">
                <a:ea typeface="ＭＳ Ｐゴシック" charset="0"/>
                <a:cs typeface="ＭＳ Ｐゴシック" charset="0"/>
              </a:rPr>
              <a:t>verify each others’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identities.</a:t>
            </a:r>
            <a:endParaRPr lang="en-US" altLang="ja-JP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Direct authentication</a:t>
            </a:r>
            <a:r>
              <a:rPr lang="en-US" dirty="0">
                <a:ea typeface="ＭＳ Ｐゴシック" charset="0"/>
              </a:rPr>
              <a:t>: the server uses a shared secret key to authenticate the client.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Indirect authentication</a:t>
            </a:r>
            <a:r>
              <a:rPr lang="en-US" dirty="0">
                <a:ea typeface="ＭＳ Ｐゴシック" charset="0"/>
              </a:rPr>
              <a:t>: a trusted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authentication server</a:t>
            </a:r>
            <a:r>
              <a:rPr lang="en-US" dirty="0">
                <a:ea typeface="ＭＳ Ｐゴシック" charset="0"/>
              </a:rPr>
              <a:t> (third party) authenticates the client. 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The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authentication server</a:t>
            </a:r>
            <a:r>
              <a:rPr lang="en-US" dirty="0">
                <a:ea typeface="ＭＳ Ｐゴシック" charset="0"/>
              </a:rPr>
              <a:t> knows keys of principals and generates temporary shared key (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ticket)</a:t>
            </a:r>
            <a:r>
              <a:rPr lang="en-US" dirty="0">
                <a:ea typeface="ＭＳ Ｐゴシック" charset="0"/>
              </a:rPr>
              <a:t> to an authenticated client. The ticket is used for messages in this session.</a:t>
            </a:r>
          </a:p>
          <a:p>
            <a:pPr lvl="2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E.g., </a:t>
            </a:r>
            <a:r>
              <a:rPr lang="en-US" dirty="0" err="1">
                <a:ea typeface="ＭＳ Ｐゴシック" charset="0"/>
              </a:rPr>
              <a:t>Verisign</a:t>
            </a:r>
            <a:r>
              <a:rPr lang="en-US" dirty="0">
                <a:ea typeface="ＭＳ Ｐゴシック" charset="0"/>
              </a:rPr>
              <a:t>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8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6" t="45921" r="33351" b="39124"/>
          <a:stretch>
            <a:fillRect/>
          </a:stretch>
        </p:blipFill>
        <p:spPr bwMode="auto">
          <a:xfrm>
            <a:off x="1228725" y="1943100"/>
            <a:ext cx="54768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with a secret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045200" y="3105150"/>
            <a:ext cx="550862" cy="565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57950" y="2327275"/>
            <a:ext cx="211047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Bob calculates K</a:t>
            </a:r>
            <a:r>
              <a:rPr lang="en-US" baseline="-25000" dirty="0">
                <a:solidFill>
                  <a:srgbClr val="FF0000"/>
                </a:solidFill>
              </a:rPr>
              <a:t>A,B </a:t>
            </a:r>
            <a:r>
              <a:rPr lang="en-US" dirty="0">
                <a:solidFill>
                  <a:srgbClr val="FF0000"/>
                </a:solidFill>
              </a:rPr>
              <a:t>(R</a:t>
            </a:r>
            <a:r>
              <a:rPr lang="en-US" baseline="-25000" dirty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and matches with reply.</a:t>
            </a:r>
          </a:p>
          <a:p>
            <a:r>
              <a:rPr lang="en-US" dirty="0">
                <a:solidFill>
                  <a:srgbClr val="FF0000"/>
                </a:solidFill>
              </a:rPr>
              <a:t>Alice is the only one </a:t>
            </a:r>
          </a:p>
          <a:p>
            <a:r>
              <a:rPr lang="en-US" dirty="0">
                <a:solidFill>
                  <a:srgbClr val="FF0000"/>
                </a:solidFill>
              </a:rPr>
              <a:t>who could have </a:t>
            </a:r>
          </a:p>
          <a:p>
            <a:r>
              <a:rPr lang="en-US" dirty="0">
                <a:solidFill>
                  <a:srgbClr val="FF0000"/>
                </a:solidFill>
              </a:rPr>
              <a:t>replied correctly.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85243" y="1676400"/>
            <a:ext cx="4467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Nonce</a:t>
            </a:r>
            <a:r>
              <a:rPr lang="ja-JP" altLang="en-US" sz="1600" dirty="0">
                <a:solidFill>
                  <a:srgbClr val="FF0000"/>
                </a:solidFill>
              </a:rPr>
              <a:t>”</a:t>
            </a:r>
            <a:r>
              <a:rPr lang="en-US" altLang="ja-JP" sz="1600" dirty="0">
                <a:solidFill>
                  <a:srgbClr val="FF0000"/>
                </a:solidFill>
              </a:rPr>
              <a:t> (</a:t>
            </a:r>
            <a:r>
              <a:rPr lang="en-US" altLang="ja-JP" sz="1600">
                <a:solidFill>
                  <a:srgbClr val="FF0000"/>
                </a:solidFill>
              </a:rPr>
              <a:t>used as a </a:t>
            </a:r>
            <a:r>
              <a:rPr lang="en-US" altLang="ja-JP" sz="1600" dirty="0">
                <a:solidFill>
                  <a:srgbClr val="FF0000"/>
                </a:solidFill>
              </a:rPr>
              <a:t>“challenge”)=random </a:t>
            </a:r>
            <a:r>
              <a:rPr lang="en-US" altLang="ja-JP" sz="1600" dirty="0" err="1">
                <a:solidFill>
                  <a:srgbClr val="FF0000"/>
                </a:solidFill>
              </a:rPr>
              <a:t>num</a:t>
            </a:r>
            <a:r>
              <a:rPr lang="en-US" altLang="ja-JP" sz="1600" dirty="0">
                <a:solidFill>
                  <a:srgbClr val="FF0000"/>
                </a:solidFill>
              </a:rPr>
              <a:t>,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179887" y="1981200"/>
            <a:ext cx="160338" cy="857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“Optimized” Direct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with a secret key with three messages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Anything wrong with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2" t="46526" r="34421" b="40785"/>
          <a:stretch>
            <a:fillRect/>
          </a:stretch>
        </p:blipFill>
        <p:spPr bwMode="auto">
          <a:xfrm>
            <a:off x="1457325" y="1676400"/>
            <a:ext cx="592931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5060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t="45921" r="28220" b="39879"/>
          <a:stretch>
            <a:fillRect/>
          </a:stretch>
        </p:blipFill>
        <p:spPr bwMode="auto">
          <a:xfrm>
            <a:off x="1090613" y="1739900"/>
            <a:ext cx="72675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1582738" y="4064000"/>
            <a:ext cx="1944687" cy="3778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597025" y="4543425"/>
            <a:ext cx="1611313" cy="203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620838" y="2746375"/>
            <a:ext cx="1408112" cy="333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635125" y="3181350"/>
            <a:ext cx="1930400" cy="1158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00FF"/>
                </a:solidFill>
              </a:rPr>
              <a:t>authentication server </a:t>
            </a:r>
            <a:r>
              <a:rPr lang="en-US" dirty="0"/>
              <a:t>provides secret keys.</a:t>
            </a:r>
          </a:p>
          <a:p>
            <a:pPr lvl="1"/>
            <a:r>
              <a:rPr lang="en-US" dirty="0"/>
              <a:t>Every client shares a secret key with the server to encrypt their channels.</a:t>
            </a:r>
          </a:p>
          <a:p>
            <a:r>
              <a:rPr lang="en-US" dirty="0"/>
              <a:t>If a client A wants to communicate with another client B,</a:t>
            </a:r>
          </a:p>
          <a:p>
            <a:pPr lvl="1"/>
            <a:r>
              <a:rPr lang="en-US" dirty="0"/>
              <a:t>The server sends a key to the client A in </a:t>
            </a:r>
            <a:r>
              <a:rPr lang="en-US" dirty="0">
                <a:solidFill>
                  <a:srgbClr val="FF0000"/>
                </a:solidFill>
              </a:rPr>
              <a:t>two forms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First, </a:t>
            </a:r>
            <a:r>
              <a:rPr lang="en-US" dirty="0">
                <a:solidFill>
                  <a:srgbClr val="FF0000"/>
                </a:solidFill>
              </a:rPr>
              <a:t>in a plain form</a:t>
            </a:r>
            <a:r>
              <a:rPr lang="en-US" dirty="0"/>
              <a:t>, so that the client A can use it to encrypt its channel to the client B.</a:t>
            </a:r>
          </a:p>
          <a:p>
            <a:pPr lvl="1"/>
            <a:r>
              <a:rPr lang="en-US" dirty="0"/>
              <a:t>Second, </a:t>
            </a:r>
            <a:r>
              <a:rPr lang="en-US" dirty="0">
                <a:solidFill>
                  <a:srgbClr val="FF0000"/>
                </a:solidFill>
              </a:rPr>
              <a:t>in an encrypted form</a:t>
            </a:r>
            <a:r>
              <a:rPr lang="en-US" dirty="0"/>
              <a:t> (with </a:t>
            </a:r>
            <a:r>
              <a:rPr lang="en-US" dirty="0">
                <a:solidFill>
                  <a:srgbClr val="FF0000"/>
                </a:solidFill>
              </a:rPr>
              <a:t>the client B’s secret key</a:t>
            </a:r>
            <a:r>
              <a:rPr lang="en-US" dirty="0"/>
              <a:t>),  so that the client B can know that the key is valid.</a:t>
            </a:r>
          </a:p>
          <a:p>
            <a:pPr lvl="1"/>
            <a:r>
              <a:rPr lang="en-US" dirty="0"/>
              <a:t>The client A sends this encrypted key to the client B as well.</a:t>
            </a:r>
          </a:p>
          <a:p>
            <a:r>
              <a:rPr lang="en-US" dirty="0"/>
              <a:t>Basis for Kerberos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5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18A2-2E92-4A49-8969-A84DDD5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4BA6-2C04-4E41-BDF4-F0DB8F97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secure system must be able to defend against the following threats.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Unauthorized information release</a:t>
            </a:r>
          </a:p>
          <a:p>
            <a:pPr lvl="1"/>
            <a:r>
              <a:rPr lang="en-US" dirty="0"/>
              <a:t>An unauthorized person accesses information.</a:t>
            </a:r>
          </a:p>
          <a:p>
            <a:r>
              <a:rPr lang="en-US" dirty="0">
                <a:solidFill>
                  <a:srgbClr val="FF0000"/>
                </a:solidFill>
              </a:rPr>
              <a:t>Unauthorized information modification</a:t>
            </a:r>
          </a:p>
          <a:p>
            <a:pPr lvl="1"/>
            <a:r>
              <a:rPr lang="en-US" dirty="0"/>
              <a:t>An unauthorized person changes information.</a:t>
            </a:r>
          </a:p>
          <a:p>
            <a:r>
              <a:rPr lang="en-US" dirty="0">
                <a:solidFill>
                  <a:srgbClr val="FF0000"/>
                </a:solidFill>
              </a:rPr>
              <a:t>Unauthorized denial of use</a:t>
            </a:r>
          </a:p>
          <a:p>
            <a:pPr lvl="1"/>
            <a:r>
              <a:rPr lang="en-US" dirty="0"/>
              <a:t>An adversary prevents an authorized user from reading or modifying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0B7F0-1D06-6946-9676-8E6DE438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88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4300" y="3314700"/>
            <a:ext cx="1308100" cy="1117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87800" y="1257300"/>
            <a:ext cx="1689100" cy="1625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1638" y="4484688"/>
            <a:ext cx="1308100" cy="11557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40600" y="5130800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33900" y="1917700"/>
            <a:ext cx="558800" cy="95410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 </a:t>
            </a:r>
            <a:r>
              <a:rPr lang="en-US" sz="2400" b="1" baseline="30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09700" y="33909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705600" y="4495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24300" y="12573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Authentication System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92300" y="2082800"/>
            <a:ext cx="2095500" cy="1244600"/>
            <a:chOff x="1192" y="1304"/>
            <a:chExt cx="1320" cy="784"/>
          </a:xfrm>
        </p:grpSpPr>
        <p:cxnSp>
          <p:nvCxnSpPr>
            <p:cNvPr id="14" name="AutoShape 13"/>
            <p:cNvCxnSpPr>
              <a:cxnSpLocks noChangeShapeType="1"/>
              <a:stCxn id="5" idx="0"/>
              <a:endCxn id="6" idx="1"/>
            </p:cNvCxnSpPr>
            <p:nvPr/>
          </p:nvCxnSpPr>
          <p:spPr bwMode="auto">
            <a:xfrm rot="-5400000">
              <a:off x="1506" y="1082"/>
              <a:ext cx="784" cy="1228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64" y="1464"/>
              <a:ext cx="98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&lt;A, B, N</a:t>
              </a:r>
              <a:r>
                <a:rPr lang="en-US" sz="2400" b="1" baseline="-25000">
                  <a:solidFill>
                    <a:schemeClr val="tx1"/>
                  </a:solidFill>
                </a:rPr>
                <a:t>A</a:t>
              </a:r>
              <a:r>
                <a:rPr lang="en-US" sz="200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264" y="1816"/>
              <a:ext cx="144" cy="1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192" y="1800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641600" y="3898900"/>
            <a:ext cx="4692650" cy="571500"/>
            <a:chOff x="1664" y="2456"/>
            <a:chExt cx="2956" cy="360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664" y="254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AutoShape 19"/>
            <p:cNvCxnSpPr>
              <a:cxnSpLocks noChangeShapeType="1"/>
            </p:cNvCxnSpPr>
            <p:nvPr/>
          </p:nvCxnSpPr>
          <p:spPr bwMode="auto">
            <a:xfrm rot="5400000" flipV="1">
              <a:off x="3022" y="1218"/>
              <a:ext cx="272" cy="2924"/>
            </a:xfrm>
            <a:prstGeom prst="curvedConnector3">
              <a:avLst>
                <a:gd name="adj1" fmla="val 8819"/>
              </a:avLst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496" y="2472"/>
              <a:ext cx="1993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               &lt; {K</a:t>
              </a:r>
              <a:r>
                <a:rPr lang="en-US" sz="2000" b="1" baseline="-25000">
                  <a:solidFill>
                    <a:schemeClr val="tx1"/>
                  </a:solidFill>
                </a:rPr>
                <a:t>AB</a:t>
              </a:r>
              <a:r>
                <a:rPr lang="en-US" sz="2000">
                  <a:solidFill>
                    <a:schemeClr val="tx1"/>
                  </a:solidFill>
                </a:rPr>
                <a:t>, A}  &gt;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214" y="2532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048" y="2472"/>
              <a:ext cx="144" cy="1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976" y="2456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6629400" y="5435600"/>
            <a:ext cx="6350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538413" y="4418016"/>
            <a:ext cx="4127500" cy="858838"/>
            <a:chOff x="1590" y="2792"/>
            <a:chExt cx="2600" cy="541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608" y="2792"/>
              <a:ext cx="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AutoShape 27"/>
            <p:cNvCxnSpPr>
              <a:cxnSpLocks noChangeShapeType="1"/>
            </p:cNvCxnSpPr>
            <p:nvPr/>
          </p:nvCxnSpPr>
          <p:spPr bwMode="auto">
            <a:xfrm rot="10800000">
              <a:off x="1590" y="2825"/>
              <a:ext cx="2600" cy="364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225" y="2985"/>
              <a:ext cx="139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       &lt; {N</a:t>
              </a:r>
              <a:r>
                <a:rPr lang="en-US" sz="2000" b="1" baseline="-25000">
                  <a:solidFill>
                    <a:schemeClr val="tx1"/>
                  </a:solidFill>
                </a:rPr>
                <a:t>B</a:t>
              </a:r>
              <a:r>
                <a:rPr lang="en-US" sz="2000">
                  <a:solidFill>
                    <a:schemeClr val="tx1"/>
                  </a:solidFill>
                </a:rPr>
                <a:t>} &gt;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346" y="3058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AB</a:t>
              </a:r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750" y="3081"/>
              <a:ext cx="304" cy="252"/>
              <a:chOff x="1104" y="3256"/>
              <a:chExt cx="304" cy="252"/>
            </a:xfrm>
          </p:grpSpPr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1176" y="3272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1104" y="3256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025650" y="4432300"/>
            <a:ext cx="4679950" cy="1125538"/>
            <a:chOff x="1284" y="2792"/>
            <a:chExt cx="2940" cy="709"/>
          </a:xfrm>
        </p:grpSpPr>
        <p:cxnSp>
          <p:nvCxnSpPr>
            <p:cNvPr id="35" name="AutoShape 34"/>
            <p:cNvCxnSpPr>
              <a:cxnSpLocks noChangeShapeType="1"/>
            </p:cNvCxnSpPr>
            <p:nvPr/>
          </p:nvCxnSpPr>
          <p:spPr bwMode="auto">
            <a:xfrm rot="16200000" flipH="1">
              <a:off x="2416" y="1660"/>
              <a:ext cx="676" cy="2940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1536" y="3008"/>
              <a:ext cx="304" cy="252"/>
              <a:chOff x="1104" y="3256"/>
              <a:chExt cx="304" cy="252"/>
            </a:xfrm>
          </p:grpSpPr>
          <p:sp>
            <p:nvSpPr>
              <p:cNvPr id="39" name="Oval 36"/>
              <p:cNvSpPr>
                <a:spLocks noChangeArrowheads="1"/>
              </p:cNvSpPr>
              <p:nvPr/>
            </p:nvSpPr>
            <p:spPr bwMode="auto">
              <a:xfrm>
                <a:off x="1176" y="3272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37"/>
              <p:cNvSpPr txBox="1">
                <a:spLocks noChangeArrowheads="1"/>
              </p:cNvSpPr>
              <p:nvPr/>
            </p:nvSpPr>
            <p:spPr bwMode="auto">
              <a:xfrm>
                <a:off x="1104" y="3256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280" y="3248"/>
              <a:ext cx="133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 {N</a:t>
              </a:r>
              <a:r>
                <a:rPr lang="en-US" sz="2000" b="1" baseline="-25000">
                  <a:solidFill>
                    <a:schemeClr val="tx1"/>
                  </a:solidFill>
                </a:rPr>
                <a:t>B</a:t>
              </a:r>
              <a:r>
                <a:rPr lang="en-US" sz="2000">
                  <a:solidFill>
                    <a:schemeClr val="hlink"/>
                  </a:solidFill>
                </a:rPr>
                <a:t>-1</a:t>
              </a:r>
              <a:r>
                <a:rPr lang="en-US" sz="2000">
                  <a:solidFill>
                    <a:schemeClr val="tx1"/>
                  </a:solidFill>
                </a:rPr>
                <a:t>,</a:t>
              </a:r>
              <a:r>
                <a:rPr lang="en-US" sz="2000">
                  <a:solidFill>
                    <a:schemeClr val="hlink"/>
                  </a:solidFill>
                </a:rPr>
                <a:t> </a:t>
              </a:r>
              <a:r>
                <a:rPr lang="en-US" sz="2000">
                  <a:solidFill>
                    <a:schemeClr val="tx1"/>
                  </a:solidFill>
                </a:rPr>
                <a:t>req}     &gt;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184" y="3304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AB</a:t>
              </a: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1968500" y="3924300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1739900" y="4432300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739900" y="4445000"/>
            <a:ext cx="5594350" cy="1620838"/>
            <a:chOff x="1096" y="2800"/>
            <a:chExt cx="3524" cy="1021"/>
          </a:xfrm>
        </p:grpSpPr>
        <p:cxnSp>
          <p:nvCxnSpPr>
            <p:cNvPr id="44" name="AutoShape 43"/>
            <p:cNvCxnSpPr>
              <a:cxnSpLocks noChangeShapeType="1"/>
              <a:stCxn id="7" idx="2"/>
              <a:endCxn id="42" idx="1"/>
            </p:cNvCxnSpPr>
            <p:nvPr/>
          </p:nvCxnSpPr>
          <p:spPr bwMode="auto">
            <a:xfrm rot="16200000" flipV="1">
              <a:off x="2486" y="1410"/>
              <a:ext cx="744" cy="3524"/>
            </a:xfrm>
            <a:prstGeom prst="curvedConnector3">
              <a:avLst>
                <a:gd name="adj1" fmla="val -19356"/>
              </a:avLst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3984" y="3552"/>
              <a:ext cx="304" cy="252"/>
              <a:chOff x="1104" y="3256"/>
              <a:chExt cx="304" cy="252"/>
            </a:xfrm>
          </p:grpSpPr>
          <p:sp>
            <p:nvSpPr>
              <p:cNvPr id="48" name="Oval 45"/>
              <p:cNvSpPr>
                <a:spLocks noChangeArrowheads="1"/>
              </p:cNvSpPr>
              <p:nvPr/>
            </p:nvSpPr>
            <p:spPr bwMode="auto">
              <a:xfrm>
                <a:off x="1176" y="3272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1104" y="3256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400" y="3544"/>
              <a:ext cx="117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 {res}     &gt;</a:t>
              </a: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3008" y="3624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AB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2717800" y="2336800"/>
            <a:ext cx="5308600" cy="1536700"/>
            <a:chOff x="1712" y="1472"/>
            <a:chExt cx="3344" cy="968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712" y="1816"/>
              <a:ext cx="2312" cy="624"/>
              <a:chOff x="1688" y="1816"/>
              <a:chExt cx="2336" cy="624"/>
            </a:xfrm>
          </p:grpSpPr>
          <p:cxnSp>
            <p:nvCxnSpPr>
              <p:cNvPr id="53" name="AutoShape 51"/>
              <p:cNvCxnSpPr>
                <a:cxnSpLocks noChangeShapeType="1"/>
              </p:cNvCxnSpPr>
              <p:nvPr/>
            </p:nvCxnSpPr>
            <p:spPr bwMode="auto">
              <a:xfrm rot="5400000">
                <a:off x="2058" y="1454"/>
                <a:ext cx="624" cy="1348"/>
              </a:xfrm>
              <a:prstGeom prst="curvedConnector2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" name="Text Box 52"/>
              <p:cNvSpPr txBox="1">
                <a:spLocks noChangeArrowheads="1"/>
              </p:cNvSpPr>
              <p:nvPr/>
            </p:nvSpPr>
            <p:spPr bwMode="auto">
              <a:xfrm>
                <a:off x="1688" y="2096"/>
                <a:ext cx="2336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</a:rPr>
                  <a:t>&lt;N</a:t>
                </a:r>
                <a:r>
                  <a:rPr lang="en-US" sz="2400" b="1" baseline="-25000">
                    <a:solidFill>
                      <a:schemeClr val="tx1"/>
                    </a:solidFill>
                  </a:rPr>
                  <a:t>A</a:t>
                </a:r>
                <a:r>
                  <a:rPr lang="en-US" sz="2000">
                    <a:solidFill>
                      <a:schemeClr val="tx1"/>
                    </a:solidFill>
                  </a:rPr>
                  <a:t>,B,K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{K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A}</a:t>
                </a:r>
                <a:r>
                  <a:rPr lang="en-US" sz="2000" b="1">
                    <a:solidFill>
                      <a:schemeClr val="tx1"/>
                    </a:solidFill>
                  </a:rPr>
                  <a:t>    </a:t>
                </a:r>
                <a:r>
                  <a:rPr lang="en-US" sz="200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sp>
            <p:nvSpPr>
              <p:cNvPr id="55" name="Oval 53"/>
              <p:cNvSpPr>
                <a:spLocks noChangeArrowheads="1"/>
              </p:cNvSpPr>
              <p:nvPr/>
            </p:nvSpPr>
            <p:spPr bwMode="auto">
              <a:xfrm>
                <a:off x="2928" y="1840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54"/>
              <p:cNvSpPr txBox="1">
                <a:spLocks noChangeArrowheads="1"/>
              </p:cNvSpPr>
              <p:nvPr/>
            </p:nvSpPr>
            <p:spPr bwMode="auto">
              <a:xfrm>
                <a:off x="2856" y="1824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57" name="Text Box 55"/>
              <p:cNvSpPr txBox="1">
                <a:spLocks noChangeArrowheads="1"/>
              </p:cNvSpPr>
              <p:nvPr/>
            </p:nvSpPr>
            <p:spPr bwMode="auto">
              <a:xfrm>
                <a:off x="3616" y="2184"/>
                <a:ext cx="35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" name="Text Box 56"/>
              <p:cNvSpPr txBox="1">
                <a:spLocks noChangeArrowheads="1"/>
              </p:cNvSpPr>
              <p:nvPr/>
            </p:nvSpPr>
            <p:spPr bwMode="auto">
              <a:xfrm>
                <a:off x="3360" y="2192"/>
                <a:ext cx="35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52" name="AutoShape 57"/>
            <p:cNvSpPr>
              <a:spLocks noChangeArrowheads="1"/>
            </p:cNvSpPr>
            <p:nvPr/>
          </p:nvSpPr>
          <p:spPr bwMode="auto">
            <a:xfrm>
              <a:off x="3928" y="1472"/>
              <a:ext cx="1128" cy="408"/>
            </a:xfrm>
            <a:prstGeom prst="wedgeEllipseCallout">
              <a:avLst>
                <a:gd name="adj1" fmla="val -106116"/>
                <a:gd name="adj2" fmla="val 103431"/>
              </a:avLst>
            </a:prstGeom>
            <a:gradFill rotWithShape="0">
              <a:gsLst>
                <a:gs pos="0">
                  <a:srgbClr val="FFBFBF"/>
                </a:gs>
                <a:gs pos="50000">
                  <a:srgbClr val="FFFFFF"/>
                </a:gs>
                <a:gs pos="100000">
                  <a:srgbClr val="FFBFBF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sz="2000"/>
                <a:t>Ticket</a:t>
              </a:r>
            </a:p>
          </p:txBody>
        </p:sp>
      </p:grp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1625600" y="1538288"/>
            <a:ext cx="652463" cy="566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217488" y="1247775"/>
            <a:ext cx="17700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A asks for a key to communicate with B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152400" y="5072896"/>
            <a:ext cx="23517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A demonstrates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that it is the sender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of the previous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V="1">
            <a:off x="2293938" y="5210175"/>
            <a:ext cx="985837" cy="871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1699294" y="1169988"/>
            <a:ext cx="2311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Nonce</a:t>
            </a:r>
            <a:r>
              <a:rPr lang="ja-JP" altLang="en-US" sz="1600" dirty="0">
                <a:solidFill>
                  <a:srgbClr val="FF0000"/>
                </a:solidFill>
              </a:rPr>
              <a:t>”</a:t>
            </a:r>
            <a:r>
              <a:rPr lang="en-US" altLang="ja-JP" sz="1600" dirty="0">
                <a:solidFill>
                  <a:srgbClr val="FF0000"/>
                </a:solidFill>
              </a:rPr>
              <a:t>=random </a:t>
            </a:r>
            <a:r>
              <a:rPr lang="en-US" altLang="ja-JP" sz="1600" dirty="0" err="1">
                <a:solidFill>
                  <a:srgbClr val="FF0000"/>
                </a:solidFill>
              </a:rPr>
              <a:t>num</a:t>
            </a:r>
            <a:r>
              <a:rPr lang="en-US" altLang="ja-JP" sz="1600" dirty="0">
                <a:solidFill>
                  <a:srgbClr val="FF0000"/>
                </a:solidFill>
              </a:rPr>
              <a:t>,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 flipV="1">
            <a:off x="2547938" y="1531938"/>
            <a:ext cx="420687" cy="8715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61" grpId="0"/>
      <p:bldP spid="62" grpId="0" animBg="1"/>
      <p:bldP spid="63" grpId="0"/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N</a:t>
            </a:r>
            <a:r>
              <a:rPr lang="en-US" baseline="-25000" dirty="0"/>
              <a:t>A</a:t>
            </a:r>
            <a:r>
              <a:rPr lang="en-US" dirty="0"/>
              <a:t> in Message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2875" y="3749675"/>
            <a:ext cx="1308100" cy="1117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95300" y="1004888"/>
            <a:ext cx="8001000" cy="5295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16375" y="1662113"/>
            <a:ext cx="1689100" cy="1625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73463" y="4746625"/>
            <a:ext cx="2149475" cy="1430338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97300" y="5319713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62475" y="2352675"/>
            <a:ext cx="558800" cy="95410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 </a:t>
            </a:r>
            <a:r>
              <a:rPr lang="en-US" sz="2400" b="1" baseline="30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38275" y="382587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903663" y="48736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C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81450" y="1690688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Authentication System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906588" y="2517775"/>
            <a:ext cx="2109787" cy="1244600"/>
            <a:chOff x="1201" y="1486"/>
            <a:chExt cx="1329" cy="784"/>
          </a:xfrm>
        </p:grpSpPr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 rot="-5400000">
              <a:off x="1524" y="1264"/>
              <a:ext cx="784" cy="1228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73" y="1646"/>
              <a:ext cx="98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&lt;A, B&gt;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273" y="1998"/>
              <a:ext cx="144" cy="1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201" y="1982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670175" y="3317875"/>
            <a:ext cx="3732213" cy="1155700"/>
            <a:chOff x="1682" y="1990"/>
            <a:chExt cx="2351" cy="728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682" y="271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721" y="2270"/>
              <a:ext cx="231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&lt;B, K</a:t>
              </a:r>
              <a:r>
                <a:rPr lang="en-US" sz="2000" b="1" baseline="-25000">
                  <a:solidFill>
                    <a:schemeClr val="tx1"/>
                  </a:solidFill>
                </a:rPr>
                <a:t>AB</a:t>
              </a:r>
              <a:r>
                <a:rPr lang="en-US" sz="2000">
                  <a:solidFill>
                    <a:schemeClr val="tx1"/>
                  </a:solidFill>
                </a:rPr>
                <a:t>, {K</a:t>
              </a:r>
              <a:r>
                <a:rPr lang="en-US" sz="2000" b="1" baseline="-25000">
                  <a:solidFill>
                    <a:schemeClr val="tx1"/>
                  </a:solidFill>
                </a:rPr>
                <a:t>AB</a:t>
              </a:r>
              <a:r>
                <a:rPr lang="en-US" sz="2000">
                  <a:solidFill>
                    <a:schemeClr val="tx1"/>
                  </a:solidFill>
                </a:rPr>
                <a:t>, A}</a:t>
              </a:r>
              <a:r>
                <a:rPr lang="en-US" sz="2000" b="1">
                  <a:solidFill>
                    <a:schemeClr val="tx1"/>
                  </a:solidFill>
                </a:rPr>
                <a:t>    </a:t>
              </a:r>
              <a:r>
                <a:rPr lang="en-US" sz="200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583" y="2348"/>
              <a:ext cx="34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729" y="1990"/>
              <a:ext cx="1867" cy="624"/>
              <a:chOff x="1729" y="1990"/>
              <a:chExt cx="1867" cy="624"/>
            </a:xfrm>
          </p:grpSpPr>
          <p:cxnSp>
            <p:nvCxnSpPr>
              <p:cNvPr id="24" name="AutoShape 22"/>
              <p:cNvCxnSpPr>
                <a:cxnSpLocks noChangeShapeType="1"/>
              </p:cNvCxnSpPr>
              <p:nvPr/>
            </p:nvCxnSpPr>
            <p:spPr bwMode="auto">
              <a:xfrm rot="5400000">
                <a:off x="2084" y="1635"/>
                <a:ext cx="624" cy="1334"/>
              </a:xfrm>
              <a:prstGeom prst="curvedConnector2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2948" y="2014"/>
                <a:ext cx="143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2877" y="1998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3248" y="2366"/>
                <a:ext cx="3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997075" y="4359275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2754313" y="5815013"/>
            <a:ext cx="3670300" cy="509587"/>
            <a:chOff x="1945" y="3517"/>
            <a:chExt cx="2312" cy="321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4194" y="3598"/>
              <a:ext cx="4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45" y="3517"/>
              <a:ext cx="231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&lt;B, K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AB</a:t>
              </a:r>
              <a:r>
                <a:rPr lang="en-US" sz="2000" dirty="0">
                  <a:solidFill>
                    <a:schemeClr val="tx1"/>
                  </a:solidFill>
                </a:rPr>
                <a:t>, {K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AB</a:t>
              </a:r>
              <a:r>
                <a:rPr lang="en-US" sz="2000" dirty="0">
                  <a:solidFill>
                    <a:schemeClr val="tx1"/>
                  </a:solidFill>
                </a:rPr>
                <a:t>, A}</a:t>
              </a:r>
              <a:r>
                <a:rPr lang="en-US" sz="2000" b="1" dirty="0">
                  <a:solidFill>
                    <a:schemeClr val="tx1"/>
                  </a:solidFill>
                </a:rPr>
                <a:t>    </a:t>
              </a:r>
              <a:r>
                <a:rPr lang="en-US" sz="2000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436" y="3641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706" y="3623"/>
              <a:ext cx="34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34" name="Freeform 32"/>
          <p:cNvSpPr>
            <a:spLocks/>
          </p:cNvSpPr>
          <p:nvPr/>
        </p:nvSpPr>
        <p:spPr bwMode="auto">
          <a:xfrm>
            <a:off x="5791200" y="3948113"/>
            <a:ext cx="1544638" cy="2268537"/>
          </a:xfrm>
          <a:custGeom>
            <a:avLst/>
            <a:gdLst>
              <a:gd name="T0" fmla="*/ 0 w 973"/>
              <a:gd name="T1" fmla="*/ 0 h 1429"/>
              <a:gd name="T2" fmla="*/ 1450975 w 973"/>
              <a:gd name="T3" fmla="*/ 796925 h 1429"/>
              <a:gd name="T4" fmla="*/ 565150 w 973"/>
              <a:gd name="T5" fmla="*/ 2046287 h 1429"/>
              <a:gd name="T6" fmla="*/ 477838 w 973"/>
              <a:gd name="T7" fmla="*/ 2133600 h 1429"/>
              <a:gd name="T8" fmla="*/ 0 60000 65536"/>
              <a:gd name="T9" fmla="*/ 0 60000 65536"/>
              <a:gd name="T10" fmla="*/ 0 60000 65536"/>
              <a:gd name="T11" fmla="*/ 0 60000 65536"/>
              <a:gd name="T12" fmla="*/ 0 w 973"/>
              <a:gd name="T13" fmla="*/ 0 h 1429"/>
              <a:gd name="T14" fmla="*/ 973 w 973"/>
              <a:gd name="T15" fmla="*/ 1429 h 1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3" h="1429">
                <a:moveTo>
                  <a:pt x="0" y="0"/>
                </a:moveTo>
                <a:cubicBezTo>
                  <a:pt x="427" y="143"/>
                  <a:pt x="855" y="287"/>
                  <a:pt x="914" y="502"/>
                </a:cubicBezTo>
                <a:cubicBezTo>
                  <a:pt x="973" y="717"/>
                  <a:pt x="458" y="1149"/>
                  <a:pt x="356" y="1289"/>
                </a:cubicBezTo>
                <a:cubicBezTo>
                  <a:pt x="254" y="1429"/>
                  <a:pt x="312" y="1333"/>
                  <a:pt x="301" y="1344"/>
                </a:cubicBezTo>
              </a:path>
            </a:pathLst>
          </a:custGeom>
          <a:noFill/>
          <a:ln w="12700">
            <a:solidFill>
              <a:srgbClr val="000000"/>
            </a:solidFill>
            <a:prstDash val="dash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98128" y="1066800"/>
            <a:ext cx="61586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Because we need to relate message 2 to message 1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073790" y="4808538"/>
            <a:ext cx="308289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Chuck has stolen K</a:t>
            </a:r>
            <a:r>
              <a:rPr lang="en-US" sz="2000" baseline="-25000" dirty="0">
                <a:solidFill>
                  <a:srgbClr val="FF0000"/>
                </a:solidFill>
              </a:rPr>
              <a:t>B</a:t>
            </a:r>
            <a:r>
              <a:rPr lang="en-US" sz="2000" dirty="0">
                <a:solidFill>
                  <a:srgbClr val="FF0000"/>
                </a:solidFill>
              </a:rPr>
              <a:t> and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intercepted message 2.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It can masquerade as the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authentication system.</a:t>
            </a:r>
          </a:p>
        </p:txBody>
      </p: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1247775" y="1960563"/>
            <a:ext cx="2700338" cy="1636712"/>
            <a:chOff x="329" y="925"/>
            <a:chExt cx="1701" cy="1031"/>
          </a:xfrm>
        </p:grpSpPr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566" y="987"/>
              <a:ext cx="1464" cy="969"/>
            </a:xfrm>
            <a:custGeom>
              <a:avLst/>
              <a:gdLst>
                <a:gd name="T0" fmla="*/ 28 w 1464"/>
                <a:gd name="T1" fmla="*/ 969 h 969"/>
                <a:gd name="T2" fmla="*/ 239 w 1464"/>
                <a:gd name="T3" fmla="*/ 192 h 969"/>
                <a:gd name="T4" fmla="*/ 1464 w 1464"/>
                <a:gd name="T5" fmla="*/ 0 h 969"/>
                <a:gd name="T6" fmla="*/ 0 60000 65536"/>
                <a:gd name="T7" fmla="*/ 0 60000 65536"/>
                <a:gd name="T8" fmla="*/ 0 60000 65536"/>
                <a:gd name="T9" fmla="*/ 0 w 1464"/>
                <a:gd name="T10" fmla="*/ 0 h 969"/>
                <a:gd name="T11" fmla="*/ 1464 w 1464"/>
                <a:gd name="T12" fmla="*/ 969 h 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4" h="969">
                  <a:moveTo>
                    <a:pt x="28" y="969"/>
                  </a:moveTo>
                  <a:cubicBezTo>
                    <a:pt x="14" y="661"/>
                    <a:pt x="0" y="353"/>
                    <a:pt x="239" y="192"/>
                  </a:cubicBezTo>
                  <a:cubicBezTo>
                    <a:pt x="478" y="31"/>
                    <a:pt x="971" y="15"/>
                    <a:pt x="1464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37"/>
            <p:cNvGrpSpPr>
              <a:grpSpLocks/>
            </p:cNvGrpSpPr>
            <p:nvPr/>
          </p:nvGrpSpPr>
          <p:grpSpPr bwMode="auto">
            <a:xfrm>
              <a:off x="940" y="925"/>
              <a:ext cx="369" cy="252"/>
              <a:chOff x="1233" y="1235"/>
              <a:chExt cx="323" cy="252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1233" y="1235"/>
                <a:ext cx="32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’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auto">
              <a:xfrm>
                <a:off x="1290" y="1243"/>
                <a:ext cx="182" cy="22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29" y="1220"/>
              <a:ext cx="98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&lt;A, B&gt;</a:t>
              </a:r>
            </a:p>
          </p:txBody>
        </p: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163513" y="4867277"/>
            <a:ext cx="3670300" cy="1192213"/>
            <a:chOff x="103" y="2966"/>
            <a:chExt cx="2312" cy="751"/>
          </a:xfrm>
        </p:grpSpPr>
        <p:grpSp>
          <p:nvGrpSpPr>
            <p:cNvPr id="44" name="Group 42"/>
            <p:cNvGrpSpPr>
              <a:grpSpLocks/>
            </p:cNvGrpSpPr>
            <p:nvPr/>
          </p:nvGrpSpPr>
          <p:grpSpPr bwMode="auto">
            <a:xfrm>
              <a:off x="103" y="3166"/>
              <a:ext cx="2312" cy="321"/>
              <a:chOff x="1945" y="3517"/>
              <a:chExt cx="2312" cy="321"/>
            </a:xfrm>
          </p:grpSpPr>
          <p:sp>
            <p:nvSpPr>
              <p:cNvPr id="51" name="Line 43"/>
              <p:cNvSpPr>
                <a:spLocks noChangeShapeType="1"/>
              </p:cNvSpPr>
              <p:nvPr/>
            </p:nvSpPr>
            <p:spPr bwMode="auto">
              <a:xfrm flipH="1">
                <a:off x="4194" y="3598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44"/>
              <p:cNvSpPr txBox="1">
                <a:spLocks noChangeArrowheads="1"/>
              </p:cNvSpPr>
              <p:nvPr/>
            </p:nvSpPr>
            <p:spPr bwMode="auto">
              <a:xfrm>
                <a:off x="1945" y="3517"/>
                <a:ext cx="2312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</a:rPr>
                  <a:t>&lt;B, 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{K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A}</a:t>
                </a:r>
                <a:r>
                  <a:rPr lang="en-US" sz="2000" b="1">
                    <a:solidFill>
                      <a:schemeClr val="tx1"/>
                    </a:solidFill>
                  </a:rPr>
                  <a:t>    </a:t>
                </a:r>
                <a:r>
                  <a:rPr lang="en-US" sz="200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sp>
            <p:nvSpPr>
              <p:cNvPr id="53" name="Text Box 45"/>
              <p:cNvSpPr txBox="1">
                <a:spLocks noChangeArrowheads="1"/>
              </p:cNvSpPr>
              <p:nvPr/>
            </p:nvSpPr>
            <p:spPr bwMode="auto">
              <a:xfrm>
                <a:off x="3436" y="3641"/>
                <a:ext cx="3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Text Box 46"/>
              <p:cNvSpPr txBox="1">
                <a:spLocks noChangeArrowheads="1"/>
              </p:cNvSpPr>
              <p:nvPr/>
            </p:nvSpPr>
            <p:spPr bwMode="auto">
              <a:xfrm>
                <a:off x="3706" y="3623"/>
                <a:ext cx="34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45" name="Group 47"/>
            <p:cNvGrpSpPr>
              <a:grpSpLocks/>
            </p:cNvGrpSpPr>
            <p:nvPr/>
          </p:nvGrpSpPr>
          <p:grpSpPr bwMode="auto">
            <a:xfrm>
              <a:off x="1114" y="2966"/>
              <a:ext cx="1080" cy="751"/>
              <a:chOff x="1114" y="2966"/>
              <a:chExt cx="1080" cy="751"/>
            </a:xfrm>
          </p:grpSpPr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>
                <a:off x="1626" y="2966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1114" y="2966"/>
                <a:ext cx="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1362" y="2999"/>
                <a:ext cx="832" cy="466"/>
              </a:xfrm>
              <a:custGeom>
                <a:avLst/>
                <a:gdLst>
                  <a:gd name="T0" fmla="*/ 832 w 832"/>
                  <a:gd name="T1" fmla="*/ 466 h 466"/>
                  <a:gd name="T2" fmla="*/ 211 w 832"/>
                  <a:gd name="T3" fmla="*/ 375 h 466"/>
                  <a:gd name="T4" fmla="*/ 0 w 832"/>
                  <a:gd name="T5" fmla="*/ 0 h 466"/>
                  <a:gd name="T6" fmla="*/ 0 60000 65536"/>
                  <a:gd name="T7" fmla="*/ 0 60000 65536"/>
                  <a:gd name="T8" fmla="*/ 0 60000 65536"/>
                  <a:gd name="T9" fmla="*/ 0 w 832"/>
                  <a:gd name="T10" fmla="*/ 0 h 466"/>
                  <a:gd name="T11" fmla="*/ 832 w 832"/>
                  <a:gd name="T12" fmla="*/ 466 h 4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32" h="466">
                    <a:moveTo>
                      <a:pt x="832" y="466"/>
                    </a:moveTo>
                    <a:cubicBezTo>
                      <a:pt x="591" y="459"/>
                      <a:pt x="350" y="453"/>
                      <a:pt x="211" y="375"/>
                    </a:cubicBezTo>
                    <a:cubicBezTo>
                      <a:pt x="72" y="297"/>
                      <a:pt x="36" y="148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51"/>
              <p:cNvSpPr txBox="1">
                <a:spLocks noChangeArrowheads="1"/>
              </p:cNvSpPr>
              <p:nvPr/>
            </p:nvSpPr>
            <p:spPr bwMode="auto">
              <a:xfrm>
                <a:off x="1364" y="3465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’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Oval 52"/>
              <p:cNvSpPr>
                <a:spLocks noChangeArrowheads="1"/>
              </p:cNvSpPr>
              <p:nvPr/>
            </p:nvSpPr>
            <p:spPr bwMode="auto">
              <a:xfrm>
                <a:off x="1362" y="3455"/>
                <a:ext cx="247" cy="238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10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Needham-Schroeder closely</a:t>
            </a:r>
          </a:p>
          <a:p>
            <a:r>
              <a:rPr lang="en-US" dirty="0"/>
              <a:t>Time values used for </a:t>
            </a:r>
            <a:r>
              <a:rPr lang="en-US" dirty="0" err="1"/>
              <a:t>nonces</a:t>
            </a:r>
            <a:endParaRPr lang="en-US" dirty="0"/>
          </a:p>
          <a:p>
            <a:pPr lvl="1"/>
            <a:r>
              <a:rPr lang="en-US" dirty="0"/>
              <a:t>To prevent replay attacks</a:t>
            </a:r>
          </a:p>
          <a:p>
            <a:pPr lvl="1"/>
            <a:r>
              <a:rPr lang="en-US" dirty="0"/>
              <a:t>To enforce a lifetime for each ticket</a:t>
            </a:r>
          </a:p>
          <a:p>
            <a:r>
              <a:rPr lang="en-US" dirty="0"/>
              <a:t>Very popular</a:t>
            </a:r>
          </a:p>
          <a:p>
            <a:pPr lvl="1"/>
            <a:r>
              <a:rPr lang="en-US" dirty="0"/>
              <a:t>An Internet standard</a:t>
            </a:r>
          </a:p>
          <a:p>
            <a:pPr lvl="1"/>
            <a:r>
              <a:rPr lang="en-US" dirty="0"/>
              <a:t>Default in MS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00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1000" y="1524000"/>
            <a:ext cx="8421687" cy="4705350"/>
            <a:chOff x="0" y="0"/>
            <a:chExt cx="5305" cy="2964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336" y="1407"/>
              <a:ext cx="1205" cy="155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4952" y="2089"/>
              <a:ext cx="3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Server</a:t>
              </a: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2060"/>
              <a:ext cx="3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Client</a:t>
              </a: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439" y="1539"/>
              <a:ext cx="1028" cy="1293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622" y="2310"/>
              <a:ext cx="6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DoOperation</a:t>
              </a: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3686" y="1407"/>
              <a:ext cx="1205" cy="155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3759" y="1539"/>
              <a:ext cx="1044" cy="1293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085" y="158"/>
              <a:ext cx="3027" cy="10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1276" y="246"/>
              <a:ext cx="2630" cy="896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2253" y="297"/>
              <a:ext cx="7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Authentication</a:t>
              </a: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2385" y="399"/>
              <a:ext cx="4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database</a:t>
              </a: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769" y="1663"/>
              <a:ext cx="2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Login</a:t>
              </a: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563" y="1795"/>
              <a:ext cx="7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session setup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56" y="1921"/>
              <a:ext cx="705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41" y="1921"/>
              <a:ext cx="133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806" y="1921"/>
              <a:ext cx="1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070" y="1921"/>
              <a:ext cx="133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3332" y="461"/>
              <a:ext cx="3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Ticket-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3303" y="564"/>
              <a:ext cx="4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granting</a:t>
              </a: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3259" y="681"/>
              <a:ext cx="48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service T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1092" y="0"/>
              <a:ext cx="17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Kerberos  Key Distribution Centre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27" y="2230"/>
              <a:ext cx="764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32" y="2230"/>
              <a:ext cx="133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997" y="2230"/>
              <a:ext cx="1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754" y="1972"/>
              <a:ext cx="3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Server</a:t>
              </a: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 bwMode="auto">
            <a:xfrm>
              <a:off x="563" y="2089"/>
              <a:ext cx="7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session setup</a:t>
              </a:r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1641" y="509"/>
              <a:ext cx="3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Authen-</a:t>
              </a: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670" y="612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tication</a:t>
              </a: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1612" y="715"/>
              <a:ext cx="4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service A</a:t>
              </a:r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272" y="620"/>
              <a:ext cx="7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1.  Request for</a:t>
              </a: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431" y="767"/>
              <a:ext cx="5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TGS ticket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rot="10800000">
              <a:off x="747" y="863"/>
              <a:ext cx="250" cy="19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276" y="987"/>
              <a:ext cx="4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2.  TGS</a:t>
              </a: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445" y="1105"/>
              <a:ext cx="2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ticket</a:t>
              </a: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812" y="1428"/>
              <a:ext cx="7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3.  Request for</a:t>
              </a:r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 bwMode="auto">
            <a:xfrm>
              <a:off x="1970" y="1560"/>
              <a:ext cx="6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server ticket</a:t>
              </a:r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1593" y="1722"/>
              <a:ext cx="8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4. Server ticket</a:t>
              </a: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2943" y="1854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5.</a:t>
              </a:r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 bwMode="auto">
            <a:xfrm>
              <a:off x="3046" y="1825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</a:t>
              </a:r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3105" y="1854"/>
              <a:ext cx="4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Service</a:t>
              </a: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2943" y="1942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</a:t>
              </a:r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 bwMode="auto">
            <a:xfrm>
              <a:off x="3105" y="1972"/>
              <a:ext cx="4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request</a:t>
              </a: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rot="10800000" flipH="1">
              <a:off x="2775" y="1950"/>
              <a:ext cx="147" cy="133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859" y="2241"/>
              <a:ext cx="106" cy="107"/>
              <a:chOff x="0" y="0"/>
              <a:chExt cx="106" cy="106"/>
            </a:xfrm>
          </p:grpSpPr>
          <p:sp>
            <p:nvSpPr>
              <p:cNvPr id="102" name="Freeform 49"/>
              <p:cNvSpPr>
                <a:spLocks/>
              </p:cNvSpPr>
              <p:nvPr/>
            </p:nvSpPr>
            <p:spPr bwMode="auto">
              <a:xfrm>
                <a:off x="0" y="0"/>
                <a:ext cx="56" cy="56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cubicBezTo>
                      <a:pt x="4444" y="12090"/>
                      <a:pt x="12090" y="4444"/>
                      <a:pt x="21600" y="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3" name="AutoShape 50"/>
              <p:cNvSpPr>
                <a:spLocks/>
              </p:cNvSpPr>
              <p:nvPr/>
            </p:nvSpPr>
            <p:spPr bwMode="auto">
              <a:xfrm>
                <a:off x="0" y="0"/>
                <a:ext cx="106" cy="10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1506"/>
                    </a:moveTo>
                    <a:cubicBezTo>
                      <a:pt x="2367" y="6440"/>
                      <a:pt x="6440" y="2367"/>
                      <a:pt x="11506" y="0"/>
                    </a:cubicBezTo>
                    <a:lnTo>
                      <a:pt x="21600" y="21600"/>
                    </a:lnTo>
                    <a:close/>
                    <a:moveTo>
                      <a:pt x="0" y="1150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1340" y="2126"/>
              <a:ext cx="2581" cy="193"/>
            </a:xfrm>
            <a:custGeom>
              <a:avLst/>
              <a:gdLst>
                <a:gd name="T0" fmla="*/ 0 w 21600"/>
                <a:gd name="T1" fmla="+- 0 21600 2466"/>
                <a:gd name="T2" fmla="*/ 21600 h 19134"/>
                <a:gd name="T3" fmla="*/ 13535 w 21600"/>
                <a:gd name="T4" fmla="+- 0 3126 2466"/>
                <a:gd name="T5" fmla="*/ 3126 h 19134"/>
                <a:gd name="T6" fmla="*/ 21600 w 21600"/>
                <a:gd name="T7" fmla="+- 0 19118 2466"/>
                <a:gd name="T8" fmla="*/ 19118 h 19134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</a:cxnLst>
              <a:rect l="0" t="0" r="r" b="b"/>
              <a:pathLst>
                <a:path w="21600" h="19134">
                  <a:moveTo>
                    <a:pt x="0" y="19134"/>
                  </a:moveTo>
                  <a:cubicBezTo>
                    <a:pt x="1420" y="5805"/>
                    <a:pt x="7480" y="-2466"/>
                    <a:pt x="13535" y="660"/>
                  </a:cubicBezTo>
                  <a:cubicBezTo>
                    <a:pt x="17290" y="2599"/>
                    <a:pt x="20333" y="8633"/>
                    <a:pt x="21600" y="16652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51" name="Group 52"/>
            <p:cNvGrpSpPr>
              <a:grpSpLocks/>
            </p:cNvGrpSpPr>
            <p:nvPr/>
          </p:nvGrpSpPr>
          <p:grpSpPr bwMode="auto">
            <a:xfrm>
              <a:off x="1357" y="2362"/>
              <a:ext cx="104" cy="113"/>
              <a:chOff x="0" y="0"/>
              <a:chExt cx="104" cy="113"/>
            </a:xfrm>
          </p:grpSpPr>
          <p:sp>
            <p:nvSpPr>
              <p:cNvPr id="100" name="Freeform 53"/>
              <p:cNvSpPr>
                <a:spLocks/>
              </p:cNvSpPr>
              <p:nvPr/>
            </p:nvSpPr>
            <p:spPr bwMode="auto">
              <a:xfrm>
                <a:off x="34" y="64"/>
                <a:ext cx="70" cy="49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6520" y="10488"/>
                      <a:pt x="8859" y="18150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1" name="AutoShape 54"/>
              <p:cNvSpPr>
                <a:spLocks/>
              </p:cNvSpPr>
              <p:nvPr/>
            </p:nvSpPr>
            <p:spPr bwMode="auto">
              <a:xfrm>
                <a:off x="0" y="0"/>
                <a:ext cx="104" cy="11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2386"/>
                    </a:moveTo>
                    <a:cubicBezTo>
                      <a:pt x="18191" y="16860"/>
                      <a:pt x="13050" y="20128"/>
                      <a:pt x="7105" y="21600"/>
                    </a:cubicBezTo>
                    <a:lnTo>
                      <a:pt x="0" y="0"/>
                    </a:lnTo>
                    <a:close/>
                    <a:moveTo>
                      <a:pt x="21600" y="1238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1408" y="2417"/>
              <a:ext cx="2619" cy="210"/>
            </a:xfrm>
            <a:custGeom>
              <a:avLst/>
              <a:gdLst>
                <a:gd name="T0" fmla="*/ 21600 w 21600"/>
                <a:gd name="T1" fmla="*/ 0 h 20070"/>
                <a:gd name="T2" fmla="*/ 9163 w 21600"/>
                <a:gd name="T3" fmla="*/ 19850 h 20070"/>
                <a:gd name="T4" fmla="*/ 0 w 21600"/>
                <a:gd name="T5" fmla="*/ 2776 h 20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070">
                  <a:moveTo>
                    <a:pt x="21600" y="0"/>
                  </a:moveTo>
                  <a:cubicBezTo>
                    <a:pt x="20769" y="12713"/>
                    <a:pt x="15200" y="21600"/>
                    <a:pt x="9163" y="19850"/>
                  </a:cubicBezTo>
                  <a:cubicBezTo>
                    <a:pt x="4753" y="18571"/>
                    <a:pt x="1139" y="11838"/>
                    <a:pt x="0" y="2776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56"/>
            <p:cNvSpPr>
              <a:spLocks/>
            </p:cNvSpPr>
            <p:nvPr/>
          </p:nvSpPr>
          <p:spPr bwMode="auto">
            <a:xfrm>
              <a:off x="1739" y="2207"/>
              <a:ext cx="191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Request encrypted with session key</a:t>
              </a:r>
            </a:p>
          </p:txBody>
        </p:sp>
        <p:sp>
          <p:nvSpPr>
            <p:cNvPr id="54" name="Rectangle 57"/>
            <p:cNvSpPr>
              <a:spLocks/>
            </p:cNvSpPr>
            <p:nvPr/>
          </p:nvSpPr>
          <p:spPr bwMode="auto">
            <a:xfrm>
              <a:off x="1827" y="2442"/>
              <a:ext cx="1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Reply encrypted with session key  </a:t>
              </a:r>
            </a:p>
          </p:txBody>
        </p:sp>
        <p:sp>
          <p:nvSpPr>
            <p:cNvPr id="55" name="Rectangle 58"/>
            <p:cNvSpPr>
              <a:spLocks/>
            </p:cNvSpPr>
            <p:nvPr/>
          </p:nvSpPr>
          <p:spPr bwMode="auto">
            <a:xfrm>
              <a:off x="4100" y="2036"/>
              <a:ext cx="4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Service</a:t>
              </a:r>
            </a:p>
          </p:txBody>
        </p:sp>
        <p:sp>
          <p:nvSpPr>
            <p:cNvPr id="56" name="Rectangle 59"/>
            <p:cNvSpPr>
              <a:spLocks/>
            </p:cNvSpPr>
            <p:nvPr/>
          </p:nvSpPr>
          <p:spPr bwMode="auto">
            <a:xfrm>
              <a:off x="4071" y="2154"/>
              <a:ext cx="4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function</a:t>
              </a:r>
            </a:p>
          </p:txBody>
        </p:sp>
        <p:grpSp>
          <p:nvGrpSpPr>
            <p:cNvPr id="57" name="Group 60"/>
            <p:cNvGrpSpPr>
              <a:grpSpLocks/>
            </p:cNvGrpSpPr>
            <p:nvPr/>
          </p:nvGrpSpPr>
          <p:grpSpPr bwMode="auto">
            <a:xfrm>
              <a:off x="4060" y="2318"/>
              <a:ext cx="89" cy="81"/>
              <a:chOff x="0" y="0"/>
              <a:chExt cx="88" cy="81"/>
            </a:xfrm>
          </p:grpSpPr>
          <p:sp>
            <p:nvSpPr>
              <p:cNvPr id="98" name="Freeform 61"/>
              <p:cNvSpPr>
                <a:spLocks/>
              </p:cNvSpPr>
              <p:nvPr/>
            </p:nvSpPr>
            <p:spPr bwMode="auto">
              <a:xfrm>
                <a:off x="36" y="34"/>
                <a:ext cx="52" cy="47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7457" y="9775"/>
                      <a:pt x="9706" y="17526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9" name="AutoShape 62"/>
              <p:cNvSpPr>
                <a:spLocks/>
              </p:cNvSpPr>
              <p:nvPr/>
            </p:nvSpPr>
            <p:spPr bwMode="auto">
              <a:xfrm>
                <a:off x="0" y="0"/>
                <a:ext cx="88" cy="8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219"/>
                    </a:moveTo>
                    <a:cubicBezTo>
                      <a:pt x="19184" y="14822"/>
                      <a:pt x="14664" y="19265"/>
                      <a:pt x="9003" y="21600"/>
                    </a:cubicBezTo>
                    <a:lnTo>
                      <a:pt x="0" y="0"/>
                    </a:lnTo>
                    <a:close/>
                    <a:moveTo>
                      <a:pt x="21600" y="9219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58" name="Freeform 63"/>
            <p:cNvSpPr>
              <a:spLocks/>
            </p:cNvSpPr>
            <p:nvPr/>
          </p:nvSpPr>
          <p:spPr bwMode="auto">
            <a:xfrm>
              <a:off x="4023" y="1921"/>
              <a:ext cx="515" cy="529"/>
            </a:xfrm>
            <a:custGeom>
              <a:avLst/>
              <a:gdLst>
                <a:gd name="T0" fmla="*/ 0 w 21578"/>
                <a:gd name="T1" fmla="+- 0 10760 22"/>
                <a:gd name="T2" fmla="*/ 10760 h 21556"/>
                <a:gd name="T3" fmla="*/ 10829 w 21578"/>
                <a:gd name="T4" fmla="+- 0 22 22"/>
                <a:gd name="T5" fmla="*/ 22 h 21556"/>
                <a:gd name="T6" fmla="*/ 21578 w 21578"/>
                <a:gd name="T7" fmla="+- 0 10840 22"/>
                <a:gd name="T8" fmla="*/ 10840 h 21556"/>
                <a:gd name="T9" fmla="*/ 10748 w 21578"/>
                <a:gd name="T10" fmla="+- 0 21578 22"/>
                <a:gd name="T11" fmla="*/ 21578 h 21556"/>
                <a:gd name="T12" fmla="*/ 3133 w 21578"/>
                <a:gd name="T13" fmla="+- 0 18395 22"/>
                <a:gd name="T14" fmla="*/ 18395 h 2155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21578" h="21556">
                  <a:moveTo>
                    <a:pt x="0" y="10738"/>
                  </a:moveTo>
                  <a:cubicBezTo>
                    <a:pt x="22" y="4785"/>
                    <a:pt x="4871" y="-22"/>
                    <a:pt x="10829" y="0"/>
                  </a:cubicBezTo>
                  <a:cubicBezTo>
                    <a:pt x="16788" y="23"/>
                    <a:pt x="21600" y="4866"/>
                    <a:pt x="21578" y="10818"/>
                  </a:cubicBezTo>
                  <a:cubicBezTo>
                    <a:pt x="21555" y="16771"/>
                    <a:pt x="16707" y="21578"/>
                    <a:pt x="10748" y="21556"/>
                  </a:cubicBezTo>
                  <a:cubicBezTo>
                    <a:pt x="7888" y="21545"/>
                    <a:pt x="5149" y="20400"/>
                    <a:pt x="3133" y="18373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59" name="Group 64"/>
            <p:cNvGrpSpPr>
              <a:grpSpLocks/>
            </p:cNvGrpSpPr>
            <p:nvPr/>
          </p:nvGrpSpPr>
          <p:grpSpPr bwMode="auto">
            <a:xfrm>
              <a:off x="3236" y="803"/>
              <a:ext cx="88" cy="88"/>
              <a:chOff x="0" y="0"/>
              <a:chExt cx="88" cy="88"/>
            </a:xfrm>
          </p:grpSpPr>
          <p:sp>
            <p:nvSpPr>
              <p:cNvPr id="96" name="Freeform 65"/>
              <p:cNvSpPr>
                <a:spLocks/>
              </p:cNvSpPr>
              <p:nvPr/>
            </p:nvSpPr>
            <p:spPr bwMode="auto">
              <a:xfrm>
                <a:off x="36" y="36"/>
                <a:ext cx="52" cy="52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7516" y="9757"/>
                      <a:pt x="9757" y="17516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7" name="AutoShape 66"/>
              <p:cNvSpPr>
                <a:spLocks/>
              </p:cNvSpPr>
              <p:nvPr/>
            </p:nvSpPr>
            <p:spPr bwMode="auto">
              <a:xfrm>
                <a:off x="0" y="0"/>
                <a:ext cx="88" cy="8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042"/>
                    </a:moveTo>
                    <a:cubicBezTo>
                      <a:pt x="19225" y="14714"/>
                      <a:pt x="14714" y="19225"/>
                      <a:pt x="9042" y="21600"/>
                    </a:cubicBezTo>
                    <a:lnTo>
                      <a:pt x="0" y="0"/>
                    </a:lnTo>
                    <a:close/>
                    <a:moveTo>
                      <a:pt x="21600" y="904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0" name="Freeform 67"/>
            <p:cNvSpPr>
              <a:spLocks/>
            </p:cNvSpPr>
            <p:nvPr/>
          </p:nvSpPr>
          <p:spPr bwMode="auto">
            <a:xfrm>
              <a:off x="3230" y="404"/>
              <a:ext cx="548" cy="562"/>
            </a:xfrm>
            <a:custGeom>
              <a:avLst/>
              <a:gdLst>
                <a:gd name="T0" fmla="*/ 0 w 21578"/>
                <a:gd name="T1" fmla="+- 0 10760 22"/>
                <a:gd name="T2" fmla="*/ 10760 h 21556"/>
                <a:gd name="T3" fmla="*/ 10829 w 21578"/>
                <a:gd name="T4" fmla="+- 0 22 22"/>
                <a:gd name="T5" fmla="*/ 22 h 21556"/>
                <a:gd name="T6" fmla="*/ 21578 w 21578"/>
                <a:gd name="T7" fmla="+- 0 10840 22"/>
                <a:gd name="T8" fmla="*/ 10840 h 21556"/>
                <a:gd name="T9" fmla="*/ 10748 w 21578"/>
                <a:gd name="T10" fmla="+- 0 21578 22"/>
                <a:gd name="T11" fmla="*/ 21578 h 21556"/>
                <a:gd name="T12" fmla="*/ 3120 w 21578"/>
                <a:gd name="T13" fmla="+- 0 18381 22"/>
                <a:gd name="T14" fmla="*/ 18381 h 2155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21578" h="21556">
                  <a:moveTo>
                    <a:pt x="0" y="10738"/>
                  </a:moveTo>
                  <a:cubicBezTo>
                    <a:pt x="22" y="4785"/>
                    <a:pt x="4871" y="-22"/>
                    <a:pt x="10829" y="0"/>
                  </a:cubicBezTo>
                  <a:cubicBezTo>
                    <a:pt x="16788" y="23"/>
                    <a:pt x="21600" y="4866"/>
                    <a:pt x="21578" y="10818"/>
                  </a:cubicBezTo>
                  <a:cubicBezTo>
                    <a:pt x="21555" y="16771"/>
                    <a:pt x="16707" y="21578"/>
                    <a:pt x="10748" y="21556"/>
                  </a:cubicBezTo>
                  <a:cubicBezTo>
                    <a:pt x="7881" y="21545"/>
                    <a:pt x="5137" y="20395"/>
                    <a:pt x="3120" y="18359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1" name="Group 68"/>
            <p:cNvGrpSpPr>
              <a:grpSpLocks/>
            </p:cNvGrpSpPr>
            <p:nvPr/>
          </p:nvGrpSpPr>
          <p:grpSpPr bwMode="auto">
            <a:xfrm>
              <a:off x="1622" y="827"/>
              <a:ext cx="88" cy="88"/>
              <a:chOff x="0" y="0"/>
              <a:chExt cx="88" cy="88"/>
            </a:xfrm>
          </p:grpSpPr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36" y="36"/>
                <a:ext cx="52" cy="52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7516" y="9757"/>
                      <a:pt x="9757" y="17516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5" name="AutoShape 70"/>
              <p:cNvSpPr>
                <a:spLocks/>
              </p:cNvSpPr>
              <p:nvPr/>
            </p:nvSpPr>
            <p:spPr bwMode="auto">
              <a:xfrm>
                <a:off x="0" y="0"/>
                <a:ext cx="88" cy="8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042"/>
                    </a:moveTo>
                    <a:cubicBezTo>
                      <a:pt x="19225" y="14714"/>
                      <a:pt x="14714" y="19225"/>
                      <a:pt x="9042" y="21600"/>
                    </a:cubicBezTo>
                    <a:lnTo>
                      <a:pt x="0" y="0"/>
                    </a:lnTo>
                    <a:close/>
                    <a:moveTo>
                      <a:pt x="21600" y="904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2" name="Freeform 71"/>
            <p:cNvSpPr>
              <a:spLocks/>
            </p:cNvSpPr>
            <p:nvPr/>
          </p:nvSpPr>
          <p:spPr bwMode="auto">
            <a:xfrm>
              <a:off x="1598" y="436"/>
              <a:ext cx="501" cy="530"/>
            </a:xfrm>
            <a:custGeom>
              <a:avLst/>
              <a:gdLst>
                <a:gd name="T0" fmla="*/ 0 w 21578"/>
                <a:gd name="T1" fmla="+- 0 10760 22"/>
                <a:gd name="T2" fmla="*/ 10760 h 21556"/>
                <a:gd name="T3" fmla="*/ 10829 w 21578"/>
                <a:gd name="T4" fmla="+- 0 22 22"/>
                <a:gd name="T5" fmla="*/ 22 h 21556"/>
                <a:gd name="T6" fmla="*/ 21578 w 21578"/>
                <a:gd name="T7" fmla="+- 0 10840 22"/>
                <a:gd name="T8" fmla="*/ 10840 h 21556"/>
                <a:gd name="T9" fmla="*/ 10748 w 21578"/>
                <a:gd name="T10" fmla="+- 0 21578 22"/>
                <a:gd name="T11" fmla="*/ 21578 h 21556"/>
                <a:gd name="T12" fmla="*/ 3135 w 21578"/>
                <a:gd name="T13" fmla="+- 0 18396 22"/>
                <a:gd name="T14" fmla="*/ 18396 h 2155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21578" h="21556">
                  <a:moveTo>
                    <a:pt x="0" y="10738"/>
                  </a:moveTo>
                  <a:cubicBezTo>
                    <a:pt x="22" y="4785"/>
                    <a:pt x="4871" y="-22"/>
                    <a:pt x="10829" y="0"/>
                  </a:cubicBezTo>
                  <a:cubicBezTo>
                    <a:pt x="16788" y="23"/>
                    <a:pt x="21600" y="4866"/>
                    <a:pt x="21578" y="10818"/>
                  </a:cubicBezTo>
                  <a:cubicBezTo>
                    <a:pt x="21555" y="16771"/>
                    <a:pt x="16707" y="21578"/>
                    <a:pt x="10748" y="21556"/>
                  </a:cubicBezTo>
                  <a:cubicBezTo>
                    <a:pt x="7889" y="21545"/>
                    <a:pt x="5150" y="20401"/>
                    <a:pt x="3135" y="18374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3" name="Group 72"/>
            <p:cNvGrpSpPr>
              <a:grpSpLocks/>
            </p:cNvGrpSpPr>
            <p:nvPr/>
          </p:nvGrpSpPr>
          <p:grpSpPr bwMode="auto">
            <a:xfrm>
              <a:off x="1393" y="705"/>
              <a:ext cx="118" cy="79"/>
              <a:chOff x="0" y="0"/>
              <a:chExt cx="118" cy="78"/>
            </a:xfrm>
          </p:grpSpPr>
          <p:sp>
            <p:nvSpPr>
              <p:cNvPr id="92" name="Freeform 73"/>
              <p:cNvSpPr>
                <a:spLocks/>
              </p:cNvSpPr>
              <p:nvPr/>
            </p:nvSpPr>
            <p:spPr bwMode="auto">
              <a:xfrm>
                <a:off x="0" y="0"/>
                <a:ext cx="12" cy="78"/>
              </a:xfrm>
              <a:custGeom>
                <a:avLst/>
                <a:gdLst>
                  <a:gd name="T0" fmla="+- 0 21600 4183"/>
                  <a:gd name="T1" fmla="*/ T0 w 17417"/>
                  <a:gd name="T2" fmla="*/ 21600 h 21600"/>
                  <a:gd name="T3" fmla="+- 0 7829 4183"/>
                  <a:gd name="T4" fmla="*/ T3 w 17417"/>
                  <a:gd name="T5" fmla="*/ 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</a:cxnLst>
                <a:rect l="0" t="0" r="r" b="b"/>
                <a:pathLst>
                  <a:path w="17417" h="21600">
                    <a:moveTo>
                      <a:pt x="17417" y="21600"/>
                    </a:moveTo>
                    <a:cubicBezTo>
                      <a:pt x="682" y="14938"/>
                      <a:pt x="-4183" y="7307"/>
                      <a:pt x="3646" y="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3" name="AutoShape 74"/>
              <p:cNvSpPr>
                <a:spLocks/>
              </p:cNvSpPr>
              <p:nvPr/>
            </p:nvSpPr>
            <p:spPr bwMode="auto">
              <a:xfrm>
                <a:off x="0" y="0"/>
                <a:ext cx="118" cy="78"/>
              </a:xfrm>
              <a:custGeom>
                <a:avLst/>
                <a:gdLst/>
                <a:ahLst/>
                <a:cxnLst/>
                <a:rect l="0" t="0" r="r" b="b"/>
                <a:pathLst>
                  <a:path w="21049" h="21600">
                    <a:moveTo>
                      <a:pt x="2295" y="21600"/>
                    </a:moveTo>
                    <a:cubicBezTo>
                      <a:pt x="90" y="14938"/>
                      <a:pt x="-551" y="7307"/>
                      <a:pt x="480" y="0"/>
                    </a:cubicBezTo>
                    <a:lnTo>
                      <a:pt x="21049" y="6884"/>
                    </a:lnTo>
                    <a:close/>
                    <a:moveTo>
                      <a:pt x="2295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4" name="Freeform 75"/>
            <p:cNvSpPr>
              <a:spLocks/>
            </p:cNvSpPr>
            <p:nvPr/>
          </p:nvSpPr>
          <p:spPr bwMode="auto">
            <a:xfrm>
              <a:off x="894" y="739"/>
              <a:ext cx="537" cy="851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4" y="10725"/>
                    <a:pt x="9223" y="1517"/>
                    <a:pt x="21600" y="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5" name="Group 76"/>
            <p:cNvGrpSpPr>
              <a:grpSpLocks/>
            </p:cNvGrpSpPr>
            <p:nvPr/>
          </p:nvGrpSpPr>
          <p:grpSpPr bwMode="auto">
            <a:xfrm>
              <a:off x="1012" y="1564"/>
              <a:ext cx="118" cy="86"/>
              <a:chOff x="0" y="0"/>
              <a:chExt cx="118" cy="85"/>
            </a:xfrm>
          </p:grpSpPr>
          <p:sp>
            <p:nvSpPr>
              <p:cNvPr id="90" name="Freeform 77"/>
              <p:cNvSpPr>
                <a:spLocks/>
              </p:cNvSpPr>
              <p:nvPr/>
            </p:nvSpPr>
            <p:spPr bwMode="auto">
              <a:xfrm>
                <a:off x="106" y="0"/>
                <a:ext cx="12" cy="85"/>
              </a:xfrm>
              <a:custGeom>
                <a:avLst/>
                <a:gdLst>
                  <a:gd name="T0" fmla="*/ 0 w 17009"/>
                  <a:gd name="T1" fmla="*/ 0 h 21600"/>
                  <a:gd name="T2" fmla="*/ 11930 w 17009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009" h="21600">
                    <a:moveTo>
                      <a:pt x="0" y="0"/>
                    </a:moveTo>
                    <a:cubicBezTo>
                      <a:pt x="17374" y="6709"/>
                      <a:pt x="21600" y="14360"/>
                      <a:pt x="1193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1" name="AutoShape 78"/>
              <p:cNvSpPr>
                <a:spLocks/>
              </p:cNvSpPr>
              <p:nvPr/>
            </p:nvSpPr>
            <p:spPr bwMode="auto">
              <a:xfrm>
                <a:off x="0" y="0"/>
                <a:ext cx="118" cy="85"/>
              </a:xfrm>
              <a:custGeom>
                <a:avLst/>
                <a:gdLst/>
                <a:ahLst/>
                <a:cxnLst/>
                <a:rect l="0" t="0" r="r" b="b"/>
                <a:pathLst>
                  <a:path w="21025" h="21600">
                    <a:moveTo>
                      <a:pt x="18895" y="0"/>
                    </a:moveTo>
                    <a:cubicBezTo>
                      <a:pt x="21071" y="6709"/>
                      <a:pt x="21600" y="14360"/>
                      <a:pt x="20389" y="21600"/>
                    </a:cubicBezTo>
                    <a:lnTo>
                      <a:pt x="0" y="13877"/>
                    </a:lnTo>
                    <a:close/>
                    <a:moveTo>
                      <a:pt x="1889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6" name="Freeform 79"/>
            <p:cNvSpPr>
              <a:spLocks/>
            </p:cNvSpPr>
            <p:nvPr/>
          </p:nvSpPr>
          <p:spPr bwMode="auto">
            <a:xfrm>
              <a:off x="1105" y="833"/>
              <a:ext cx="451" cy="783"/>
            </a:xfrm>
            <a:custGeom>
              <a:avLst/>
              <a:gdLst>
                <a:gd name="T0" fmla="*/ 21584 w 21584"/>
                <a:gd name="T1" fmla="*/ 0 h 21600"/>
                <a:gd name="T2" fmla="*/ 0 w 21584"/>
                <a:gd name="T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584" h="21600">
                  <a:moveTo>
                    <a:pt x="21584" y="0"/>
                  </a:moveTo>
                  <a:cubicBezTo>
                    <a:pt x="21600" y="10654"/>
                    <a:pt x="12489" y="19771"/>
                    <a:pt x="0" y="2160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7" name="Group 80"/>
            <p:cNvGrpSpPr>
              <a:grpSpLocks/>
            </p:cNvGrpSpPr>
            <p:nvPr/>
          </p:nvGrpSpPr>
          <p:grpSpPr bwMode="auto">
            <a:xfrm>
              <a:off x="1306" y="2025"/>
              <a:ext cx="118" cy="83"/>
              <a:chOff x="0" y="0"/>
              <a:chExt cx="118" cy="82"/>
            </a:xfrm>
          </p:grpSpPr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110" y="0"/>
                <a:ext cx="8" cy="82"/>
              </a:xfrm>
              <a:custGeom>
                <a:avLst/>
                <a:gdLst>
                  <a:gd name="T0" fmla="*/ 0 w 16197"/>
                  <a:gd name="T1" fmla="*/ 0 h 21600"/>
                  <a:gd name="T2" fmla="*/ 1407 w 16197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197" h="21600">
                    <a:moveTo>
                      <a:pt x="0" y="0"/>
                    </a:moveTo>
                    <a:cubicBezTo>
                      <a:pt x="21101" y="6948"/>
                      <a:pt x="21600" y="14610"/>
                      <a:pt x="1407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9" name="AutoShape 82"/>
              <p:cNvSpPr>
                <a:spLocks/>
              </p:cNvSpPr>
              <p:nvPr/>
            </p:nvSpPr>
            <p:spPr bwMode="auto">
              <a:xfrm>
                <a:off x="0" y="0"/>
                <a:ext cx="118" cy="82"/>
              </a:xfrm>
              <a:custGeom>
                <a:avLst/>
                <a:gdLst/>
                <a:ahLst/>
                <a:cxnLst/>
                <a:rect l="0" t="0" r="r" b="b"/>
                <a:pathLst>
                  <a:path w="21141" h="21600">
                    <a:moveTo>
                      <a:pt x="19765" y="0"/>
                    </a:moveTo>
                    <a:cubicBezTo>
                      <a:pt x="21558" y="6948"/>
                      <a:pt x="21600" y="14610"/>
                      <a:pt x="19884" y="21600"/>
                    </a:cubicBezTo>
                    <a:lnTo>
                      <a:pt x="0" y="11038"/>
                    </a:lnTo>
                    <a:close/>
                    <a:moveTo>
                      <a:pt x="1976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1358" y="841"/>
              <a:ext cx="1888" cy="1226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21600" y="11648"/>
                    <a:pt x="12047" y="21200"/>
                    <a:pt x="0" y="2160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9" name="Group 84"/>
            <p:cNvGrpSpPr>
              <a:grpSpLocks/>
            </p:cNvGrpSpPr>
            <p:nvPr/>
          </p:nvGrpSpPr>
          <p:grpSpPr bwMode="auto">
            <a:xfrm>
              <a:off x="3098" y="734"/>
              <a:ext cx="125" cy="80"/>
              <a:chOff x="0" y="0"/>
              <a:chExt cx="125" cy="79"/>
            </a:xfrm>
          </p:grpSpPr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0" y="0"/>
                <a:ext cx="7" cy="79"/>
              </a:xfrm>
              <a:custGeom>
                <a:avLst/>
                <a:gdLst>
                  <a:gd name="T0" fmla="+- 0 20148 5402"/>
                  <a:gd name="T1" fmla="*/ T0 w 16198"/>
                  <a:gd name="T2" fmla="*/ 21600 h 21600"/>
                  <a:gd name="T3" fmla="+- 0 21600 5402"/>
                  <a:gd name="T4" fmla="*/ T3 w 16198"/>
                  <a:gd name="T5" fmla="*/ 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</a:cxnLst>
                <a:rect l="0" t="0" r="r" b="b"/>
                <a:pathLst>
                  <a:path w="16198" h="21600">
                    <a:moveTo>
                      <a:pt x="14746" y="21600"/>
                    </a:moveTo>
                    <a:cubicBezTo>
                      <a:pt x="-5402" y="14593"/>
                      <a:pt x="-4889" y="6967"/>
                      <a:pt x="16198" y="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7" name="AutoShape 86"/>
              <p:cNvSpPr>
                <a:spLocks/>
              </p:cNvSpPr>
              <p:nvPr/>
            </p:nvSpPr>
            <p:spPr bwMode="auto">
              <a:xfrm>
                <a:off x="0" y="0"/>
                <a:ext cx="125" cy="79"/>
              </a:xfrm>
              <a:custGeom>
                <a:avLst/>
                <a:gdLst/>
                <a:ahLst/>
                <a:cxnLst/>
                <a:rect l="0" t="0" r="r" b="b"/>
                <a:pathLst>
                  <a:path w="21175" h="21600">
                    <a:moveTo>
                      <a:pt x="1161" y="21600"/>
                    </a:moveTo>
                    <a:cubicBezTo>
                      <a:pt x="-425" y="14593"/>
                      <a:pt x="-385" y="6967"/>
                      <a:pt x="1275" y="0"/>
                    </a:cubicBezTo>
                    <a:lnTo>
                      <a:pt x="21175" y="11046"/>
                    </a:lnTo>
                    <a:close/>
                    <a:moveTo>
                      <a:pt x="1161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70" name="Freeform 87"/>
            <p:cNvSpPr>
              <a:spLocks/>
            </p:cNvSpPr>
            <p:nvPr/>
          </p:nvSpPr>
          <p:spPr bwMode="auto">
            <a:xfrm>
              <a:off x="1305" y="775"/>
              <a:ext cx="1852" cy="1227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9953"/>
                    <a:pt x="9552" y="401"/>
                    <a:pt x="21600" y="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Line 88"/>
            <p:cNvSpPr>
              <a:spLocks noChangeShapeType="1"/>
            </p:cNvSpPr>
            <p:nvPr/>
          </p:nvSpPr>
          <p:spPr bwMode="auto">
            <a:xfrm rot="10800000">
              <a:off x="688" y="1069"/>
              <a:ext cx="720" cy="22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Line 89"/>
            <p:cNvSpPr>
              <a:spLocks noChangeShapeType="1"/>
            </p:cNvSpPr>
            <p:nvPr/>
          </p:nvSpPr>
          <p:spPr bwMode="auto">
            <a:xfrm flipH="1">
              <a:off x="2393" y="1759"/>
              <a:ext cx="1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90"/>
            <p:cNvSpPr>
              <a:spLocks/>
            </p:cNvSpPr>
            <p:nvPr/>
          </p:nvSpPr>
          <p:spPr bwMode="auto">
            <a:xfrm>
              <a:off x="2731" y="2097"/>
              <a:ext cx="73" cy="74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AutoShape 91"/>
            <p:cNvSpPr>
              <a:spLocks/>
            </p:cNvSpPr>
            <p:nvPr/>
          </p:nvSpPr>
          <p:spPr bwMode="auto">
            <a:xfrm>
              <a:off x="2525" y="1730"/>
              <a:ext cx="74" cy="73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Line 92"/>
            <p:cNvSpPr>
              <a:spLocks noChangeShapeType="1"/>
            </p:cNvSpPr>
            <p:nvPr/>
          </p:nvSpPr>
          <p:spPr bwMode="auto">
            <a:xfrm>
              <a:off x="1541" y="1465"/>
              <a:ext cx="235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6" name="AutoShape 93"/>
            <p:cNvSpPr>
              <a:spLocks/>
            </p:cNvSpPr>
            <p:nvPr/>
          </p:nvSpPr>
          <p:spPr bwMode="auto">
            <a:xfrm>
              <a:off x="1482" y="1436"/>
              <a:ext cx="73" cy="74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94"/>
            <p:cNvSpPr>
              <a:spLocks/>
            </p:cNvSpPr>
            <p:nvPr/>
          </p:nvSpPr>
          <p:spPr bwMode="auto">
            <a:xfrm>
              <a:off x="982" y="1025"/>
              <a:ext cx="74" cy="73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AutoShape 95"/>
            <p:cNvSpPr>
              <a:spLocks/>
            </p:cNvSpPr>
            <p:nvPr/>
          </p:nvSpPr>
          <p:spPr bwMode="auto">
            <a:xfrm>
              <a:off x="1408" y="1260"/>
              <a:ext cx="74" cy="73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Rectangle 96"/>
            <p:cNvSpPr>
              <a:spLocks/>
            </p:cNvSpPr>
            <p:nvPr/>
          </p:nvSpPr>
          <p:spPr bwMode="auto">
            <a:xfrm>
              <a:off x="1810" y="1281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Step B</a:t>
              </a:r>
            </a:p>
          </p:txBody>
        </p:sp>
        <p:sp>
          <p:nvSpPr>
            <p:cNvPr id="80" name="Rectangle 97"/>
            <p:cNvSpPr>
              <a:spLocks/>
            </p:cNvSpPr>
            <p:nvPr/>
          </p:nvSpPr>
          <p:spPr bwMode="auto">
            <a:xfrm>
              <a:off x="261" y="444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Step A</a:t>
              </a:r>
            </a:p>
          </p:txBody>
        </p:sp>
        <p:sp>
          <p:nvSpPr>
            <p:cNvPr id="81" name="Rectangle 98"/>
            <p:cNvSpPr>
              <a:spLocks/>
            </p:cNvSpPr>
            <p:nvPr/>
          </p:nvSpPr>
          <p:spPr bwMode="auto">
            <a:xfrm>
              <a:off x="2949" y="1693"/>
              <a:ext cx="3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Step C</a:t>
              </a:r>
            </a:p>
          </p:txBody>
        </p:sp>
        <p:sp>
          <p:nvSpPr>
            <p:cNvPr id="82" name="Rectangle 99"/>
            <p:cNvSpPr>
              <a:spLocks/>
            </p:cNvSpPr>
            <p:nvPr/>
          </p:nvSpPr>
          <p:spPr bwMode="auto">
            <a:xfrm>
              <a:off x="107" y="2192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C</a:t>
              </a:r>
            </a:p>
          </p:txBody>
        </p:sp>
        <p:sp>
          <p:nvSpPr>
            <p:cNvPr id="83" name="Rectangle 100"/>
            <p:cNvSpPr>
              <a:spLocks/>
            </p:cNvSpPr>
            <p:nvPr/>
          </p:nvSpPr>
          <p:spPr bwMode="auto">
            <a:xfrm>
              <a:off x="5108" y="222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84" name="Oval 101"/>
            <p:cNvSpPr>
              <a:spLocks/>
            </p:cNvSpPr>
            <p:nvPr/>
          </p:nvSpPr>
          <p:spPr bwMode="auto">
            <a:xfrm>
              <a:off x="909" y="2520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Oval 102"/>
            <p:cNvSpPr>
              <a:spLocks/>
            </p:cNvSpPr>
            <p:nvPr/>
          </p:nvSpPr>
          <p:spPr bwMode="auto">
            <a:xfrm>
              <a:off x="906" y="2638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3430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properties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>
                <a:ea typeface="ＭＳ Ｐゴシック" charset="0"/>
                <a:cs typeface="ＭＳ Ｐゴシック" charset="0"/>
              </a:rPr>
              <a:t>Confidentiality, authenticity, integrity, availability, non-repudiation, access control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>
                <a:ea typeface="ＭＳ Ｐゴシック" charset="0"/>
                <a:cs typeface="ＭＳ Ｐゴシック" charset="0"/>
              </a:rPr>
              <a:t>Three types of functions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>
                <a:ea typeface="ＭＳ Ｐゴシック" charset="0"/>
                <a:cs typeface="ＭＳ Ｐゴシック" charset="0"/>
              </a:rPr>
              <a:t>Cryptographic hash, symmetric key crypto, asymmetric key crypto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>
                <a:ea typeface="ＭＳ Ｐゴシック" charset="0"/>
                <a:cs typeface="ＭＳ Ｐゴシック" charset="0"/>
              </a:rPr>
              <a:t>Applications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>
                <a:ea typeface="ＭＳ Ｐゴシック" charset="0"/>
                <a:cs typeface="ＭＳ Ｐゴシック" charset="0"/>
              </a:rPr>
              <a:t>Password store, secure digest, MAC, &amp;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45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from "Principles of Computer System Design: An Introduction,” Chapter 11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ocw.mit.edu</a:t>
            </a:r>
            <a:r>
              <a:rPr lang="en-US" dirty="0"/>
              <a:t>/resources/res-6-004-principles-of-computer-system-design-an-introduction-spring-2009/online-textbook/protection_open_5_0.pdf</a:t>
            </a:r>
          </a:p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(UIUC), Jennifer Rexford (Princeton) and Michael Freedman (Princeton).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Your system is only as secure as your weakest component!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One must demonstrate that the system is protected from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every possible threat</a:t>
            </a:r>
            <a:r>
              <a:rPr lang="en-US" dirty="0"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Is the system secure?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Insecure: just needs to discover one example security hole.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Secure: must show there’s no security hole at all.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I don’t know: “We don’t know of any remaining security holes.”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1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7DB-04E9-204A-A62C-6042664D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0737-9764-BC42-A583-80F7FAE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28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 design principle</a:t>
            </a:r>
          </a:p>
          <a:p>
            <a:pPr lvl="1"/>
            <a:r>
              <a:rPr lang="en-US" i="1" dirty="0"/>
              <a:t>Let anyone comment on the design. You need all the help you can get.</a:t>
            </a:r>
          </a:p>
          <a:p>
            <a:pPr lvl="1"/>
            <a:r>
              <a:rPr lang="en-US" dirty="0"/>
              <a:t>Closed designs have been historically proven to almost always lead to flaws.</a:t>
            </a:r>
          </a:p>
          <a:p>
            <a:pPr lvl="1"/>
            <a:r>
              <a:rPr lang="en-US" dirty="0"/>
              <a:t>Open vs. closed debate has been going on for ages (e.g., open vs. closed door lock design).</a:t>
            </a:r>
          </a:p>
          <a:p>
            <a:r>
              <a:rPr lang="en-US" dirty="0">
                <a:solidFill>
                  <a:srgbClr val="FF0000"/>
                </a:solidFill>
              </a:rPr>
              <a:t>Minimize secrets</a:t>
            </a:r>
          </a:p>
          <a:p>
            <a:pPr lvl="1"/>
            <a:r>
              <a:rPr lang="en-US" i="1" dirty="0"/>
              <a:t>Because they probably won’t remain secret for long.</a:t>
            </a:r>
          </a:p>
          <a:p>
            <a:pPr lvl="1"/>
            <a:r>
              <a:rPr lang="en-US" dirty="0"/>
              <a:t>If secrets are minimized, when they are compromised, they’re easier to replace.</a:t>
            </a:r>
          </a:p>
          <a:p>
            <a:r>
              <a:rPr lang="en-US" dirty="0">
                <a:solidFill>
                  <a:srgbClr val="FF0000"/>
                </a:solidFill>
              </a:rPr>
              <a:t>Economy of mechanism</a:t>
            </a:r>
          </a:p>
          <a:p>
            <a:pPr lvl="1"/>
            <a:r>
              <a:rPr lang="en-US" i="1" dirty="0"/>
              <a:t>The less there is, the more likely you will get it right.</a:t>
            </a:r>
          </a:p>
          <a:p>
            <a:pPr lvl="1"/>
            <a:r>
              <a:rPr lang="en-US" dirty="0"/>
              <a:t>E.g., having 10,000 lines of security critical code vs. 1,000 lines of security critical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FCA2-285B-3F4E-9E99-2281889D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3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7DB-04E9-204A-A62C-6042664D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0737-9764-BC42-A583-80F7FAE4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28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Minimize common mechanism</a:t>
            </a:r>
          </a:p>
          <a:p>
            <a:pPr lvl="1"/>
            <a:r>
              <a:rPr lang="en-US" i="1" dirty="0"/>
              <a:t>Shared mechanisms provide unwanted communication paths.</a:t>
            </a:r>
          </a:p>
          <a:p>
            <a:pPr lvl="1"/>
            <a:r>
              <a:rPr lang="en-US" dirty="0"/>
              <a:t>E.g., putting a new feature in the kernel (shared by all users) vs. putting it in a library (per application): choose the latter</a:t>
            </a:r>
          </a:p>
          <a:p>
            <a:r>
              <a:rPr lang="en-US" dirty="0">
                <a:solidFill>
                  <a:srgbClr val="FF0000"/>
                </a:solidFill>
              </a:rPr>
              <a:t>Fail-safe defaults</a:t>
            </a:r>
          </a:p>
          <a:p>
            <a:pPr lvl="1"/>
            <a:r>
              <a:rPr lang="en-US" i="1" dirty="0"/>
              <a:t>Most users won’t change them, so make sure that defaults do something safe.</a:t>
            </a:r>
          </a:p>
          <a:p>
            <a:pPr lvl="1"/>
            <a:r>
              <a:rPr lang="en-US" dirty="0"/>
              <a:t>E.g., default Wi-Fi router passwords: a lot of users don’t change them.</a:t>
            </a:r>
          </a:p>
          <a:p>
            <a:r>
              <a:rPr lang="en-US" dirty="0">
                <a:solidFill>
                  <a:srgbClr val="FF0000"/>
                </a:solidFill>
              </a:rPr>
              <a:t>Least privilege principle</a:t>
            </a:r>
          </a:p>
          <a:p>
            <a:pPr lvl="1"/>
            <a:r>
              <a:rPr lang="en-US" i="1" dirty="0"/>
              <a:t>Don’t store lunch in the safe with the jewels.</a:t>
            </a:r>
          </a:p>
          <a:p>
            <a:pPr lvl="1"/>
            <a:r>
              <a:rPr lang="en-US" dirty="0"/>
              <a:t>Give a program as fewest privileges as possible, as accidents can cause a lot of damage.</a:t>
            </a:r>
          </a:p>
          <a:p>
            <a:pPr lvl="1"/>
            <a:r>
              <a:rPr lang="en-US" dirty="0"/>
              <a:t>E.g., no need to run applications with </a:t>
            </a:r>
            <a:r>
              <a:rPr lang="en-US" dirty="0" err="1"/>
              <a:t>sudo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FCA2-285B-3F4E-9E99-2281889D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1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AC77-4DD8-3D46-BA5E-56CB6B75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Net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FB2E-D538-0841-BE13-F1C2B114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assume the design is right.</a:t>
            </a:r>
          </a:p>
          <a:p>
            <a:r>
              <a:rPr lang="en-US" dirty="0"/>
              <a:t>Two principles</a:t>
            </a:r>
          </a:p>
          <a:p>
            <a:pPr lvl="1"/>
            <a:r>
              <a:rPr lang="en-US" dirty="0"/>
              <a:t>Be explicit</a:t>
            </a:r>
          </a:p>
          <a:p>
            <a:pPr lvl="1"/>
            <a:r>
              <a:rPr lang="en-US" dirty="0"/>
              <a:t>Design for iteration</a:t>
            </a:r>
          </a:p>
          <a:p>
            <a:r>
              <a:rPr lang="en-US" dirty="0">
                <a:solidFill>
                  <a:srgbClr val="FF0000"/>
                </a:solidFill>
              </a:rPr>
              <a:t>Be explicit</a:t>
            </a:r>
          </a:p>
          <a:p>
            <a:pPr lvl="1"/>
            <a:r>
              <a:rPr lang="en-US" dirty="0"/>
              <a:t>Make all assumptions explicit so they can be reviewed.</a:t>
            </a:r>
          </a:p>
          <a:p>
            <a:pPr lvl="1"/>
            <a:r>
              <a:rPr lang="en-US" dirty="0"/>
              <a:t>E.g., buffer overrun using: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gets(</a:t>
            </a:r>
            <a:r>
              <a:rPr lang="en-US" b="1" i="1" dirty="0"/>
              <a:t>character array reference</a:t>
            </a:r>
            <a:r>
              <a:rPr lang="en-US" i="1" dirty="0"/>
              <a:t> </a:t>
            </a:r>
            <a:r>
              <a:rPr lang="en-US" i="1" dirty="0" err="1"/>
              <a:t>string_buffer</a:t>
            </a:r>
            <a:r>
              <a:rPr lang="en-US" i="1" dirty="0"/>
              <a:t>)</a:t>
            </a:r>
            <a:br>
              <a:rPr lang="en-US" i="1" dirty="0"/>
            </a:br>
            <a:br>
              <a:rPr lang="en-US" i="1" dirty="0"/>
            </a:br>
            <a:r>
              <a:rPr lang="en-US" dirty="0"/>
              <a:t>If the program allocates 30 bytes, and 250 bytes come in, then there’s a buffer overrun problem.</a:t>
            </a:r>
          </a:p>
          <a:p>
            <a:r>
              <a:rPr lang="en-US" dirty="0">
                <a:solidFill>
                  <a:srgbClr val="FF0000"/>
                </a:solidFill>
              </a:rPr>
              <a:t>Design for iteration</a:t>
            </a:r>
          </a:p>
          <a:p>
            <a:pPr lvl="1"/>
            <a:r>
              <a:rPr lang="en-US" dirty="0"/>
              <a:t>Assume you will make errors and prepare to iterate the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721F8-5A76-1149-A50F-3ECDDDAF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D016-0C53-7D41-B88B-51FE8B8A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TCB (Trusted Computing 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2993-D76B-3847-BFEC-D7139931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the economy of mechanism principle together with the safety net approach</a:t>
            </a:r>
          </a:p>
          <a:p>
            <a:pPr lvl="1"/>
            <a:r>
              <a:rPr lang="en-US" dirty="0"/>
              <a:t>Organize a system design into two kinds of modules: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Untrusted</a:t>
            </a:r>
            <a:r>
              <a:rPr lang="en-US" dirty="0"/>
              <a:t> modules and </a:t>
            </a:r>
            <a:r>
              <a:rPr lang="en-US" dirty="0">
                <a:solidFill>
                  <a:srgbClr val="FF0000"/>
                </a:solidFill>
              </a:rPr>
              <a:t>trusted</a:t>
            </a:r>
            <a:r>
              <a:rPr lang="en-US" dirty="0"/>
              <a:t> modules</a:t>
            </a:r>
          </a:p>
          <a:p>
            <a:r>
              <a:rPr lang="en-US" dirty="0"/>
              <a:t>The correctness of the untrusted modules </a:t>
            </a:r>
            <a:r>
              <a:rPr lang="en-US" dirty="0">
                <a:solidFill>
                  <a:srgbClr val="FF0000"/>
                </a:solidFill>
              </a:rPr>
              <a:t>should not affect</a:t>
            </a:r>
            <a:r>
              <a:rPr lang="en-US" dirty="0"/>
              <a:t> the security of the whole system.</a:t>
            </a:r>
          </a:p>
          <a:p>
            <a:r>
              <a:rPr lang="en-US" dirty="0"/>
              <a:t>The trusted modules </a:t>
            </a:r>
            <a:r>
              <a:rPr lang="en-US" dirty="0">
                <a:solidFill>
                  <a:srgbClr val="FF0000"/>
                </a:solidFill>
              </a:rPr>
              <a:t>must work correctly</a:t>
            </a:r>
            <a:r>
              <a:rPr lang="en-US" dirty="0"/>
              <a:t> to make the system secure.</a:t>
            </a:r>
          </a:p>
          <a:p>
            <a:r>
              <a:rPr lang="en-US" dirty="0"/>
              <a:t>The collection of trusted modules are called </a:t>
            </a:r>
            <a:r>
              <a:rPr lang="en-US" dirty="0">
                <a:solidFill>
                  <a:srgbClr val="FF0000"/>
                </a:solidFill>
              </a:rPr>
              <a:t>the trusted computing base (TCB)</a:t>
            </a:r>
            <a:r>
              <a:rPr lang="en-US" dirty="0"/>
              <a:t>.</a:t>
            </a:r>
          </a:p>
          <a:p>
            <a:r>
              <a:rPr lang="en-US" dirty="0"/>
              <a:t>It is important to minimize the size of the TCB (the economy of mechanism principle).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06DA-BB72-1F48-92C2-CB5D5472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85121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41901</TotalTime>
  <Pages>12</Pages>
  <Words>3320</Words>
  <Application>Microsoft Macintosh PowerPoint</Application>
  <PresentationFormat>Letter Paper (8.5x11 in)</PresentationFormat>
  <Paragraphs>505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ＭＳ Ｐゴシック</vt:lpstr>
      <vt:lpstr>Arial</vt:lpstr>
      <vt:lpstr>Calibri</vt:lpstr>
      <vt:lpstr>Helvetica</vt:lpstr>
      <vt:lpstr>Times New Roman</vt:lpstr>
      <vt:lpstr>Wingdings</vt:lpstr>
      <vt:lpstr>CS252-template</vt:lpstr>
      <vt:lpstr>Office Theme</vt:lpstr>
      <vt:lpstr>CSE 486/586 Distributed Systems Security</vt:lpstr>
      <vt:lpstr>Today</vt:lpstr>
      <vt:lpstr>Security Properties</vt:lpstr>
      <vt:lpstr>Security Threats</vt:lpstr>
      <vt:lpstr>Designing Secure Systems</vt:lpstr>
      <vt:lpstr>Design Principles</vt:lpstr>
      <vt:lpstr>Design Principles</vt:lpstr>
      <vt:lpstr>Safety Net Approach</vt:lpstr>
      <vt:lpstr>TCB (Trusted Computing Base)</vt:lpstr>
      <vt:lpstr>Secure System Model</vt:lpstr>
      <vt:lpstr>CSE 486/586 Administrivia</vt:lpstr>
      <vt:lpstr>Cryptography</vt:lpstr>
      <vt:lpstr>Window of Validity</vt:lpstr>
      <vt:lpstr>Three Types of Functions</vt:lpstr>
      <vt:lpstr>Cryptographic Hash Functions</vt:lpstr>
      <vt:lpstr>Symmetric (Secret) Key Crypto</vt:lpstr>
      <vt:lpstr>Symmetric Key Crypto</vt:lpstr>
      <vt:lpstr>Public (Asymmetric) Key Crypto</vt:lpstr>
      <vt:lpstr>Public (Asymmetric) Key Crypto</vt:lpstr>
      <vt:lpstr>Application: Storing Passwords</vt:lpstr>
      <vt:lpstr>Application: Secure Digest</vt:lpstr>
      <vt:lpstr>Application: MAC</vt:lpstr>
      <vt:lpstr>Application: Digital Signature</vt:lpstr>
      <vt:lpstr>HTTPS</vt:lpstr>
      <vt:lpstr>Encrypted Communication</vt:lpstr>
      <vt:lpstr>Digital Certificates</vt:lpstr>
      <vt:lpstr>Digital Certificates</vt:lpstr>
      <vt:lpstr>Digital Certificates</vt:lpstr>
      <vt:lpstr>On My Mac…</vt:lpstr>
      <vt:lpstr>X.509 Certificates</vt:lpstr>
      <vt:lpstr>X.509 Certificates</vt:lpstr>
      <vt:lpstr>Certificate Pinning</vt:lpstr>
      <vt:lpstr>Android App Code Signing</vt:lpstr>
      <vt:lpstr>Android Platform Key</vt:lpstr>
      <vt:lpstr>Authentication</vt:lpstr>
      <vt:lpstr>Direct Authentication</vt:lpstr>
      <vt:lpstr>“Optimized” Direct Authentication</vt:lpstr>
      <vt:lpstr>Reflection Attack</vt:lpstr>
      <vt:lpstr>Needham-Schroeder Authentication</vt:lpstr>
      <vt:lpstr>Needham-Schroeder Authentication</vt:lpstr>
      <vt:lpstr>Nonce NA in Message 1</vt:lpstr>
      <vt:lpstr>Kerberos</vt:lpstr>
      <vt:lpstr>Kerberos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1849</cp:revision>
  <cp:lastPrinted>2019-05-03T14:43:49Z</cp:lastPrinted>
  <dcterms:created xsi:type="dcterms:W3CDTF">2012-03-21T04:48:11Z</dcterms:created>
  <dcterms:modified xsi:type="dcterms:W3CDTF">2019-05-03T19:45:54Z</dcterms:modified>
  <cp:category/>
</cp:coreProperties>
</file>