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6"/>
  </p:notesMasterIdLst>
  <p:handoutMasterIdLst>
    <p:handoutMasterId r:id="rId27"/>
  </p:handoutMasterIdLst>
  <p:sldIdLst>
    <p:sldId id="322" r:id="rId3"/>
    <p:sldId id="817" r:id="rId4"/>
    <p:sldId id="824" r:id="rId5"/>
    <p:sldId id="818" r:id="rId6"/>
    <p:sldId id="819" r:id="rId7"/>
    <p:sldId id="820" r:id="rId8"/>
    <p:sldId id="855" r:id="rId9"/>
    <p:sldId id="850" r:id="rId10"/>
    <p:sldId id="851" r:id="rId11"/>
    <p:sldId id="852" r:id="rId12"/>
    <p:sldId id="840" r:id="rId13"/>
    <p:sldId id="841" r:id="rId14"/>
    <p:sldId id="842" r:id="rId15"/>
    <p:sldId id="843" r:id="rId16"/>
    <p:sldId id="844" r:id="rId17"/>
    <p:sldId id="845" r:id="rId18"/>
    <p:sldId id="858" r:id="rId19"/>
    <p:sldId id="859" r:id="rId20"/>
    <p:sldId id="847" r:id="rId21"/>
    <p:sldId id="848" r:id="rId22"/>
    <p:sldId id="849" r:id="rId23"/>
    <p:sldId id="777" r:id="rId24"/>
    <p:sldId id="584" r:id="rId25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2B7"/>
    <a:srgbClr val="114FFB"/>
    <a:srgbClr val="0066FF"/>
    <a:srgbClr val="55FC02"/>
    <a:srgbClr val="FBBA03"/>
    <a:srgbClr val="000000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4" autoAdjust="0"/>
    <p:restoredTop sz="80082" autoAdjust="0"/>
  </p:normalViewPr>
  <p:slideViewPr>
    <p:cSldViewPr>
      <p:cViewPr varScale="1">
        <p:scale>
          <a:sx n="64" d="100"/>
          <a:sy n="64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09377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1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evals.com/login.aspx?s=buffalo" TargetMode="External"/><Relationship Id="rId2" Type="http://schemas.openxmlformats.org/officeDocument/2006/relationships/hyperlink" Target="https://forms.gle/eg1wHN2G8S6GVz3e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Byzantine Fault Tolerance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example, one traitor (</a:t>
            </a:r>
            <a:r>
              <a:rPr lang="en-US" i="1" dirty="0">
                <a:solidFill>
                  <a:srgbClr val="FF0000"/>
                </a:solidFill>
              </a:rPr>
              <a:t>f == 1</a:t>
            </a:r>
            <a:r>
              <a:rPr lang="en-US" dirty="0"/>
              <a:t>) makes it impossible to reach consensus with three generals (</a:t>
            </a:r>
            <a:r>
              <a:rPr lang="en-US" i="1" dirty="0">
                <a:solidFill>
                  <a:srgbClr val="FF0000"/>
                </a:solidFill>
              </a:rPr>
              <a:t>2f + 1</a:t>
            </a:r>
            <a:r>
              <a:rPr lang="en-US" dirty="0"/>
              <a:t> generals).</a:t>
            </a:r>
          </a:p>
          <a:p>
            <a:r>
              <a:rPr lang="en-US" dirty="0"/>
              <a:t>Or more generally, when </a:t>
            </a:r>
            <a:r>
              <a:rPr lang="en-US" i="1" dirty="0"/>
              <a:t>f</a:t>
            </a:r>
            <a:r>
              <a:rPr lang="en-US" dirty="0"/>
              <a:t> nodes can behave arbitrarily (Byzantine), </a:t>
            </a:r>
            <a:r>
              <a:rPr lang="en-US" i="1" dirty="0">
                <a:solidFill>
                  <a:srgbClr val="FF0000"/>
                </a:solidFill>
              </a:rPr>
              <a:t>2f + 1 </a:t>
            </a:r>
            <a:r>
              <a:rPr lang="en-US" dirty="0">
                <a:solidFill>
                  <a:srgbClr val="FF0000"/>
                </a:solidFill>
              </a:rPr>
              <a:t>nodes are not enough</a:t>
            </a:r>
            <a:r>
              <a:rPr lang="en-US" dirty="0"/>
              <a:t> to tolerate it.</a:t>
            </a:r>
          </a:p>
          <a:p>
            <a:pPr lvl="1"/>
            <a:r>
              <a:rPr lang="en-US" dirty="0"/>
              <a:t>This is unlike </a:t>
            </a:r>
            <a:r>
              <a:rPr lang="en-US" dirty="0" err="1"/>
              <a:t>Paxos</a:t>
            </a:r>
            <a:r>
              <a:rPr lang="en-US" dirty="0"/>
              <a:t> (reaching consensus while tolerating non-Byzantine failures).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6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PA4 deadline: 5/10</a:t>
            </a:r>
          </a:p>
          <a:p>
            <a:r>
              <a:rPr lang="en-US" dirty="0"/>
              <a:t>Final exam: 5/17 @ 11:45 am – 2:45 pm in Knox 109</a:t>
            </a:r>
          </a:p>
          <a:p>
            <a:pPr lvl="1"/>
            <a:r>
              <a:rPr lang="en-US" dirty="0"/>
              <a:t>Includes everything</a:t>
            </a:r>
          </a:p>
          <a:p>
            <a:pPr lvl="1"/>
            <a:r>
              <a:rPr lang="en-US" dirty="0"/>
              <a:t>True/false questions &amp; multi-choice questions</a:t>
            </a:r>
          </a:p>
          <a:p>
            <a:pPr lvl="1"/>
            <a:r>
              <a:rPr lang="en-US" dirty="0"/>
              <a:t>Cheat sheet allowed (1-page, letter-sized, front-and-back)</a:t>
            </a:r>
          </a:p>
          <a:p>
            <a:pPr lvl="1"/>
            <a:r>
              <a:rPr lang="en-US" dirty="0"/>
              <a:t>No restroom use</a:t>
            </a:r>
          </a:p>
          <a:p>
            <a:r>
              <a:rPr lang="en-US" dirty="0"/>
              <a:t>Survey &amp; course evaluation</a:t>
            </a:r>
          </a:p>
          <a:p>
            <a:pPr lvl="1"/>
            <a:r>
              <a:rPr lang="en-US" dirty="0"/>
              <a:t>Survey: </a:t>
            </a:r>
            <a:r>
              <a:rPr lang="en-US" dirty="0">
                <a:hlinkClick r:id="rId2"/>
              </a:rPr>
              <a:t>https://forms.gle/eg1wHN2G8S6GVz3e9</a:t>
            </a:r>
            <a:endParaRPr lang="en-US" dirty="0"/>
          </a:p>
          <a:p>
            <a:pPr lvl="1"/>
            <a:r>
              <a:rPr lang="en-US" dirty="0"/>
              <a:t>Course evaluation: </a:t>
            </a:r>
            <a:r>
              <a:rPr lang="en-US" dirty="0">
                <a:hlinkClick r:id="rId3"/>
              </a:rPr>
              <a:t>https://www.smartevals.com/login.aspx?s=buffalo</a:t>
            </a:r>
            <a:endParaRPr lang="en-US" dirty="0"/>
          </a:p>
          <a:p>
            <a:r>
              <a:rPr lang="en-US" dirty="0"/>
              <a:t>Incentive when </a:t>
            </a:r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/>
              <a:t> have 80% or more participation</a:t>
            </a:r>
          </a:p>
          <a:p>
            <a:pPr lvl="1"/>
            <a:r>
              <a:rPr lang="en-US" dirty="0"/>
              <a:t>Currently about 50% for both</a:t>
            </a:r>
          </a:p>
          <a:p>
            <a:r>
              <a:rPr lang="en-US" dirty="0"/>
              <a:t>No recitation this week; replaced with office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6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Replicated Web servers</a:t>
            </a:r>
          </a:p>
          <a:p>
            <a:pPr lvl="1"/>
            <a:r>
              <a:rPr lang="en-US" dirty="0"/>
              <a:t>Multiple servers running the same state machine.</a:t>
            </a:r>
          </a:p>
          <a:p>
            <a:pPr lvl="1"/>
            <a:r>
              <a:rPr lang="en-US" dirty="0"/>
              <a:t>For example, a client asks a question and each server replies with an answer (yes/no).</a:t>
            </a:r>
          </a:p>
          <a:p>
            <a:pPr lvl="1"/>
            <a:r>
              <a:rPr lang="en-US" dirty="0"/>
              <a:t>The client determines what the correct answer is based on the replies.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2400" y="3877635"/>
            <a:ext cx="1068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Servers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925637" y="5609598"/>
            <a:ext cx="968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Clients</a:t>
            </a:r>
          </a:p>
        </p:txBody>
      </p:sp>
      <p:pic>
        <p:nvPicPr>
          <p:cNvPr id="7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7" y="5457198"/>
            <a:ext cx="709613" cy="943602"/>
          </a:xfrm>
          <a:prstGeom prst="rect">
            <a:avLst/>
          </a:prstGeom>
          <a:noFill/>
        </p:spPr>
      </p:pic>
      <p:pic>
        <p:nvPicPr>
          <p:cNvPr id="8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762000" cy="1507671"/>
          </a:xfrm>
          <a:prstGeom prst="rect">
            <a:avLst/>
          </a:prstGeom>
          <a:noFill/>
        </p:spPr>
      </p:pic>
      <p:pic>
        <p:nvPicPr>
          <p:cNvPr id="9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97729"/>
            <a:ext cx="762000" cy="1507671"/>
          </a:xfrm>
          <a:prstGeom prst="rect">
            <a:avLst/>
          </a:prstGeom>
          <a:noFill/>
        </p:spPr>
      </p:pic>
      <p:pic>
        <p:nvPicPr>
          <p:cNvPr id="1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581400"/>
            <a:ext cx="762000" cy="1507671"/>
          </a:xfrm>
          <a:prstGeom prst="rect">
            <a:avLst/>
          </a:prstGeom>
          <a:noFill/>
        </p:spPr>
      </p:pic>
      <p:pic>
        <p:nvPicPr>
          <p:cNvPr id="11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81400"/>
            <a:ext cx="762000" cy="1507671"/>
          </a:xfrm>
          <a:prstGeom prst="rect">
            <a:avLst/>
          </a:prstGeom>
          <a:noFill/>
          <a:effectLst/>
        </p:spPr>
      </p:pic>
      <p:pic>
        <p:nvPicPr>
          <p:cNvPr id="12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457198"/>
            <a:ext cx="709613" cy="943602"/>
          </a:xfrm>
          <a:prstGeom prst="rect">
            <a:avLst/>
          </a:prstGeom>
          <a:noFill/>
        </p:spPr>
      </p:pic>
      <p:sp>
        <p:nvSpPr>
          <p:cNvPr id="14" name="Line 44"/>
          <p:cNvSpPr>
            <a:spLocks noChangeShapeType="1"/>
          </p:cNvSpPr>
          <p:nvPr/>
        </p:nvSpPr>
        <p:spPr bwMode="auto">
          <a:xfrm flipH="1" flipV="1">
            <a:off x="3810000" y="4724398"/>
            <a:ext cx="0" cy="685801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 flipH="1" flipV="1">
            <a:off x="2557463" y="4767262"/>
            <a:ext cx="900112" cy="1009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4273551" y="4724400"/>
            <a:ext cx="1060450" cy="1066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44"/>
          <p:cNvSpPr>
            <a:spLocks noChangeShapeType="1"/>
          </p:cNvSpPr>
          <p:nvPr/>
        </p:nvSpPr>
        <p:spPr bwMode="auto">
          <a:xfrm flipV="1">
            <a:off x="4425950" y="4724400"/>
            <a:ext cx="2584449" cy="12192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 Byzantine failures</a:t>
            </a:r>
          </a:p>
          <a:p>
            <a:pPr lvl="1"/>
            <a:r>
              <a:rPr lang="en-US" dirty="0"/>
              <a:t>At any point of time, there can be up to </a:t>
            </a:r>
            <a:r>
              <a:rPr lang="en-US" i="1" dirty="0"/>
              <a:t>f</a:t>
            </a:r>
            <a:r>
              <a:rPr lang="en-US" dirty="0"/>
              <a:t> failures.</a:t>
            </a:r>
          </a:p>
          <a:p>
            <a:r>
              <a:rPr lang="en-US" dirty="0"/>
              <a:t>Ambiguity (many possibilities) of a failure</a:t>
            </a:r>
          </a:p>
          <a:p>
            <a:pPr lvl="1"/>
            <a:r>
              <a:rPr lang="en-US" dirty="0"/>
              <a:t>A crashed process, a message loss, malicious behavior (e.g., a lie), etc., </a:t>
            </a:r>
            <a:r>
              <a:rPr lang="en-US" dirty="0">
                <a:solidFill>
                  <a:srgbClr val="FF0000"/>
                </a:solidFill>
              </a:rPr>
              <a:t>but a client cannot tell which one it 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in total, the maximum # of failures is bounded by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2400" y="3877635"/>
            <a:ext cx="1068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Servers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925637" y="5609598"/>
            <a:ext cx="968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Clients</a:t>
            </a:r>
          </a:p>
        </p:txBody>
      </p:sp>
      <p:pic>
        <p:nvPicPr>
          <p:cNvPr id="7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7" y="5457198"/>
            <a:ext cx="709613" cy="943602"/>
          </a:xfrm>
          <a:prstGeom prst="rect">
            <a:avLst/>
          </a:prstGeom>
          <a:noFill/>
        </p:spPr>
      </p:pic>
      <p:pic>
        <p:nvPicPr>
          <p:cNvPr id="8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762000" cy="1507671"/>
          </a:xfrm>
          <a:prstGeom prst="rect">
            <a:avLst/>
          </a:prstGeom>
          <a:noFill/>
        </p:spPr>
      </p:pic>
      <p:pic>
        <p:nvPicPr>
          <p:cNvPr id="9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97729"/>
            <a:ext cx="762000" cy="1507671"/>
          </a:xfrm>
          <a:prstGeom prst="rect">
            <a:avLst/>
          </a:prstGeom>
          <a:noFill/>
        </p:spPr>
      </p:pic>
      <p:pic>
        <p:nvPicPr>
          <p:cNvPr id="1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581400"/>
            <a:ext cx="762000" cy="1507671"/>
          </a:xfrm>
          <a:prstGeom prst="rect">
            <a:avLst/>
          </a:prstGeom>
          <a:noFill/>
        </p:spPr>
      </p:pic>
      <p:pic>
        <p:nvPicPr>
          <p:cNvPr id="11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81400"/>
            <a:ext cx="762000" cy="1507671"/>
          </a:xfrm>
          <a:prstGeom prst="rect">
            <a:avLst/>
          </a:prstGeom>
          <a:noFill/>
          <a:effectLst/>
        </p:spPr>
      </p:pic>
      <p:pic>
        <p:nvPicPr>
          <p:cNvPr id="12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457198"/>
            <a:ext cx="709613" cy="943602"/>
          </a:xfrm>
          <a:prstGeom prst="rect">
            <a:avLst/>
          </a:prstGeom>
          <a:noFill/>
        </p:spPr>
      </p:pic>
      <p:sp>
        <p:nvSpPr>
          <p:cNvPr id="14" name="Line 44"/>
          <p:cNvSpPr>
            <a:spLocks noChangeShapeType="1"/>
          </p:cNvSpPr>
          <p:nvPr/>
        </p:nvSpPr>
        <p:spPr bwMode="auto">
          <a:xfrm flipH="1" flipV="1">
            <a:off x="3810000" y="4724398"/>
            <a:ext cx="0" cy="685801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 flipH="1" flipV="1">
            <a:off x="2557463" y="4767262"/>
            <a:ext cx="900112" cy="1009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4273551" y="4724400"/>
            <a:ext cx="1060450" cy="1066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V="1">
            <a:off x="4425950" y="4724400"/>
            <a:ext cx="2584449" cy="12192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i="1" dirty="0"/>
              <a:t>f</a:t>
            </a:r>
            <a:r>
              <a:rPr lang="en-US" dirty="0"/>
              <a:t>, how many nodes do we need to tolerate </a:t>
            </a:r>
            <a:r>
              <a:rPr lang="en-US" i="1" dirty="0"/>
              <a:t>f</a:t>
            </a:r>
            <a:r>
              <a:rPr lang="en-US" dirty="0"/>
              <a:t> Byzantine failures?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 failures can be any mix of malicious servers, crashed servers, message losses, etc.</a:t>
            </a:r>
          </a:p>
          <a:p>
            <a:pPr lvl="1"/>
            <a:r>
              <a:rPr lang="en-US" dirty="0"/>
              <a:t>Malicious servers can do anything, e.g., they can lie (if yes, say no, if no, say yes).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2400" y="3877635"/>
            <a:ext cx="1068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Servers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925637" y="5609598"/>
            <a:ext cx="968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Clients</a:t>
            </a:r>
          </a:p>
        </p:txBody>
      </p:sp>
      <p:pic>
        <p:nvPicPr>
          <p:cNvPr id="7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7" y="5457198"/>
            <a:ext cx="709613" cy="943602"/>
          </a:xfrm>
          <a:prstGeom prst="rect">
            <a:avLst/>
          </a:prstGeom>
          <a:noFill/>
        </p:spPr>
      </p:pic>
      <p:pic>
        <p:nvPicPr>
          <p:cNvPr id="8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762000" cy="1507671"/>
          </a:xfrm>
          <a:prstGeom prst="rect">
            <a:avLst/>
          </a:prstGeom>
          <a:noFill/>
        </p:spPr>
      </p:pic>
      <p:pic>
        <p:nvPicPr>
          <p:cNvPr id="9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97729"/>
            <a:ext cx="762000" cy="1507671"/>
          </a:xfrm>
          <a:prstGeom prst="rect">
            <a:avLst/>
          </a:prstGeom>
          <a:noFill/>
        </p:spPr>
      </p:pic>
      <p:pic>
        <p:nvPicPr>
          <p:cNvPr id="1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581400"/>
            <a:ext cx="762000" cy="1507671"/>
          </a:xfrm>
          <a:prstGeom prst="rect">
            <a:avLst/>
          </a:prstGeom>
          <a:noFill/>
        </p:spPr>
      </p:pic>
      <p:pic>
        <p:nvPicPr>
          <p:cNvPr id="11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81400"/>
            <a:ext cx="762000" cy="1507671"/>
          </a:xfrm>
          <a:prstGeom prst="rect">
            <a:avLst/>
          </a:prstGeom>
          <a:noFill/>
          <a:effectLst/>
        </p:spPr>
      </p:pic>
      <p:pic>
        <p:nvPicPr>
          <p:cNvPr id="12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457198"/>
            <a:ext cx="709613" cy="943602"/>
          </a:xfrm>
          <a:prstGeom prst="rect">
            <a:avLst/>
          </a:prstGeom>
          <a:noFill/>
        </p:spPr>
      </p:pic>
      <p:sp>
        <p:nvSpPr>
          <p:cNvPr id="14" name="Line 44"/>
          <p:cNvSpPr>
            <a:spLocks noChangeShapeType="1"/>
          </p:cNvSpPr>
          <p:nvPr/>
        </p:nvSpPr>
        <p:spPr bwMode="auto">
          <a:xfrm flipH="1" flipV="1">
            <a:off x="3810000" y="4724398"/>
            <a:ext cx="0" cy="685801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 flipH="1" flipV="1">
            <a:off x="2557463" y="4767262"/>
            <a:ext cx="900112" cy="1009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4273551" y="4724400"/>
            <a:ext cx="1060450" cy="1066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V="1">
            <a:off x="4425950" y="4724400"/>
            <a:ext cx="2584449" cy="12192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6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have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servers</a:t>
            </a:r>
            <a:r>
              <a:rPr lang="en-US" dirty="0"/>
              <a:t>, and maximum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 Byzantine failures</a:t>
            </a:r>
            <a:r>
              <a:rPr lang="en-US" dirty="0"/>
              <a:t>.</a:t>
            </a:r>
          </a:p>
          <a:p>
            <a:r>
              <a:rPr lang="en-US" dirty="0"/>
              <a:t>What is the minimum # of replies that you are </a:t>
            </a:r>
            <a:r>
              <a:rPr lang="en-US" i="1" dirty="0">
                <a:solidFill>
                  <a:srgbClr val="0000FF"/>
                </a:solidFill>
              </a:rPr>
              <a:t>always</a:t>
            </a:r>
            <a:r>
              <a:rPr lang="en-US" dirty="0"/>
              <a:t> guaranteed to get?</a:t>
            </a:r>
          </a:p>
          <a:p>
            <a:pPr lvl="1"/>
            <a:r>
              <a:rPr lang="en-US" i="1" dirty="0"/>
              <a:t>n - f</a:t>
            </a:r>
          </a:p>
          <a:p>
            <a:pPr lvl="1"/>
            <a:r>
              <a:rPr lang="en-US" dirty="0"/>
              <a:t>Why? </a:t>
            </a:r>
            <a:r>
              <a:rPr lang="en-US" i="1" dirty="0"/>
              <a:t>f</a:t>
            </a:r>
            <a:r>
              <a:rPr lang="en-US" dirty="0"/>
              <a:t> maximum failures can all be crashed processes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2400" y="3877635"/>
            <a:ext cx="1068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Servers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925637" y="5609598"/>
            <a:ext cx="968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Clients</a:t>
            </a:r>
          </a:p>
        </p:txBody>
      </p:sp>
      <p:pic>
        <p:nvPicPr>
          <p:cNvPr id="7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7" y="5457198"/>
            <a:ext cx="709613" cy="943602"/>
          </a:xfrm>
          <a:prstGeom prst="rect">
            <a:avLst/>
          </a:prstGeom>
          <a:noFill/>
        </p:spPr>
      </p:pic>
      <p:pic>
        <p:nvPicPr>
          <p:cNvPr id="8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762000" cy="1507671"/>
          </a:xfrm>
          <a:prstGeom prst="rect">
            <a:avLst/>
          </a:prstGeom>
          <a:noFill/>
        </p:spPr>
      </p:pic>
      <p:pic>
        <p:nvPicPr>
          <p:cNvPr id="9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97729"/>
            <a:ext cx="762000" cy="1507671"/>
          </a:xfrm>
          <a:prstGeom prst="rect">
            <a:avLst/>
          </a:prstGeom>
          <a:noFill/>
        </p:spPr>
      </p:pic>
      <p:pic>
        <p:nvPicPr>
          <p:cNvPr id="1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581400"/>
            <a:ext cx="762000" cy="1507671"/>
          </a:xfrm>
          <a:prstGeom prst="rect">
            <a:avLst/>
          </a:prstGeom>
          <a:noFill/>
        </p:spPr>
      </p:pic>
      <p:pic>
        <p:nvPicPr>
          <p:cNvPr id="11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81400"/>
            <a:ext cx="762000" cy="1507671"/>
          </a:xfrm>
          <a:prstGeom prst="rect">
            <a:avLst/>
          </a:prstGeom>
          <a:noFill/>
          <a:effectLst/>
        </p:spPr>
      </p:pic>
      <p:pic>
        <p:nvPicPr>
          <p:cNvPr id="12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457198"/>
            <a:ext cx="709613" cy="943602"/>
          </a:xfrm>
          <a:prstGeom prst="rect">
            <a:avLst/>
          </a:prstGeom>
          <a:noFill/>
        </p:spPr>
      </p:pic>
      <p:sp>
        <p:nvSpPr>
          <p:cNvPr id="14" name="Line 44"/>
          <p:cNvSpPr>
            <a:spLocks noChangeShapeType="1"/>
          </p:cNvSpPr>
          <p:nvPr/>
        </p:nvSpPr>
        <p:spPr bwMode="auto">
          <a:xfrm flipH="1" flipV="1">
            <a:off x="3810000" y="4724398"/>
            <a:ext cx="0" cy="685801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 flipH="1" flipV="1">
            <a:off x="2557463" y="4767262"/>
            <a:ext cx="900112" cy="1009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4273551" y="4724400"/>
            <a:ext cx="1060450" cy="1066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V="1">
            <a:off x="4425950" y="4724400"/>
            <a:ext cx="2584449" cy="12192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05000"/>
            <a:ext cx="519176" cy="589973"/>
          </a:xfrm>
          <a:prstGeom prst="rect">
            <a:avLst/>
          </a:prstGeom>
        </p:spPr>
      </p:pic>
      <p:sp>
        <p:nvSpPr>
          <p:cNvPr id="13" name="Multiply 12"/>
          <p:cNvSpPr/>
          <p:nvPr/>
        </p:nvSpPr>
        <p:spPr bwMode="auto">
          <a:xfrm>
            <a:off x="6705600" y="3505200"/>
            <a:ext cx="1295400" cy="12954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that we’re unsure what those </a:t>
            </a:r>
            <a:r>
              <a:rPr lang="en-US" i="1" dirty="0"/>
              <a:t>f</a:t>
            </a:r>
            <a:r>
              <a:rPr lang="en-US" dirty="0"/>
              <a:t> failures are. So we have to think about </a:t>
            </a:r>
            <a:r>
              <a:rPr lang="en-US" dirty="0">
                <a:solidFill>
                  <a:srgbClr val="114FFB"/>
                </a:solidFill>
              </a:rPr>
              <a:t>many possibilities</a:t>
            </a:r>
            <a:r>
              <a:rPr lang="en-US" dirty="0"/>
              <a:t>.</a:t>
            </a:r>
          </a:p>
          <a:p>
            <a:r>
              <a:rPr lang="en-US" dirty="0"/>
              <a:t>Upon receiving </a:t>
            </a:r>
            <a:r>
              <a:rPr lang="en-US" i="1" dirty="0"/>
              <a:t>n – f</a:t>
            </a:r>
            <a:r>
              <a:rPr lang="en-US" dirty="0"/>
              <a:t> replies (guaranteed), are we really sure that </a:t>
            </a:r>
            <a:r>
              <a:rPr lang="en-US" i="1" dirty="0"/>
              <a:t>f</a:t>
            </a:r>
            <a:r>
              <a:rPr lang="en-US" dirty="0"/>
              <a:t> replies will never come?</a:t>
            </a:r>
          </a:p>
          <a:p>
            <a:pPr lvl="1"/>
            <a:r>
              <a:rPr lang="en-US" dirty="0"/>
              <a:t>No, those </a:t>
            </a:r>
            <a:r>
              <a:rPr lang="en-US" i="1" dirty="0"/>
              <a:t>f</a:t>
            </a:r>
            <a:r>
              <a:rPr lang="en-US" dirty="0"/>
              <a:t> replies could be from </a:t>
            </a:r>
            <a:r>
              <a:rPr lang="en-US" dirty="0">
                <a:solidFill>
                  <a:srgbClr val="FF0000"/>
                </a:solidFill>
              </a:rPr>
              <a:t>slow but correct</a:t>
            </a:r>
            <a:r>
              <a:rPr lang="en-US" dirty="0"/>
              <a:t> processes.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2400" y="3877635"/>
            <a:ext cx="1068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Servers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925637" y="5609598"/>
            <a:ext cx="968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Clients</a:t>
            </a:r>
          </a:p>
        </p:txBody>
      </p:sp>
      <p:pic>
        <p:nvPicPr>
          <p:cNvPr id="7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7" y="5457198"/>
            <a:ext cx="709613" cy="943602"/>
          </a:xfrm>
          <a:prstGeom prst="rect">
            <a:avLst/>
          </a:prstGeom>
          <a:noFill/>
        </p:spPr>
      </p:pic>
      <p:pic>
        <p:nvPicPr>
          <p:cNvPr id="8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762000" cy="1507671"/>
          </a:xfrm>
          <a:prstGeom prst="rect">
            <a:avLst/>
          </a:prstGeom>
          <a:noFill/>
        </p:spPr>
      </p:pic>
      <p:pic>
        <p:nvPicPr>
          <p:cNvPr id="9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97729"/>
            <a:ext cx="762000" cy="1507671"/>
          </a:xfrm>
          <a:prstGeom prst="rect">
            <a:avLst/>
          </a:prstGeom>
          <a:noFill/>
        </p:spPr>
      </p:pic>
      <p:pic>
        <p:nvPicPr>
          <p:cNvPr id="1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581400"/>
            <a:ext cx="762000" cy="1507671"/>
          </a:xfrm>
          <a:prstGeom prst="rect">
            <a:avLst/>
          </a:prstGeom>
          <a:noFill/>
        </p:spPr>
      </p:pic>
      <p:pic>
        <p:nvPicPr>
          <p:cNvPr id="11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81400"/>
            <a:ext cx="762000" cy="1507671"/>
          </a:xfrm>
          <a:prstGeom prst="rect">
            <a:avLst/>
          </a:prstGeom>
          <a:noFill/>
          <a:effectLst/>
        </p:spPr>
      </p:pic>
      <p:pic>
        <p:nvPicPr>
          <p:cNvPr id="12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457198"/>
            <a:ext cx="709613" cy="943602"/>
          </a:xfrm>
          <a:prstGeom prst="rect">
            <a:avLst/>
          </a:prstGeom>
          <a:noFill/>
        </p:spPr>
      </p:pic>
      <p:sp>
        <p:nvSpPr>
          <p:cNvPr id="14" name="Line 44"/>
          <p:cNvSpPr>
            <a:spLocks noChangeShapeType="1"/>
          </p:cNvSpPr>
          <p:nvPr/>
        </p:nvSpPr>
        <p:spPr bwMode="auto">
          <a:xfrm flipH="1" flipV="1">
            <a:off x="3810000" y="4724398"/>
            <a:ext cx="0" cy="685801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 flipH="1" flipV="1">
            <a:off x="2557463" y="4767262"/>
            <a:ext cx="900112" cy="1009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4273551" y="4724400"/>
            <a:ext cx="1060450" cy="1066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V="1">
            <a:off x="4425950" y="4724400"/>
            <a:ext cx="2584449" cy="12192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229427"/>
            <a:ext cx="519176" cy="589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F7EDD6-6CFE-2348-9B63-1D2CDEBAC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709792"/>
            <a:ext cx="711200" cy="8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2543629"/>
          </a:xfrm>
        </p:spPr>
        <p:txBody>
          <a:bodyPr/>
          <a:lstStyle/>
          <a:p>
            <a:r>
              <a:rPr lang="en-US" dirty="0"/>
              <a:t>Let’s put it together. We have two possibilities.</a:t>
            </a:r>
          </a:p>
          <a:p>
            <a:r>
              <a:rPr lang="en-US" dirty="0"/>
              <a:t>With </a:t>
            </a:r>
            <a:r>
              <a:rPr lang="en-US" i="1" dirty="0"/>
              <a:t>n – f</a:t>
            </a:r>
            <a:r>
              <a:rPr lang="en-US" dirty="0"/>
              <a:t> replies, there is no guarantee that </a:t>
            </a:r>
            <a:r>
              <a:rPr lang="en-US" i="1" dirty="0"/>
              <a:t>f</a:t>
            </a:r>
            <a:r>
              <a:rPr lang="en-US" dirty="0"/>
              <a:t> replies will come, i.e., </a:t>
            </a:r>
            <a:r>
              <a:rPr lang="en-US" dirty="0">
                <a:solidFill>
                  <a:srgbClr val="0000FF"/>
                </a:solidFill>
              </a:rPr>
              <a:t>the client needs to determine what the correct answer is when it has </a:t>
            </a:r>
            <a:r>
              <a:rPr lang="en-US" i="1" dirty="0">
                <a:solidFill>
                  <a:srgbClr val="0000FF"/>
                </a:solidFill>
              </a:rPr>
              <a:t>n – f</a:t>
            </a:r>
            <a:r>
              <a:rPr lang="en-US" dirty="0">
                <a:solidFill>
                  <a:srgbClr val="0000FF"/>
                </a:solidFill>
              </a:rPr>
              <a:t> replies.</a:t>
            </a:r>
            <a:endParaRPr lang="en-US" dirty="0"/>
          </a:p>
          <a:p>
            <a:r>
              <a:rPr lang="en-US" dirty="0"/>
              <a:t>At the same time, there’s no way to tell if those </a:t>
            </a:r>
            <a:r>
              <a:rPr lang="en-US" i="1" dirty="0"/>
              <a:t>f</a:t>
            </a:r>
            <a:r>
              <a:rPr lang="en-US" dirty="0"/>
              <a:t> replies are actual failures or from </a:t>
            </a:r>
            <a:r>
              <a:rPr lang="en-US" i="1" dirty="0">
                <a:solidFill>
                  <a:srgbClr val="FF0000"/>
                </a:solidFill>
              </a:rPr>
              <a:t>slow processes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2400" y="3877635"/>
            <a:ext cx="1068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Servers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925637" y="5609598"/>
            <a:ext cx="968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Clients</a:t>
            </a:r>
          </a:p>
        </p:txBody>
      </p:sp>
      <p:pic>
        <p:nvPicPr>
          <p:cNvPr id="7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7" y="5457198"/>
            <a:ext cx="709613" cy="943602"/>
          </a:xfrm>
          <a:prstGeom prst="rect">
            <a:avLst/>
          </a:prstGeom>
          <a:noFill/>
        </p:spPr>
      </p:pic>
      <p:pic>
        <p:nvPicPr>
          <p:cNvPr id="8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762000" cy="1507671"/>
          </a:xfrm>
          <a:prstGeom prst="rect">
            <a:avLst/>
          </a:prstGeom>
          <a:noFill/>
        </p:spPr>
      </p:pic>
      <p:pic>
        <p:nvPicPr>
          <p:cNvPr id="9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97729"/>
            <a:ext cx="762000" cy="1507671"/>
          </a:xfrm>
          <a:prstGeom prst="rect">
            <a:avLst/>
          </a:prstGeom>
          <a:noFill/>
        </p:spPr>
      </p:pic>
      <p:pic>
        <p:nvPicPr>
          <p:cNvPr id="1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581400"/>
            <a:ext cx="762000" cy="1507671"/>
          </a:xfrm>
          <a:prstGeom prst="rect">
            <a:avLst/>
          </a:prstGeom>
          <a:noFill/>
        </p:spPr>
      </p:pic>
      <p:pic>
        <p:nvPicPr>
          <p:cNvPr id="11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81400"/>
            <a:ext cx="762000" cy="1507671"/>
          </a:xfrm>
          <a:prstGeom prst="rect">
            <a:avLst/>
          </a:prstGeom>
          <a:noFill/>
          <a:effectLst/>
        </p:spPr>
      </p:pic>
      <p:pic>
        <p:nvPicPr>
          <p:cNvPr id="12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457198"/>
            <a:ext cx="709613" cy="943602"/>
          </a:xfrm>
          <a:prstGeom prst="rect">
            <a:avLst/>
          </a:prstGeom>
          <a:noFill/>
        </p:spPr>
      </p:pic>
      <p:sp>
        <p:nvSpPr>
          <p:cNvPr id="14" name="Line 44"/>
          <p:cNvSpPr>
            <a:spLocks noChangeShapeType="1"/>
          </p:cNvSpPr>
          <p:nvPr/>
        </p:nvSpPr>
        <p:spPr bwMode="auto">
          <a:xfrm flipH="1" flipV="1">
            <a:off x="3810000" y="4724398"/>
            <a:ext cx="0" cy="685801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 flipH="1" flipV="1">
            <a:off x="2557463" y="4767262"/>
            <a:ext cx="900112" cy="1009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4273551" y="4724400"/>
            <a:ext cx="1060450" cy="1066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 flipV="1">
            <a:off x="4425950" y="4724400"/>
            <a:ext cx="2584449" cy="12192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145" y="3733800"/>
            <a:ext cx="1137055" cy="8350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709792"/>
            <a:ext cx="711200" cy="8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7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2543629"/>
          </a:xfrm>
        </p:spPr>
        <p:txBody>
          <a:bodyPr/>
          <a:lstStyle/>
          <a:p>
            <a:r>
              <a:rPr lang="en-US" dirty="0"/>
              <a:t>If those </a:t>
            </a:r>
            <a:r>
              <a:rPr lang="en-US" i="1" dirty="0"/>
              <a:t>f</a:t>
            </a:r>
            <a:r>
              <a:rPr lang="en-US" dirty="0"/>
              <a:t> replies are from </a:t>
            </a:r>
            <a:r>
              <a:rPr lang="en-US" i="1" dirty="0">
                <a:solidFill>
                  <a:srgbClr val="FF0000"/>
                </a:solidFill>
              </a:rPr>
              <a:t>slow processes,</a:t>
            </a:r>
            <a:r>
              <a:rPr lang="en-US" dirty="0"/>
              <a:t> then they are still correct. They don’t count towards </a:t>
            </a:r>
            <a:r>
              <a:rPr lang="en-US" i="1" dirty="0"/>
              <a:t>f</a:t>
            </a:r>
            <a:r>
              <a:rPr lang="en-US" dirty="0"/>
              <a:t> failures.</a:t>
            </a:r>
          </a:p>
          <a:p>
            <a:r>
              <a:rPr lang="en-US" dirty="0"/>
              <a:t>This means that </a:t>
            </a:r>
            <a:r>
              <a:rPr lang="en-US" dirty="0">
                <a:solidFill>
                  <a:srgbClr val="FF0000"/>
                </a:solidFill>
              </a:rPr>
              <a:t>out of </a:t>
            </a:r>
            <a:r>
              <a:rPr lang="en-US" i="1" dirty="0">
                <a:solidFill>
                  <a:srgbClr val="FF0000"/>
                </a:solidFill>
              </a:rPr>
              <a:t>n – f</a:t>
            </a:r>
            <a:r>
              <a:rPr lang="en-US" dirty="0">
                <a:solidFill>
                  <a:srgbClr val="FF0000"/>
                </a:solidFill>
              </a:rPr>
              <a:t> replies, there can still be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 replies from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 Byzantine nodes</a:t>
            </a:r>
            <a:r>
              <a:rPr lang="en-US" dirty="0"/>
              <a:t>.</a:t>
            </a:r>
          </a:p>
          <a:p>
            <a:r>
              <a:rPr lang="en-US" dirty="0"/>
              <a:t>This leaves us with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 processes that can be malicious that have already replied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2400" y="3877635"/>
            <a:ext cx="1068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Servers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925637" y="5609598"/>
            <a:ext cx="968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Clients</a:t>
            </a:r>
          </a:p>
        </p:txBody>
      </p:sp>
      <p:pic>
        <p:nvPicPr>
          <p:cNvPr id="7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7" y="5457198"/>
            <a:ext cx="709613" cy="943602"/>
          </a:xfrm>
          <a:prstGeom prst="rect">
            <a:avLst/>
          </a:prstGeom>
          <a:noFill/>
        </p:spPr>
      </p:pic>
      <p:pic>
        <p:nvPicPr>
          <p:cNvPr id="8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762000" cy="1507671"/>
          </a:xfrm>
          <a:prstGeom prst="rect">
            <a:avLst/>
          </a:prstGeom>
          <a:noFill/>
        </p:spPr>
      </p:pic>
      <p:pic>
        <p:nvPicPr>
          <p:cNvPr id="9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97729"/>
            <a:ext cx="762000" cy="1507671"/>
          </a:xfrm>
          <a:prstGeom prst="rect">
            <a:avLst/>
          </a:prstGeom>
          <a:noFill/>
        </p:spPr>
      </p:pic>
      <p:pic>
        <p:nvPicPr>
          <p:cNvPr id="1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581400"/>
            <a:ext cx="762000" cy="1507671"/>
          </a:xfrm>
          <a:prstGeom prst="rect">
            <a:avLst/>
          </a:prstGeom>
          <a:noFill/>
        </p:spPr>
      </p:pic>
      <p:pic>
        <p:nvPicPr>
          <p:cNvPr id="11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81400"/>
            <a:ext cx="762000" cy="1507671"/>
          </a:xfrm>
          <a:prstGeom prst="rect">
            <a:avLst/>
          </a:prstGeom>
          <a:noFill/>
          <a:effectLst/>
        </p:spPr>
      </p:pic>
      <p:pic>
        <p:nvPicPr>
          <p:cNvPr id="12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457198"/>
            <a:ext cx="709613" cy="943602"/>
          </a:xfrm>
          <a:prstGeom prst="rect">
            <a:avLst/>
          </a:prstGeom>
          <a:noFill/>
        </p:spPr>
      </p:pic>
      <p:sp>
        <p:nvSpPr>
          <p:cNvPr id="14" name="Line 44"/>
          <p:cNvSpPr>
            <a:spLocks noChangeShapeType="1"/>
          </p:cNvSpPr>
          <p:nvPr/>
        </p:nvSpPr>
        <p:spPr bwMode="auto">
          <a:xfrm flipH="1" flipV="1">
            <a:off x="3810000" y="4724398"/>
            <a:ext cx="0" cy="685801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 flipH="1" flipV="1">
            <a:off x="2557463" y="4767262"/>
            <a:ext cx="900112" cy="1009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4273551" y="4724400"/>
            <a:ext cx="1060450" cy="1066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 flipV="1">
            <a:off x="4425950" y="4724400"/>
            <a:ext cx="2584449" cy="12192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145" y="3733800"/>
            <a:ext cx="1137055" cy="8350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709792"/>
            <a:ext cx="711200" cy="8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9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question is: out of </a:t>
            </a:r>
            <a:r>
              <a:rPr lang="en-US" i="1" dirty="0"/>
              <a:t>n – f</a:t>
            </a:r>
            <a:r>
              <a:rPr lang="en-US" dirty="0"/>
              <a:t> replies and possible </a:t>
            </a:r>
            <a:r>
              <a:rPr lang="en-US" i="1" dirty="0"/>
              <a:t>f</a:t>
            </a:r>
            <a:r>
              <a:rPr lang="en-US" dirty="0"/>
              <a:t> malicious relies contained among them, how can we make sure that we can always determine the correct answer?</a:t>
            </a:r>
          </a:p>
          <a:p>
            <a:pPr lvl="1"/>
            <a:r>
              <a:rPr lang="en-US" dirty="0"/>
              <a:t>If we make sure that </a:t>
            </a:r>
            <a:r>
              <a:rPr lang="en-US" i="1" dirty="0">
                <a:solidFill>
                  <a:srgbClr val="FF0000"/>
                </a:solidFill>
              </a:rPr>
              <a:t>n – f</a:t>
            </a:r>
            <a:r>
              <a:rPr lang="en-US" dirty="0">
                <a:solidFill>
                  <a:srgbClr val="FF0000"/>
                </a:solidFill>
              </a:rPr>
              <a:t> replies always contain more replies from honest nodes than Byzantine nodes, we’re safe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2400" y="3877635"/>
            <a:ext cx="1068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Servers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925637" y="5609598"/>
            <a:ext cx="968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Clients</a:t>
            </a:r>
          </a:p>
        </p:txBody>
      </p:sp>
      <p:pic>
        <p:nvPicPr>
          <p:cNvPr id="7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7" y="5457198"/>
            <a:ext cx="709613" cy="943602"/>
          </a:xfrm>
          <a:prstGeom prst="rect">
            <a:avLst/>
          </a:prstGeom>
          <a:noFill/>
        </p:spPr>
      </p:pic>
      <p:pic>
        <p:nvPicPr>
          <p:cNvPr id="8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762000" cy="1507671"/>
          </a:xfrm>
          <a:prstGeom prst="rect">
            <a:avLst/>
          </a:prstGeom>
          <a:noFill/>
        </p:spPr>
      </p:pic>
      <p:pic>
        <p:nvPicPr>
          <p:cNvPr id="1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581400"/>
            <a:ext cx="762000" cy="1507671"/>
          </a:xfrm>
          <a:prstGeom prst="rect">
            <a:avLst/>
          </a:prstGeom>
          <a:noFill/>
        </p:spPr>
      </p:pic>
      <p:pic>
        <p:nvPicPr>
          <p:cNvPr id="11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81400"/>
            <a:ext cx="762000" cy="1507671"/>
          </a:xfrm>
          <a:prstGeom prst="rect">
            <a:avLst/>
          </a:prstGeom>
          <a:noFill/>
          <a:effectLst/>
        </p:spPr>
      </p:pic>
      <p:pic>
        <p:nvPicPr>
          <p:cNvPr id="12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457198"/>
            <a:ext cx="709613" cy="943602"/>
          </a:xfrm>
          <a:prstGeom prst="rect">
            <a:avLst/>
          </a:prstGeom>
          <a:noFill/>
        </p:spPr>
      </p:pic>
      <p:sp>
        <p:nvSpPr>
          <p:cNvPr id="15" name="Line 45"/>
          <p:cNvSpPr>
            <a:spLocks noChangeShapeType="1"/>
          </p:cNvSpPr>
          <p:nvPr/>
        </p:nvSpPr>
        <p:spPr bwMode="auto">
          <a:xfrm flipH="1" flipV="1">
            <a:off x="2557463" y="4767262"/>
            <a:ext cx="900112" cy="1009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4273551" y="4724400"/>
            <a:ext cx="1060450" cy="1066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 flipV="1">
            <a:off x="4425950" y="4724400"/>
            <a:ext cx="2584449" cy="12192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145" y="3733800"/>
            <a:ext cx="1137055" cy="8350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709792"/>
            <a:ext cx="711200" cy="8622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categories</a:t>
            </a:r>
          </a:p>
          <a:p>
            <a:pPr lvl="1"/>
            <a:r>
              <a:rPr lang="en-US" dirty="0"/>
              <a:t>Benign: failures we’ve been talking about</a:t>
            </a:r>
          </a:p>
          <a:p>
            <a:pPr lvl="1"/>
            <a:r>
              <a:rPr lang="en-US" dirty="0"/>
              <a:t>Byzantine: arbitrary failures</a:t>
            </a:r>
          </a:p>
          <a:p>
            <a:r>
              <a:rPr lang="en-US" dirty="0"/>
              <a:t>Benign</a:t>
            </a:r>
          </a:p>
          <a:p>
            <a:pPr lvl="1"/>
            <a:r>
              <a:rPr lang="en-US" dirty="0"/>
              <a:t>Fail-stop &amp; crash: process halted</a:t>
            </a:r>
          </a:p>
          <a:p>
            <a:pPr lvl="1"/>
            <a:r>
              <a:rPr lang="en-US" dirty="0"/>
              <a:t>Omission: </a:t>
            </a:r>
            <a:r>
              <a:rPr lang="en-US" dirty="0" err="1"/>
              <a:t>msg</a:t>
            </a:r>
            <a:r>
              <a:rPr lang="en-US" dirty="0"/>
              <a:t> loss, send-omission, receive-omission</a:t>
            </a:r>
          </a:p>
          <a:p>
            <a:pPr lvl="1"/>
            <a:r>
              <a:rPr lang="en-US" dirty="0"/>
              <a:t>All entities still follow the protocol</a:t>
            </a:r>
          </a:p>
          <a:p>
            <a:r>
              <a:rPr lang="en-US" dirty="0"/>
              <a:t>Byzantine</a:t>
            </a:r>
          </a:p>
          <a:p>
            <a:pPr lvl="1"/>
            <a:r>
              <a:rPr lang="en-US" dirty="0"/>
              <a:t>A broader category than benign failures</a:t>
            </a:r>
          </a:p>
          <a:p>
            <a:pPr lvl="1"/>
            <a:r>
              <a:rPr lang="en-US" dirty="0"/>
              <a:t>Process or channel exhibits arbitrary behavior.</a:t>
            </a:r>
          </a:p>
          <a:p>
            <a:pPr lvl="1"/>
            <a:r>
              <a:rPr lang="en-US" dirty="0"/>
              <a:t>May deviate from the protocol</a:t>
            </a:r>
          </a:p>
          <a:p>
            <a:pPr lvl="1"/>
            <a:r>
              <a:rPr lang="en-US" dirty="0"/>
              <a:t>Processes can crash, messages can be lost, etc.</a:t>
            </a:r>
          </a:p>
          <a:p>
            <a:pPr lvl="1"/>
            <a:r>
              <a:rPr lang="en-US" dirty="0"/>
              <a:t>Can be malicious (attacks, software bugs,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Answer: we make sure that we always get </a:t>
            </a:r>
            <a:r>
              <a:rPr lang="en-US" i="1" dirty="0">
                <a:solidFill>
                  <a:srgbClr val="FF0000"/>
                </a:solidFill>
              </a:rPr>
              <a:t>f + 1</a:t>
            </a:r>
            <a:r>
              <a:rPr lang="en-US" dirty="0">
                <a:solidFill>
                  <a:srgbClr val="FF0000"/>
                </a:solidFill>
              </a:rPr>
              <a:t> replies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from honest nodes</a:t>
            </a:r>
            <a:r>
              <a:rPr lang="en-US" dirty="0"/>
              <a:t>, one more than the number of potentially-malicious nodes,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set </a:t>
            </a:r>
            <a:r>
              <a:rPr lang="en-US" i="1" dirty="0"/>
              <a:t>n == 3f + 1</a:t>
            </a:r>
          </a:p>
          <a:p>
            <a:pPr lvl="1"/>
            <a:r>
              <a:rPr lang="en-US" dirty="0"/>
              <a:t>When we get </a:t>
            </a:r>
            <a:r>
              <a:rPr lang="en-US" i="1" dirty="0"/>
              <a:t>n – f</a:t>
            </a:r>
            <a:r>
              <a:rPr lang="en-US" dirty="0"/>
              <a:t> relies, it is </a:t>
            </a:r>
            <a:r>
              <a:rPr lang="en-US" i="1" dirty="0">
                <a:solidFill>
                  <a:srgbClr val="FF0000"/>
                </a:solidFill>
              </a:rPr>
              <a:t>2f + 1</a:t>
            </a:r>
            <a:r>
              <a:rPr lang="en-US" dirty="0"/>
              <a:t> replies. </a:t>
            </a:r>
            <a:r>
              <a:rPr lang="en-US" dirty="0">
                <a:solidFill>
                  <a:srgbClr val="FF0000"/>
                </a:solidFill>
              </a:rPr>
              <a:t>At least </a:t>
            </a:r>
            <a:r>
              <a:rPr lang="en-US" i="1" dirty="0">
                <a:solidFill>
                  <a:srgbClr val="FF0000"/>
                </a:solidFill>
              </a:rPr>
              <a:t>f + 1 replies from honest nodes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at most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 replies from malicious nodes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2400" y="3877635"/>
            <a:ext cx="1068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Servers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925637" y="5609598"/>
            <a:ext cx="968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Clients</a:t>
            </a:r>
          </a:p>
        </p:txBody>
      </p:sp>
      <p:pic>
        <p:nvPicPr>
          <p:cNvPr id="7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7" y="5457198"/>
            <a:ext cx="709613" cy="943602"/>
          </a:xfrm>
          <a:prstGeom prst="rect">
            <a:avLst/>
          </a:prstGeom>
          <a:noFill/>
        </p:spPr>
      </p:pic>
      <p:pic>
        <p:nvPicPr>
          <p:cNvPr id="8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762000" cy="1507671"/>
          </a:xfrm>
          <a:prstGeom prst="rect">
            <a:avLst/>
          </a:prstGeom>
          <a:noFill/>
        </p:spPr>
      </p:pic>
      <p:pic>
        <p:nvPicPr>
          <p:cNvPr id="9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97729"/>
            <a:ext cx="762000" cy="1507671"/>
          </a:xfrm>
          <a:prstGeom prst="rect">
            <a:avLst/>
          </a:prstGeom>
          <a:noFill/>
        </p:spPr>
      </p:pic>
      <p:pic>
        <p:nvPicPr>
          <p:cNvPr id="1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581400"/>
            <a:ext cx="762000" cy="1507671"/>
          </a:xfrm>
          <a:prstGeom prst="rect">
            <a:avLst/>
          </a:prstGeom>
          <a:noFill/>
        </p:spPr>
      </p:pic>
      <p:pic>
        <p:nvPicPr>
          <p:cNvPr id="11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81400"/>
            <a:ext cx="762000" cy="1507671"/>
          </a:xfrm>
          <a:prstGeom prst="rect">
            <a:avLst/>
          </a:prstGeom>
          <a:noFill/>
          <a:effectLst/>
        </p:spPr>
      </p:pic>
      <p:pic>
        <p:nvPicPr>
          <p:cNvPr id="12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457198"/>
            <a:ext cx="709613" cy="943602"/>
          </a:xfrm>
          <a:prstGeom prst="rect">
            <a:avLst/>
          </a:prstGeom>
          <a:noFill/>
        </p:spPr>
      </p:pic>
      <p:sp>
        <p:nvSpPr>
          <p:cNvPr id="14" name="Line 44"/>
          <p:cNvSpPr>
            <a:spLocks noChangeShapeType="1"/>
          </p:cNvSpPr>
          <p:nvPr/>
        </p:nvSpPr>
        <p:spPr bwMode="auto">
          <a:xfrm flipH="1" flipV="1">
            <a:off x="3810000" y="4724398"/>
            <a:ext cx="0" cy="685801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 flipH="1" flipV="1">
            <a:off x="2557463" y="4767262"/>
            <a:ext cx="900112" cy="1009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4273551" y="4724400"/>
            <a:ext cx="1060450" cy="1066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 flipV="1">
            <a:off x="4425950" y="4724400"/>
            <a:ext cx="2584449" cy="12192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145" y="3733800"/>
            <a:ext cx="1137055" cy="8350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709792"/>
            <a:ext cx="711200" cy="8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3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Write/Read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client writes to X.</a:t>
            </a:r>
          </a:p>
          <a:p>
            <a:r>
              <a:rPr lang="en-US" dirty="0"/>
              <a:t>A malicious node omits it.</a:t>
            </a:r>
          </a:p>
          <a:p>
            <a:r>
              <a:rPr lang="en-US" dirty="0"/>
              <a:t>Another client reads X.</a:t>
            </a:r>
          </a:p>
          <a:p>
            <a:r>
              <a:rPr lang="en-US" dirty="0"/>
              <a:t>It can still get the latest write.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2400" y="3877635"/>
            <a:ext cx="1068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Servers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925637" y="5609598"/>
            <a:ext cx="968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Clients</a:t>
            </a:r>
          </a:p>
        </p:txBody>
      </p:sp>
      <p:pic>
        <p:nvPicPr>
          <p:cNvPr id="7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7" y="5457198"/>
            <a:ext cx="709613" cy="943602"/>
          </a:xfrm>
          <a:prstGeom prst="rect">
            <a:avLst/>
          </a:prstGeom>
          <a:noFill/>
        </p:spPr>
      </p:pic>
      <p:pic>
        <p:nvPicPr>
          <p:cNvPr id="8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762000" cy="1507671"/>
          </a:xfrm>
          <a:prstGeom prst="rect">
            <a:avLst/>
          </a:prstGeom>
          <a:noFill/>
        </p:spPr>
      </p:pic>
      <p:pic>
        <p:nvPicPr>
          <p:cNvPr id="9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97729"/>
            <a:ext cx="762000" cy="1507671"/>
          </a:xfrm>
          <a:prstGeom prst="rect">
            <a:avLst/>
          </a:prstGeom>
          <a:noFill/>
        </p:spPr>
      </p:pic>
      <p:pic>
        <p:nvPicPr>
          <p:cNvPr id="1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581400"/>
            <a:ext cx="762000" cy="1507671"/>
          </a:xfrm>
          <a:prstGeom prst="rect">
            <a:avLst/>
          </a:prstGeom>
          <a:noFill/>
        </p:spPr>
      </p:pic>
      <p:pic>
        <p:nvPicPr>
          <p:cNvPr id="11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81400"/>
            <a:ext cx="762000" cy="1507671"/>
          </a:xfrm>
          <a:prstGeom prst="rect">
            <a:avLst/>
          </a:prstGeom>
          <a:noFill/>
          <a:effectLst/>
        </p:spPr>
      </p:pic>
      <p:pic>
        <p:nvPicPr>
          <p:cNvPr id="12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457198"/>
            <a:ext cx="709613" cy="943602"/>
          </a:xfrm>
          <a:prstGeom prst="rect">
            <a:avLst/>
          </a:prstGeom>
          <a:noFill/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145" y="3733800"/>
            <a:ext cx="1137055" cy="8350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709792"/>
            <a:ext cx="711200" cy="86220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524000" y="4724398"/>
            <a:ext cx="5486399" cy="1219202"/>
            <a:chOff x="1524000" y="4724398"/>
            <a:chExt cx="5486399" cy="1219202"/>
          </a:xfrm>
        </p:grpSpPr>
        <p:sp>
          <p:nvSpPr>
            <p:cNvPr id="14" name="Line 44"/>
            <p:cNvSpPr>
              <a:spLocks noChangeShapeType="1"/>
            </p:cNvSpPr>
            <p:nvPr/>
          </p:nvSpPr>
          <p:spPr bwMode="auto">
            <a:xfrm flipH="1" flipV="1">
              <a:off x="3810000" y="4724398"/>
              <a:ext cx="0" cy="68580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 flipH="1" flipV="1">
              <a:off x="2557463" y="4767262"/>
              <a:ext cx="900112" cy="10096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4273551" y="4724400"/>
              <a:ext cx="1060450" cy="1066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V="1">
              <a:off x="4425950" y="4724400"/>
              <a:ext cx="2584449" cy="1219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 type="none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524000" y="5029200"/>
              <a:ext cx="13058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b="0" dirty="0"/>
                <a:t>Write to X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66999" y="4648200"/>
            <a:ext cx="5459745" cy="1143000"/>
            <a:chOff x="2666999" y="4648200"/>
            <a:chExt cx="5459745" cy="1143000"/>
          </a:xfrm>
        </p:grpSpPr>
        <p:sp>
          <p:nvSpPr>
            <p:cNvPr id="21" name="Line 45"/>
            <p:cNvSpPr>
              <a:spLocks noChangeShapeType="1"/>
            </p:cNvSpPr>
            <p:nvPr/>
          </p:nvSpPr>
          <p:spPr bwMode="auto">
            <a:xfrm flipH="1" flipV="1">
              <a:off x="2666999" y="4648200"/>
              <a:ext cx="3124200" cy="1143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 flipH="1" flipV="1">
              <a:off x="4114799" y="4724400"/>
              <a:ext cx="1828799" cy="838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 flipH="1" flipV="1">
              <a:off x="5714998" y="4724400"/>
              <a:ext cx="533401" cy="685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457199" cy="609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 type="none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7086600" y="5105400"/>
              <a:ext cx="10401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b="0" dirty="0"/>
                <a:t>Read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Byzantine generals problem</a:t>
            </a:r>
          </a:p>
          <a:p>
            <a:pPr lvl="1"/>
            <a:r>
              <a:rPr lang="en-US" dirty="0"/>
              <a:t>They must decide on a common plan of action.</a:t>
            </a:r>
          </a:p>
          <a:p>
            <a:pPr lvl="1"/>
            <a:r>
              <a:rPr lang="en-US" dirty="0"/>
              <a:t>But, </a:t>
            </a:r>
            <a:r>
              <a:rPr lang="en-US" dirty="0">
                <a:solidFill>
                  <a:srgbClr val="000000"/>
                </a:solidFill>
              </a:rPr>
              <a:t>some of the generals can be traitors.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All loyal generals decide upon the same plan of action (e.g., attack or retreat).</a:t>
            </a:r>
          </a:p>
          <a:p>
            <a:pPr lvl="1"/>
            <a:r>
              <a:rPr lang="en-US" dirty="0"/>
              <a:t>A small number of traitors cannot cause the loyal generals to adopt a bad plan.</a:t>
            </a:r>
          </a:p>
          <a:p>
            <a:r>
              <a:rPr lang="en-US" dirty="0"/>
              <a:t>Impossibility result</a:t>
            </a:r>
          </a:p>
          <a:p>
            <a:pPr lvl="1"/>
            <a:r>
              <a:rPr lang="en-US" dirty="0"/>
              <a:t>In general, with less than </a:t>
            </a:r>
            <a:r>
              <a:rPr lang="en-US" i="1" dirty="0"/>
              <a:t>3f + 1</a:t>
            </a:r>
            <a:r>
              <a:rPr lang="en-US" dirty="0"/>
              <a:t> nodes, we cannot tolerate </a:t>
            </a:r>
            <a:r>
              <a:rPr lang="en-US" i="1" dirty="0"/>
              <a:t>f</a:t>
            </a:r>
            <a:r>
              <a:rPr lang="en-US" dirty="0"/>
              <a:t> faulty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achieve </a:t>
            </a:r>
            <a:r>
              <a:rPr lang="en-US" dirty="0">
                <a:solidFill>
                  <a:srgbClr val="FF0000"/>
                </a:solidFill>
              </a:rPr>
              <a:t>consensus</a:t>
            </a:r>
            <a:r>
              <a:rPr lang="en-US" dirty="0"/>
              <a:t> when there are </a:t>
            </a:r>
            <a:r>
              <a:rPr lang="en-US" i="1" dirty="0">
                <a:solidFill>
                  <a:srgbClr val="FF0000"/>
                </a:solidFill>
              </a:rPr>
              <a:t>f faulty</a:t>
            </a:r>
            <a:r>
              <a:rPr lang="en-US" dirty="0"/>
              <a:t> nodes?</a:t>
            </a:r>
          </a:p>
          <a:p>
            <a:pPr lvl="1"/>
            <a:r>
              <a:rPr lang="en-US" dirty="0"/>
              <a:t>But we’re not bypassing the impossibility result (e.g., we still need to mask benign failures.)</a:t>
            </a:r>
          </a:p>
          <a:p>
            <a:r>
              <a:rPr lang="en-US" dirty="0"/>
              <a:t>Result: with </a:t>
            </a:r>
            <a:r>
              <a:rPr lang="en-US" i="1" dirty="0">
                <a:solidFill>
                  <a:srgbClr val="FF0000"/>
                </a:solidFill>
              </a:rPr>
              <a:t>f faulty nodes</a:t>
            </a:r>
            <a:r>
              <a:rPr lang="en-US" dirty="0"/>
              <a:t>, we need </a:t>
            </a:r>
            <a:r>
              <a:rPr lang="en-US" i="1" dirty="0">
                <a:solidFill>
                  <a:srgbClr val="FF0000"/>
                </a:solidFill>
              </a:rPr>
              <a:t>3f + 1</a:t>
            </a:r>
            <a:r>
              <a:rPr lang="en-US" dirty="0"/>
              <a:t> nodes to tolerate their Byzantine behavior.</a:t>
            </a:r>
          </a:p>
          <a:p>
            <a:pPr lvl="1"/>
            <a:r>
              <a:rPr lang="en-US" dirty="0"/>
              <a:t>Fundamental limitation</a:t>
            </a:r>
          </a:p>
          <a:p>
            <a:pPr lvl="1"/>
            <a:r>
              <a:rPr lang="en-US" dirty="0"/>
              <a:t>Today’s goal is to understand this limitation.</a:t>
            </a:r>
          </a:p>
          <a:p>
            <a:r>
              <a:rPr lang="en-US" dirty="0"/>
              <a:t>How about </a:t>
            </a:r>
            <a:r>
              <a:rPr lang="en-US" dirty="0" err="1"/>
              <a:t>Paxos</a:t>
            </a:r>
            <a:r>
              <a:rPr lang="en-US" dirty="0"/>
              <a:t> (that tolerates benign failures)?</a:t>
            </a:r>
          </a:p>
          <a:p>
            <a:pPr lvl="1"/>
            <a:r>
              <a:rPr lang="en-US" dirty="0"/>
              <a:t>With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dirty="0"/>
              <a:t> faulty nodes, we need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i="1" dirty="0">
                <a:solidFill>
                  <a:srgbClr val="FF0000"/>
                </a:solidFill>
              </a:rPr>
              <a:t>f + 1</a:t>
            </a:r>
            <a:r>
              <a:rPr lang="en-US" dirty="0"/>
              <a:t> (i.e., we need a correct majority.)</a:t>
            </a:r>
          </a:p>
          <a:p>
            <a:pPr lvl="1"/>
            <a:r>
              <a:rPr lang="en-US" dirty="0"/>
              <a:t>Having </a:t>
            </a:r>
            <a:r>
              <a:rPr lang="en-US" i="1" dirty="0"/>
              <a:t>f</a:t>
            </a:r>
            <a:r>
              <a:rPr lang="en-US" dirty="0"/>
              <a:t> faulty nodes means that as long as </a:t>
            </a:r>
            <a:r>
              <a:rPr lang="en-US" i="1" dirty="0"/>
              <a:t>f</a:t>
            </a:r>
            <a:r>
              <a:rPr lang="en-US" dirty="0"/>
              <a:t> + 1 nodes are reachable, </a:t>
            </a:r>
            <a:r>
              <a:rPr lang="en-US" dirty="0" err="1"/>
              <a:t>Paxos</a:t>
            </a:r>
            <a:r>
              <a:rPr lang="en-US" dirty="0"/>
              <a:t> can guarantee an agreement.</a:t>
            </a:r>
          </a:p>
          <a:p>
            <a:pPr lvl="1"/>
            <a:r>
              <a:rPr lang="en-US" dirty="0"/>
              <a:t>This is the known lower bound for consensus with non-Byzantine failures.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534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“Byzantine”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Leslie </a:t>
            </a:r>
            <a:r>
              <a:rPr lang="en-US" dirty="0" err="1"/>
              <a:t>Lamport</a:t>
            </a:r>
            <a:r>
              <a:rPr lang="en-US" dirty="0"/>
              <a:t> (again!) defined the problem &amp; presented the result.</a:t>
            </a:r>
          </a:p>
          <a:p>
            <a:r>
              <a:rPr lang="en-US" i="1" dirty="0"/>
              <a:t>“I have long felt that, because it was posed as a cute problem about philosophers seated around a table, </a:t>
            </a:r>
            <a:r>
              <a:rPr lang="en-US" i="1" dirty="0" err="1"/>
              <a:t>Dijkstra's</a:t>
            </a:r>
            <a:r>
              <a:rPr lang="en-US" i="1" dirty="0"/>
              <a:t> dining philosopher's problem received much more attention than it deserves.”</a:t>
            </a:r>
          </a:p>
          <a:p>
            <a:r>
              <a:rPr lang="en-US" i="1" dirty="0"/>
              <a:t>“At the time, Albania was a completely closed society, and I felt it unlikely that there would be any Albanians around to object, so the original title of this paper was The Albanian Generals Problem.”</a:t>
            </a:r>
          </a:p>
          <a:p>
            <a:r>
              <a:rPr lang="en-US" i="1" dirty="0"/>
              <a:t>“…The obviously more appropriate Byzantine generals then occurred to me.”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7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Byzantine Generals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Imagine several divisions of the Byzantine army camped outside of a city</a:t>
            </a:r>
          </a:p>
          <a:p>
            <a:r>
              <a:rPr lang="en-US" dirty="0"/>
              <a:t>Each division has a general.</a:t>
            </a:r>
          </a:p>
          <a:p>
            <a:r>
              <a:rPr lang="en-US" dirty="0"/>
              <a:t>The generals can only communicate by a messenger.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5337892" cy="287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003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Byzantine Generals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must decide on a common plan of action.</a:t>
            </a:r>
          </a:p>
          <a:p>
            <a:pPr lvl="1"/>
            <a:r>
              <a:rPr lang="en-US" dirty="0"/>
              <a:t>What is this problem?</a:t>
            </a:r>
          </a:p>
          <a:p>
            <a:r>
              <a:rPr lang="en-US" dirty="0"/>
              <a:t>But, </a:t>
            </a:r>
            <a:r>
              <a:rPr lang="en-US" i="1" dirty="0">
                <a:solidFill>
                  <a:srgbClr val="FF0000"/>
                </a:solidFill>
              </a:rPr>
              <a:t>some of the generals can be traitors</a:t>
            </a:r>
            <a:r>
              <a:rPr lang="en-US" dirty="0"/>
              <a:t>.</a:t>
            </a:r>
          </a:p>
          <a:p>
            <a:r>
              <a:rPr lang="en-US" dirty="0"/>
              <a:t>Quick example to demonstrate the problem:</a:t>
            </a:r>
          </a:p>
          <a:p>
            <a:pPr lvl="1"/>
            <a:r>
              <a:rPr lang="en-US" dirty="0"/>
              <a:t>One commander and two lieutenants</a:t>
            </a:r>
          </a:p>
          <a:p>
            <a:pPr lvl="1"/>
            <a:r>
              <a:rPr lang="en-US" dirty="0"/>
              <a:t>With one traitor, can non-traitors decide on a common plan?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5337892" cy="287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1447800" y="1371600"/>
            <a:ext cx="5715000" cy="2895600"/>
            <a:chOff x="1828800" y="1676400"/>
            <a:chExt cx="5715000" cy="2895600"/>
          </a:xfrm>
        </p:grpSpPr>
        <p:sp>
          <p:nvSpPr>
            <p:cNvPr id="8" name="Oval 7"/>
            <p:cNvSpPr/>
            <p:nvPr/>
          </p:nvSpPr>
          <p:spPr>
            <a:xfrm>
              <a:off x="1828800" y="16764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102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19800" y="17526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1000" y="19050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Attack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33528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Retreat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0" y="25908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Attack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5600" y="1905000"/>
            <a:ext cx="17526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Attack/Retreat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3505200"/>
            <a:ext cx="17526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Attack/Retreat</a:t>
            </a:r>
          </a:p>
        </p:txBody>
      </p:sp>
    </p:spTree>
    <p:extLst>
      <p:ext uri="{BB962C8B-B14F-4D97-AF65-F5344CB8AC3E}">
        <p14:creationId xmlns:p14="http://schemas.microsoft.com/office/powerpoint/2010/main" val="228224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F13E-E619-7B45-BE88-44962213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DC9D-1C2A-1E43-8D32-29B786D7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Setup: One commander &amp; two lieutenants</a:t>
            </a: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Commander sends a command (either attack or retreat) to the two lieutenants.</a:t>
            </a:r>
          </a:p>
          <a:p>
            <a:pPr lvl="1"/>
            <a:r>
              <a:rPr lang="en-US" dirty="0"/>
              <a:t>Each lieutenant forwards the command to the other lieutenant in case messages get lost.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Deciding on the same plan of action (either attack or retreat)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01A9C-A87A-CF40-98AB-4E8896F9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5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the lieutenants determine that the commander is the traitor?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971800" y="15240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Commander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(Traitor)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2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Lieutenant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9436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Lieutenant 2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 bwMode="auto">
          <a:xfrm flipH="1">
            <a:off x="1638300" y="2438400"/>
            <a:ext cx="28956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33600" y="3257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“attack”</a:t>
            </a:r>
          </a:p>
        </p:txBody>
      </p:sp>
      <p:cxnSp>
        <p:nvCxnSpPr>
          <p:cNvPr id="10" name="Straight Arrow Connector 9"/>
          <p:cNvCxnSpPr>
            <a:stCxn id="5" idx="4"/>
            <a:endCxn id="7" idx="0"/>
          </p:cNvCxnSpPr>
          <p:nvPr/>
        </p:nvCxnSpPr>
        <p:spPr bwMode="auto">
          <a:xfrm>
            <a:off x="4533900" y="2438400"/>
            <a:ext cx="29718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791200" y="3276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“retreat”</a:t>
            </a:r>
          </a:p>
        </p:txBody>
      </p:sp>
      <p:cxnSp>
        <p:nvCxnSpPr>
          <p:cNvPr id="12" name="Straight Arrow Connector 11"/>
          <p:cNvCxnSpPr>
            <a:stCxn id="7" idx="2"/>
            <a:endCxn id="6" idx="6"/>
          </p:cNvCxnSpPr>
          <p:nvPr/>
        </p:nvCxnSpPr>
        <p:spPr bwMode="auto">
          <a:xfrm flipH="1">
            <a:off x="3200400" y="5257800"/>
            <a:ext cx="2743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352800" y="5334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“he said ‘retreat’”</a:t>
            </a:r>
          </a:p>
        </p:txBody>
      </p:sp>
    </p:spTree>
    <p:extLst>
      <p:ext uri="{BB962C8B-B14F-4D97-AF65-F5344CB8AC3E}">
        <p14:creationId xmlns:p14="http://schemas.microsoft.com/office/powerpoint/2010/main" val="3980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lieutenant 1, this looks exactly the same as the previous scenario.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971800" y="15240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Commander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2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Lieutenant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9436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Lieutenant 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(Traitor)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 bwMode="auto">
          <a:xfrm flipH="1">
            <a:off x="1638300" y="2438400"/>
            <a:ext cx="28956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133600" y="3257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“attack”</a:t>
            </a:r>
          </a:p>
        </p:txBody>
      </p: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 bwMode="auto">
          <a:xfrm>
            <a:off x="4533900" y="2438400"/>
            <a:ext cx="29718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791200" y="3276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“attack”</a:t>
            </a:r>
          </a:p>
        </p:txBody>
      </p:sp>
      <p:cxnSp>
        <p:nvCxnSpPr>
          <p:cNvPr id="19" name="Straight Arrow Connector 18"/>
          <p:cNvCxnSpPr>
            <a:stCxn id="7" idx="2"/>
            <a:endCxn id="6" idx="6"/>
          </p:cNvCxnSpPr>
          <p:nvPr/>
        </p:nvCxnSpPr>
        <p:spPr bwMode="auto">
          <a:xfrm flipH="1">
            <a:off x="3200400" y="5257800"/>
            <a:ext cx="2743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352800" y="5334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“he said ‘retreat’”</a:t>
            </a:r>
          </a:p>
        </p:txBody>
      </p:sp>
    </p:spTree>
    <p:extLst>
      <p:ext uri="{BB962C8B-B14F-4D97-AF65-F5344CB8AC3E}">
        <p14:creationId xmlns:p14="http://schemas.microsoft.com/office/powerpoint/2010/main" val="10108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2" grpId="0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38551</TotalTime>
  <Pages>12</Pages>
  <Words>1424</Words>
  <Application>Microsoft Macintosh PowerPoint</Application>
  <PresentationFormat>Letter Paper (8.5x11 in)</PresentationFormat>
  <Paragraphs>227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Times New Roman</vt:lpstr>
      <vt:lpstr>CS252-template</vt:lpstr>
      <vt:lpstr>Office Theme</vt:lpstr>
      <vt:lpstr>CSE 486/586 Distributed Systems Byzantine Fault Tolerance</vt:lpstr>
      <vt:lpstr>Byzantine Fault Tolerance</vt:lpstr>
      <vt:lpstr>Byzantine Fault Tolerance</vt:lpstr>
      <vt:lpstr>“Byzantine”</vt:lpstr>
      <vt:lpstr>Introducing the Byzantine Generals</vt:lpstr>
      <vt:lpstr>Introducing the Byzantine Generals</vt:lpstr>
      <vt:lpstr>Understanding the Problem</vt:lpstr>
      <vt:lpstr>Understanding the Problem</vt:lpstr>
      <vt:lpstr>Understanding the Problem</vt:lpstr>
      <vt:lpstr>Understanding the Problem</vt:lpstr>
      <vt:lpstr>CSE 486/586 Administrivia</vt:lpstr>
      <vt:lpstr>More Practical Setting</vt:lpstr>
      <vt:lpstr>More Practical Setting</vt:lpstr>
      <vt:lpstr>BFT Question</vt:lpstr>
      <vt:lpstr>Intuition for the Result</vt:lpstr>
      <vt:lpstr>Intuition for the Result</vt:lpstr>
      <vt:lpstr>Intuition for the Result</vt:lpstr>
      <vt:lpstr>Intuition for the Result</vt:lpstr>
      <vt:lpstr>Intuition for the Result</vt:lpstr>
      <vt:lpstr>Intuition for the Result</vt:lpstr>
      <vt:lpstr>Write/Read Example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1966</cp:revision>
  <cp:lastPrinted>2019-05-08T14:07:22Z</cp:lastPrinted>
  <dcterms:created xsi:type="dcterms:W3CDTF">2012-03-21T04:48:11Z</dcterms:created>
  <dcterms:modified xsi:type="dcterms:W3CDTF">2019-05-08T19:04:43Z</dcterms:modified>
  <cp:category/>
</cp:coreProperties>
</file>