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4"/>
  </p:notesMasterIdLst>
  <p:handoutMasterIdLst>
    <p:handoutMasterId r:id="rId35"/>
  </p:handoutMasterIdLst>
  <p:sldIdLst>
    <p:sldId id="322" r:id="rId3"/>
    <p:sldId id="617" r:id="rId4"/>
    <p:sldId id="608" r:id="rId5"/>
    <p:sldId id="604" r:id="rId6"/>
    <p:sldId id="590" r:id="rId7"/>
    <p:sldId id="605" r:id="rId8"/>
    <p:sldId id="606" r:id="rId9"/>
    <p:sldId id="607" r:id="rId10"/>
    <p:sldId id="585" r:id="rId11"/>
    <p:sldId id="609" r:id="rId12"/>
    <p:sldId id="610" r:id="rId13"/>
    <p:sldId id="615" r:id="rId14"/>
    <p:sldId id="611" r:id="rId15"/>
    <p:sldId id="612" r:id="rId16"/>
    <p:sldId id="616" r:id="rId17"/>
    <p:sldId id="613" r:id="rId18"/>
    <p:sldId id="614" r:id="rId19"/>
    <p:sldId id="591" r:id="rId20"/>
    <p:sldId id="598" r:id="rId21"/>
    <p:sldId id="592" r:id="rId22"/>
    <p:sldId id="599" r:id="rId23"/>
    <p:sldId id="593" r:id="rId24"/>
    <p:sldId id="600" r:id="rId25"/>
    <p:sldId id="594" r:id="rId26"/>
    <p:sldId id="601" r:id="rId27"/>
    <p:sldId id="595" r:id="rId28"/>
    <p:sldId id="602" r:id="rId29"/>
    <p:sldId id="596" r:id="rId30"/>
    <p:sldId id="603" r:id="rId31"/>
    <p:sldId id="597" r:id="rId32"/>
    <p:sldId id="584" r:id="rId3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59" autoAdjust="0"/>
    <p:restoredTop sz="80175" autoAdjust="0"/>
  </p:normalViewPr>
  <p:slideViewPr>
    <p:cSldViewPr>
      <p:cViewPr varScale="1">
        <p:scale>
          <a:sx n="85" d="100"/>
          <a:sy n="85" d="100"/>
        </p:scale>
        <p:origin x="15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27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8312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" TargetMode="External"/><Relationship Id="rId2" Type="http://schemas.openxmlformats.org/officeDocument/2006/relationships/hyperlink" Target="http://developer.android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iazza.com/buffalo/spring2019/cse486586" TargetMode="External"/><Relationship Id="rId2" Type="http://schemas.openxmlformats.org/officeDocument/2006/relationships/hyperlink" Target="http://piazza.com/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e.buffalo.edu/~stevko/courses/cse486/spring19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Introduction </a:t>
            </a:r>
            <a:br>
              <a:rPr lang="en-US" dirty="0"/>
            </a:b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Going to Build?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A “starter” project: PA1</a:t>
            </a:r>
          </a:p>
          <a:p>
            <a:pPr lvl="1"/>
            <a:r>
              <a:rPr lang="en-US" dirty="0"/>
              <a:t>This will be out today and due next week Friday.</a:t>
            </a:r>
          </a:p>
          <a:p>
            <a:r>
              <a:rPr lang="en-US" dirty="0"/>
              <a:t>A distributed key-value storage (based on Amazon Dynamo) on Android in multiple stages</a:t>
            </a:r>
          </a:p>
          <a:p>
            <a:r>
              <a:rPr lang="en-US" dirty="0">
                <a:solidFill>
                  <a:srgbClr val="FF0000"/>
                </a:solidFill>
              </a:rPr>
              <a:t>Individual submission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5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 submissions only allowed for one day</a:t>
            </a:r>
          </a:p>
          <a:p>
            <a:pPr lvl="1"/>
            <a:r>
              <a:rPr lang="en-US" dirty="0"/>
              <a:t>20% penalty</a:t>
            </a:r>
          </a:p>
          <a:p>
            <a:pPr lvl="1"/>
            <a:r>
              <a:rPr lang="en-US" dirty="0"/>
              <a:t>The deadlines are on Friday, and we don’t count weekends, so technically you have 3 more days.</a:t>
            </a:r>
          </a:p>
          <a:p>
            <a:r>
              <a:rPr lang="en-US" dirty="0" err="1"/>
              <a:t>Regrading</a:t>
            </a:r>
            <a:endParaRPr lang="en-US" dirty="0"/>
          </a:p>
          <a:p>
            <a:pPr lvl="1"/>
            <a:r>
              <a:rPr lang="en-US" dirty="0"/>
              <a:t>If requested, the entire work will be </a:t>
            </a:r>
            <a:r>
              <a:rPr lang="en-US" dirty="0" err="1"/>
              <a:t>regraded</a:t>
            </a:r>
            <a:endParaRPr lang="en-US" dirty="0"/>
          </a:p>
          <a:p>
            <a:r>
              <a:rPr lang="en-US" dirty="0"/>
              <a:t>No “I”</a:t>
            </a:r>
          </a:p>
          <a:p>
            <a:r>
              <a:rPr lang="en-US" dirty="0"/>
              <a:t>No makeup exam</a:t>
            </a:r>
          </a:p>
          <a:p>
            <a:r>
              <a:rPr lang="en-US" dirty="0"/>
              <a:t>No grade negotiation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34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a Confession to Make…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 split personality disorder.</a:t>
            </a:r>
          </a:p>
          <a:p>
            <a:pPr lvl="1"/>
            <a:r>
              <a:rPr lang="en-US" dirty="0"/>
              <a:t>Jekyll</a:t>
            </a:r>
          </a:p>
          <a:p>
            <a:pPr lvl="1"/>
            <a:r>
              <a:rPr lang="en-US" dirty="0"/>
              <a:t>Hyde</a:t>
            </a:r>
          </a:p>
          <a:p>
            <a:r>
              <a:rPr lang="en-US" dirty="0"/>
              <a:t>Most of you (I expect) will just see my Jekyll’s side. If you…</a:t>
            </a:r>
          </a:p>
          <a:p>
            <a:pPr lvl="1"/>
            <a:r>
              <a:rPr lang="en-US" dirty="0"/>
              <a:t>work with good ethics,</a:t>
            </a:r>
          </a:p>
          <a:p>
            <a:pPr lvl="1"/>
            <a:r>
              <a:rPr lang="en-US" dirty="0"/>
              <a:t>respect others on Piazza, during office hours, etc.,</a:t>
            </a:r>
          </a:p>
          <a:p>
            <a:pPr lvl="1"/>
            <a:r>
              <a:rPr lang="en-US" dirty="0"/>
              <a:t>follow class and submission rules,</a:t>
            </a:r>
          </a:p>
          <a:p>
            <a:pPr lvl="1"/>
            <a:r>
              <a:rPr lang="en-US" dirty="0"/>
              <a:t>and generally use common sense and are a good citizen in the class.</a:t>
            </a:r>
          </a:p>
          <a:p>
            <a:r>
              <a:rPr lang="en-US" dirty="0"/>
              <a:t>Some of you might see my Hyde’s side. If you…</a:t>
            </a:r>
          </a:p>
          <a:p>
            <a:pPr lvl="1"/>
            <a:r>
              <a:rPr lang="en-US" dirty="0"/>
              <a:t>copy other people’s code or exams,</a:t>
            </a:r>
          </a:p>
          <a:p>
            <a:pPr lvl="1"/>
            <a:r>
              <a:rPr lang="en-US" dirty="0"/>
              <a:t>try to negotiate your way in the class,</a:t>
            </a:r>
          </a:p>
          <a:p>
            <a:pPr lvl="1"/>
            <a:r>
              <a:rPr lang="en-US" dirty="0"/>
              <a:t>generally are not such a good citizen in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8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integrity: exams, HW, and code</a:t>
            </a:r>
          </a:p>
          <a:p>
            <a:pPr lvl="1"/>
            <a:r>
              <a:rPr lang="en-US" dirty="0"/>
              <a:t>Copying others’ code: no</a:t>
            </a:r>
          </a:p>
          <a:p>
            <a:pPr lvl="1"/>
            <a:r>
              <a:rPr lang="en-US" dirty="0"/>
              <a:t>Copying from other sources (the Web, books, etc.): get permission</a:t>
            </a:r>
          </a:p>
          <a:p>
            <a:pPr lvl="1"/>
            <a:r>
              <a:rPr lang="en-US" dirty="0"/>
              <a:t>Exceptions: </a:t>
            </a:r>
            <a:r>
              <a:rPr lang="en-US" dirty="0">
                <a:hlinkClick r:id="rId2"/>
              </a:rPr>
              <a:t>http://developer.android.com</a:t>
            </a:r>
            <a:r>
              <a:rPr lang="en-US" dirty="0"/>
              <a:t> (copy freely, but mark clearly that you copied)</a:t>
            </a:r>
          </a:p>
          <a:p>
            <a:pPr lvl="1"/>
            <a:r>
              <a:rPr lang="en-US" dirty="0">
                <a:hlinkClick r:id="rId3"/>
              </a:rPr>
              <a:t>http://stackoverflow.com</a:t>
            </a:r>
            <a:r>
              <a:rPr lang="en-US" dirty="0"/>
              <a:t> (generally OK to see how things get done; but </a:t>
            </a:r>
            <a:r>
              <a:rPr lang="en-US" b="1" dirty="0">
                <a:solidFill>
                  <a:srgbClr val="FF0000"/>
                </a:solidFill>
              </a:rPr>
              <a:t>do not copy and paste.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found, the incident will be reported to the university.</a:t>
            </a:r>
          </a:p>
          <a:p>
            <a:r>
              <a:rPr lang="en-US" dirty="0"/>
              <a:t>Will use an automatic similarity checker.</a:t>
            </a:r>
          </a:p>
          <a:p>
            <a:pPr lvl="1"/>
            <a:r>
              <a:rPr lang="en-US" dirty="0"/>
              <a:t>When similar submissions are found, </a:t>
            </a:r>
            <a:r>
              <a:rPr lang="en-US" dirty="0">
                <a:solidFill>
                  <a:srgbClr val="FF0000"/>
                </a:solidFill>
              </a:rPr>
              <a:t>both will get an F</a:t>
            </a:r>
            <a:r>
              <a:rPr lang="en-US" dirty="0"/>
              <a:t> for the entire semester.</a:t>
            </a:r>
          </a:p>
          <a:p>
            <a:r>
              <a:rPr lang="en-US" dirty="0"/>
              <a:t>Please be careful when using an online code repository, e.g.,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BitBucket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2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Reach the Teaching Staff?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594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Steve: 113F Davis</a:t>
            </a:r>
          </a:p>
          <a:p>
            <a:pPr lvl="1"/>
            <a:r>
              <a:rPr lang="en-US" dirty="0"/>
              <a:t>Lectures (MWF 1:00 pm-1:50 pm)</a:t>
            </a:r>
          </a:p>
          <a:p>
            <a:pPr lvl="1"/>
            <a:r>
              <a:rPr lang="en-US" dirty="0"/>
              <a:t>Office hours (TBD)</a:t>
            </a:r>
          </a:p>
          <a:p>
            <a:r>
              <a:rPr lang="en-US" dirty="0"/>
              <a:t>TAs</a:t>
            </a:r>
          </a:p>
          <a:p>
            <a:pPr lvl="1"/>
            <a:r>
              <a:rPr lang="en-US" dirty="0"/>
              <a:t>Office hours: Posted on Piazza</a:t>
            </a:r>
          </a:p>
          <a:p>
            <a:pPr lvl="1"/>
            <a:r>
              <a:rPr lang="en-US" dirty="0"/>
              <a:t>Please do not expect that the TAs will stay more than the announced office hours.</a:t>
            </a:r>
          </a:p>
          <a:p>
            <a:r>
              <a:rPr lang="en-US" dirty="0"/>
              <a:t>Use Piazza (</a:t>
            </a:r>
            <a:r>
              <a:rPr lang="en-US" dirty="0">
                <a:hlinkClick r:id="rId2"/>
              </a:rPr>
              <a:t>http://piazza.com/class</a:t>
            </a:r>
            <a:r>
              <a:rPr lang="en-US" dirty="0"/>
              <a:t>), instead of email, mailing list, blog, etc.</a:t>
            </a:r>
          </a:p>
          <a:p>
            <a:pPr lvl="1"/>
            <a:r>
              <a:rPr lang="en-US" dirty="0"/>
              <a:t>The teaching staff will not have any activity during weekends and holidays.</a:t>
            </a:r>
          </a:p>
          <a:p>
            <a:pPr lvl="1"/>
            <a:r>
              <a:rPr lang="en-US" dirty="0"/>
              <a:t>Signup link: </a:t>
            </a:r>
            <a:r>
              <a:rPr lang="en-US" dirty="0">
                <a:hlinkClick r:id="rId3"/>
              </a:rPr>
              <a:t>http://piazza.com/buffalo/spring2019/cse486586</a:t>
            </a:r>
            <a:endParaRPr lang="en-US" dirty="0"/>
          </a:p>
          <a:p>
            <a:r>
              <a:rPr lang="en-US" dirty="0">
                <a:hlinkClick r:id="rId4"/>
              </a:rPr>
              <a:t>http://www.cse.buffalo.edu/~stevko/courses/cse486/spring19/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Undergraduates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have recitations.</a:t>
            </a:r>
          </a:p>
          <a:p>
            <a:r>
              <a:rPr lang="en-US" dirty="0"/>
              <a:t>But it’s just like office hours, dedicated for undergraduates.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8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have some background in different topics.</a:t>
            </a:r>
          </a:p>
          <a:p>
            <a:r>
              <a:rPr lang="en-US" dirty="0">
                <a:solidFill>
                  <a:srgbClr val="0000FF"/>
                </a:solidFill>
              </a:rPr>
              <a:t>OS</a:t>
            </a:r>
            <a:r>
              <a:rPr lang="en-US" dirty="0"/>
              <a:t> concepts</a:t>
            </a:r>
          </a:p>
          <a:p>
            <a:pPr lvl="1"/>
            <a:r>
              <a:rPr lang="en-US" dirty="0"/>
              <a:t>Threads, processes, synchronization (e.g., locks, semaphores), etc.</a:t>
            </a:r>
          </a:p>
          <a:p>
            <a:r>
              <a:rPr lang="en-US" dirty="0">
                <a:solidFill>
                  <a:srgbClr val="0000FF"/>
                </a:solidFill>
              </a:rPr>
              <a:t>Networking</a:t>
            </a:r>
            <a:r>
              <a:rPr lang="en-US" dirty="0"/>
              <a:t> concepts</a:t>
            </a:r>
          </a:p>
          <a:p>
            <a:pPr lvl="1"/>
            <a:r>
              <a:rPr lang="en-US" dirty="0"/>
              <a:t>IP, DNS, NAT (e.g., private IPs vs. public IPs), TCP, etc.</a:t>
            </a:r>
          </a:p>
          <a:p>
            <a:r>
              <a:rPr lang="en-US" dirty="0">
                <a:solidFill>
                  <a:srgbClr val="0000FF"/>
                </a:solidFill>
              </a:rPr>
              <a:t>System programming</a:t>
            </a:r>
            <a:r>
              <a:rPr lang="en-US" dirty="0"/>
              <a:t> experiences</a:t>
            </a:r>
          </a:p>
          <a:p>
            <a:pPr lvl="1"/>
            <a:r>
              <a:rPr lang="en-US" dirty="0"/>
              <a:t>Programming experiences with sockets, processes, threads, synchronization primitives, file I/O, etc.</a:t>
            </a:r>
          </a:p>
          <a:p>
            <a:pPr lvl="1"/>
            <a:r>
              <a:rPr lang="en-US" dirty="0"/>
              <a:t>Experiences with setting up environment variables, using regex, scripting (e.g., bash, python, etc.)</a:t>
            </a:r>
          </a:p>
          <a:p>
            <a:r>
              <a:rPr lang="en-US" dirty="0">
                <a:solidFill>
                  <a:srgbClr val="0000FF"/>
                </a:solidFill>
              </a:rPr>
              <a:t>Programming environment</a:t>
            </a:r>
          </a:p>
          <a:p>
            <a:pPr lvl="1"/>
            <a:r>
              <a:rPr lang="en-US" dirty="0"/>
              <a:t>Linux or Mac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3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Check: PA1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Assignment (PA) 1</a:t>
            </a:r>
          </a:p>
          <a:p>
            <a:pPr lvl="1"/>
            <a:r>
              <a:rPr lang="en-US" dirty="0"/>
              <a:t>Use this as a background check.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you can finish this in a week all by yourself,</a:t>
            </a:r>
            <a:r>
              <a:rPr lang="en-US" dirty="0"/>
              <a:t> then you are ready to take this class.</a:t>
            </a:r>
          </a:p>
          <a:p>
            <a:pPr lvl="1"/>
            <a:r>
              <a:rPr lang="en-US" dirty="0"/>
              <a:t>See for yourself!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Due on next Friday (2/8) 11:59:59 am</a:t>
            </a:r>
            <a:r>
              <a:rPr lang="en-US" dirty="0"/>
              <a:t>.</a:t>
            </a:r>
          </a:p>
          <a:p>
            <a:r>
              <a:rPr lang="en-US" dirty="0" err="1"/>
              <a:t>SimpleMessenger</a:t>
            </a:r>
            <a:r>
              <a:rPr lang="en-US" dirty="0"/>
              <a:t> on Android</a:t>
            </a:r>
          </a:p>
          <a:p>
            <a:pPr lvl="1"/>
            <a:r>
              <a:rPr lang="en-US" dirty="0"/>
              <a:t>Overall, need to implement a chatting app.</a:t>
            </a:r>
          </a:p>
          <a:p>
            <a:pPr lvl="1"/>
            <a:r>
              <a:rPr lang="en-US" dirty="0"/>
              <a:t>Need to set up the Android programming environment.</a:t>
            </a:r>
          </a:p>
          <a:p>
            <a:pPr lvl="1"/>
            <a:r>
              <a:rPr lang="en-US" dirty="0"/>
              <a:t>Need to use sockets.</a:t>
            </a:r>
          </a:p>
          <a:p>
            <a:pPr lvl="1"/>
            <a:r>
              <a:rPr lang="en-US" dirty="0"/>
              <a:t>Need to understand the code provided.</a:t>
            </a:r>
          </a:p>
          <a:p>
            <a:pPr lvl="1"/>
            <a:r>
              <a:rPr lang="en-US" dirty="0"/>
              <a:t>Need to read Android tutorials and understand them.</a:t>
            </a:r>
          </a:p>
          <a:p>
            <a:pPr lvl="1"/>
            <a:r>
              <a:rPr lang="en-US" dirty="0"/>
              <a:t>Need to understand and use Android APIs.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967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Am I Going to Learn?</a:t>
            </a:r>
            <a:br>
              <a:rPr lang="en-US" dirty="0"/>
            </a:br>
            <a:r>
              <a:rPr lang="en-US" dirty="0"/>
              <a:t>Distributed Systems 10 Questions!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Course goal: answering </a:t>
            </a:r>
            <a:r>
              <a:rPr lang="en-US" dirty="0">
                <a:solidFill>
                  <a:srgbClr val="FF0000"/>
                </a:solidFill>
              </a:rPr>
              <a:t>10 questions on distributed systems</a:t>
            </a:r>
          </a:p>
          <a:p>
            <a:pPr lvl="1"/>
            <a:r>
              <a:rPr lang="en-US" dirty="0"/>
              <a:t>At the end of the semester, if you can answer only 10 questions about distributed systems, you’ll probably get an A.</a:t>
            </a:r>
          </a:p>
          <a:p>
            <a:pPr lvl="1"/>
            <a:r>
              <a:rPr lang="en-US" dirty="0"/>
              <a:t>Easy enough!</a:t>
            </a:r>
          </a:p>
          <a:p>
            <a:r>
              <a:rPr lang="en-US" dirty="0"/>
              <a:t>What are those questions?</a:t>
            </a:r>
          </a:p>
          <a:p>
            <a:pPr lvl="1"/>
            <a:r>
              <a:rPr lang="en-US" dirty="0"/>
              <a:t>Organized in 6 themes</a:t>
            </a:r>
          </a:p>
          <a:p>
            <a:pPr lvl="1"/>
            <a:r>
              <a:rPr lang="en-US" dirty="0"/>
              <a:t>1~2 questions in each theme</a:t>
            </a:r>
          </a:p>
          <a:p>
            <a:pPr lvl="1"/>
            <a:r>
              <a:rPr lang="en-US" dirty="0"/>
              <a:t>A few (or several) lectures to answer each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1: Hint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743200" y="1524000"/>
            <a:ext cx="16764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What’s up?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4038600" y="2514600"/>
            <a:ext cx="1371600" cy="841248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Hey!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9CEE-80F2-E34A-AEEC-F4286ACB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492C-0E17-FB48-9D9D-07CCF933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  <a:p>
            <a:pPr lvl="1"/>
            <a:r>
              <a:rPr lang="en-US" dirty="0"/>
              <a:t>Steve </a:t>
            </a:r>
            <a:r>
              <a:rPr lang="en-US" dirty="0" err="1"/>
              <a:t>Ko</a:t>
            </a:r>
            <a:endParaRPr lang="en-US" dirty="0"/>
          </a:p>
          <a:p>
            <a:pPr lvl="1"/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year at UB</a:t>
            </a:r>
          </a:p>
          <a:p>
            <a:r>
              <a:rPr lang="en-US" dirty="0"/>
              <a:t>TAs</a:t>
            </a:r>
          </a:p>
          <a:p>
            <a:pPr lvl="1"/>
            <a:r>
              <a:rPr lang="en-US" dirty="0" err="1"/>
              <a:t>Harishankar</a:t>
            </a:r>
            <a:r>
              <a:rPr lang="en-US" dirty="0"/>
              <a:t> </a:t>
            </a:r>
            <a:r>
              <a:rPr lang="en-US" dirty="0" err="1"/>
              <a:t>Vishwanathan</a:t>
            </a:r>
            <a:endParaRPr lang="en-US" dirty="0"/>
          </a:p>
          <a:p>
            <a:pPr lvl="1"/>
            <a:r>
              <a:rPr lang="en-US" dirty="0" err="1"/>
              <a:t>Archita</a:t>
            </a:r>
            <a:r>
              <a:rPr lang="en-US" dirty="0"/>
              <a:t> Pathak</a:t>
            </a:r>
          </a:p>
          <a:p>
            <a:pPr lvl="1"/>
            <a:r>
              <a:rPr lang="en-US" dirty="0" err="1"/>
              <a:t>Yuyang</a:t>
            </a:r>
            <a:r>
              <a:rPr lang="en-US" dirty="0"/>
              <a:t> Chen</a:t>
            </a:r>
          </a:p>
          <a:p>
            <a:pPr lvl="1"/>
            <a:r>
              <a:rPr lang="en-US" dirty="0" err="1"/>
              <a:t>Hanbin</a:t>
            </a:r>
            <a:r>
              <a:rPr lang="en-US" dirty="0"/>
              <a:t> Zhang</a:t>
            </a:r>
          </a:p>
          <a:p>
            <a:r>
              <a:rPr lang="en-US" dirty="0"/>
              <a:t>Add/drop</a:t>
            </a:r>
          </a:p>
          <a:p>
            <a:pPr lvl="1"/>
            <a:r>
              <a:rPr lang="en-US" dirty="0"/>
              <a:t>Help your fellow students and make up your mind by Thursday (and drop if that’s your decision).</a:t>
            </a:r>
          </a:p>
          <a:p>
            <a:pPr lvl="1"/>
            <a:r>
              <a:rPr lang="en-US" dirty="0"/>
              <a:t>On Friday, if necessary, I will increase the cap</a:t>
            </a:r>
          </a:p>
          <a:p>
            <a:pPr lvl="1"/>
            <a:r>
              <a:rPr lang="en-US" dirty="0"/>
              <a:t>Please don’t email me for force registration until Friday night.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8337F-2751-6642-A02B-59C128C2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8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1: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Q1: </a:t>
            </a:r>
            <a:r>
              <a:rPr lang="en-US" dirty="0">
                <a:solidFill>
                  <a:srgbClr val="0000FF"/>
                </a:solidFill>
              </a:rPr>
              <a:t>how do you talk to another machine?</a:t>
            </a:r>
          </a:p>
          <a:p>
            <a:pPr lvl="1"/>
            <a:r>
              <a:rPr lang="en-US" dirty="0"/>
              <a:t>Networking basics</a:t>
            </a:r>
          </a:p>
          <a:p>
            <a:r>
              <a:rPr lang="en-US" dirty="0"/>
              <a:t>Q2: </a:t>
            </a:r>
            <a:r>
              <a:rPr lang="en-US" dirty="0">
                <a:solidFill>
                  <a:srgbClr val="0000FF"/>
                </a:solidFill>
              </a:rPr>
              <a:t>how do you talk to multiple machines at once?</a:t>
            </a:r>
          </a:p>
          <a:p>
            <a:pPr lvl="1"/>
            <a:r>
              <a:rPr lang="en-US" dirty="0"/>
              <a:t>Multicast</a:t>
            </a:r>
          </a:p>
          <a:p>
            <a:r>
              <a:rPr lang="en-US" dirty="0"/>
              <a:t>Q3: </a:t>
            </a:r>
            <a:r>
              <a:rPr lang="en-US" dirty="0">
                <a:solidFill>
                  <a:srgbClr val="0000FF"/>
                </a:solidFill>
              </a:rPr>
              <a:t>can you call a function/method/procedure running in another machine?</a:t>
            </a:r>
          </a:p>
          <a:p>
            <a:pPr lvl="1"/>
            <a:r>
              <a:rPr lang="en-US" dirty="0"/>
              <a:t>RPC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2: Hint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362200" y="1524000"/>
            <a:ext cx="31242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/>
                </a:solidFill>
              </a:rPr>
              <a:t>I’m shaking my tail.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4724400" y="2438400"/>
            <a:ext cx="3505200" cy="841248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/>
                </a:solidFill>
              </a:rPr>
              <a:t>What? I’m doing it too!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4800600" y="1143000"/>
            <a:ext cx="3048000" cy="1066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thought I was doing it…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2: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Q4: </a:t>
            </a:r>
            <a:r>
              <a:rPr lang="en-US" dirty="0">
                <a:solidFill>
                  <a:srgbClr val="0000FF"/>
                </a:solidFill>
              </a:rPr>
              <a:t>how do you control access to shared resources?</a:t>
            </a:r>
          </a:p>
          <a:p>
            <a:pPr lvl="1"/>
            <a:r>
              <a:rPr lang="en-US" dirty="0"/>
              <a:t>Distributed mutual exclusion, distributed transactions, 2-phase commit,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3: Hint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362200" y="1524000"/>
            <a:ext cx="31242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/>
                </a:solidFill>
              </a:rPr>
              <a:t>I want to shake my tail.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4724400" y="2438400"/>
            <a:ext cx="4114800" cy="841248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/>
                </a:solidFill>
              </a:rPr>
              <a:t>No, I don’t want to.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3657600" y="2514600"/>
            <a:ext cx="1219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OK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5257800" y="3733800"/>
            <a:ext cx="1981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 way!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3: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Q5: </a:t>
            </a:r>
            <a:r>
              <a:rPr lang="en-US" dirty="0">
                <a:solidFill>
                  <a:srgbClr val="0000FF"/>
                </a:solidFill>
              </a:rPr>
              <a:t>how do multiple machines reach an agreement?</a:t>
            </a:r>
          </a:p>
          <a:p>
            <a:pPr lvl="1"/>
            <a:r>
              <a:rPr lang="en-US" dirty="0"/>
              <a:t>Time &amp; synchronization, global states, snapshots, mutual exclusion, leader election, 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Bad news</a:t>
            </a:r>
            <a:r>
              <a:rPr lang="en-US" dirty="0"/>
              <a:t>: it’s impossible!</a:t>
            </a:r>
          </a:p>
          <a:p>
            <a:pPr lvl="1"/>
            <a:r>
              <a:rPr lang="en-US" dirty="0"/>
              <a:t>The impossibility of consensus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4: Hint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362200" y="1524000"/>
            <a:ext cx="31242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/>
                </a:solidFill>
              </a:rPr>
              <a:t>Who has a brain?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3657600" y="2514600"/>
            <a:ext cx="1219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do.</a:t>
            </a:r>
          </a:p>
        </p:txBody>
      </p:sp>
      <p:sp>
        <p:nvSpPr>
          <p:cNvPr id="10" name="Oval Callout 9"/>
          <p:cNvSpPr/>
          <p:nvPr/>
        </p:nvSpPr>
        <p:spPr bwMode="auto">
          <a:xfrm>
            <a:off x="2667000" y="4267200"/>
            <a:ext cx="1676400" cy="685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don’t.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4: Storage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Q6: </a:t>
            </a:r>
            <a:r>
              <a:rPr lang="en-US" dirty="0">
                <a:solidFill>
                  <a:srgbClr val="0000FF"/>
                </a:solidFill>
              </a:rPr>
              <a:t>how do you locate where things are and access them? </a:t>
            </a:r>
          </a:p>
          <a:p>
            <a:pPr lvl="1"/>
            <a:r>
              <a:rPr lang="en-US" dirty="0"/>
              <a:t>DHT,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5: Hint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 bwMode="auto">
          <a:xfrm>
            <a:off x="2667000" y="4267200"/>
            <a:ext cx="1676400" cy="685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zzz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…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2286000" y="1295400"/>
            <a:ext cx="3505200" cy="13716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have a feeling that something went wrong…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5: Non-Byzantine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Q7: </a:t>
            </a:r>
            <a:r>
              <a:rPr lang="en-US" dirty="0">
                <a:solidFill>
                  <a:srgbClr val="0000FF"/>
                </a:solidFill>
              </a:rPr>
              <a:t>how do you know if a machine has failed?</a:t>
            </a:r>
          </a:p>
          <a:p>
            <a:pPr lvl="1"/>
            <a:r>
              <a:rPr lang="en-US" dirty="0"/>
              <a:t>Failure detection</a:t>
            </a:r>
          </a:p>
          <a:p>
            <a:r>
              <a:rPr lang="en-US" dirty="0"/>
              <a:t>Q8: </a:t>
            </a:r>
            <a:r>
              <a:rPr lang="en-US" dirty="0">
                <a:solidFill>
                  <a:srgbClr val="0000FF"/>
                </a:solidFill>
              </a:rPr>
              <a:t>how do you program your system to operate continually even under failures?</a:t>
            </a:r>
          </a:p>
          <a:p>
            <a:pPr lvl="1"/>
            <a:r>
              <a:rPr lang="en-US" dirty="0"/>
              <a:t>Replication, gossiping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6: Hint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4442680" cy="45593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1371600" y="1295400"/>
            <a:ext cx="3505200" cy="13716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/>
                </a:solidFill>
              </a:rPr>
              <a:t>We’re under attack!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048000"/>
            <a:ext cx="212309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CSE 486/586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you want to take this course?</a:t>
            </a:r>
          </a:p>
          <a:p>
            <a:endParaRPr lang="en-US" dirty="0"/>
          </a:p>
          <a:p>
            <a:r>
              <a:rPr lang="en-US" dirty="0"/>
              <a:t>Some positive feedback of this course…</a:t>
            </a:r>
          </a:p>
          <a:p>
            <a:pPr lvl="1"/>
            <a:r>
              <a:rPr lang="en-US" i="1" dirty="0"/>
              <a:t>“(CSE 486/586) didn't only helped with understanding the concepts involved, but have also always given me something cool and interesting to talk about in interviews.”</a:t>
            </a:r>
          </a:p>
          <a:p>
            <a:pPr lvl="1"/>
            <a:r>
              <a:rPr lang="en-US" i="1" dirty="0"/>
              <a:t>“I am actually learning new things.”</a:t>
            </a:r>
          </a:p>
          <a:p>
            <a:pPr lvl="1"/>
            <a:r>
              <a:rPr lang="en-US" i="1" dirty="0"/>
              <a:t>“(CSE 486/586) literally got me a job.”</a:t>
            </a:r>
            <a:endParaRPr lang="en-US" dirty="0"/>
          </a:p>
          <a:p>
            <a:r>
              <a:rPr lang="en-US" dirty="0"/>
              <a:t>Some negative feedback of this course…</a:t>
            </a:r>
          </a:p>
          <a:p>
            <a:pPr lvl="1"/>
            <a:r>
              <a:rPr lang="en-US" i="1" dirty="0"/>
              <a:t>“Projects are a bit too much on the difficult side.”</a:t>
            </a:r>
          </a:p>
          <a:p>
            <a:pPr lvl="1"/>
            <a:r>
              <a:rPr lang="en-US" i="1" dirty="0"/>
              <a:t>“The midterm came almost out of nowhere.”</a:t>
            </a:r>
          </a:p>
          <a:p>
            <a:pPr lvl="1"/>
            <a:r>
              <a:rPr lang="en-US" i="1" dirty="0"/>
              <a:t>“Stay away at all cost!”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Are you ready? ;-)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6: Byzantine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Q9: </a:t>
            </a:r>
            <a:r>
              <a:rPr lang="en-US" dirty="0">
                <a:solidFill>
                  <a:srgbClr val="0000FF"/>
                </a:solidFill>
              </a:rPr>
              <a:t>how do you deal with attackers?</a:t>
            </a:r>
          </a:p>
          <a:p>
            <a:pPr lvl="1"/>
            <a:r>
              <a:rPr lang="en-US" dirty="0"/>
              <a:t>Security</a:t>
            </a:r>
          </a:p>
          <a:p>
            <a:r>
              <a:rPr lang="en-US" dirty="0"/>
              <a:t>Q10: </a:t>
            </a:r>
            <a:r>
              <a:rPr lang="en-US" dirty="0">
                <a:solidFill>
                  <a:srgbClr val="0000FF"/>
                </a:solidFill>
              </a:rPr>
              <a:t>what if some machines malfunction?</a:t>
            </a:r>
          </a:p>
          <a:p>
            <a:pPr lvl="1"/>
            <a:r>
              <a:rPr lang="en-US" dirty="0"/>
              <a:t>Byzantine fault tolerance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31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heavily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at UIUC.</a:t>
            </a:r>
          </a:p>
          <a:p>
            <a:r>
              <a:rPr lang="en-US" dirty="0"/>
              <a:t>The material was originally developed for courses CS425/CSE424/ECE428 at UIUC.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r>
              <a:rPr lang="en-US" i="1" dirty="0"/>
              <a:t>“The number of people who know how to build really solid distributed systems…is about ten”</a:t>
            </a:r>
          </a:p>
          <a:p>
            <a:pPr lvl="1"/>
            <a:r>
              <a:rPr lang="en-US" dirty="0"/>
              <a:t>Scott </a:t>
            </a:r>
            <a:r>
              <a:rPr lang="en-US" dirty="0" err="1"/>
              <a:t>Shenker</a:t>
            </a:r>
            <a:r>
              <a:rPr lang="en-US" dirty="0"/>
              <a:t>, Professor at UC Berkeley</a:t>
            </a:r>
          </a:p>
          <a:p>
            <a:endParaRPr lang="en-US" dirty="0"/>
          </a:p>
          <a:p>
            <a:r>
              <a:rPr lang="en-US" dirty="0"/>
              <a:t>The point: it’s hard to build a solid distributed system.</a:t>
            </a:r>
          </a:p>
          <a:p>
            <a:r>
              <a:rPr lang="en-US" dirty="0"/>
              <a:t>So, why is it hard?...but first of all…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3999"/>
            <a:ext cx="7010400" cy="4812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ea typeface="Times New Roman" pitchFamily="-1" charset="0"/>
              <a:cs typeface="Times New Roman" pitchFamily="-1" charset="0"/>
            </a:endParaRPr>
          </a:p>
          <a:p>
            <a:endParaRPr lang="en-US" i="1" dirty="0">
              <a:ea typeface="Times New Roman" pitchFamily="-1" charset="0"/>
              <a:cs typeface="Times New Roman" pitchFamily="-1" charset="0"/>
            </a:endParaRPr>
          </a:p>
          <a:p>
            <a:r>
              <a:rPr lang="en-US" i="1" dirty="0">
                <a:ea typeface="Times New Roman" pitchFamily="-1" charset="0"/>
                <a:cs typeface="Times New Roman" pitchFamily="-1" charset="0"/>
              </a:rPr>
              <a:t>A distributed system is a collection of entities with a common goal, each of which is </a:t>
            </a:r>
            <a:r>
              <a:rPr lang="en-US" i="1" dirty="0">
                <a:solidFill>
                  <a:srgbClr val="FF3300"/>
                </a:solidFill>
                <a:ea typeface="Times New Roman" pitchFamily="-1" charset="0"/>
                <a:cs typeface="Times New Roman" pitchFamily="-1" charset="0"/>
              </a:rPr>
              <a:t>autonomous</a:t>
            </a:r>
            <a:r>
              <a:rPr lang="en-US" i="1" dirty="0">
                <a:ea typeface="Times New Roman" pitchFamily="-1" charset="0"/>
                <a:cs typeface="Times New Roman" pitchFamily="-1" charset="0"/>
              </a:rPr>
              <a:t>, </a:t>
            </a:r>
            <a:r>
              <a:rPr lang="en-US" i="1" dirty="0">
                <a:solidFill>
                  <a:srgbClr val="FF3300"/>
                </a:solidFill>
                <a:ea typeface="Times New Roman" pitchFamily="-1" charset="0"/>
                <a:cs typeface="Times New Roman" pitchFamily="-1" charset="0"/>
              </a:rPr>
              <a:t>programmable</a:t>
            </a:r>
            <a:r>
              <a:rPr lang="en-US" i="1" dirty="0">
                <a:ea typeface="Times New Roman" pitchFamily="-1" charset="0"/>
                <a:cs typeface="Times New Roman" pitchFamily="-1" charset="0"/>
              </a:rPr>
              <a:t>, </a:t>
            </a:r>
            <a:r>
              <a:rPr lang="en-US" i="1" dirty="0">
                <a:solidFill>
                  <a:srgbClr val="FF3300"/>
                </a:solidFill>
                <a:ea typeface="Times New Roman" pitchFamily="-1" charset="0"/>
                <a:cs typeface="Times New Roman" pitchFamily="-1" charset="0"/>
              </a:rPr>
              <a:t>asynchronous</a:t>
            </a:r>
            <a:r>
              <a:rPr lang="en-US" i="1" dirty="0">
                <a:ea typeface="Times New Roman" pitchFamily="-1" charset="0"/>
                <a:cs typeface="Times New Roman" pitchFamily="-1" charset="0"/>
              </a:rPr>
              <a:t> and </a:t>
            </a:r>
            <a:r>
              <a:rPr lang="en-US" i="1" dirty="0">
                <a:solidFill>
                  <a:srgbClr val="FF3300"/>
                </a:solidFill>
                <a:ea typeface="Times New Roman" pitchFamily="-1" charset="0"/>
                <a:cs typeface="Times New Roman" pitchFamily="-1" charset="0"/>
              </a:rPr>
              <a:t>failure-prone</a:t>
            </a:r>
            <a:r>
              <a:rPr lang="en-US" i="1" dirty="0">
                <a:ea typeface="Times New Roman" pitchFamily="-1" charset="0"/>
                <a:cs typeface="Times New Roman" pitchFamily="-1" charset="0"/>
              </a:rPr>
              <a:t>, and which communicate through an </a:t>
            </a:r>
            <a:r>
              <a:rPr lang="en-US" i="1" dirty="0">
                <a:solidFill>
                  <a:srgbClr val="038A69"/>
                </a:solidFill>
                <a:ea typeface="Times New Roman" pitchFamily="-1" charset="0"/>
                <a:cs typeface="Times New Roman" pitchFamily="-1" charset="0"/>
              </a:rPr>
              <a:t>unreliable</a:t>
            </a:r>
            <a:r>
              <a:rPr lang="en-US" i="1" dirty="0">
                <a:ea typeface="Times New Roman" pitchFamily="-1" charset="0"/>
                <a:cs typeface="Times New Roman" pitchFamily="-1" charset="0"/>
              </a:rPr>
              <a:t> communication medium.</a:t>
            </a:r>
          </a:p>
          <a:p>
            <a:endParaRPr lang="en-US" i="1" dirty="0">
              <a:ea typeface="Times New Roman" pitchFamily="-1" charset="0"/>
              <a:cs typeface="Times New Roman" pitchFamily="-1" charset="0"/>
            </a:endParaRPr>
          </a:p>
          <a:p>
            <a:r>
              <a:rPr lang="en-US" dirty="0">
                <a:ea typeface="Times New Roman" pitchFamily="-1" charset="0"/>
                <a:cs typeface="Times New Roman" pitchFamily="-1" charset="0"/>
              </a:rPr>
              <a:t>This will be a working definition </a:t>
            </a:r>
            <a:r>
              <a:rPr lang="en-US">
                <a:ea typeface="Times New Roman" pitchFamily="-1" charset="0"/>
                <a:cs typeface="Times New Roman" pitchFamily="-1" charset="0"/>
              </a:rPr>
              <a:t>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Hard to Build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Scale</a:t>
            </a:r>
            <a:r>
              <a:rPr lang="en-US" dirty="0"/>
              <a:t>: hundreds or thousands of machines</a:t>
            </a:r>
          </a:p>
          <a:p>
            <a:pPr lvl="1"/>
            <a:r>
              <a:rPr lang="en-US" dirty="0"/>
              <a:t>Google: 4K-machine </a:t>
            </a:r>
            <a:r>
              <a:rPr lang="en-US" dirty="0" err="1"/>
              <a:t>MapReduce</a:t>
            </a:r>
            <a:r>
              <a:rPr lang="en-US" dirty="0"/>
              <a:t> cluster</a:t>
            </a:r>
          </a:p>
          <a:p>
            <a:pPr lvl="1"/>
            <a:r>
              <a:rPr lang="en-US" dirty="0"/>
              <a:t>Yahoo!: 4K-machine </a:t>
            </a:r>
            <a:r>
              <a:rPr lang="en-US" dirty="0" err="1"/>
              <a:t>Hadoop</a:t>
            </a:r>
            <a:r>
              <a:rPr lang="en-US" dirty="0"/>
              <a:t> cluster</a:t>
            </a:r>
          </a:p>
          <a:p>
            <a:pPr lvl="1"/>
            <a:r>
              <a:rPr lang="en-US" dirty="0" err="1"/>
              <a:t>Akamai</a:t>
            </a:r>
            <a:r>
              <a:rPr lang="en-US" dirty="0"/>
              <a:t>: 70K machines distributed over the world</a:t>
            </a:r>
          </a:p>
          <a:p>
            <a:pPr lvl="1"/>
            <a:r>
              <a:rPr lang="en-US" dirty="0" err="1"/>
              <a:t>Facebook</a:t>
            </a:r>
            <a:r>
              <a:rPr lang="en-US" dirty="0"/>
              <a:t>: 60K machines providing the service</a:t>
            </a:r>
          </a:p>
          <a:p>
            <a:pPr lvl="1"/>
            <a:r>
              <a:rPr lang="en-US" dirty="0"/>
              <a:t>Hard enough to program one machine!</a:t>
            </a:r>
          </a:p>
          <a:p>
            <a:r>
              <a:rPr lang="en-US" dirty="0">
                <a:solidFill>
                  <a:srgbClr val="FF0000"/>
                </a:solidFill>
              </a:rPr>
              <a:t>Dynamism</a:t>
            </a:r>
            <a:r>
              <a:rPr lang="en-US" dirty="0"/>
              <a:t>: machines do fail!</a:t>
            </a:r>
          </a:p>
          <a:p>
            <a:pPr lvl="1"/>
            <a:r>
              <a:rPr lang="en-US" dirty="0"/>
              <a:t>50 machine failures out of 20K machine cluster per day (reported by Yahoo!)</a:t>
            </a:r>
          </a:p>
          <a:p>
            <a:pPr lvl="1"/>
            <a:r>
              <a:rPr lang="en-US" dirty="0"/>
              <a:t>1 disk failure out of 16K disks every 6 hours (reported by Google)</a:t>
            </a:r>
          </a:p>
          <a:p>
            <a:r>
              <a:rPr lang="en-US" dirty="0"/>
              <a:t>As we will learn, these come with:</a:t>
            </a:r>
          </a:p>
          <a:p>
            <a:pPr lvl="1"/>
            <a:r>
              <a:rPr lang="en-US" dirty="0"/>
              <a:t>Concurrent execution, consistency,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OK; But Who Cares?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is where all the actions are!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 is the two biggest driving forces in the computing industry for the last 7-8 years?</a:t>
            </a:r>
          </a:p>
          <a:p>
            <a:pPr lvl="1"/>
            <a:r>
              <a:rPr lang="en-US" dirty="0"/>
              <a:t>It’s the cloud!</a:t>
            </a:r>
          </a:p>
          <a:p>
            <a:pPr lvl="1"/>
            <a:r>
              <a:rPr lang="en-US" dirty="0"/>
              <a:t>And smartphones!</a:t>
            </a:r>
          </a:p>
          <a:p>
            <a:pPr lvl="1"/>
            <a:r>
              <a:rPr lang="en-US" dirty="0"/>
              <a:t>They are distributed!</a:t>
            </a:r>
          </a:p>
          <a:p>
            <a:pPr lvl="1"/>
            <a:r>
              <a:rPr lang="en-US" dirty="0"/>
              <a:t>(And there’s also machine learning, robotics, etc.)</a:t>
            </a:r>
          </a:p>
          <a:p>
            <a:r>
              <a:rPr lang="en-US" dirty="0">
                <a:solidFill>
                  <a:srgbClr val="FF0000"/>
                </a:solidFill>
              </a:rPr>
              <a:t>Now --- it’s all about distributed systems!</a:t>
            </a:r>
          </a:p>
          <a:p>
            <a:pPr lvl="1"/>
            <a:r>
              <a:rPr lang="en-US" dirty="0"/>
              <a:t>Well…with a bit of exaggeration… ;-)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Cool; How Am I Going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Main: Distributed Systems: Concepts and Design, 5</a:t>
            </a:r>
            <a:r>
              <a:rPr lang="en-US" baseline="30000" dirty="0">
                <a:solidFill>
                  <a:srgbClr val="0000FF"/>
                </a:solidFill>
              </a:rPr>
              <a:t>th</a:t>
            </a:r>
            <a:r>
              <a:rPr lang="en-US" dirty="0">
                <a:solidFill>
                  <a:srgbClr val="0000FF"/>
                </a:solidFill>
              </a:rPr>
              <a:t> Edition (</a:t>
            </a:r>
            <a:r>
              <a:rPr lang="en-US" dirty="0" err="1">
                <a:solidFill>
                  <a:srgbClr val="0000FF"/>
                </a:solidFill>
              </a:rPr>
              <a:t>Coulouris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Dollimore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Kindberg</a:t>
            </a:r>
            <a:r>
              <a:rPr lang="en-US" dirty="0">
                <a:solidFill>
                  <a:srgbClr val="0000FF"/>
                </a:solidFill>
              </a:rPr>
              <a:t>, Blair)</a:t>
            </a:r>
          </a:p>
          <a:p>
            <a:pPr lvl="1"/>
            <a:r>
              <a:rPr lang="en-US" dirty="0"/>
              <a:t>Optional: Distributed Systems: Principles and Paradigms, 2</a:t>
            </a:r>
            <a:r>
              <a:rPr lang="en-US" baseline="30000" dirty="0"/>
              <a:t>nd</a:t>
            </a:r>
            <a:r>
              <a:rPr lang="en-US" dirty="0"/>
              <a:t> Edition, (</a:t>
            </a:r>
            <a:r>
              <a:rPr lang="en-US" dirty="0" err="1"/>
              <a:t>Tanenbaum</a:t>
            </a:r>
            <a:r>
              <a:rPr lang="en-US" dirty="0"/>
              <a:t>, Van Steen)</a:t>
            </a:r>
          </a:p>
          <a:p>
            <a:r>
              <a:rPr lang="en-US" dirty="0"/>
              <a:t>Lectures</a:t>
            </a:r>
          </a:p>
          <a:p>
            <a:r>
              <a:rPr lang="en-US" dirty="0"/>
              <a:t>(Non-graded) HW assignments</a:t>
            </a:r>
          </a:p>
          <a:p>
            <a:r>
              <a:rPr lang="en-US" dirty="0"/>
              <a:t>Programming assignments</a:t>
            </a:r>
          </a:p>
          <a:p>
            <a:r>
              <a:rPr lang="en-US" dirty="0"/>
              <a:t>Exams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6413</TotalTime>
  <Pages>12</Pages>
  <Words>1603</Words>
  <Application>Microsoft Macintosh PowerPoint</Application>
  <PresentationFormat>Letter Paper (8.5x11 in)</PresentationFormat>
  <Paragraphs>262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Calibri</vt:lpstr>
      <vt:lpstr>Times New Roman</vt:lpstr>
      <vt:lpstr>CS252-template</vt:lpstr>
      <vt:lpstr>Office Theme</vt:lpstr>
      <vt:lpstr>CSE 486/586 Distributed Systems Introduction  </vt:lpstr>
      <vt:lpstr>First Things</vt:lpstr>
      <vt:lpstr>Welcome to CSE 486/586</vt:lpstr>
      <vt:lpstr>Building a Distributed System</vt:lpstr>
      <vt:lpstr>What is a Distributed System?</vt:lpstr>
      <vt:lpstr>What is a Distributed System?</vt:lpstr>
      <vt:lpstr>Why Is It Hard to Build One?</vt:lpstr>
      <vt:lpstr>OK; But Who Cares?</vt:lpstr>
      <vt:lpstr>OK, Cool; How Am I Going to Learn?</vt:lpstr>
      <vt:lpstr>What Am I Going to Build?</vt:lpstr>
      <vt:lpstr>Important Policies</vt:lpstr>
      <vt:lpstr>I Have a Confession to Make…</vt:lpstr>
      <vt:lpstr>Academic Integrity Policies</vt:lpstr>
      <vt:lpstr>How Can I Reach the Teaching Staff?</vt:lpstr>
      <vt:lpstr>For Undergraduates</vt:lpstr>
      <vt:lpstr>Background Required</vt:lpstr>
      <vt:lpstr>Background Check: PA1</vt:lpstr>
      <vt:lpstr>What Exactly Am I Going to Learn? Distributed Systems 10 Questions!</vt:lpstr>
      <vt:lpstr>Theme 1: Hint</vt:lpstr>
      <vt:lpstr>Theme 1: Communications</vt:lpstr>
      <vt:lpstr>Theme 2: Hint</vt:lpstr>
      <vt:lpstr>Theme 2: Concurrency</vt:lpstr>
      <vt:lpstr>Theme 3: Hint</vt:lpstr>
      <vt:lpstr>Theme 3: Consensus</vt:lpstr>
      <vt:lpstr>Theme 4: Hint</vt:lpstr>
      <vt:lpstr>Theme 4: Storage Management</vt:lpstr>
      <vt:lpstr>Theme 5: Hint</vt:lpstr>
      <vt:lpstr>Theme 5: Non-Byzantine Failures</vt:lpstr>
      <vt:lpstr>Theme 6: Hint</vt:lpstr>
      <vt:lpstr>Theme 6: Byzantine Failures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407</cp:revision>
  <cp:lastPrinted>2012-01-18T19:39:03Z</cp:lastPrinted>
  <dcterms:created xsi:type="dcterms:W3CDTF">2012-01-27T18:15:16Z</dcterms:created>
  <dcterms:modified xsi:type="dcterms:W3CDTF">2019-01-28T19:10:24Z</dcterms:modified>
  <cp:category/>
</cp:coreProperties>
</file>