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15"/>
  </p:notesMasterIdLst>
  <p:handoutMasterIdLst>
    <p:handoutMasterId r:id="rId16"/>
  </p:handoutMasterIdLst>
  <p:sldIdLst>
    <p:sldId id="322" r:id="rId3"/>
    <p:sldId id="347" r:id="rId4"/>
    <p:sldId id="348" r:id="rId5"/>
    <p:sldId id="350" r:id="rId6"/>
    <p:sldId id="346" r:id="rId7"/>
    <p:sldId id="335" r:id="rId8"/>
    <p:sldId id="325" r:id="rId9"/>
    <p:sldId id="326" r:id="rId10"/>
    <p:sldId id="338" r:id="rId11"/>
    <p:sldId id="352" r:id="rId12"/>
    <p:sldId id="349" r:id="rId13"/>
    <p:sldId id="353" r:id="rId14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55" d="100"/>
          <a:sy n="55" d="100"/>
        </p:scale>
        <p:origin x="160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09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182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the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9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Launcher receives</a:t>
            </a:r>
            <a:r>
              <a:rPr lang="en-US" baseline="0" dirty="0" smtClean="0"/>
              <a:t> the app open event from OS.</a:t>
            </a:r>
          </a:p>
          <a:p>
            <a:r>
              <a:rPr lang="en-US" baseline="0" dirty="0" smtClean="0"/>
              <a:t>Zygote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the capabilities</a:t>
            </a:r>
            <a:r>
              <a:rPr lang="en-US" baseline="0" dirty="0" smtClean="0"/>
              <a:t> in 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smtClean="0"/>
              <a:t>Android Programming --- 1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define permissions (for others) in  </a:t>
            </a:r>
            <a:r>
              <a:rPr lang="en-US" dirty="0" err="1" smtClean="0"/>
              <a:t>AndroidManifest.xml</a:t>
            </a:r>
            <a:endParaRPr lang="en-US" dirty="0" smtClean="0"/>
          </a:p>
          <a:p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android.permission.INTERNET</a:t>
            </a:r>
            <a:r>
              <a:rPr lang="en-US" dirty="0"/>
              <a:t>"/&gt;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Please </a:t>
            </a:r>
            <a:r>
              <a:rPr lang="en-US" dirty="0" smtClean="0"/>
              <a:t>use Piazza; all announcements will go there.</a:t>
            </a:r>
          </a:p>
          <a:p>
            <a:r>
              <a:rPr lang="en-US" dirty="0" smtClean="0"/>
              <a:t>Please 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statements</a:t>
            </a:r>
          </a:p>
          <a:p>
            <a:r>
              <a:rPr lang="en-US" dirty="0" smtClean="0"/>
              <a:t>Running a terminal window per AVD</a:t>
            </a:r>
          </a:p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to put on top of physical networks?</a:t>
            </a:r>
          </a:p>
          <a:p>
            <a:pPr lvl="1"/>
            <a:r>
              <a:rPr lang="en-US" dirty="0"/>
              <a:t>Layers providing </a:t>
            </a:r>
            <a:r>
              <a:rPr lang="en-US" dirty="0">
                <a:solidFill>
                  <a:srgbClr val="FF0000"/>
                </a:solidFill>
              </a:rPr>
              <a:t>survivability</a:t>
            </a:r>
          </a:p>
          <a:p>
            <a:r>
              <a:rPr lang="en-US" dirty="0">
                <a:solidFill>
                  <a:srgbClr val="0000FF"/>
                </a:solidFill>
              </a:rPr>
              <a:t>Where to put functionalities?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Fate-sharing</a:t>
            </a:r>
            <a:r>
              <a:rPr lang="en-US" dirty="0"/>
              <a:t> &amp; </a:t>
            </a:r>
            <a:r>
              <a:rPr lang="en-US" dirty="0">
                <a:solidFill>
                  <a:srgbClr val="FF0000"/>
                </a:solidFill>
              </a:rPr>
              <a:t>end-to-end arguments</a:t>
            </a:r>
          </a:p>
          <a:p>
            <a:pPr lvl="1"/>
            <a:r>
              <a:rPr lang="en-US" dirty="0"/>
              <a:t>IP layer doesn’t provide much</a:t>
            </a:r>
          </a:p>
          <a:p>
            <a:pPr lvl="1"/>
            <a:r>
              <a:rPr lang="en-US" dirty="0"/>
              <a:t>TCP handles most of the survivability issues</a:t>
            </a:r>
          </a:p>
          <a:p>
            <a:r>
              <a:rPr lang="en-US" dirty="0">
                <a:solidFill>
                  <a:srgbClr val="0000FF"/>
                </a:solidFill>
              </a:rPr>
              <a:t>TCP &amp; UDP</a:t>
            </a:r>
            <a:r>
              <a:rPr lang="en-US" dirty="0"/>
              <a:t>: the two transport protocols of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What interface do applications see?</a:t>
            </a:r>
          </a:p>
          <a:p>
            <a:pPr lvl="1"/>
            <a:r>
              <a:rPr lang="en-US" dirty="0"/>
              <a:t>Socket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Android programming interleaved with a review of PA1</a:t>
            </a:r>
          </a:p>
          <a:p>
            <a:r>
              <a:rPr lang="en-US" dirty="0" smtClean="0"/>
              <a:t>Mainly programming model and components</a:t>
            </a:r>
          </a:p>
          <a:p>
            <a:r>
              <a:rPr lang="en-US" dirty="0" smtClean="0"/>
              <a:t>We will look at PA1 template code alongside.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Not really a comprehensive tutorial</a:t>
            </a:r>
          </a:p>
          <a:p>
            <a:pPr lvl="1"/>
            <a:r>
              <a:rPr lang="en-US" dirty="0" smtClean="0"/>
              <a:t>Just touching on basics</a:t>
            </a:r>
          </a:p>
          <a:p>
            <a:r>
              <a:rPr lang="en-US" dirty="0" smtClean="0"/>
              <a:t>Will have more of these later as more PAs come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 </a:t>
            </a:r>
            <a:r>
              <a:rPr lang="en-US" dirty="0" smtClean="0"/>
              <a:t>Most Important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that you need to be familiarized with:</a:t>
            </a:r>
          </a:p>
          <a:p>
            <a:pPr lvl="1"/>
            <a:r>
              <a:rPr lang="en-US" dirty="0" smtClean="0"/>
              <a:t>Android APIs and constructs</a:t>
            </a:r>
          </a:p>
          <a:p>
            <a:pPr lvl="1"/>
            <a:r>
              <a:rPr lang="en-US" dirty="0" smtClean="0"/>
              <a:t>Terminal (debugging, etc.)</a:t>
            </a:r>
          </a:p>
          <a:p>
            <a:r>
              <a:rPr lang="en-US" dirty="0" smtClean="0"/>
              <a:t>Read the documentation.</a:t>
            </a:r>
          </a:p>
          <a:p>
            <a:pPr lvl="1"/>
            <a:r>
              <a:rPr lang="en-US" dirty="0" smtClean="0"/>
              <a:t>Learn how to use the APIs and the constructs, e.g., </a:t>
            </a:r>
            <a:r>
              <a:rPr lang="en-US" dirty="0" err="1" smtClean="0"/>
              <a:t>AsyncTask</a:t>
            </a:r>
            <a:r>
              <a:rPr lang="en-US" dirty="0" smtClean="0"/>
              <a:t>, Messenger, etc.</a:t>
            </a:r>
          </a:p>
          <a:p>
            <a:pPr lvl="1"/>
            <a:r>
              <a:rPr lang="en-US" dirty="0" smtClean="0"/>
              <a:t>Learn how to work within the Android’s constraints.</a:t>
            </a:r>
          </a:p>
          <a:p>
            <a:r>
              <a:rPr lang="en-US" dirty="0" smtClean="0"/>
              <a:t>Learn how to use a terminal.</a:t>
            </a:r>
          </a:p>
          <a:p>
            <a:pPr lvl="1"/>
            <a:r>
              <a:rPr lang="en-US" dirty="0" smtClean="0"/>
              <a:t>Setting up the environment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LogCat</a:t>
            </a:r>
            <a:r>
              <a:rPr lang="en-US" dirty="0" smtClean="0"/>
              <a:t>, DDMS, etc. (for debugging)</a:t>
            </a:r>
          </a:p>
          <a:p>
            <a:pPr lvl="1"/>
            <a:r>
              <a:rPr lang="en-US" dirty="0" smtClean="0"/>
              <a:t>Much time is spent on debugging</a:t>
            </a:r>
          </a:p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First write the minimum possible thing to execute your app.</a:t>
            </a:r>
          </a:p>
          <a:p>
            <a:pPr lvl="1"/>
            <a:r>
              <a:rPr lang="en-US" dirty="0" smtClean="0"/>
              <a:t>Iterate: write something and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Three things to keep in mind.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 responsibilities of the OS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 responsibilities of an app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How the OS knows the responsibilities of an app.</a:t>
            </a:r>
          </a:p>
          <a:p>
            <a:pPr>
              <a:buFont typeface="Arial"/>
              <a:buChar char="•"/>
            </a:pPr>
            <a:r>
              <a:rPr lang="en-US" dirty="0" smtClean="0"/>
              <a:t>App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 main()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Event-driven (reacting to events)</a:t>
            </a:r>
          </a:p>
          <a:p>
            <a:pPr>
              <a:buFont typeface="Arial"/>
              <a:buChar char="•"/>
            </a:pPr>
            <a:r>
              <a:rPr lang="en-US" dirty="0" smtClean="0"/>
              <a:t>OS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Deliver events by calling appropriate callbacks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AndroidManifest.xml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An app declares its capabilities (e.g., its permissions).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An app registers all the callbacks.</a:t>
            </a:r>
          </a:p>
        </p:txBody>
      </p:sp>
    </p:spTree>
    <p:extLst>
      <p:ext uri="{BB962C8B-B14F-4D97-AF65-F5344CB8AC3E}">
        <p14:creationId xmlns:p14="http://schemas.microsoft.com/office/powerpoint/2010/main" val="34820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 No main()?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There is a main()! It’s just that it’s hidden.</a:t>
            </a:r>
          </a:p>
          <a:p>
            <a:pPr>
              <a:buFont typeface="Arial"/>
              <a:buChar char="•"/>
            </a:pPr>
            <a:r>
              <a:rPr lang="en-US" dirty="0" smtClean="0"/>
              <a:t>Zygote starts at boot.</a:t>
            </a:r>
          </a:p>
          <a:p>
            <a:pPr>
              <a:buFont typeface="Arial"/>
              <a:buChar char="•"/>
            </a:pPr>
            <a:r>
              <a:rPr lang="en-US" dirty="0" smtClean="0"/>
              <a:t>Launcher </a:t>
            </a:r>
            <a:r>
              <a:rPr lang="en-US" dirty="0"/>
              <a:t>sends </a:t>
            </a:r>
            <a:r>
              <a:rPr lang="en-US" dirty="0" smtClean="0"/>
              <a:t>a message </a:t>
            </a:r>
            <a:r>
              <a:rPr lang="en-US" dirty="0"/>
              <a:t>to start an activity.</a:t>
            </a:r>
          </a:p>
          <a:p>
            <a:pPr>
              <a:buFont typeface="Arial"/>
              <a:buChar char="•"/>
            </a:pPr>
            <a:r>
              <a:rPr lang="en-US" dirty="0" smtClean="0"/>
              <a:t>Zygote </a:t>
            </a:r>
            <a:r>
              <a:rPr lang="en-US" dirty="0"/>
              <a:t>forks a new VM instance that loads </a:t>
            </a:r>
            <a:r>
              <a:rPr lang="en-US" dirty="0" err="1"/>
              <a:t>ActivityThread</a:t>
            </a:r>
            <a:r>
              <a:rPr lang="en-US" dirty="0"/>
              <a:t>.</a:t>
            </a:r>
          </a:p>
          <a:p>
            <a:pPr lvl="1">
              <a:buFont typeface="Arial"/>
              <a:buChar char="•"/>
            </a:pPr>
            <a:r>
              <a:rPr lang="en-US" dirty="0" err="1"/>
              <a:t>ActivityThread</a:t>
            </a:r>
            <a:r>
              <a:rPr lang="en-US" dirty="0"/>
              <a:t> has the real main() for an app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 err="1"/>
              <a:t>ActivityThread</a:t>
            </a:r>
            <a:r>
              <a:rPr lang="en-US" dirty="0"/>
              <a:t> calls the app’s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smtClean="0"/>
              <a:t>), </a:t>
            </a:r>
            <a:r>
              <a:rPr lang="en-US" dirty="0" err="1" smtClean="0"/>
              <a:t>onStart</a:t>
            </a:r>
            <a:r>
              <a:rPr lang="en-US" dirty="0"/>
              <a:t>(</a:t>
            </a:r>
            <a:r>
              <a:rPr lang="en-US" dirty="0" smtClean="0"/>
              <a:t>),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What main() does is implementing an event loop.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Wait for an event to happen.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When an event happens, look up which callback handles the event.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Call the callback.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Loop</a:t>
            </a:r>
            <a:endParaRPr lang="en-US" dirty="0"/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Activity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6007517" cy="42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Activity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-21959" b="-219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70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in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&lt;manifest ... &gt;</a:t>
            </a:r>
          </a:p>
          <a:p>
            <a:pPr>
              <a:buNone/>
            </a:pPr>
            <a:r>
              <a:rPr lang="en-US" dirty="0" smtClean="0"/>
              <a:t>  ...</a:t>
            </a:r>
          </a:p>
          <a:p>
            <a:pPr>
              <a:buNone/>
            </a:pPr>
            <a:r>
              <a:rPr lang="en-US" dirty="0" smtClean="0"/>
              <a:t>  &lt;application ... &gt;</a:t>
            </a:r>
          </a:p>
          <a:p>
            <a:pPr>
              <a:buNone/>
            </a:pPr>
            <a:r>
              <a:rPr lang="en-US" dirty="0" smtClean="0"/>
              <a:t>      &lt;activity </a:t>
            </a:r>
            <a:r>
              <a:rPr lang="en-US" dirty="0" err="1" smtClean="0"/>
              <a:t>android:name</a:t>
            </a:r>
            <a:r>
              <a:rPr lang="en-US" dirty="0" smtClean="0"/>
              <a:t>=".</a:t>
            </a:r>
            <a:r>
              <a:rPr lang="en-US" dirty="0" err="1" smtClean="0"/>
              <a:t>ExampleActivity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dirty="0" smtClean="0"/>
              <a:t>      ...</a:t>
            </a:r>
          </a:p>
          <a:p>
            <a:pPr>
              <a:buNone/>
            </a:pPr>
            <a:r>
              <a:rPr lang="en-US" dirty="0" smtClean="0"/>
              <a:t>  &lt;/application&gt;</a:t>
            </a:r>
          </a:p>
          <a:p>
            <a:pPr>
              <a:buNone/>
            </a:pPr>
            <a:r>
              <a:rPr lang="en-US" dirty="0" smtClean="0"/>
              <a:t>&lt;/manifest&gt;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13750</TotalTime>
  <Pages>12</Pages>
  <Words>499</Words>
  <Application>Microsoft Office PowerPoint</Application>
  <PresentationFormat>Letter Paper (8.5x11 in)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Times New Roman</vt:lpstr>
      <vt:lpstr>CS252-template</vt:lpstr>
      <vt:lpstr>Office Theme</vt:lpstr>
      <vt:lpstr>CSE 486/586 Distributed Systems Android Programming --- 1</vt:lpstr>
      <vt:lpstr>Recap</vt:lpstr>
      <vt:lpstr>Today</vt:lpstr>
      <vt:lpstr>Four Most Important Things</vt:lpstr>
      <vt:lpstr>Android Programming Model</vt:lpstr>
      <vt:lpstr>What? No main()?</vt:lpstr>
      <vt:lpstr>Example - Activity</vt:lpstr>
      <vt:lpstr>Example - Activity</vt:lpstr>
      <vt:lpstr>Declare in AndroidManifest.xml</vt:lpstr>
      <vt:lpstr>Define Permissions</vt:lpstr>
      <vt:lpstr>CSE 486/586 Administrivia</vt:lpstr>
      <vt:lpstr>More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kiran prabhakar</cp:lastModifiedBy>
  <cp:revision>492</cp:revision>
  <cp:lastPrinted>2015-02-04T15:29:09Z</cp:lastPrinted>
  <dcterms:created xsi:type="dcterms:W3CDTF">2012-01-24T14:36:56Z</dcterms:created>
  <dcterms:modified xsi:type="dcterms:W3CDTF">2019-02-09T17:32:06Z</dcterms:modified>
  <cp:category/>
</cp:coreProperties>
</file>