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3"/>
  </p:notesMasterIdLst>
  <p:handoutMasterIdLst>
    <p:handoutMasterId r:id="rId34"/>
  </p:handoutMasterIdLst>
  <p:sldIdLst>
    <p:sldId id="322" r:id="rId3"/>
    <p:sldId id="708" r:id="rId4"/>
    <p:sldId id="710" r:id="rId5"/>
    <p:sldId id="692" r:id="rId6"/>
    <p:sldId id="693" r:id="rId7"/>
    <p:sldId id="709" r:id="rId8"/>
    <p:sldId id="681" r:id="rId9"/>
    <p:sldId id="682" r:id="rId10"/>
    <p:sldId id="683" r:id="rId11"/>
    <p:sldId id="684" r:id="rId12"/>
    <p:sldId id="685" r:id="rId13"/>
    <p:sldId id="694" r:id="rId14"/>
    <p:sldId id="686" r:id="rId15"/>
    <p:sldId id="695" r:id="rId16"/>
    <p:sldId id="687" r:id="rId17"/>
    <p:sldId id="696" r:id="rId18"/>
    <p:sldId id="705" r:id="rId19"/>
    <p:sldId id="706" r:id="rId20"/>
    <p:sldId id="688" r:id="rId21"/>
    <p:sldId id="700" r:id="rId22"/>
    <p:sldId id="697" r:id="rId23"/>
    <p:sldId id="698" r:id="rId24"/>
    <p:sldId id="699" r:id="rId25"/>
    <p:sldId id="701" r:id="rId26"/>
    <p:sldId id="702" r:id="rId27"/>
    <p:sldId id="689" r:id="rId28"/>
    <p:sldId id="703" r:id="rId29"/>
    <p:sldId id="691" r:id="rId30"/>
    <p:sldId id="704" r:id="rId31"/>
    <p:sldId id="584" r:id="rId3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3" autoAdjust="0"/>
    <p:restoredTop sz="80124" autoAdjust="0"/>
  </p:normalViewPr>
  <p:slideViewPr>
    <p:cSldViewPr>
      <p:cViewPr varScale="1">
        <p:scale>
          <a:sx n="60" d="100"/>
          <a:sy n="60" d="100"/>
        </p:scale>
        <p:origin x="17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60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35021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6661" tIns="48331" rIns="96661" bIns="48331"/>
          <a:lstStyle/>
          <a:p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Failure Detectors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152401" y="3352800"/>
            <a:ext cx="3657599" cy="249299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queries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once every T time units</a:t>
            </a: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If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does not respond within another T time units of being sent the ping,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detects/declares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I. Ping-Ack Protocol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V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049020" y="3276600"/>
            <a:ext cx="1454244" cy="461665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replies</a:t>
            </a: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1981200" y="2590800"/>
            <a:ext cx="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 flipH="1">
            <a:off x="6781800" y="2590800"/>
            <a:ext cx="0" cy="6858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3717925" y="1489075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ping</a:t>
            </a:r>
          </a:p>
        </p:txBody>
      </p:sp>
      <p:sp>
        <p:nvSpPr>
          <p:cNvPr id="21516" name="Line 13"/>
          <p:cNvSpPr>
            <a:spLocks noChangeShapeType="1"/>
          </p:cNvSpPr>
          <p:nvPr/>
        </p:nvSpPr>
        <p:spPr bwMode="auto">
          <a:xfrm flipH="1">
            <a:off x="3429000" y="2362200"/>
            <a:ext cx="289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4572000" y="24384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ack</a:t>
            </a:r>
            <a:endParaRPr lang="en-US" sz="24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962400" y="4191000"/>
            <a:ext cx="4876800" cy="22467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</a:t>
            </a:r>
            <a:r>
              <a:rPr lang="en-US" sz="2000" i="1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000" i="1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fails, then within T time units,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send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it a ping message. p</a:t>
            </a:r>
            <a:r>
              <a:rPr lang="en-US" sz="2000" i="1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 will time out within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another T time units. 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Worst case Detection time = 2T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waiting time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T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parameterized.</a:t>
            </a:r>
            <a:endParaRPr lang="en-US" sz="2000" i="1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1" grpId="0" animBg="1"/>
      <p:bldP spid="21513" grpId="0" animBg="1"/>
      <p:bldP spid="21514" grpId="0" animBg="1"/>
      <p:bldP spid="215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II. Heartbeating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15240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324600" y="1524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066800" y="1219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 flipH="1">
            <a:off x="2438400" y="19812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4800600" y="3200400"/>
            <a:ext cx="3810000" cy="2123658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maintains a sequence number</a:t>
            </a:r>
          </a:p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sends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 heartbeat with incremented seq. number after every T time units</a:t>
            </a:r>
          </a:p>
        </p:txBody>
      </p:sp>
      <p:sp>
        <p:nvSpPr>
          <p:cNvPr id="23560" name="Text Box 9"/>
          <p:cNvSpPr txBox="1">
            <a:spLocks noChangeArrowheads="1"/>
          </p:cNvSpPr>
          <p:nvPr/>
        </p:nvSpPr>
        <p:spPr bwMode="auto">
          <a:xfrm>
            <a:off x="113121" y="3200400"/>
            <a:ext cx="3733800" cy="1938992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If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has not received a new heartbeat for the past, say 3T time units, since it received the last heartbeat, then 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detects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as failed</a:t>
            </a:r>
          </a:p>
        </p:txBody>
      </p:sp>
      <p:sp>
        <p:nvSpPr>
          <p:cNvPr id="23561" name="Line 10"/>
          <p:cNvSpPr>
            <a:spLocks noChangeShapeType="1"/>
          </p:cNvSpPr>
          <p:nvPr/>
        </p:nvSpPr>
        <p:spPr bwMode="auto">
          <a:xfrm>
            <a:off x="19812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1"/>
          <p:cNvSpPr>
            <a:spLocks noChangeShapeType="1"/>
          </p:cNvSpPr>
          <p:nvPr/>
        </p:nvSpPr>
        <p:spPr bwMode="auto">
          <a:xfrm>
            <a:off x="6781800" y="2590800"/>
            <a:ext cx="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3794125" y="1489075"/>
            <a:ext cx="129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heartbeat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230187" y="5539026"/>
            <a:ext cx="8397793" cy="86177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If T ≫ round trip time of messages, then worst case detection time ~ 3T (why?)</a:t>
            </a:r>
          </a:p>
          <a:p>
            <a:pPr eaLnBrk="1" hangingPunct="1">
              <a:lnSpc>
                <a:spcPct val="100000"/>
              </a:lnSpc>
            </a:pPr>
            <a:r>
              <a:rPr lang="en-US" sz="2000" i="1" dirty="0">
                <a:solidFill>
                  <a:schemeClr val="tx1"/>
                </a:solidFill>
                <a:latin typeface="Times New Roman" charset="0"/>
              </a:rPr>
              <a:t>The 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‘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3</a:t>
            </a:r>
            <a:r>
              <a:rPr lang="ja-JP" altLang="en-US" sz="2000" i="1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000" i="1" dirty="0">
                <a:solidFill>
                  <a:schemeClr val="tx1"/>
                </a:solidFill>
                <a:latin typeface="Times New Roman" charset="0"/>
              </a:rPr>
              <a:t> can be changed to any positive number since it is a parameter</a:t>
            </a:r>
            <a:endParaRPr lang="en-US" sz="2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3561" grpId="0" animBg="1"/>
      <p:bldP spid="23562" grpId="0" animBg="1"/>
      <p:bldP spid="235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 a Synchronous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Ping-</a:t>
            </a:r>
            <a:r>
              <a:rPr lang="en-US" dirty="0" err="1"/>
              <a:t>Ack</a:t>
            </a:r>
            <a:r>
              <a:rPr lang="en-US" dirty="0"/>
              <a:t> and Heartbeat failure detectors are </a:t>
            </a:r>
            <a:r>
              <a:rPr lang="en-US" dirty="0">
                <a:solidFill>
                  <a:srgbClr val="FF0000"/>
                </a:solidFill>
              </a:rPr>
              <a:t>always correct. </a:t>
            </a:r>
            <a:r>
              <a:rPr lang="en-US" dirty="0"/>
              <a:t>For example (there could be </a:t>
            </a:r>
            <a:r>
              <a:rPr lang="en-US"/>
              <a:t>other ways),</a:t>
            </a:r>
            <a:endParaRPr lang="en-US" dirty="0"/>
          </a:p>
          <a:p>
            <a:pPr lvl="1"/>
            <a:r>
              <a:rPr lang="en-US" dirty="0"/>
              <a:t>Ping-</a:t>
            </a:r>
            <a:r>
              <a:rPr lang="en-US" dirty="0" err="1"/>
              <a:t>Ack</a:t>
            </a:r>
            <a:r>
              <a:rPr lang="en-US" dirty="0"/>
              <a:t>: set waiting time ‘T’ to be &gt; round-trip time upper bound</a:t>
            </a:r>
          </a:p>
          <a:p>
            <a:pPr lvl="1"/>
            <a:r>
              <a:rPr lang="en-US" dirty="0"/>
              <a:t>Heartbeat: set waiting time ‘3*T’ to be &gt; round-trip time upper bound</a:t>
            </a:r>
          </a:p>
          <a:p>
            <a:r>
              <a:rPr lang="en-US" dirty="0"/>
              <a:t>The following property is guaranteed:</a:t>
            </a:r>
          </a:p>
          <a:p>
            <a:pPr lvl="1"/>
            <a:r>
              <a:rPr lang="en-US" dirty="0"/>
              <a:t>If a process </a:t>
            </a:r>
            <a:r>
              <a:rPr lang="en-US" dirty="0" err="1"/>
              <a:t>pj</a:t>
            </a:r>
            <a:r>
              <a:rPr lang="en-US" dirty="0"/>
              <a:t> fails, then pi will detect its failure as long as pi itself is alive</a:t>
            </a:r>
          </a:p>
          <a:p>
            <a:pPr lvl="1"/>
            <a:r>
              <a:rPr lang="en-US" dirty="0"/>
              <a:t>Its next </a:t>
            </a:r>
            <a:r>
              <a:rPr lang="en-US" dirty="0" err="1"/>
              <a:t>ack</a:t>
            </a:r>
            <a:r>
              <a:rPr lang="en-US" dirty="0"/>
              <a:t>/heartbeat will not be received (within the timeout), and thus pi will detect </a:t>
            </a:r>
            <a:r>
              <a:rPr lang="en-US" dirty="0" err="1"/>
              <a:t>pj</a:t>
            </a:r>
            <a:r>
              <a:rPr lang="en-US" dirty="0"/>
              <a:t> as having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Failure Detector Properties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What do you mean a failure detector is </a:t>
            </a:r>
            <a:r>
              <a:rPr lang="en-GB" dirty="0">
                <a:solidFill>
                  <a:srgbClr val="0000FF"/>
                </a:solidFill>
              </a:rPr>
              <a:t>“correct”</a:t>
            </a:r>
            <a:r>
              <a:rPr lang="en-GB" dirty="0">
                <a:solidFill>
                  <a:srgbClr val="000000"/>
                </a:solidFill>
              </a:rPr>
              <a:t>?</a:t>
            </a:r>
          </a:p>
          <a:p>
            <a:r>
              <a:rPr lang="en-GB" dirty="0">
                <a:solidFill>
                  <a:srgbClr val="FF0000"/>
                </a:solidFill>
              </a:rPr>
              <a:t>Completeness</a:t>
            </a:r>
            <a:r>
              <a:rPr lang="en-GB" dirty="0"/>
              <a:t> = every process failure is eventually detected (</a:t>
            </a:r>
            <a:r>
              <a:rPr lang="en-GB" dirty="0">
                <a:solidFill>
                  <a:srgbClr val="0000FF"/>
                </a:solidFill>
              </a:rPr>
              <a:t>no misses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Accuracy</a:t>
            </a:r>
            <a:r>
              <a:rPr lang="en-GB" dirty="0"/>
              <a:t> = every detected failure corresponds to a crashed process (</a:t>
            </a:r>
            <a:r>
              <a:rPr lang="en-GB" dirty="0">
                <a:solidFill>
                  <a:srgbClr val="0000FF"/>
                </a:solidFill>
              </a:rPr>
              <a:t>no mistakes</a:t>
            </a:r>
            <a:r>
              <a:rPr lang="en-GB" dirty="0"/>
              <a:t>)</a:t>
            </a:r>
          </a:p>
          <a:p>
            <a:r>
              <a:rPr lang="en-GB" dirty="0"/>
              <a:t>Completeness and Accuracy </a:t>
            </a:r>
          </a:p>
          <a:p>
            <a:pPr lvl="1"/>
            <a:r>
              <a:rPr lang="en-GB" dirty="0"/>
              <a:t>Can both be guaranteed 100% in a </a:t>
            </a:r>
            <a:r>
              <a:rPr lang="en-GB" dirty="0">
                <a:solidFill>
                  <a:srgbClr val="0000FF"/>
                </a:solidFill>
              </a:rPr>
              <a:t>synchronous</a:t>
            </a:r>
            <a:r>
              <a:rPr lang="en-GB" dirty="0"/>
              <a:t> distributed system (with reliable message delivery in bounded time)</a:t>
            </a:r>
          </a:p>
          <a:p>
            <a:pPr lvl="1"/>
            <a:r>
              <a:rPr lang="en-GB" dirty="0"/>
              <a:t>Can </a:t>
            </a:r>
            <a:r>
              <a:rPr lang="en-GB" dirty="0">
                <a:solidFill>
                  <a:srgbClr val="FF0000"/>
                </a:solidFill>
              </a:rPr>
              <a:t>never</a:t>
            </a:r>
            <a:r>
              <a:rPr lang="en-GB" dirty="0"/>
              <a:t> be guaranteed simultaneously in an </a:t>
            </a:r>
            <a:r>
              <a:rPr lang="en-GB" dirty="0">
                <a:solidFill>
                  <a:srgbClr val="0000FF"/>
                </a:solidFill>
              </a:rPr>
              <a:t>asynchronous</a:t>
            </a:r>
            <a:r>
              <a:rPr lang="en-GB" dirty="0"/>
              <a:t> distributed system</a:t>
            </a:r>
          </a:p>
          <a:p>
            <a:pPr lvl="1"/>
            <a:r>
              <a:rPr lang="en-GB" dirty="0"/>
              <a:t>Why?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8006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Completeness and Accuracy in Asynchronous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Impossible because of </a:t>
            </a:r>
            <a:r>
              <a:rPr lang="en-US" dirty="0">
                <a:solidFill>
                  <a:srgbClr val="FF0000"/>
                </a:solidFill>
              </a:rPr>
              <a:t>arbitrary message delays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a heartbeat/</a:t>
            </a:r>
            <a:r>
              <a:rPr lang="en-US" dirty="0" err="1"/>
              <a:t>ack</a:t>
            </a:r>
            <a:r>
              <a:rPr lang="en-US" dirty="0"/>
              <a:t> is dropped (or several are dropped) from </a:t>
            </a:r>
            <a:r>
              <a:rPr lang="en-US" dirty="0" err="1"/>
              <a:t>pj</a:t>
            </a:r>
            <a:r>
              <a:rPr lang="en-US" dirty="0"/>
              <a:t>, then </a:t>
            </a:r>
            <a:r>
              <a:rPr lang="en-US" dirty="0" err="1"/>
              <a:t>pj</a:t>
            </a:r>
            <a:r>
              <a:rPr lang="en-US" dirty="0"/>
              <a:t> will be mistakenly detected as failed =&gt; inaccurate detection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 large would the T waiting period in ping-</a:t>
            </a:r>
            <a:r>
              <a:rPr lang="en-US" dirty="0" err="1"/>
              <a:t>ack</a:t>
            </a:r>
            <a:r>
              <a:rPr lang="en-US" dirty="0"/>
              <a:t> or 3*T waiting period  in </a:t>
            </a:r>
            <a:r>
              <a:rPr lang="en-US" dirty="0" err="1"/>
              <a:t>heartbeating</a:t>
            </a:r>
            <a:r>
              <a:rPr lang="en-US" dirty="0"/>
              <a:t>, need to be to obtain 100% accuracy?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In asynchronous systems,</a:t>
            </a:r>
            <a:r>
              <a:rPr lang="en-US" dirty="0">
                <a:solidFill>
                  <a:srgbClr val="FF0000"/>
                </a:solidFill>
              </a:rPr>
              <a:t> delays on a network link are impossible to distinguish from a faulty process</a:t>
            </a:r>
          </a:p>
          <a:p>
            <a:pPr>
              <a:lnSpc>
                <a:spcPct val="80000"/>
              </a:lnSpc>
            </a:pPr>
            <a:r>
              <a:rPr lang="en-US" dirty="0" err="1"/>
              <a:t>Heartbeating</a:t>
            </a:r>
            <a:r>
              <a:rPr lang="en-US" dirty="0"/>
              <a:t> – satisfies completeness but </a:t>
            </a:r>
            <a:r>
              <a:rPr lang="en-US" dirty="0">
                <a:solidFill>
                  <a:srgbClr val="0000FF"/>
                </a:solidFill>
              </a:rPr>
              <a:t>not accuracy</a:t>
            </a:r>
            <a:r>
              <a:rPr lang="en-US" dirty="0"/>
              <a:t> (why?)</a:t>
            </a:r>
          </a:p>
          <a:p>
            <a:pPr>
              <a:lnSpc>
                <a:spcPct val="80000"/>
              </a:lnSpc>
            </a:pPr>
            <a:r>
              <a:rPr lang="en-US" dirty="0"/>
              <a:t>Ping-</a:t>
            </a:r>
            <a:r>
              <a:rPr lang="en-US" dirty="0" err="1"/>
              <a:t>Ack</a:t>
            </a:r>
            <a:r>
              <a:rPr lang="en-US" dirty="0"/>
              <a:t> – satisfies completeness but </a:t>
            </a:r>
            <a:r>
              <a:rPr lang="en-US" dirty="0">
                <a:solidFill>
                  <a:srgbClr val="0000FF"/>
                </a:solidFill>
              </a:rPr>
              <a:t>not accuracy </a:t>
            </a:r>
            <a:r>
              <a:rPr lang="en-US" dirty="0"/>
              <a:t>(why?)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Point: You can’t design a perfect failure detector!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You need to think about what metrics </a:t>
            </a:r>
            <a:r>
              <a:rPr lang="en-US">
                <a:solidFill>
                  <a:srgbClr val="000000"/>
                </a:solidFill>
              </a:rPr>
              <a:t>are important.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Completeness or Accuracy? </a:t>
            </a:r>
            <a:br>
              <a:rPr lang="en-US" dirty="0"/>
            </a:br>
            <a:r>
              <a:rPr lang="en-US" dirty="0"/>
              <a:t>(in Asynchronous System)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Most failure detector implementations are willing to tolerate some inaccuracy, but </a:t>
            </a:r>
            <a:r>
              <a:rPr lang="en-GB" dirty="0">
                <a:solidFill>
                  <a:srgbClr val="0000FF"/>
                </a:solidFill>
              </a:rPr>
              <a:t>require 100% completeness.</a:t>
            </a:r>
          </a:p>
          <a:p>
            <a:r>
              <a:rPr lang="en-US" dirty="0"/>
              <a:t>Plenty of distributed apps designed assuming 100% completeness, e.g., p2p systems</a:t>
            </a:r>
          </a:p>
          <a:p>
            <a:pPr lvl="1"/>
            <a:r>
              <a:rPr lang="ja-JP" altLang="en-US" dirty="0"/>
              <a:t>“</a:t>
            </a:r>
            <a:r>
              <a:rPr lang="en-US" altLang="ja-JP" dirty="0"/>
              <a:t>Err on the side of caution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</a:p>
          <a:p>
            <a:pPr lvl="1"/>
            <a:r>
              <a:rPr lang="en-US" dirty="0"/>
              <a:t>Processes not </a:t>
            </a:r>
            <a:r>
              <a:rPr lang="ja-JP" altLang="en-US" dirty="0"/>
              <a:t>“</a:t>
            </a:r>
            <a:r>
              <a:rPr lang="en-US" altLang="ja-JP" dirty="0"/>
              <a:t>stuck</a:t>
            </a:r>
            <a:r>
              <a:rPr lang="ja-JP" altLang="en-US" dirty="0"/>
              <a:t>”</a:t>
            </a:r>
            <a:r>
              <a:rPr lang="en-US" altLang="ja-JP" dirty="0"/>
              <a:t> waiting for other processes</a:t>
            </a:r>
          </a:p>
          <a:p>
            <a:r>
              <a:rPr lang="en-US" dirty="0"/>
              <a:t>But it’</a:t>
            </a:r>
            <a:r>
              <a:rPr lang="en-US" altLang="ja-JP" dirty="0"/>
              <a:t>s ok to mistakenly detect once in a while since – (</a:t>
            </a:r>
            <a:r>
              <a:rPr lang="en-US" altLang="ja-JP" sz="2000" dirty="0"/>
              <a:t>the victim process need only </a:t>
            </a:r>
            <a:r>
              <a:rPr lang="en-US" altLang="ja-JP" sz="2000" dirty="0">
                <a:solidFill>
                  <a:srgbClr val="FF0000"/>
                </a:solidFill>
              </a:rPr>
              <a:t>rejoin as a new process-—more later</a:t>
            </a:r>
            <a:r>
              <a:rPr lang="en-US" altLang="ja-JP" sz="2000" dirty="0"/>
              <a:t>)</a:t>
            </a:r>
          </a:p>
          <a:p>
            <a:r>
              <a:rPr lang="en-US" dirty="0"/>
              <a:t>Both </a:t>
            </a:r>
            <a:r>
              <a:rPr lang="en-US" dirty="0" err="1"/>
              <a:t>Hearbeating</a:t>
            </a:r>
            <a:r>
              <a:rPr lang="en-US" dirty="0"/>
              <a:t> and Ping-</a:t>
            </a:r>
            <a:r>
              <a:rPr lang="en-US" dirty="0" err="1"/>
              <a:t>Ack</a:t>
            </a:r>
            <a:r>
              <a:rPr lang="en-US" dirty="0"/>
              <a:t> provide</a:t>
            </a:r>
          </a:p>
          <a:p>
            <a:pPr lvl="1"/>
            <a:r>
              <a:rPr lang="en-US" dirty="0"/>
              <a:t>Probabilistic accuracy (for a process detected as failed, with some probability close to 1.0 (but not equal), it is true that it has actually crashed).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Failure Detection in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 was for one process </a:t>
            </a:r>
            <a:r>
              <a:rPr lang="en-GB" dirty="0" err="1"/>
              <a:t>pj</a:t>
            </a:r>
            <a:r>
              <a:rPr lang="en-GB" dirty="0"/>
              <a:t> being detected and one process pi detecting failures</a:t>
            </a:r>
          </a:p>
          <a:p>
            <a:r>
              <a:rPr lang="en-GB" dirty="0"/>
              <a:t>Let’s extend it to an entire distributed system</a:t>
            </a:r>
          </a:p>
          <a:p>
            <a:r>
              <a:rPr lang="en-GB" dirty="0"/>
              <a:t>Difference from original failure detection is</a:t>
            </a:r>
          </a:p>
          <a:p>
            <a:pPr lvl="1"/>
            <a:r>
              <a:rPr lang="en-GB" dirty="0"/>
              <a:t>We want failure detection of not merely one process (</a:t>
            </a:r>
            <a:r>
              <a:rPr lang="en-GB" i="1" dirty="0" err="1"/>
              <a:t>pj</a:t>
            </a:r>
            <a:r>
              <a:rPr lang="en-GB" dirty="0"/>
              <a:t>), but </a:t>
            </a:r>
            <a:r>
              <a:rPr lang="en-GB" i="1" dirty="0"/>
              <a:t>all</a:t>
            </a:r>
            <a:r>
              <a:rPr lang="en-GB" dirty="0"/>
              <a:t> processes in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PA2A due in roughly two weeks (Fri, 2/22)</a:t>
            </a:r>
          </a:p>
          <a:p>
            <a:r>
              <a:rPr lang="en-US" dirty="0"/>
              <a:t>Please use Piazza; all announcements will go there.</a:t>
            </a:r>
          </a:p>
          <a:p>
            <a:pPr lvl="1"/>
            <a:r>
              <a:rPr lang="en-US" dirty="0"/>
              <a:t>If you want an invite, let me know.</a:t>
            </a:r>
          </a:p>
          <a:p>
            <a:r>
              <a:rPr lang="en-US" dirty="0"/>
              <a:t>Please </a:t>
            </a:r>
            <a:r>
              <a:rPr lang="en-US"/>
              <a:t>come during </a:t>
            </a:r>
            <a:r>
              <a:rPr lang="en-US" dirty="0"/>
              <a:t>the office hours!</a:t>
            </a:r>
          </a:p>
          <a:p>
            <a:pPr lvl="1"/>
            <a:r>
              <a:rPr lang="en-US" dirty="0"/>
              <a:t>Give feedback about the class, ask questions,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Failure Detection in a Distributed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 was for one process </a:t>
            </a:r>
            <a:r>
              <a:rPr lang="en-GB" dirty="0" err="1"/>
              <a:t>pj</a:t>
            </a:r>
            <a:r>
              <a:rPr lang="en-GB" dirty="0"/>
              <a:t> being detected and one process pi detecting failures</a:t>
            </a:r>
          </a:p>
          <a:p>
            <a:r>
              <a:rPr lang="en-GB" dirty="0"/>
              <a:t>Let’s extend it to an entire distributed system</a:t>
            </a:r>
          </a:p>
          <a:p>
            <a:r>
              <a:rPr lang="en-GB" dirty="0"/>
              <a:t>Difference from original failure detection is</a:t>
            </a:r>
          </a:p>
          <a:p>
            <a:pPr lvl="1"/>
            <a:r>
              <a:rPr lang="en-GB" dirty="0"/>
              <a:t>We want failure detection of not merely one process (</a:t>
            </a:r>
            <a:r>
              <a:rPr lang="en-GB" i="1" dirty="0" err="1"/>
              <a:t>pj</a:t>
            </a:r>
            <a:r>
              <a:rPr lang="en-GB" dirty="0"/>
              <a:t>), but </a:t>
            </a:r>
            <a:r>
              <a:rPr lang="en-GB" i="1" dirty="0"/>
              <a:t>all</a:t>
            </a:r>
            <a:r>
              <a:rPr lang="en-GB" dirty="0"/>
              <a:t> processes in system</a:t>
            </a:r>
          </a:p>
          <a:p>
            <a:r>
              <a:rPr lang="en-GB" dirty="0"/>
              <a:t>Any idea?</a:t>
            </a:r>
          </a:p>
          <a:p>
            <a:pPr lvl="1"/>
            <a:r>
              <a:rPr lang="en-GB" dirty="0"/>
              <a:t>Why</a:t>
            </a:r>
          </a:p>
          <a:p>
            <a:pPr lvl="1"/>
            <a:r>
              <a:rPr lang="en-GB" dirty="0"/>
              <a:t>What</a:t>
            </a:r>
          </a:p>
          <a:p>
            <a:pPr lvl="1"/>
            <a:r>
              <a:rPr lang="en-GB" dirty="0"/>
              <a:t>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72427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Efficiency of Failure Detector: Metrics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Bandwidth</a:t>
            </a:r>
            <a:r>
              <a:rPr lang="en-US" dirty="0"/>
              <a:t>: the number of messages sent in the system during steady state (no failures)</a:t>
            </a:r>
          </a:p>
          <a:p>
            <a:pPr lvl="1"/>
            <a:r>
              <a:rPr lang="en-US" dirty="0"/>
              <a:t>Small is good</a:t>
            </a:r>
          </a:p>
          <a:p>
            <a:r>
              <a:rPr lang="en-US" dirty="0">
                <a:solidFill>
                  <a:srgbClr val="FF0000"/>
                </a:solidFill>
              </a:rPr>
              <a:t>Detection Time</a:t>
            </a:r>
          </a:p>
          <a:p>
            <a:pPr lvl="1"/>
            <a:r>
              <a:rPr lang="en-US" dirty="0"/>
              <a:t>Time between a process crash and its detection</a:t>
            </a:r>
          </a:p>
          <a:p>
            <a:pPr lvl="1"/>
            <a:r>
              <a:rPr lang="en-US" dirty="0"/>
              <a:t>Small is good</a:t>
            </a:r>
          </a:p>
          <a:p>
            <a:r>
              <a:rPr lang="en-US" dirty="0">
                <a:solidFill>
                  <a:srgbClr val="FF0000"/>
                </a:solidFill>
              </a:rPr>
              <a:t>Scalability</a:t>
            </a:r>
            <a:r>
              <a:rPr lang="en-US" dirty="0"/>
              <a:t>: Given the bandwidth and the detection properties, can you scale to a 1000 or million nodes?</a:t>
            </a:r>
          </a:p>
          <a:p>
            <a:pPr lvl="1"/>
            <a:r>
              <a:rPr lang="en-US" dirty="0"/>
              <a:t>Large is good</a:t>
            </a:r>
          </a:p>
          <a:p>
            <a:r>
              <a:rPr lang="en-US" dirty="0">
                <a:solidFill>
                  <a:srgbClr val="FF0000"/>
                </a:solidFill>
              </a:rPr>
              <a:t>Accuracy</a:t>
            </a:r>
          </a:p>
          <a:p>
            <a:pPr lvl="1"/>
            <a:r>
              <a:rPr lang="en-US" dirty="0"/>
              <a:t>Large is good (lower inaccuracy is good)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4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Accuracy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False Detection Rate</a:t>
            </a:r>
            <a:r>
              <a:rPr lang="en-US" dirty="0"/>
              <a:t>: Average number of failures detected per second, when there are in fact no failures</a:t>
            </a:r>
          </a:p>
          <a:p>
            <a:endParaRPr lang="en-US" dirty="0"/>
          </a:p>
          <a:p>
            <a:r>
              <a:rPr lang="en-US" dirty="0"/>
              <a:t>Fraction of failure detections that are false</a:t>
            </a:r>
          </a:p>
          <a:p>
            <a:endParaRPr lang="en-US" dirty="0"/>
          </a:p>
          <a:p>
            <a:r>
              <a:rPr lang="en-US" dirty="0"/>
              <a:t>Tradeoffs: If you increase the T waiting period in ping-</a:t>
            </a:r>
            <a:r>
              <a:rPr lang="en-US" dirty="0" err="1"/>
              <a:t>ack</a:t>
            </a:r>
            <a:r>
              <a:rPr lang="en-US" dirty="0"/>
              <a:t> or 3*T waiting period in </a:t>
            </a:r>
            <a:r>
              <a:rPr lang="en-US" dirty="0" err="1"/>
              <a:t>heartbeating</a:t>
            </a:r>
            <a:r>
              <a:rPr lang="en-US" dirty="0"/>
              <a:t> what happens to:</a:t>
            </a:r>
          </a:p>
          <a:p>
            <a:pPr lvl="1"/>
            <a:r>
              <a:rPr lang="en-US" dirty="0"/>
              <a:t>Detection Time?</a:t>
            </a:r>
          </a:p>
          <a:p>
            <a:pPr lvl="1"/>
            <a:r>
              <a:rPr lang="en-US" dirty="0"/>
              <a:t>False positive rate?</a:t>
            </a:r>
          </a:p>
          <a:p>
            <a:pPr lvl="1"/>
            <a:r>
              <a:rPr lang="en-US" dirty="0"/>
              <a:t>Where would you set these waiting periods?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Centralized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16238" y="4292600"/>
            <a:ext cx="1511300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203575" y="3068638"/>
            <a:ext cx="1296988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4572000" y="2492375"/>
            <a:ext cx="71438" cy="3097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 rot="1571036">
            <a:off x="5076825" y="4005263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32363" y="4868863"/>
            <a:ext cx="3262312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 </a:t>
            </a:r>
            <a:endParaRPr lang="en-GB" sz="2400">
              <a:solidFill>
                <a:schemeClr val="tx1"/>
              </a:solidFill>
              <a:latin typeface="Arial" pitchFamily="-1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 rot="5400000">
            <a:off x="4529931" y="4191794"/>
            <a:ext cx="201613" cy="54927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4356100" y="5661025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08400" y="55165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770188" y="3141663"/>
            <a:ext cx="287337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276600" y="2349500"/>
            <a:ext cx="1223963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87900" y="2349500"/>
            <a:ext cx="1223963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23850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 rot="3732702">
            <a:off x="3634581" y="2566194"/>
            <a:ext cx="473075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771775" y="4365625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227763" y="3284538"/>
            <a:ext cx="2159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6372225" y="4292600"/>
            <a:ext cx="71438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79838" y="1844675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916238" y="2781300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rot="6579069">
            <a:off x="6011863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 rot="4351812">
            <a:off x="2771775" y="501332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209800" y="2971800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5800" y="61372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19800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All-to-All Heartbeat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627313" y="2133600"/>
            <a:ext cx="3960812" cy="2209800"/>
            <a:chOff x="1655" y="1344"/>
            <a:chExt cx="2495" cy="1392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427538" y="5734050"/>
            <a:ext cx="287337" cy="266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16238" y="2420938"/>
            <a:ext cx="1655762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348038" y="2349500"/>
            <a:ext cx="1152525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787900" y="2349500"/>
            <a:ext cx="1223963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 rot="2308510">
            <a:off x="3635375" y="3068638"/>
            <a:ext cx="473075" cy="1793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95288" y="2133600"/>
            <a:ext cx="3178175" cy="485775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  <a:r>
              <a:rPr lang="en-GB" sz="2400">
                <a:solidFill>
                  <a:schemeClr val="tx1"/>
                </a:solidFill>
                <a:latin typeface="Arial" pitchFamily="-1" charset="0"/>
              </a:rPr>
              <a:t>, Heartbeat Seq. </a:t>
            </a: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l++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427538" y="2924175"/>
            <a:ext cx="641350" cy="641350"/>
          </a:xfrm>
          <a:prstGeom prst="rect">
            <a:avLst/>
          </a:prstGeom>
          <a:noFill/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3600">
                <a:solidFill>
                  <a:schemeClr val="tx1"/>
                </a:solidFill>
                <a:latin typeface="Arial" pitchFamily="-1" charset="0"/>
              </a:rPr>
              <a:t>…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79838" y="1989138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pj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51050" y="4221163"/>
            <a:ext cx="422275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GB" sz="2400" i="1">
                <a:solidFill>
                  <a:schemeClr val="tx1"/>
                </a:solidFill>
                <a:latin typeface="Arial" pitchFamily="-1" charset="0"/>
              </a:rPr>
              <a:t>pi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555875" y="4005263"/>
            <a:ext cx="431800" cy="40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85800" y="5867400"/>
            <a:ext cx="6827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Advantage: Everyone is able to keep track of everyone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i="1" dirty="0">
                <a:solidFill>
                  <a:schemeClr val="tx1"/>
                </a:solidFill>
                <a:latin typeface="Times New Roman" pitchFamily="-1" charset="0"/>
              </a:rPr>
              <a:t>Downside?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268027"/>
            <a:ext cx="519176" cy="5899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Types of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discuss the other types of failures</a:t>
            </a:r>
          </a:p>
          <a:p>
            <a:r>
              <a:rPr lang="en-US" dirty="0"/>
              <a:t>Failure detectors exist for them too (but we won’t discuss those)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Processes and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 dirty="0">
              <a:solidFill>
                <a:srgbClr val="FBBA03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r="-8372"/>
          <a:stretch>
            <a:fillRect/>
          </a:stretch>
        </p:blipFill>
        <p:spPr bwMode="auto">
          <a:xfrm>
            <a:off x="381000" y="2457450"/>
            <a:ext cx="8542338" cy="218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343400"/>
            <a:ext cx="2743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Outgoing message buffer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4419600"/>
            <a:ext cx="2743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Incoming message buffer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4081046"/>
            <a:ext cx="2743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Communication channel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438400"/>
            <a:ext cx="2057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2438400"/>
            <a:ext cx="2057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Process 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971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receive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971800"/>
            <a:ext cx="1219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send 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Failure Types</a:t>
            </a:r>
            <a:endParaRPr lang="en-US" dirty="0"/>
          </a:p>
        </p:txBody>
      </p:sp>
      <p:sp>
        <p:nvSpPr>
          <p:cNvPr id="5017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Communication omission failures</a:t>
            </a:r>
          </a:p>
          <a:p>
            <a:pPr lvl="1"/>
            <a:r>
              <a:rPr lang="en-US" dirty="0"/>
              <a:t> Send-omission: loss of messages between the sending process and the outgoing message buffer (both inclusive)</a:t>
            </a:r>
          </a:p>
          <a:p>
            <a:pPr lvl="2"/>
            <a:r>
              <a:rPr lang="en-US" dirty="0"/>
              <a:t>What might cause this?</a:t>
            </a:r>
          </a:p>
          <a:p>
            <a:pPr lvl="1"/>
            <a:r>
              <a:rPr lang="en-US" dirty="0"/>
              <a:t> Channel omission: loss of message in the communication channel</a:t>
            </a:r>
          </a:p>
          <a:p>
            <a:pPr lvl="2"/>
            <a:r>
              <a:rPr lang="en-US" dirty="0"/>
              <a:t>What might cause this?</a:t>
            </a:r>
          </a:p>
          <a:p>
            <a:pPr lvl="1"/>
            <a:r>
              <a:rPr lang="en-US" dirty="0"/>
              <a:t> Receive-omission: loss of messages between the incoming message buffer and the receiving process (both inclusive)</a:t>
            </a:r>
          </a:p>
          <a:p>
            <a:pPr lvl="2"/>
            <a:r>
              <a:rPr lang="en-US" dirty="0"/>
              <a:t>What might cause this?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Failure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Arbitrary failures</a:t>
            </a:r>
          </a:p>
          <a:p>
            <a:pPr lvl="1"/>
            <a:r>
              <a:rPr lang="en-US" dirty="0"/>
              <a:t>Arbitrary process failure: arbitrarily omits intended processing steps or takes unintended processing steps.</a:t>
            </a:r>
          </a:p>
          <a:p>
            <a:pPr lvl="1"/>
            <a:r>
              <a:rPr lang="en-US" dirty="0"/>
              <a:t>Arbitrary channel failures: messages may be corrupted, duplicated, delivered out of order, incur extremely large delays; or non-existent messages may be delivered.</a:t>
            </a:r>
          </a:p>
          <a:p>
            <a:r>
              <a:rPr lang="en-US" dirty="0"/>
              <a:t>Above two are </a:t>
            </a:r>
            <a:r>
              <a:rPr lang="en-US" dirty="0">
                <a:solidFill>
                  <a:srgbClr val="FF0000"/>
                </a:solidFill>
              </a:rPr>
              <a:t>Byzantine failures</a:t>
            </a:r>
            <a:r>
              <a:rPr lang="en-US" dirty="0"/>
              <a:t>, e.g., due to hackers, man-in-the-middle attacks, viruses, worms, etc.</a:t>
            </a:r>
          </a:p>
          <a:p>
            <a:r>
              <a:rPr lang="en-US" dirty="0"/>
              <a:t>A variety of Byzantine fault-tolerant protocols have been designed in literature!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Omission and Arbitrary Failures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9725" y="1403350"/>
            <a:ext cx="8575675" cy="4768850"/>
            <a:chOff x="388" y="1028"/>
            <a:chExt cx="5505" cy="2668"/>
          </a:xfrm>
        </p:grpSpPr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411" y="1051"/>
              <a:ext cx="9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Class of failure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637" y="1051"/>
              <a:ext cx="43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Affects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282" y="1051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Description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388" y="1028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1630" y="1028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2275" y="1028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94" y="1255"/>
              <a:ext cx="6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Fail-stop</a:t>
              </a: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565" y="1255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82" y="1255"/>
              <a:ext cx="34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Process halts and remains halted. Other processes may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282" y="1428"/>
              <a:ext cx="10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detect this state.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88" y="1249"/>
              <a:ext cx="5442" cy="1"/>
              <a:chOff x="388" y="1249"/>
              <a:chExt cx="5442" cy="1"/>
            </a:xfrm>
          </p:grpSpPr>
          <p:sp>
            <p:nvSpPr>
              <p:cNvPr id="54316" name="Line 15"/>
              <p:cNvSpPr>
                <a:spLocks noChangeShapeType="1"/>
              </p:cNvSpPr>
              <p:nvPr/>
            </p:nvSpPr>
            <p:spPr bwMode="auto">
              <a:xfrm>
                <a:off x="388" y="1249"/>
                <a:ext cx="1227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7" name="Line 16"/>
              <p:cNvSpPr>
                <a:spLocks noChangeShapeType="1"/>
              </p:cNvSpPr>
              <p:nvPr/>
            </p:nvSpPr>
            <p:spPr bwMode="auto">
              <a:xfrm>
                <a:off x="1630" y="1249"/>
                <a:ext cx="629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18" name="Line 17"/>
              <p:cNvSpPr>
                <a:spLocks noChangeShapeType="1"/>
              </p:cNvSpPr>
              <p:nvPr/>
            </p:nvSpPr>
            <p:spPr bwMode="auto">
              <a:xfrm>
                <a:off x="2275" y="1249"/>
                <a:ext cx="3555" cy="1"/>
              </a:xfrm>
              <a:prstGeom prst="line">
                <a:avLst/>
              </a:prstGeom>
              <a:noFill/>
              <a:ln w="365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287" name="Rectangle 18"/>
            <p:cNvSpPr>
              <a:spLocks noChangeArrowheads="1"/>
            </p:cNvSpPr>
            <p:nvPr/>
          </p:nvSpPr>
          <p:spPr bwMode="auto">
            <a:xfrm>
              <a:off x="394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8" name="Rectangle 19"/>
            <p:cNvSpPr>
              <a:spLocks noChangeArrowheads="1"/>
            </p:cNvSpPr>
            <p:nvPr/>
          </p:nvSpPr>
          <p:spPr bwMode="auto">
            <a:xfrm>
              <a:off x="1565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89" name="Rectangle 20"/>
            <p:cNvSpPr>
              <a:spLocks noChangeArrowheads="1"/>
            </p:cNvSpPr>
            <p:nvPr/>
          </p:nvSpPr>
          <p:spPr bwMode="auto">
            <a:xfrm>
              <a:off x="2281" y="1601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0" name="Rectangle 21"/>
            <p:cNvSpPr>
              <a:spLocks noChangeArrowheads="1"/>
            </p:cNvSpPr>
            <p:nvPr/>
          </p:nvSpPr>
          <p:spPr bwMode="auto">
            <a:xfrm>
              <a:off x="2281" y="1774"/>
              <a:ext cx="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395" y="1947"/>
              <a:ext cx="6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2" name="Rectangle 23"/>
            <p:cNvSpPr>
              <a:spLocks noChangeArrowheads="1"/>
            </p:cNvSpPr>
            <p:nvPr/>
          </p:nvSpPr>
          <p:spPr bwMode="auto">
            <a:xfrm>
              <a:off x="1565" y="1947"/>
              <a:ext cx="5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3" name="Rectangle 24"/>
            <p:cNvSpPr>
              <a:spLocks noChangeArrowheads="1"/>
            </p:cNvSpPr>
            <p:nvPr/>
          </p:nvSpPr>
          <p:spPr bwMode="auto">
            <a:xfrm>
              <a:off x="2282" y="1947"/>
              <a:ext cx="36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inserted in an outgoing message buffer never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4" name="Rectangle 25"/>
            <p:cNvSpPr>
              <a:spLocks noChangeArrowheads="1"/>
            </p:cNvSpPr>
            <p:nvPr/>
          </p:nvSpPr>
          <p:spPr bwMode="auto">
            <a:xfrm>
              <a:off x="2282" y="2120"/>
              <a:ext cx="3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arrives at the other end’s incoming message buffer.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5" name="Rectangle 26"/>
            <p:cNvSpPr>
              <a:spLocks noChangeArrowheads="1"/>
            </p:cNvSpPr>
            <p:nvPr/>
          </p:nvSpPr>
          <p:spPr bwMode="auto">
            <a:xfrm>
              <a:off x="395" y="2293"/>
              <a:ext cx="9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Send-omission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6" name="Rectangle 27"/>
            <p:cNvSpPr>
              <a:spLocks noChangeArrowheads="1"/>
            </p:cNvSpPr>
            <p:nvPr/>
          </p:nvSpPr>
          <p:spPr bwMode="auto">
            <a:xfrm>
              <a:off x="1565" y="2293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7" name="Rectangle 28"/>
            <p:cNvSpPr>
              <a:spLocks noChangeArrowheads="1"/>
            </p:cNvSpPr>
            <p:nvPr/>
          </p:nvSpPr>
          <p:spPr bwMode="auto">
            <a:xfrm>
              <a:off x="2282" y="2293"/>
              <a:ext cx="1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process completes a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8" name="Rectangle 29"/>
            <p:cNvSpPr>
              <a:spLocks noChangeArrowheads="1"/>
            </p:cNvSpPr>
            <p:nvPr/>
          </p:nvSpPr>
          <p:spPr bwMode="auto">
            <a:xfrm>
              <a:off x="3729" y="2293"/>
              <a:ext cx="3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send,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299" name="Rectangle 30"/>
            <p:cNvSpPr>
              <a:spLocks noChangeArrowheads="1"/>
            </p:cNvSpPr>
            <p:nvPr/>
          </p:nvSpPr>
          <p:spPr bwMode="auto">
            <a:xfrm>
              <a:off x="4044" y="2293"/>
              <a:ext cx="16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 but the message is not put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0" name="Rectangle 31"/>
            <p:cNvSpPr>
              <a:spLocks noChangeArrowheads="1"/>
            </p:cNvSpPr>
            <p:nvPr/>
          </p:nvSpPr>
          <p:spPr bwMode="auto">
            <a:xfrm>
              <a:off x="2282" y="2466"/>
              <a:ext cx="19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 its outgoing message buffer.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1" name="Rectangle 32"/>
            <p:cNvSpPr>
              <a:spLocks noChangeArrowheads="1"/>
            </p:cNvSpPr>
            <p:nvPr/>
          </p:nvSpPr>
          <p:spPr bwMode="auto">
            <a:xfrm>
              <a:off x="395" y="2639"/>
              <a:ext cx="11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Receive-omission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2" name="Rectangle 33"/>
            <p:cNvSpPr>
              <a:spLocks noChangeArrowheads="1"/>
            </p:cNvSpPr>
            <p:nvPr/>
          </p:nvSpPr>
          <p:spPr bwMode="auto">
            <a:xfrm>
              <a:off x="1565" y="2639"/>
              <a:ext cx="4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3" name="Rectangle 34"/>
            <p:cNvSpPr>
              <a:spLocks noChangeArrowheads="1"/>
            </p:cNvSpPr>
            <p:nvPr/>
          </p:nvSpPr>
          <p:spPr bwMode="auto">
            <a:xfrm>
              <a:off x="2282" y="2639"/>
              <a:ext cx="32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 message is put in a process’s incoming 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2282" y="2812"/>
              <a:ext cx="27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buffer, but that process does not receive it.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5" name="Rectangle 36"/>
            <p:cNvSpPr>
              <a:spLocks noChangeArrowheads="1"/>
            </p:cNvSpPr>
            <p:nvPr/>
          </p:nvSpPr>
          <p:spPr bwMode="auto">
            <a:xfrm>
              <a:off x="395" y="2985"/>
              <a:ext cx="5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Arbitrary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6" name="Rectangle 37"/>
            <p:cNvSpPr>
              <a:spLocks noChangeArrowheads="1"/>
            </p:cNvSpPr>
            <p:nvPr/>
          </p:nvSpPr>
          <p:spPr bwMode="auto">
            <a:xfrm>
              <a:off x="395" y="3158"/>
              <a:ext cx="7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dirty="0">
                  <a:solidFill>
                    <a:srgbClr val="000000"/>
                  </a:solidFill>
                  <a:latin typeface="Times" charset="0"/>
                </a:rPr>
                <a:t>(Byzantine)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7" name="Rectangle 38"/>
            <p:cNvSpPr>
              <a:spLocks noChangeArrowheads="1"/>
            </p:cNvSpPr>
            <p:nvPr/>
          </p:nvSpPr>
          <p:spPr bwMode="auto">
            <a:xfrm>
              <a:off x="1565" y="2985"/>
              <a:ext cx="6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 or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8" name="Rectangle 39"/>
            <p:cNvSpPr>
              <a:spLocks noChangeArrowheads="1"/>
            </p:cNvSpPr>
            <p:nvPr/>
          </p:nvSpPr>
          <p:spPr bwMode="auto">
            <a:xfrm>
              <a:off x="1565" y="3158"/>
              <a:ext cx="4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channel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09" name="Rectangle 40"/>
            <p:cNvSpPr>
              <a:spLocks noChangeArrowheads="1"/>
            </p:cNvSpPr>
            <p:nvPr/>
          </p:nvSpPr>
          <p:spPr bwMode="auto">
            <a:xfrm>
              <a:off x="2282" y="2985"/>
              <a:ext cx="33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Process/channel exhibits arbitrary behaviour: it may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0" name="Rectangle 41"/>
            <p:cNvSpPr>
              <a:spLocks noChangeArrowheads="1"/>
            </p:cNvSpPr>
            <p:nvPr/>
          </p:nvSpPr>
          <p:spPr bwMode="auto">
            <a:xfrm>
              <a:off x="2282" y="3158"/>
              <a:ext cx="3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send/transmit arbitrary messages at arbitrary times,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1" name="Rectangle 42"/>
            <p:cNvSpPr>
              <a:spLocks noChangeArrowheads="1"/>
            </p:cNvSpPr>
            <p:nvPr/>
          </p:nvSpPr>
          <p:spPr bwMode="auto">
            <a:xfrm>
              <a:off x="2282" y="3331"/>
              <a:ext cx="3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commit omissions; a process may stop or take an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2" name="Rectangle 43"/>
            <p:cNvSpPr>
              <a:spLocks noChangeArrowheads="1"/>
            </p:cNvSpPr>
            <p:nvPr/>
          </p:nvSpPr>
          <p:spPr bwMode="auto">
            <a:xfrm>
              <a:off x="2282" y="3504"/>
              <a:ext cx="9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incorrect step.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54313" name="Line 44"/>
            <p:cNvSpPr>
              <a:spLocks noChangeShapeType="1"/>
            </p:cNvSpPr>
            <p:nvPr/>
          </p:nvSpPr>
          <p:spPr bwMode="auto">
            <a:xfrm>
              <a:off x="388" y="3694"/>
              <a:ext cx="1227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Line 45"/>
            <p:cNvSpPr>
              <a:spLocks noChangeShapeType="1"/>
            </p:cNvSpPr>
            <p:nvPr/>
          </p:nvSpPr>
          <p:spPr bwMode="auto">
            <a:xfrm>
              <a:off x="1630" y="3694"/>
              <a:ext cx="629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Line 46"/>
            <p:cNvSpPr>
              <a:spLocks noChangeShapeType="1"/>
            </p:cNvSpPr>
            <p:nvPr/>
          </p:nvSpPr>
          <p:spPr bwMode="auto">
            <a:xfrm>
              <a:off x="2275" y="3694"/>
              <a:ext cx="355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detectors are required in distributed systems to keep system running in spite of process crashes</a:t>
            </a:r>
          </a:p>
          <a:p>
            <a:r>
              <a:rPr lang="en-US" dirty="0"/>
              <a:t>Properties – </a:t>
            </a:r>
            <a:r>
              <a:rPr lang="en-US" dirty="0">
                <a:solidFill>
                  <a:srgbClr val="FF0000"/>
                </a:solidFill>
              </a:rPr>
              <a:t>completeness &amp; accuracy</a:t>
            </a:r>
            <a:r>
              <a:rPr lang="en-US" dirty="0"/>
              <a:t>, together unachievable in asynchronous systems but achievable in synchronous systems</a:t>
            </a:r>
          </a:p>
          <a:p>
            <a:pPr lvl="1"/>
            <a:r>
              <a:rPr lang="en-US" dirty="0"/>
              <a:t>Most apps require 100% completeness, but can tolerate inaccuracy</a:t>
            </a:r>
          </a:p>
          <a:p>
            <a:r>
              <a:rPr lang="en-US" dirty="0"/>
              <a:t>2 failure detector algorithms - </a:t>
            </a:r>
            <a:r>
              <a:rPr lang="en-US" dirty="0" err="1"/>
              <a:t>heartbeating</a:t>
            </a:r>
            <a:r>
              <a:rPr lang="en-US" dirty="0"/>
              <a:t> </a:t>
            </a:r>
            <a:r>
              <a:rPr lang="en-US"/>
              <a:t>and ping</a:t>
            </a:r>
            <a:endParaRPr lang="en-US" dirty="0"/>
          </a:p>
          <a:p>
            <a:r>
              <a:rPr lang="en-US" dirty="0"/>
              <a:t>Distributed FD through </a:t>
            </a:r>
            <a:r>
              <a:rPr lang="en-US" dirty="0" err="1"/>
              <a:t>heartbeating</a:t>
            </a:r>
            <a:r>
              <a:rPr lang="en-US" dirty="0"/>
              <a:t>: centralized, ring, all-to-all</a:t>
            </a:r>
          </a:p>
          <a:p>
            <a:r>
              <a:rPr lang="en-US" dirty="0">
                <a:solidFill>
                  <a:srgbClr val="0000FF"/>
                </a:solidFill>
              </a:rPr>
              <a:t>Metrics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bandwidth, detection time, scale, accuracy</a:t>
            </a:r>
          </a:p>
          <a:p>
            <a:r>
              <a:rPr lang="en-US" dirty="0"/>
              <a:t>Other types of failures</a:t>
            </a:r>
          </a:p>
          <a:p>
            <a:r>
              <a:rPr lang="en-US" dirty="0"/>
              <a:t>Next: </a:t>
            </a:r>
            <a:r>
              <a:rPr lang="en-US" dirty="0">
                <a:solidFill>
                  <a:srgbClr val="0000FF"/>
                </a:solidFill>
              </a:rPr>
              <a:t>the notion of time </a:t>
            </a:r>
            <a:r>
              <a:rPr lang="en-US" dirty="0"/>
              <a:t>in distributed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handle failures?</a:t>
            </a:r>
          </a:p>
          <a:p>
            <a:pPr lvl="1"/>
            <a:r>
              <a:rPr lang="en-US" dirty="0"/>
              <a:t>Cannot answer this fully (yet!)</a:t>
            </a:r>
          </a:p>
          <a:p>
            <a:r>
              <a:rPr lang="en-US" dirty="0"/>
              <a:t>You’ll learn new terminologies, definitions, etc.</a:t>
            </a:r>
          </a:p>
          <a:p>
            <a:r>
              <a:rPr lang="en-US" dirty="0"/>
              <a:t>Let’s start with some new definitions.</a:t>
            </a:r>
          </a:p>
          <a:p>
            <a:r>
              <a:rPr lang="en-US" dirty="0"/>
              <a:t>One of the fundamental challenges in distributed systems</a:t>
            </a:r>
          </a:p>
          <a:p>
            <a:pPr lvl="1"/>
            <a:r>
              <a:rPr lang="en-US" dirty="0"/>
              <a:t>Failure</a:t>
            </a:r>
          </a:p>
          <a:p>
            <a:pPr lvl="1"/>
            <a:r>
              <a:rPr lang="en-US" dirty="0"/>
              <a:t>Ordering (with concurrency)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1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at UIUC.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Two Different System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</a:rPr>
              <a:t>Synchronous Distributed System</a:t>
            </a:r>
          </a:p>
          <a:p>
            <a:pPr lvl="1">
              <a:buFont typeface="Arial"/>
              <a:buChar char="•"/>
            </a:pPr>
            <a:r>
              <a:rPr lang="en-US" dirty="0"/>
              <a:t>Each message is received within bounded time</a:t>
            </a:r>
          </a:p>
          <a:p>
            <a:pPr lvl="1">
              <a:buFont typeface="Arial"/>
              <a:buChar char="•"/>
            </a:pPr>
            <a:r>
              <a:rPr lang="en-US" dirty="0"/>
              <a:t>Each step in a process takes lb &lt; time &lt; </a:t>
            </a:r>
            <a:r>
              <a:rPr lang="en-US" dirty="0" err="1"/>
              <a:t>ub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(Each local clock’s drift has a known bound)</a:t>
            </a:r>
          </a:p>
          <a:p>
            <a:pPr lvl="1">
              <a:buFont typeface="Arial"/>
              <a:buChar char="•"/>
            </a:pPr>
            <a:r>
              <a:rPr lang="en-US" dirty="0"/>
              <a:t>Examples: Multiprocessor systems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Asynchronous Distributed System</a:t>
            </a:r>
          </a:p>
          <a:p>
            <a:pPr lvl="1">
              <a:buFont typeface="Arial"/>
              <a:buChar char="•"/>
            </a:pPr>
            <a:r>
              <a:rPr lang="en-US" dirty="0"/>
              <a:t>No bounds on message transmission delays</a:t>
            </a:r>
          </a:p>
          <a:p>
            <a:pPr lvl="1">
              <a:buFont typeface="Arial"/>
              <a:buChar char="•"/>
            </a:pPr>
            <a:r>
              <a:rPr lang="en-US" dirty="0"/>
              <a:t>No bounds on process execution</a:t>
            </a:r>
          </a:p>
          <a:p>
            <a:pPr lvl="1">
              <a:buFont typeface="Arial"/>
              <a:buChar char="•"/>
            </a:pPr>
            <a:r>
              <a:rPr lang="en-US" dirty="0"/>
              <a:t>(The drift of a clock is arbitrary)</a:t>
            </a:r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US" dirty="0"/>
              <a:t>Examples: Internet, wireless networks, datacenters, most real systems</a:t>
            </a:r>
          </a:p>
          <a:p>
            <a:pPr>
              <a:lnSpc>
                <a:spcPct val="120000"/>
              </a:lnSpc>
              <a:buFont typeface="Arial"/>
              <a:buChar char="•"/>
            </a:pPr>
            <a:r>
              <a:rPr lang="en-US" dirty="0"/>
              <a:t>These are used to </a:t>
            </a:r>
            <a:r>
              <a:rPr lang="en-US" dirty="0">
                <a:solidFill>
                  <a:srgbClr val="FF0000"/>
                </a:solidFill>
              </a:rPr>
              <a:t>reason about how protocols would behave</a:t>
            </a:r>
            <a:r>
              <a:rPr lang="en-US" dirty="0"/>
              <a:t>, e.g., in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2667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Failure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What is a failure?</a:t>
            </a:r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/>
              <a:t>We’ll consider: </a:t>
            </a:r>
            <a:r>
              <a:rPr lang="en-US" dirty="0">
                <a:solidFill>
                  <a:srgbClr val="0000FF"/>
                </a:solidFill>
              </a:rPr>
              <a:t>process omission failure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A process disappears.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Permanently: </a:t>
            </a:r>
            <a:r>
              <a:rPr lang="en-US" dirty="0">
                <a:solidFill>
                  <a:srgbClr val="FF0000"/>
                </a:solidFill>
              </a:rPr>
              <a:t>crash-stop (fail-stop) </a:t>
            </a:r>
            <a:r>
              <a:rPr lang="en-US" dirty="0"/>
              <a:t>– a process halts and does not execute any further operations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Temporarily: </a:t>
            </a:r>
            <a:r>
              <a:rPr lang="en-US" dirty="0">
                <a:solidFill>
                  <a:srgbClr val="FF0000"/>
                </a:solidFill>
              </a:rPr>
              <a:t>crash-recovery </a:t>
            </a:r>
            <a:r>
              <a:rPr lang="en-US" dirty="0"/>
              <a:t>– a process halts, but then recovers (reboots) after a while</a:t>
            </a:r>
            <a:endParaRPr lang="en-US" sz="2400" dirty="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We will focus on </a:t>
            </a:r>
            <a:r>
              <a:rPr lang="en-US" i="1" dirty="0">
                <a:solidFill>
                  <a:srgbClr val="0000FF"/>
                </a:solidFill>
              </a:rPr>
              <a:t>crash-stop </a:t>
            </a:r>
            <a:r>
              <a:rPr lang="en-US" dirty="0">
                <a:solidFill>
                  <a:srgbClr val="0000FF"/>
                </a:solidFill>
              </a:rPr>
              <a:t>failures 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Meaning, we assume </a:t>
            </a:r>
            <a:r>
              <a:rPr lang="en-US" i="1" dirty="0">
                <a:solidFill>
                  <a:srgbClr val="FF0000"/>
                </a:solidFill>
              </a:rPr>
              <a:t>there’s no other failure</a:t>
            </a:r>
            <a:r>
              <a:rPr lang="en-US" dirty="0"/>
              <a:t> (e.g., network error). More failure types at the end of </a:t>
            </a:r>
            <a:r>
              <a:rPr lang="en-US"/>
              <a:t>this lecture.</a:t>
            </a:r>
            <a:endParaRPr lang="en-US" dirty="0"/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They are easy to detect in synchronous systems</a:t>
            </a:r>
          </a:p>
          <a:p>
            <a:pPr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Not so easy in asynchronous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What, and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design a failure detector?</a:t>
            </a:r>
          </a:p>
          <a:p>
            <a:pPr lvl="1"/>
            <a:r>
              <a:rPr lang="en-US" dirty="0"/>
              <a:t>First step to failure handling</a:t>
            </a:r>
          </a:p>
          <a:p>
            <a:r>
              <a:rPr lang="en-US" dirty="0"/>
              <a:t>What do we want from a failure detector?</a:t>
            </a:r>
          </a:p>
          <a:p>
            <a:pPr lvl="1"/>
            <a:r>
              <a:rPr lang="en-US" dirty="0"/>
              <a:t>No miss (completeness)</a:t>
            </a:r>
          </a:p>
          <a:p>
            <a:pPr lvl="1"/>
            <a:r>
              <a:rPr lang="en-US" dirty="0"/>
              <a:t>No mistake (accuracy)</a:t>
            </a:r>
          </a:p>
          <a:p>
            <a:r>
              <a:rPr lang="en-US" dirty="0"/>
              <a:t>How do we design 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519176" cy="589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Failure Detector?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Failure Detector?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chemeClr val="accent2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Failure Detector?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15240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20196" y="1219200"/>
            <a:ext cx="416492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needs to know about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r>
              <a:rPr lang="ja-JP" altLang="en-US" sz="2400" dirty="0">
                <a:solidFill>
                  <a:schemeClr val="tx1"/>
                </a:solidFill>
                <a:latin typeface="Times New Roman" charset="0"/>
              </a:rPr>
              <a:t>’</a:t>
            </a:r>
            <a:r>
              <a:rPr lang="en-US" altLang="ja-JP" sz="2400" dirty="0">
                <a:solidFill>
                  <a:schemeClr val="tx1"/>
                </a:solidFill>
                <a:latin typeface="Times New Roman" charset="0"/>
              </a:rPr>
              <a:t>s failure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(p</a:t>
            </a:r>
            <a:r>
              <a:rPr lang="en-US" sz="2400" baseline="-25000" dirty="0">
                <a:solidFill>
                  <a:schemeClr val="tx1"/>
                </a:solidFill>
                <a:latin typeface="Times New Roman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non-faulty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 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or </a:t>
            </a:r>
            <a:r>
              <a:rPr lang="en-US" sz="2400" i="1" dirty="0">
                <a:solidFill>
                  <a:schemeClr val="tx1"/>
                </a:solidFill>
                <a:latin typeface="Times New Roman" charset="0"/>
              </a:rPr>
              <a:t>alive 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9462" name="Oval 8"/>
          <p:cNvSpPr>
            <a:spLocks noChangeArrowheads="1"/>
          </p:cNvSpPr>
          <p:nvPr/>
        </p:nvSpPr>
        <p:spPr bwMode="auto">
          <a:xfrm>
            <a:off x="1066800" y="2743200"/>
            <a:ext cx="1828800" cy="16764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638800" y="1905000"/>
            <a:ext cx="28741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Crash-stop failure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  <a:latin typeface="Times New Roman" charset="0"/>
              </a:rPr>
              <a:t>j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 is a </a:t>
            </a:r>
            <a:r>
              <a:rPr lang="en-US" sz="2400" i="1" dirty="0">
                <a:solidFill>
                  <a:srgbClr val="FF0000"/>
                </a:solidFill>
                <a:latin typeface="Times New Roman" charset="0"/>
              </a:rPr>
              <a:t>failed 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</a:rPr>
              <a:t>process)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24600" y="3048000"/>
            <a:ext cx="914400" cy="914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tx1"/>
                </a:solidFill>
                <a:latin typeface="Times New Roman" charset="0"/>
              </a:rPr>
              <a:t>p</a:t>
            </a:r>
            <a:r>
              <a:rPr lang="en-US" sz="2400" baseline="-25000" dirty="0" err="1">
                <a:solidFill>
                  <a:schemeClr val="tx1"/>
                </a:solidFill>
                <a:latin typeface="Times New Roman" charset="0"/>
              </a:rPr>
              <a:t>j</a:t>
            </a:r>
            <a:endParaRPr lang="en-US" sz="2400" baseline="-25000" dirty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2" name="Multiply 11"/>
          <p:cNvSpPr/>
          <p:nvPr/>
        </p:nvSpPr>
        <p:spPr bwMode="auto">
          <a:xfrm>
            <a:off x="6096000" y="2667000"/>
            <a:ext cx="1447800" cy="1676400"/>
          </a:xfrm>
          <a:prstGeom prst="mathMultiply">
            <a:avLst>
              <a:gd name="adj1" fmla="val 11866"/>
            </a:avLst>
          </a:prstGeom>
          <a:solidFill>
            <a:srgbClr val="FA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Helvetica" pitchFamily="-107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800600"/>
            <a:ext cx="6477000" cy="523220"/>
          </a:xfrm>
          <a:prstGeom prst="rect">
            <a:avLst/>
          </a:prstGeom>
          <a:solidFill>
            <a:srgbClr val="F905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There are two styles of failure detectors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14771</TotalTime>
  <Pages>12</Pages>
  <Words>1761</Words>
  <Application>Microsoft Macintosh PowerPoint</Application>
  <PresentationFormat>Letter Paper (8.5x11 in)</PresentationFormat>
  <Paragraphs>270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Helvetica</vt:lpstr>
      <vt:lpstr>Times</vt:lpstr>
      <vt:lpstr>Times New Roman</vt:lpstr>
      <vt:lpstr>CS252-template</vt:lpstr>
      <vt:lpstr>Office Theme</vt:lpstr>
      <vt:lpstr>CSE 486/586 Distributed Systems Failure Detectors</vt:lpstr>
      <vt:lpstr>Recap</vt:lpstr>
      <vt:lpstr>Today’s Question</vt:lpstr>
      <vt:lpstr>Two Different System Models</vt:lpstr>
      <vt:lpstr>Failure Model</vt:lpstr>
      <vt:lpstr>Why, What, and How</vt:lpstr>
      <vt:lpstr>What is a Failure Detector?</vt:lpstr>
      <vt:lpstr>What is a Failure Detector?</vt:lpstr>
      <vt:lpstr>What is a Failure Detector?</vt:lpstr>
      <vt:lpstr>I. Ping-Ack Protocol</vt:lpstr>
      <vt:lpstr>II. Heartbeating Protocol</vt:lpstr>
      <vt:lpstr>In a Synchronous System</vt:lpstr>
      <vt:lpstr>Failure Detector Properties</vt:lpstr>
      <vt:lpstr>Completeness and Accuracy in Asynchronous Systems</vt:lpstr>
      <vt:lpstr>Completeness or Accuracy?  (in Asynchronous System)</vt:lpstr>
      <vt:lpstr>Failure Detection in a Distributed System</vt:lpstr>
      <vt:lpstr>CSE 486/586 Administrivia</vt:lpstr>
      <vt:lpstr>Failure Detection in a Distributed System</vt:lpstr>
      <vt:lpstr>Efficiency of Failure Detector: Metrics</vt:lpstr>
      <vt:lpstr>Accuracy Metrics</vt:lpstr>
      <vt:lpstr>Centralized Heartbeat</vt:lpstr>
      <vt:lpstr>Ring Heartbeat</vt:lpstr>
      <vt:lpstr>All-to-All Heartbeat</vt:lpstr>
      <vt:lpstr>Other Types of Failures</vt:lpstr>
      <vt:lpstr>Processes and Channels</vt:lpstr>
      <vt:lpstr>Other Failure Types</vt:lpstr>
      <vt:lpstr>Other Failure Types</vt:lpstr>
      <vt:lpstr>Omission and Arbitrary Failures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530</cp:revision>
  <cp:lastPrinted>2016-02-08T17:08:37Z</cp:lastPrinted>
  <dcterms:created xsi:type="dcterms:W3CDTF">2012-01-30T03:21:27Z</dcterms:created>
  <dcterms:modified xsi:type="dcterms:W3CDTF">2019-02-11T16:54:29Z</dcterms:modified>
  <cp:category/>
</cp:coreProperties>
</file>