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322" r:id="rId3"/>
    <p:sldId id="707" r:id="rId4"/>
    <p:sldId id="708" r:id="rId5"/>
    <p:sldId id="738" r:id="rId6"/>
    <p:sldId id="712" r:id="rId7"/>
    <p:sldId id="713" r:id="rId8"/>
    <p:sldId id="714" r:id="rId9"/>
    <p:sldId id="715" r:id="rId10"/>
    <p:sldId id="730" r:id="rId11"/>
    <p:sldId id="743" r:id="rId12"/>
    <p:sldId id="744" r:id="rId13"/>
    <p:sldId id="745" r:id="rId14"/>
    <p:sldId id="736" r:id="rId15"/>
    <p:sldId id="739" r:id="rId16"/>
    <p:sldId id="718" r:id="rId17"/>
    <p:sldId id="719" r:id="rId18"/>
    <p:sldId id="741" r:id="rId19"/>
    <p:sldId id="742" r:id="rId20"/>
    <p:sldId id="720" r:id="rId21"/>
    <p:sldId id="737" r:id="rId22"/>
    <p:sldId id="733" r:id="rId23"/>
    <p:sldId id="722" r:id="rId24"/>
    <p:sldId id="704" r:id="rId25"/>
    <p:sldId id="584" r:id="rId2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4" autoAdjust="0"/>
    <p:restoredTop sz="80156" autoAdjust="0"/>
  </p:normalViewPr>
  <p:slideViewPr>
    <p:cSldViewPr>
      <p:cViewPr varScale="1">
        <p:scale>
          <a:sx n="62" d="100"/>
          <a:sy n="62" d="100"/>
        </p:scale>
        <p:origin x="18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41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87785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problem?</a:t>
            </a:r>
          </a:p>
        </p:txBody>
      </p:sp>
    </p:spTree>
    <p:extLst>
      <p:ext uri="{BB962C8B-B14F-4D97-AF65-F5344CB8AC3E}">
        <p14:creationId xmlns:p14="http://schemas.microsoft.com/office/powerpoint/2010/main" val="239870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2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2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Time and Synchronization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Cristian’s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But we don’t know the one-way latency from the server to the client.</a:t>
            </a:r>
          </a:p>
          <a:p>
            <a:pPr>
              <a:spcBef>
                <a:spcPct val="50000"/>
              </a:spcBef>
            </a:pPr>
            <a:r>
              <a:rPr lang="en-US" dirty="0"/>
              <a:t>When the client receives the time (T) from the server, T can be in a range of possible values.</a:t>
            </a:r>
          </a:p>
          <a:p>
            <a:pPr>
              <a:spcBef>
                <a:spcPct val="50000"/>
              </a:spcBef>
            </a:pPr>
            <a:r>
              <a:rPr lang="en-US" dirty="0"/>
              <a:t>Consider two extreme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1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Cristian’s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Case 1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Case2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66800" y="5105400"/>
            <a:ext cx="66294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85203" y="5848290"/>
            <a:ext cx="169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Request sent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5772090"/>
            <a:ext cx="238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Response received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5562600"/>
            <a:ext cx="67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RTT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4572000"/>
            <a:ext cx="59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17" name="Elbow Connector 16"/>
          <p:cNvCxnSpPr/>
          <p:nvPr/>
        </p:nvCxnSpPr>
        <p:spPr bwMode="auto">
          <a:xfrm rot="10800000" flipV="1">
            <a:off x="6781800" y="4800600"/>
            <a:ext cx="15240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0" idx="3"/>
          </p:cNvCxnSpPr>
          <p:nvPr/>
        </p:nvCxnSpPr>
        <p:spPr bwMode="auto">
          <a:xfrm>
            <a:off x="7532140" y="4772055"/>
            <a:ext cx="16406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9" idx="1"/>
          </p:cNvCxnSpPr>
          <p:nvPr/>
        </p:nvCxnSpPr>
        <p:spPr bwMode="auto">
          <a:xfrm rot="10800000">
            <a:off x="1066800" y="5105401"/>
            <a:ext cx="2971800" cy="657255"/>
          </a:xfrm>
          <a:prstGeom prst="bentConnector3">
            <a:avLst>
              <a:gd name="adj1" fmla="val 9947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Elbow Connector 27"/>
          <p:cNvCxnSpPr>
            <a:stCxn id="9" idx="3"/>
          </p:cNvCxnSpPr>
          <p:nvPr/>
        </p:nvCxnSpPr>
        <p:spPr bwMode="auto">
          <a:xfrm flipV="1">
            <a:off x="4712558" y="5105400"/>
            <a:ext cx="2983642" cy="657255"/>
          </a:xfrm>
          <a:prstGeom prst="bentConnector3">
            <a:avLst>
              <a:gd name="adj1" fmla="val 10040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400800" y="43242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40FC41-80EB-4D43-8671-AC97F1A2C6C7}"/>
              </a:ext>
            </a:extLst>
          </p:cNvPr>
          <p:cNvSpPr txBox="1"/>
          <p:nvPr/>
        </p:nvSpPr>
        <p:spPr>
          <a:xfrm>
            <a:off x="4953000" y="3994728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Server sends response.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6ECCFF-917F-5343-A5F3-57D3E5831D65}"/>
              </a:ext>
            </a:extLst>
          </p:cNvPr>
          <p:cNvCxnSpPr>
            <a:cxnSpLocks/>
          </p:cNvCxnSpPr>
          <p:nvPr/>
        </p:nvCxnSpPr>
        <p:spPr bwMode="auto">
          <a:xfrm>
            <a:off x="6306521" y="4324290"/>
            <a:ext cx="463619" cy="7811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7C58BC-7828-0A42-9543-B4ABE3D61ED4}"/>
              </a:ext>
            </a:extLst>
          </p:cNvPr>
          <p:cNvCxnSpPr/>
          <p:nvPr/>
        </p:nvCxnSpPr>
        <p:spPr bwMode="auto">
          <a:xfrm>
            <a:off x="1046018" y="2633520"/>
            <a:ext cx="66294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F52A68-8358-B641-B963-AEE00ACBA1DD}"/>
              </a:ext>
            </a:extLst>
          </p:cNvPr>
          <p:cNvSpPr txBox="1"/>
          <p:nvPr/>
        </p:nvSpPr>
        <p:spPr>
          <a:xfrm>
            <a:off x="264421" y="3376410"/>
            <a:ext cx="169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Request sent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632A56-478E-4C4E-AB8C-EBC821CE9D0B}"/>
              </a:ext>
            </a:extLst>
          </p:cNvPr>
          <p:cNvSpPr txBox="1"/>
          <p:nvPr/>
        </p:nvSpPr>
        <p:spPr>
          <a:xfrm>
            <a:off x="6608618" y="3300210"/>
            <a:ext cx="238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Response received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7B531F-EF35-3D41-A154-D860318FAFC4}"/>
              </a:ext>
            </a:extLst>
          </p:cNvPr>
          <p:cNvSpPr txBox="1"/>
          <p:nvPr/>
        </p:nvSpPr>
        <p:spPr>
          <a:xfrm>
            <a:off x="4017818" y="3090720"/>
            <a:ext cx="67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RTT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CBC3E13-FF21-2E45-881D-9B45AA17D01B}"/>
              </a:ext>
            </a:extLst>
          </p:cNvPr>
          <p:cNvCxnSpPr>
            <a:stCxn id="27" idx="1"/>
          </p:cNvCxnSpPr>
          <p:nvPr/>
        </p:nvCxnSpPr>
        <p:spPr bwMode="auto">
          <a:xfrm rot="10800000">
            <a:off x="1046018" y="2633521"/>
            <a:ext cx="2971800" cy="657255"/>
          </a:xfrm>
          <a:prstGeom prst="bentConnector3">
            <a:avLst>
              <a:gd name="adj1" fmla="val 9947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1AA8DEE-FFF1-134C-AF51-0BFD3415439F}"/>
              </a:ext>
            </a:extLst>
          </p:cNvPr>
          <p:cNvCxnSpPr>
            <a:stCxn id="27" idx="3"/>
          </p:cNvCxnSpPr>
          <p:nvPr/>
        </p:nvCxnSpPr>
        <p:spPr bwMode="auto">
          <a:xfrm flipV="1">
            <a:off x="4691776" y="2633520"/>
            <a:ext cx="2983642" cy="657255"/>
          </a:xfrm>
          <a:prstGeom prst="bentConnector3">
            <a:avLst>
              <a:gd name="adj1" fmla="val 10040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5E4351-39EC-A040-8799-9C80FFC68EEB}"/>
              </a:ext>
            </a:extLst>
          </p:cNvPr>
          <p:cNvSpPr txBox="1"/>
          <p:nvPr/>
        </p:nvSpPr>
        <p:spPr>
          <a:xfrm>
            <a:off x="1655618" y="185241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D6E389-A67E-2C43-BFD7-650717857629}"/>
              </a:ext>
            </a:extLst>
          </p:cNvPr>
          <p:cNvSpPr txBox="1"/>
          <p:nvPr/>
        </p:nvSpPr>
        <p:spPr>
          <a:xfrm>
            <a:off x="1198418" y="2100120"/>
            <a:ext cx="59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E8DB190-6792-D64E-9979-9F4B7AF50F5F}"/>
              </a:ext>
            </a:extLst>
          </p:cNvPr>
          <p:cNvCxnSpPr>
            <a:stCxn id="33" idx="1"/>
          </p:cNvCxnSpPr>
          <p:nvPr/>
        </p:nvCxnSpPr>
        <p:spPr bwMode="auto">
          <a:xfrm rot="10800000" flipV="1">
            <a:off x="1046018" y="2300174"/>
            <a:ext cx="15240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9D1D405-F686-FA46-8080-15219168946A}"/>
              </a:ext>
            </a:extLst>
          </p:cNvPr>
          <p:cNvCxnSpPr/>
          <p:nvPr/>
        </p:nvCxnSpPr>
        <p:spPr bwMode="auto">
          <a:xfrm>
            <a:off x="1808018" y="2328720"/>
            <a:ext cx="16406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3EA2E-FF09-634E-91A2-D17EABE8CA46}"/>
              </a:ext>
            </a:extLst>
          </p:cNvPr>
          <p:cNvSpPr txBox="1"/>
          <p:nvPr/>
        </p:nvSpPr>
        <p:spPr>
          <a:xfrm>
            <a:off x="2341418" y="156672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Server sends response.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58F721-7BEA-474F-BF75-434DD9903D67}"/>
              </a:ext>
            </a:extLst>
          </p:cNvPr>
          <p:cNvCxnSpPr/>
          <p:nvPr/>
        </p:nvCxnSpPr>
        <p:spPr bwMode="auto">
          <a:xfrm flipH="1">
            <a:off x="1972078" y="1852410"/>
            <a:ext cx="369340" cy="78110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402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Cristian’s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Server time T could be in the following range.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When the client receives the time (T) from the server, the actual time that the client should set could be between [T + </a:t>
            </a:r>
            <a:r>
              <a:rPr lang="en-US"/>
              <a:t>min, T </a:t>
            </a:r>
            <a:r>
              <a:rPr lang="en-US" dirty="0"/>
              <a:t>+ RTT - min]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66800" y="2971800"/>
            <a:ext cx="66294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85203" y="3714690"/>
            <a:ext cx="169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Request sent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3638490"/>
            <a:ext cx="238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Response received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3429000"/>
            <a:ext cx="67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RTT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2438400"/>
            <a:ext cx="59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17" name="Elbow Connector 16"/>
          <p:cNvCxnSpPr/>
          <p:nvPr/>
        </p:nvCxnSpPr>
        <p:spPr bwMode="auto">
          <a:xfrm rot="10800000" flipV="1">
            <a:off x="6781800" y="2667000"/>
            <a:ext cx="15240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0" idx="3"/>
          </p:cNvCxnSpPr>
          <p:nvPr/>
        </p:nvCxnSpPr>
        <p:spPr bwMode="auto">
          <a:xfrm>
            <a:off x="7532140" y="2638455"/>
            <a:ext cx="16406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9" idx="1"/>
          </p:cNvCxnSpPr>
          <p:nvPr/>
        </p:nvCxnSpPr>
        <p:spPr bwMode="auto">
          <a:xfrm rot="10800000">
            <a:off x="1066800" y="2971801"/>
            <a:ext cx="2971800" cy="657255"/>
          </a:xfrm>
          <a:prstGeom prst="bentConnector3">
            <a:avLst>
              <a:gd name="adj1" fmla="val 9947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Elbow Connector 27"/>
          <p:cNvCxnSpPr>
            <a:stCxn id="9" idx="3"/>
          </p:cNvCxnSpPr>
          <p:nvPr/>
        </p:nvCxnSpPr>
        <p:spPr bwMode="auto">
          <a:xfrm flipV="1">
            <a:off x="4712558" y="2971800"/>
            <a:ext cx="2983642" cy="657255"/>
          </a:xfrm>
          <a:prstGeom prst="bentConnector3">
            <a:avLst>
              <a:gd name="adj1" fmla="val 10040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038600" y="1752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19200" y="2438400"/>
            <a:ext cx="59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50" name="Elbow Connector 49"/>
          <p:cNvCxnSpPr>
            <a:stCxn id="49" idx="1"/>
          </p:cNvCxnSpPr>
          <p:nvPr/>
        </p:nvCxnSpPr>
        <p:spPr bwMode="auto">
          <a:xfrm rot="10800000" flipV="1">
            <a:off x="1066800" y="2638454"/>
            <a:ext cx="15240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Elbow Connector 50"/>
          <p:cNvCxnSpPr/>
          <p:nvPr/>
        </p:nvCxnSpPr>
        <p:spPr bwMode="auto">
          <a:xfrm>
            <a:off x="1828800" y="2667000"/>
            <a:ext cx="16406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Left Brace 4"/>
          <p:cNvSpPr/>
          <p:nvPr/>
        </p:nvSpPr>
        <p:spPr bwMode="auto">
          <a:xfrm rot="5400000">
            <a:off x="4191000" y="381000"/>
            <a:ext cx="381000" cy="46482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8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Cristian’s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(From the previous slide), the accuracy is: </a:t>
            </a:r>
            <a:r>
              <a:rPr lang="en-US" dirty="0">
                <a:solidFill>
                  <a:srgbClr val="FF0000"/>
                </a:solidFill>
              </a:rPr>
              <a:t>+-(RTT/2 – min)</a:t>
            </a:r>
            <a:endParaRPr lang="en-US" dirty="0"/>
          </a:p>
          <a:p>
            <a:r>
              <a:rPr lang="en-US" dirty="0" err="1"/>
              <a:t>Cristian’s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 client asks its time server.</a:t>
            </a:r>
          </a:p>
          <a:p>
            <a:pPr lvl="1"/>
            <a:r>
              <a:rPr lang="en-US" dirty="0"/>
              <a:t>The time server sends its time </a:t>
            </a:r>
            <a:r>
              <a:rPr lang="en-US" i="1" dirty="0">
                <a:solidFill>
                  <a:srgbClr val="0000FF"/>
                </a:solidFill>
              </a:rPr>
              <a:t>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client estimates the one-way delay and sets its time.</a:t>
            </a:r>
          </a:p>
          <a:p>
            <a:pPr lvl="2"/>
            <a:r>
              <a:rPr lang="en-US" dirty="0"/>
              <a:t>It uses </a:t>
            </a:r>
            <a:r>
              <a:rPr lang="en-US" dirty="0">
                <a:solidFill>
                  <a:srgbClr val="FF0000"/>
                </a:solidFill>
              </a:rPr>
              <a:t>T + RTT/2</a:t>
            </a:r>
          </a:p>
          <a:p>
            <a:r>
              <a:rPr lang="en-US" dirty="0"/>
              <a:t>Want to improve accuracy?</a:t>
            </a:r>
          </a:p>
          <a:p>
            <a:pPr lvl="1"/>
            <a:r>
              <a:rPr lang="en-US" dirty="0"/>
              <a:t>Take multiple readings and use the minimum RTT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tighter bound</a:t>
            </a:r>
          </a:p>
          <a:p>
            <a:pPr lvl="1"/>
            <a:r>
              <a:rPr lang="en-US" dirty="0">
                <a:sym typeface="Wingdings"/>
              </a:rPr>
              <a:t>For unusually long </a:t>
            </a:r>
            <a:r>
              <a:rPr lang="en-US" dirty="0" err="1">
                <a:sym typeface="Wingdings"/>
              </a:rPr>
              <a:t>RTTs</a:t>
            </a:r>
            <a:r>
              <a:rPr lang="en-US" dirty="0">
                <a:sym typeface="Wingdings"/>
              </a:rPr>
              <a:t>, ignore them and repeat the request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removing outliers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start PA2-A.</a:t>
            </a:r>
          </a:p>
          <a:p>
            <a:r>
              <a:rPr lang="en-US" dirty="0"/>
              <a:t>Grades will go to </a:t>
            </a:r>
            <a:r>
              <a:rPr lang="en-US" dirty="0" err="1"/>
              <a:t>UBlearns</a:t>
            </a:r>
            <a:r>
              <a:rPr lang="en-US" dirty="0"/>
              <a:t>. Will post grades for PA1 </a:t>
            </a:r>
            <a:r>
              <a:rPr lang="en-US"/>
              <a:t>probably early next week.</a:t>
            </a:r>
            <a:endParaRPr lang="en-US" dirty="0"/>
          </a:p>
          <a:p>
            <a:r>
              <a:rPr lang="en-US" dirty="0"/>
              <a:t>Please use Piazza; all announcements will go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Time Protocol (NTP)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Uses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a network of time servers</a:t>
            </a:r>
            <a:r>
              <a:rPr lang="en-US" dirty="0">
                <a:latin typeface="Arial" pitchFamily="-1" charset="0"/>
              </a:rPr>
              <a:t> to synchronize all processes on a network.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Designed for the Internet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Why not Christian’s 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algo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.?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Time servers are connected by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a synchronization subnet tree</a:t>
            </a:r>
            <a:r>
              <a:rPr lang="en-US" dirty="0">
                <a:latin typeface="Arial" pitchFamily="-1" charset="0"/>
              </a:rPr>
              <a:t>.  The root is in touch with UTC.  Each node synchronizes its children nodes.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581025" y="4953000"/>
            <a:ext cx="5845175" cy="876300"/>
          </a:xfrm>
          <a:custGeom>
            <a:avLst/>
            <a:gdLst>
              <a:gd name="T0" fmla="*/ 3658 w 3682"/>
              <a:gd name="T1" fmla="*/ 344 h 552"/>
              <a:gd name="T2" fmla="*/ 3586 w 3682"/>
              <a:gd name="T3" fmla="*/ 368 h 552"/>
              <a:gd name="T4" fmla="*/ 3562 w 3682"/>
              <a:gd name="T5" fmla="*/ 376 h 552"/>
              <a:gd name="T6" fmla="*/ 3514 w 3682"/>
              <a:gd name="T7" fmla="*/ 424 h 552"/>
              <a:gd name="T8" fmla="*/ 3466 w 3682"/>
              <a:gd name="T9" fmla="*/ 440 h 552"/>
              <a:gd name="T10" fmla="*/ 3442 w 3682"/>
              <a:gd name="T11" fmla="*/ 448 h 552"/>
              <a:gd name="T12" fmla="*/ 3258 w 3682"/>
              <a:gd name="T13" fmla="*/ 416 h 552"/>
              <a:gd name="T14" fmla="*/ 3034 w 3682"/>
              <a:gd name="T15" fmla="*/ 408 h 552"/>
              <a:gd name="T16" fmla="*/ 2914 w 3682"/>
              <a:gd name="T17" fmla="*/ 384 h 552"/>
              <a:gd name="T18" fmla="*/ 2506 w 3682"/>
              <a:gd name="T19" fmla="*/ 392 h 552"/>
              <a:gd name="T20" fmla="*/ 2434 w 3682"/>
              <a:gd name="T21" fmla="*/ 416 h 552"/>
              <a:gd name="T22" fmla="*/ 2410 w 3682"/>
              <a:gd name="T23" fmla="*/ 424 h 552"/>
              <a:gd name="T24" fmla="*/ 2290 w 3682"/>
              <a:gd name="T25" fmla="*/ 408 h 552"/>
              <a:gd name="T26" fmla="*/ 2178 w 3682"/>
              <a:gd name="T27" fmla="*/ 376 h 552"/>
              <a:gd name="T28" fmla="*/ 2034 w 3682"/>
              <a:gd name="T29" fmla="*/ 368 h 552"/>
              <a:gd name="T30" fmla="*/ 1762 w 3682"/>
              <a:gd name="T31" fmla="*/ 376 h 552"/>
              <a:gd name="T32" fmla="*/ 1666 w 3682"/>
              <a:gd name="T33" fmla="*/ 416 h 552"/>
              <a:gd name="T34" fmla="*/ 1618 w 3682"/>
              <a:gd name="T35" fmla="*/ 432 h 552"/>
              <a:gd name="T36" fmla="*/ 1354 w 3682"/>
              <a:gd name="T37" fmla="*/ 392 h 552"/>
              <a:gd name="T38" fmla="*/ 1154 w 3682"/>
              <a:gd name="T39" fmla="*/ 408 h 552"/>
              <a:gd name="T40" fmla="*/ 922 w 3682"/>
              <a:gd name="T41" fmla="*/ 544 h 552"/>
              <a:gd name="T42" fmla="*/ 306 w 3682"/>
              <a:gd name="T43" fmla="*/ 552 h 552"/>
              <a:gd name="T44" fmla="*/ 82 w 3682"/>
              <a:gd name="T45" fmla="*/ 544 h 552"/>
              <a:gd name="T46" fmla="*/ 34 w 3682"/>
              <a:gd name="T47" fmla="*/ 528 h 552"/>
              <a:gd name="T48" fmla="*/ 10 w 3682"/>
              <a:gd name="T49" fmla="*/ 240 h 552"/>
              <a:gd name="T50" fmla="*/ 42 w 3682"/>
              <a:gd name="T51" fmla="*/ 56 h 552"/>
              <a:gd name="T52" fmla="*/ 114 w 3682"/>
              <a:gd name="T53" fmla="*/ 16 h 552"/>
              <a:gd name="T54" fmla="*/ 162 w 3682"/>
              <a:gd name="T55" fmla="*/ 0 h 552"/>
              <a:gd name="T56" fmla="*/ 738 w 3682"/>
              <a:gd name="T57" fmla="*/ 32 h 552"/>
              <a:gd name="T58" fmla="*/ 1322 w 3682"/>
              <a:gd name="T59" fmla="*/ 64 h 552"/>
              <a:gd name="T60" fmla="*/ 1626 w 3682"/>
              <a:gd name="T61" fmla="*/ 96 h 552"/>
              <a:gd name="T62" fmla="*/ 1778 w 3682"/>
              <a:gd name="T63" fmla="*/ 120 h 552"/>
              <a:gd name="T64" fmla="*/ 2002 w 3682"/>
              <a:gd name="T65" fmla="*/ 128 h 552"/>
              <a:gd name="T66" fmla="*/ 2122 w 3682"/>
              <a:gd name="T67" fmla="*/ 136 h 552"/>
              <a:gd name="T68" fmla="*/ 2370 w 3682"/>
              <a:gd name="T69" fmla="*/ 96 h 552"/>
              <a:gd name="T70" fmla="*/ 2858 w 3682"/>
              <a:gd name="T71" fmla="*/ 136 h 552"/>
              <a:gd name="T72" fmla="*/ 3330 w 3682"/>
              <a:gd name="T73" fmla="*/ 112 h 552"/>
              <a:gd name="T74" fmla="*/ 3586 w 3682"/>
              <a:gd name="T75" fmla="*/ 104 h 552"/>
              <a:gd name="T76" fmla="*/ 3658 w 3682"/>
              <a:gd name="T77" fmla="*/ 184 h 552"/>
              <a:gd name="T78" fmla="*/ 3674 w 3682"/>
              <a:gd name="T79" fmla="*/ 232 h 552"/>
              <a:gd name="T80" fmla="*/ 3682 w 3682"/>
              <a:gd name="T81" fmla="*/ 256 h 552"/>
              <a:gd name="T82" fmla="*/ 3674 w 3682"/>
              <a:gd name="T83" fmla="*/ 320 h 552"/>
              <a:gd name="T84" fmla="*/ 3658 w 3682"/>
              <a:gd name="T85" fmla="*/ 344 h 5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682"/>
              <a:gd name="T130" fmla="*/ 0 h 552"/>
              <a:gd name="T131" fmla="*/ 3682 w 3682"/>
              <a:gd name="T132" fmla="*/ 552 h 55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682" h="552">
                <a:moveTo>
                  <a:pt x="3658" y="344"/>
                </a:moveTo>
                <a:cubicBezTo>
                  <a:pt x="3635" y="352"/>
                  <a:pt x="3599" y="364"/>
                  <a:pt x="3586" y="368"/>
                </a:cubicBezTo>
                <a:cubicBezTo>
                  <a:pt x="3578" y="371"/>
                  <a:pt x="3562" y="376"/>
                  <a:pt x="3562" y="376"/>
                </a:cubicBezTo>
                <a:cubicBezTo>
                  <a:pt x="3546" y="392"/>
                  <a:pt x="3530" y="408"/>
                  <a:pt x="3514" y="424"/>
                </a:cubicBezTo>
                <a:cubicBezTo>
                  <a:pt x="3502" y="436"/>
                  <a:pt x="3482" y="435"/>
                  <a:pt x="3466" y="440"/>
                </a:cubicBezTo>
                <a:cubicBezTo>
                  <a:pt x="3458" y="443"/>
                  <a:pt x="3442" y="448"/>
                  <a:pt x="3442" y="448"/>
                </a:cubicBezTo>
                <a:cubicBezTo>
                  <a:pt x="3382" y="443"/>
                  <a:pt x="3317" y="420"/>
                  <a:pt x="3258" y="416"/>
                </a:cubicBezTo>
                <a:cubicBezTo>
                  <a:pt x="3183" y="411"/>
                  <a:pt x="3109" y="411"/>
                  <a:pt x="3034" y="408"/>
                </a:cubicBezTo>
                <a:cubicBezTo>
                  <a:pt x="2994" y="400"/>
                  <a:pt x="2954" y="394"/>
                  <a:pt x="2914" y="384"/>
                </a:cubicBezTo>
                <a:cubicBezTo>
                  <a:pt x="2778" y="387"/>
                  <a:pt x="2642" y="385"/>
                  <a:pt x="2506" y="392"/>
                </a:cubicBezTo>
                <a:cubicBezTo>
                  <a:pt x="2506" y="392"/>
                  <a:pt x="2446" y="412"/>
                  <a:pt x="2434" y="416"/>
                </a:cubicBezTo>
                <a:cubicBezTo>
                  <a:pt x="2426" y="419"/>
                  <a:pt x="2410" y="424"/>
                  <a:pt x="2410" y="424"/>
                </a:cubicBezTo>
                <a:cubicBezTo>
                  <a:pt x="2386" y="421"/>
                  <a:pt x="2319" y="415"/>
                  <a:pt x="2290" y="408"/>
                </a:cubicBezTo>
                <a:cubicBezTo>
                  <a:pt x="2252" y="398"/>
                  <a:pt x="2218" y="379"/>
                  <a:pt x="2178" y="376"/>
                </a:cubicBezTo>
                <a:cubicBezTo>
                  <a:pt x="2130" y="372"/>
                  <a:pt x="2082" y="371"/>
                  <a:pt x="2034" y="368"/>
                </a:cubicBezTo>
                <a:cubicBezTo>
                  <a:pt x="1943" y="371"/>
                  <a:pt x="1852" y="369"/>
                  <a:pt x="1762" y="376"/>
                </a:cubicBezTo>
                <a:cubicBezTo>
                  <a:pt x="1755" y="377"/>
                  <a:pt x="1684" y="410"/>
                  <a:pt x="1666" y="416"/>
                </a:cubicBezTo>
                <a:cubicBezTo>
                  <a:pt x="1650" y="421"/>
                  <a:pt x="1618" y="432"/>
                  <a:pt x="1618" y="432"/>
                </a:cubicBezTo>
                <a:cubicBezTo>
                  <a:pt x="1514" y="427"/>
                  <a:pt x="1446" y="423"/>
                  <a:pt x="1354" y="392"/>
                </a:cubicBezTo>
                <a:cubicBezTo>
                  <a:pt x="1287" y="395"/>
                  <a:pt x="1214" y="378"/>
                  <a:pt x="1154" y="408"/>
                </a:cubicBezTo>
                <a:cubicBezTo>
                  <a:pt x="1082" y="444"/>
                  <a:pt x="1021" y="542"/>
                  <a:pt x="922" y="544"/>
                </a:cubicBezTo>
                <a:cubicBezTo>
                  <a:pt x="717" y="549"/>
                  <a:pt x="511" y="549"/>
                  <a:pt x="306" y="552"/>
                </a:cubicBezTo>
                <a:cubicBezTo>
                  <a:pt x="231" y="549"/>
                  <a:pt x="156" y="551"/>
                  <a:pt x="82" y="544"/>
                </a:cubicBezTo>
                <a:cubicBezTo>
                  <a:pt x="65" y="543"/>
                  <a:pt x="34" y="528"/>
                  <a:pt x="34" y="528"/>
                </a:cubicBezTo>
                <a:cubicBezTo>
                  <a:pt x="5" y="441"/>
                  <a:pt x="18" y="333"/>
                  <a:pt x="10" y="240"/>
                </a:cubicBezTo>
                <a:cubicBezTo>
                  <a:pt x="14" y="180"/>
                  <a:pt x="0" y="107"/>
                  <a:pt x="42" y="56"/>
                </a:cubicBezTo>
                <a:cubicBezTo>
                  <a:pt x="70" y="23"/>
                  <a:pt x="68" y="31"/>
                  <a:pt x="114" y="16"/>
                </a:cubicBezTo>
                <a:cubicBezTo>
                  <a:pt x="130" y="11"/>
                  <a:pt x="162" y="0"/>
                  <a:pt x="162" y="0"/>
                </a:cubicBezTo>
                <a:cubicBezTo>
                  <a:pt x="356" y="8"/>
                  <a:pt x="546" y="15"/>
                  <a:pt x="738" y="32"/>
                </a:cubicBezTo>
                <a:cubicBezTo>
                  <a:pt x="897" y="85"/>
                  <a:pt x="1190" y="61"/>
                  <a:pt x="1322" y="64"/>
                </a:cubicBezTo>
                <a:cubicBezTo>
                  <a:pt x="1423" y="77"/>
                  <a:pt x="1525" y="85"/>
                  <a:pt x="1626" y="96"/>
                </a:cubicBezTo>
                <a:cubicBezTo>
                  <a:pt x="1676" y="102"/>
                  <a:pt x="1728" y="117"/>
                  <a:pt x="1778" y="120"/>
                </a:cubicBezTo>
                <a:cubicBezTo>
                  <a:pt x="1853" y="125"/>
                  <a:pt x="1927" y="125"/>
                  <a:pt x="2002" y="128"/>
                </a:cubicBezTo>
                <a:cubicBezTo>
                  <a:pt x="2042" y="130"/>
                  <a:pt x="2082" y="133"/>
                  <a:pt x="2122" y="136"/>
                </a:cubicBezTo>
                <a:cubicBezTo>
                  <a:pt x="2210" y="132"/>
                  <a:pt x="2296" y="145"/>
                  <a:pt x="2370" y="96"/>
                </a:cubicBezTo>
                <a:cubicBezTo>
                  <a:pt x="2551" y="101"/>
                  <a:pt x="2690" y="102"/>
                  <a:pt x="2858" y="136"/>
                </a:cubicBezTo>
                <a:cubicBezTo>
                  <a:pt x="3017" y="131"/>
                  <a:pt x="3172" y="120"/>
                  <a:pt x="3330" y="112"/>
                </a:cubicBezTo>
                <a:cubicBezTo>
                  <a:pt x="3441" y="93"/>
                  <a:pt x="3420" y="97"/>
                  <a:pt x="3586" y="104"/>
                </a:cubicBezTo>
                <a:cubicBezTo>
                  <a:pt x="3620" y="115"/>
                  <a:pt x="3647" y="150"/>
                  <a:pt x="3658" y="184"/>
                </a:cubicBezTo>
                <a:cubicBezTo>
                  <a:pt x="3663" y="200"/>
                  <a:pt x="3669" y="216"/>
                  <a:pt x="3674" y="232"/>
                </a:cubicBezTo>
                <a:cubicBezTo>
                  <a:pt x="3677" y="240"/>
                  <a:pt x="3682" y="256"/>
                  <a:pt x="3682" y="256"/>
                </a:cubicBezTo>
                <a:cubicBezTo>
                  <a:pt x="3679" y="277"/>
                  <a:pt x="3680" y="299"/>
                  <a:pt x="3674" y="320"/>
                </a:cubicBezTo>
                <a:cubicBezTo>
                  <a:pt x="3671" y="329"/>
                  <a:pt x="3658" y="344"/>
                  <a:pt x="3658" y="344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EFF72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2209800" y="5397500"/>
            <a:ext cx="6253163" cy="1079500"/>
          </a:xfrm>
          <a:custGeom>
            <a:avLst/>
            <a:gdLst>
              <a:gd name="T0" fmla="*/ 3424 w 3899"/>
              <a:gd name="T1" fmla="*/ 792 h 824"/>
              <a:gd name="T2" fmla="*/ 3592 w 3899"/>
              <a:gd name="T3" fmla="*/ 744 h 824"/>
              <a:gd name="T4" fmla="*/ 3640 w 3899"/>
              <a:gd name="T5" fmla="*/ 720 h 824"/>
              <a:gd name="T6" fmla="*/ 3656 w 3899"/>
              <a:gd name="T7" fmla="*/ 696 h 824"/>
              <a:gd name="T8" fmla="*/ 3680 w 3899"/>
              <a:gd name="T9" fmla="*/ 688 h 824"/>
              <a:gd name="T10" fmla="*/ 3704 w 3899"/>
              <a:gd name="T11" fmla="*/ 672 h 824"/>
              <a:gd name="T12" fmla="*/ 3808 w 3899"/>
              <a:gd name="T13" fmla="*/ 560 h 824"/>
              <a:gd name="T14" fmla="*/ 3880 w 3899"/>
              <a:gd name="T15" fmla="*/ 440 h 824"/>
              <a:gd name="T16" fmla="*/ 3896 w 3899"/>
              <a:gd name="T17" fmla="*/ 392 h 824"/>
              <a:gd name="T18" fmla="*/ 3880 w 3899"/>
              <a:gd name="T19" fmla="*/ 288 h 824"/>
              <a:gd name="T20" fmla="*/ 3808 w 3899"/>
              <a:gd name="T21" fmla="*/ 240 h 824"/>
              <a:gd name="T22" fmla="*/ 3736 w 3899"/>
              <a:gd name="T23" fmla="*/ 200 h 824"/>
              <a:gd name="T24" fmla="*/ 3656 w 3899"/>
              <a:gd name="T25" fmla="*/ 176 h 824"/>
              <a:gd name="T26" fmla="*/ 3352 w 3899"/>
              <a:gd name="T27" fmla="*/ 56 h 824"/>
              <a:gd name="T28" fmla="*/ 3280 w 3899"/>
              <a:gd name="T29" fmla="*/ 24 h 824"/>
              <a:gd name="T30" fmla="*/ 3160 w 3899"/>
              <a:gd name="T31" fmla="*/ 0 h 824"/>
              <a:gd name="T32" fmla="*/ 2936 w 3899"/>
              <a:gd name="T33" fmla="*/ 8 h 824"/>
              <a:gd name="T34" fmla="*/ 2888 w 3899"/>
              <a:gd name="T35" fmla="*/ 24 h 824"/>
              <a:gd name="T36" fmla="*/ 2800 w 3899"/>
              <a:gd name="T37" fmla="*/ 216 h 824"/>
              <a:gd name="T38" fmla="*/ 2752 w 3899"/>
              <a:gd name="T39" fmla="*/ 312 h 824"/>
              <a:gd name="T40" fmla="*/ 2240 w 3899"/>
              <a:gd name="T41" fmla="*/ 272 h 824"/>
              <a:gd name="T42" fmla="*/ 1888 w 3899"/>
              <a:gd name="T43" fmla="*/ 296 h 824"/>
              <a:gd name="T44" fmla="*/ 1408 w 3899"/>
              <a:gd name="T45" fmla="*/ 272 h 824"/>
              <a:gd name="T46" fmla="*/ 1064 w 3899"/>
              <a:gd name="T47" fmla="*/ 304 h 824"/>
              <a:gd name="T48" fmla="*/ 248 w 3899"/>
              <a:gd name="T49" fmla="*/ 296 h 824"/>
              <a:gd name="T50" fmla="*/ 104 w 3899"/>
              <a:gd name="T51" fmla="*/ 368 h 824"/>
              <a:gd name="T52" fmla="*/ 56 w 3899"/>
              <a:gd name="T53" fmla="*/ 384 h 824"/>
              <a:gd name="T54" fmla="*/ 16 w 3899"/>
              <a:gd name="T55" fmla="*/ 432 h 824"/>
              <a:gd name="T56" fmla="*/ 0 w 3899"/>
              <a:gd name="T57" fmla="*/ 480 h 824"/>
              <a:gd name="T58" fmla="*/ 8 w 3899"/>
              <a:gd name="T59" fmla="*/ 744 h 824"/>
              <a:gd name="T60" fmla="*/ 56 w 3899"/>
              <a:gd name="T61" fmla="*/ 784 h 824"/>
              <a:gd name="T62" fmla="*/ 208 w 3899"/>
              <a:gd name="T63" fmla="*/ 824 h 824"/>
              <a:gd name="T64" fmla="*/ 464 w 3899"/>
              <a:gd name="T65" fmla="*/ 792 h 824"/>
              <a:gd name="T66" fmla="*/ 1024 w 3899"/>
              <a:gd name="T67" fmla="*/ 776 h 824"/>
              <a:gd name="T68" fmla="*/ 1544 w 3899"/>
              <a:gd name="T69" fmla="*/ 776 h 824"/>
              <a:gd name="T70" fmla="*/ 2408 w 3899"/>
              <a:gd name="T71" fmla="*/ 768 h 824"/>
              <a:gd name="T72" fmla="*/ 3064 w 3899"/>
              <a:gd name="T73" fmla="*/ 760 h 824"/>
              <a:gd name="T74" fmla="*/ 3352 w 3899"/>
              <a:gd name="T75" fmla="*/ 800 h 824"/>
              <a:gd name="T76" fmla="*/ 3424 w 3899"/>
              <a:gd name="T77" fmla="*/ 792 h 82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899"/>
              <a:gd name="T118" fmla="*/ 0 h 824"/>
              <a:gd name="T119" fmla="*/ 3899 w 3899"/>
              <a:gd name="T120" fmla="*/ 824 h 82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899" h="824">
                <a:moveTo>
                  <a:pt x="3424" y="792"/>
                </a:moveTo>
                <a:cubicBezTo>
                  <a:pt x="3484" y="782"/>
                  <a:pt x="3534" y="759"/>
                  <a:pt x="3592" y="744"/>
                </a:cubicBezTo>
                <a:cubicBezTo>
                  <a:pt x="3607" y="734"/>
                  <a:pt x="3626" y="731"/>
                  <a:pt x="3640" y="720"/>
                </a:cubicBezTo>
                <a:cubicBezTo>
                  <a:pt x="3648" y="714"/>
                  <a:pt x="3648" y="702"/>
                  <a:pt x="3656" y="696"/>
                </a:cubicBezTo>
                <a:cubicBezTo>
                  <a:pt x="3663" y="691"/>
                  <a:pt x="3672" y="692"/>
                  <a:pt x="3680" y="688"/>
                </a:cubicBezTo>
                <a:cubicBezTo>
                  <a:pt x="3689" y="684"/>
                  <a:pt x="3697" y="678"/>
                  <a:pt x="3704" y="672"/>
                </a:cubicBezTo>
                <a:cubicBezTo>
                  <a:pt x="3744" y="639"/>
                  <a:pt x="3765" y="589"/>
                  <a:pt x="3808" y="560"/>
                </a:cubicBezTo>
                <a:cubicBezTo>
                  <a:pt x="3823" y="515"/>
                  <a:pt x="3866" y="483"/>
                  <a:pt x="3880" y="440"/>
                </a:cubicBezTo>
                <a:cubicBezTo>
                  <a:pt x="3885" y="424"/>
                  <a:pt x="3896" y="392"/>
                  <a:pt x="3896" y="392"/>
                </a:cubicBezTo>
                <a:cubicBezTo>
                  <a:pt x="3893" y="357"/>
                  <a:pt x="3899" y="317"/>
                  <a:pt x="3880" y="288"/>
                </a:cubicBezTo>
                <a:cubicBezTo>
                  <a:pt x="3861" y="260"/>
                  <a:pt x="3836" y="254"/>
                  <a:pt x="3808" y="240"/>
                </a:cubicBezTo>
                <a:cubicBezTo>
                  <a:pt x="3783" y="228"/>
                  <a:pt x="3761" y="212"/>
                  <a:pt x="3736" y="200"/>
                </a:cubicBezTo>
                <a:cubicBezTo>
                  <a:pt x="3711" y="187"/>
                  <a:pt x="3681" y="189"/>
                  <a:pt x="3656" y="176"/>
                </a:cubicBezTo>
                <a:cubicBezTo>
                  <a:pt x="3558" y="127"/>
                  <a:pt x="3457" y="91"/>
                  <a:pt x="3352" y="56"/>
                </a:cubicBezTo>
                <a:cubicBezTo>
                  <a:pt x="3326" y="47"/>
                  <a:pt x="3306" y="31"/>
                  <a:pt x="3280" y="24"/>
                </a:cubicBezTo>
                <a:cubicBezTo>
                  <a:pt x="3240" y="14"/>
                  <a:pt x="3200" y="10"/>
                  <a:pt x="3160" y="0"/>
                </a:cubicBezTo>
                <a:cubicBezTo>
                  <a:pt x="3085" y="3"/>
                  <a:pt x="3010" y="1"/>
                  <a:pt x="2936" y="8"/>
                </a:cubicBezTo>
                <a:cubicBezTo>
                  <a:pt x="2919" y="9"/>
                  <a:pt x="2888" y="24"/>
                  <a:pt x="2888" y="24"/>
                </a:cubicBezTo>
                <a:cubicBezTo>
                  <a:pt x="2847" y="86"/>
                  <a:pt x="2818" y="143"/>
                  <a:pt x="2800" y="216"/>
                </a:cubicBezTo>
                <a:cubicBezTo>
                  <a:pt x="2789" y="258"/>
                  <a:pt x="2788" y="288"/>
                  <a:pt x="2752" y="312"/>
                </a:cubicBezTo>
                <a:cubicBezTo>
                  <a:pt x="2572" y="307"/>
                  <a:pt x="2415" y="294"/>
                  <a:pt x="2240" y="272"/>
                </a:cubicBezTo>
                <a:cubicBezTo>
                  <a:pt x="2107" y="276"/>
                  <a:pt x="2010" y="276"/>
                  <a:pt x="1888" y="296"/>
                </a:cubicBezTo>
                <a:cubicBezTo>
                  <a:pt x="1456" y="279"/>
                  <a:pt x="1615" y="295"/>
                  <a:pt x="1408" y="272"/>
                </a:cubicBezTo>
                <a:cubicBezTo>
                  <a:pt x="1250" y="277"/>
                  <a:pt x="1189" y="273"/>
                  <a:pt x="1064" y="304"/>
                </a:cubicBezTo>
                <a:cubicBezTo>
                  <a:pt x="767" y="300"/>
                  <a:pt x="531" y="286"/>
                  <a:pt x="248" y="296"/>
                </a:cubicBezTo>
                <a:cubicBezTo>
                  <a:pt x="201" y="327"/>
                  <a:pt x="158" y="350"/>
                  <a:pt x="104" y="368"/>
                </a:cubicBezTo>
                <a:cubicBezTo>
                  <a:pt x="88" y="373"/>
                  <a:pt x="56" y="384"/>
                  <a:pt x="56" y="384"/>
                </a:cubicBezTo>
                <a:cubicBezTo>
                  <a:pt x="41" y="399"/>
                  <a:pt x="25" y="412"/>
                  <a:pt x="16" y="432"/>
                </a:cubicBezTo>
                <a:cubicBezTo>
                  <a:pt x="9" y="447"/>
                  <a:pt x="0" y="480"/>
                  <a:pt x="0" y="480"/>
                </a:cubicBezTo>
                <a:cubicBezTo>
                  <a:pt x="3" y="568"/>
                  <a:pt x="1" y="656"/>
                  <a:pt x="8" y="744"/>
                </a:cubicBezTo>
                <a:cubicBezTo>
                  <a:pt x="10" y="769"/>
                  <a:pt x="41" y="775"/>
                  <a:pt x="56" y="784"/>
                </a:cubicBezTo>
                <a:cubicBezTo>
                  <a:pt x="103" y="811"/>
                  <a:pt x="155" y="815"/>
                  <a:pt x="208" y="824"/>
                </a:cubicBezTo>
                <a:cubicBezTo>
                  <a:pt x="302" y="819"/>
                  <a:pt x="375" y="798"/>
                  <a:pt x="464" y="792"/>
                </a:cubicBezTo>
                <a:cubicBezTo>
                  <a:pt x="627" y="781"/>
                  <a:pt x="888" y="779"/>
                  <a:pt x="1024" y="776"/>
                </a:cubicBezTo>
                <a:cubicBezTo>
                  <a:pt x="1216" y="728"/>
                  <a:pt x="1012" y="776"/>
                  <a:pt x="1544" y="776"/>
                </a:cubicBezTo>
                <a:cubicBezTo>
                  <a:pt x="1832" y="776"/>
                  <a:pt x="2120" y="771"/>
                  <a:pt x="2408" y="768"/>
                </a:cubicBezTo>
                <a:cubicBezTo>
                  <a:pt x="2638" y="757"/>
                  <a:pt x="2822" y="755"/>
                  <a:pt x="3064" y="760"/>
                </a:cubicBezTo>
                <a:cubicBezTo>
                  <a:pt x="3161" y="771"/>
                  <a:pt x="3256" y="789"/>
                  <a:pt x="3352" y="800"/>
                </a:cubicBezTo>
                <a:cubicBezTo>
                  <a:pt x="3413" y="807"/>
                  <a:pt x="3384" y="818"/>
                  <a:pt x="3424" y="792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EFF72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500" y="4953000"/>
            <a:ext cx="2222500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Secondry</a:t>
            </a:r>
            <a:r>
              <a:rPr lang="en-US" sz="1800" dirty="0"/>
              <a:t> servers, </a:t>
            </a:r>
            <a:r>
              <a:rPr lang="en-US" sz="1800" dirty="0" err="1"/>
              <a:t>sync’ed</a:t>
            </a:r>
            <a:r>
              <a:rPr lang="en-US" sz="1800" dirty="0"/>
              <a:t> by the primary server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724400" y="4267200"/>
            <a:ext cx="3525838" cy="5588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152" y="192"/>
              </a:cxn>
              <a:cxn ang="0">
                <a:pos x="200" y="160"/>
              </a:cxn>
              <a:cxn ang="0">
                <a:pos x="496" y="56"/>
              </a:cxn>
              <a:cxn ang="0">
                <a:pos x="664" y="40"/>
              </a:cxn>
              <a:cxn ang="0">
                <a:pos x="1224" y="32"/>
              </a:cxn>
              <a:cxn ang="0">
                <a:pos x="1376" y="0"/>
              </a:cxn>
              <a:cxn ang="0">
                <a:pos x="1584" y="8"/>
              </a:cxn>
              <a:cxn ang="0">
                <a:pos x="1752" y="24"/>
              </a:cxn>
              <a:cxn ang="0">
                <a:pos x="2152" y="64"/>
              </a:cxn>
              <a:cxn ang="0">
                <a:pos x="2168" y="112"/>
              </a:cxn>
              <a:cxn ang="0">
                <a:pos x="2016" y="328"/>
              </a:cxn>
              <a:cxn ang="0">
                <a:pos x="1496" y="264"/>
              </a:cxn>
              <a:cxn ang="0">
                <a:pos x="1248" y="280"/>
              </a:cxn>
              <a:cxn ang="0">
                <a:pos x="1024" y="328"/>
              </a:cxn>
              <a:cxn ang="0">
                <a:pos x="672" y="296"/>
              </a:cxn>
              <a:cxn ang="0">
                <a:pos x="544" y="272"/>
              </a:cxn>
              <a:cxn ang="0">
                <a:pos x="368" y="224"/>
              </a:cxn>
              <a:cxn ang="0">
                <a:pos x="0" y="232"/>
              </a:cxn>
            </a:cxnLst>
            <a:rect l="0" t="0" r="r" b="b"/>
            <a:pathLst>
              <a:path w="2221" h="328">
                <a:moveTo>
                  <a:pt x="0" y="232"/>
                </a:moveTo>
                <a:cubicBezTo>
                  <a:pt x="38" y="224"/>
                  <a:pt x="116" y="216"/>
                  <a:pt x="152" y="192"/>
                </a:cubicBezTo>
                <a:cubicBezTo>
                  <a:pt x="168" y="181"/>
                  <a:pt x="200" y="160"/>
                  <a:pt x="200" y="160"/>
                </a:cubicBezTo>
                <a:cubicBezTo>
                  <a:pt x="259" y="72"/>
                  <a:pt x="402" y="65"/>
                  <a:pt x="496" y="56"/>
                </a:cubicBezTo>
                <a:cubicBezTo>
                  <a:pt x="552" y="50"/>
                  <a:pt x="608" y="41"/>
                  <a:pt x="664" y="40"/>
                </a:cubicBezTo>
                <a:cubicBezTo>
                  <a:pt x="851" y="37"/>
                  <a:pt x="1037" y="35"/>
                  <a:pt x="1224" y="32"/>
                </a:cubicBezTo>
                <a:cubicBezTo>
                  <a:pt x="1275" y="22"/>
                  <a:pt x="1326" y="17"/>
                  <a:pt x="1376" y="0"/>
                </a:cubicBezTo>
                <a:cubicBezTo>
                  <a:pt x="1445" y="3"/>
                  <a:pt x="1515" y="4"/>
                  <a:pt x="1584" y="8"/>
                </a:cubicBezTo>
                <a:cubicBezTo>
                  <a:pt x="1640" y="12"/>
                  <a:pt x="1752" y="24"/>
                  <a:pt x="1752" y="24"/>
                </a:cubicBezTo>
                <a:cubicBezTo>
                  <a:pt x="1930" y="69"/>
                  <a:pt x="1906" y="57"/>
                  <a:pt x="2152" y="64"/>
                </a:cubicBezTo>
                <a:cubicBezTo>
                  <a:pt x="2157" y="80"/>
                  <a:pt x="2163" y="96"/>
                  <a:pt x="2168" y="112"/>
                </a:cubicBezTo>
                <a:cubicBezTo>
                  <a:pt x="2221" y="272"/>
                  <a:pt x="2131" y="312"/>
                  <a:pt x="2016" y="328"/>
                </a:cubicBezTo>
                <a:cubicBezTo>
                  <a:pt x="1840" y="318"/>
                  <a:pt x="1669" y="299"/>
                  <a:pt x="1496" y="264"/>
                </a:cubicBezTo>
                <a:cubicBezTo>
                  <a:pt x="1477" y="265"/>
                  <a:pt x="1308" y="267"/>
                  <a:pt x="1248" y="280"/>
                </a:cubicBezTo>
                <a:cubicBezTo>
                  <a:pt x="1173" y="296"/>
                  <a:pt x="1101" y="317"/>
                  <a:pt x="1024" y="328"/>
                </a:cubicBezTo>
                <a:cubicBezTo>
                  <a:pt x="893" y="323"/>
                  <a:pt x="795" y="311"/>
                  <a:pt x="672" y="296"/>
                </a:cubicBezTo>
                <a:cubicBezTo>
                  <a:pt x="630" y="282"/>
                  <a:pt x="587" y="282"/>
                  <a:pt x="544" y="272"/>
                </a:cubicBezTo>
                <a:cubicBezTo>
                  <a:pt x="487" y="259"/>
                  <a:pt x="423" y="242"/>
                  <a:pt x="368" y="224"/>
                </a:cubicBezTo>
                <a:cubicBezTo>
                  <a:pt x="16" y="232"/>
                  <a:pt x="139" y="232"/>
                  <a:pt x="0" y="232"/>
                </a:cubicBezTo>
                <a:close/>
              </a:path>
            </a:pathLst>
          </a:cu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089400" y="44577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768600" y="51816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140200" y="51308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40400" y="51689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298700" y="59309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048000" y="58928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873500" y="58928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584700" y="58801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397500" y="58420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172200" y="58674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187700" y="4737100"/>
            <a:ext cx="927100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394200" y="48768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622800" y="4813300"/>
            <a:ext cx="119380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654300" y="5638800"/>
            <a:ext cx="30480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124200" y="5575300"/>
            <a:ext cx="21590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584700" y="5511800"/>
            <a:ext cx="228600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5791200" y="5575300"/>
            <a:ext cx="2413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184900" y="5562600"/>
            <a:ext cx="228600" cy="33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56200" y="4327698"/>
            <a:ext cx="3124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Primary server, direct sync.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43700" y="5334000"/>
            <a:ext cx="17526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Strata 3, </a:t>
            </a:r>
            <a:r>
              <a:rPr lang="en-US" sz="1800" dirty="0" err="1"/>
              <a:t>sync’ed</a:t>
            </a:r>
            <a:r>
              <a:rPr lang="en-US" sz="1800" dirty="0"/>
              <a:t> by the secondary servers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4216400" y="5524500"/>
            <a:ext cx="16510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2349500" y="6362700"/>
            <a:ext cx="2286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717800" y="6337300"/>
            <a:ext cx="1778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3771900" y="6286500"/>
            <a:ext cx="2413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165600" y="6311900"/>
            <a:ext cx="25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4343400" y="6273800"/>
            <a:ext cx="2286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4775200" y="6324600"/>
            <a:ext cx="1270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5435600" y="6286500"/>
            <a:ext cx="1778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765800" y="6261100"/>
            <a:ext cx="2413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6286500" y="6311900"/>
            <a:ext cx="1524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553200" y="6286500"/>
            <a:ext cx="152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3136900" y="6324600"/>
            <a:ext cx="2032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3454400" y="6299200"/>
            <a:ext cx="762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978400" y="6299200"/>
            <a:ext cx="16510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689600" y="6248400"/>
            <a:ext cx="381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4267200" y="45212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2908300" y="52578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4292600" y="52197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892800" y="52578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425700" y="60071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3213100" y="59817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4013200" y="59690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737100" y="59563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5562600" y="59436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6337300" y="59436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0"/>
            <a:ext cx="519176" cy="58997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Exchanged Between a Pair of NTP Peers (“Connected Servers”)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message bears timestamps of recent message events: the local time when the previous NTP message was sent and received, and the local time when the current message was transmitted.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92150" y="1516063"/>
            <a:ext cx="7721600" cy="2684462"/>
            <a:chOff x="579" y="1435"/>
            <a:chExt cx="5269" cy="1691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0" y="298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8" y="1654"/>
              <a:ext cx="14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0" y="1654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1" y="298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4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6"/>
              <a:ext cx="64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64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1" y="1735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470" y="2184"/>
              <a:ext cx="13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667" y="2184"/>
              <a:ext cx="16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m'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round-trip delay: (T</a:t>
            </a:r>
            <a:r>
              <a:rPr lang="en-US" baseline="-25000" dirty="0"/>
              <a:t>i</a:t>
            </a:r>
            <a:r>
              <a:rPr lang="en-US" dirty="0"/>
              <a:t> – T</a:t>
            </a:r>
            <a:r>
              <a:rPr lang="en-US" baseline="-25000" dirty="0"/>
              <a:t>i-3</a:t>
            </a:r>
            <a:r>
              <a:rPr lang="en-US" dirty="0"/>
              <a:t>) – (T</a:t>
            </a:r>
            <a:r>
              <a:rPr lang="en-US" baseline="-25000" dirty="0"/>
              <a:t>i-1</a:t>
            </a:r>
            <a:r>
              <a:rPr lang="en-US" dirty="0"/>
              <a:t> – T</a:t>
            </a:r>
            <a:r>
              <a:rPr lang="en-US" baseline="-25000" dirty="0"/>
              <a:t>i-2</a:t>
            </a:r>
            <a:r>
              <a:rPr lang="en-US" dirty="0"/>
              <a:t>)</a:t>
            </a:r>
          </a:p>
          <a:p>
            <a:r>
              <a:rPr lang="en-US" dirty="0"/>
              <a:t>Take the half of the round-trip delay as the one-way estimate: ((T</a:t>
            </a:r>
            <a:r>
              <a:rPr lang="en-US" baseline="-25000" dirty="0"/>
              <a:t>i</a:t>
            </a:r>
            <a:r>
              <a:rPr lang="en-US" dirty="0"/>
              <a:t> – T</a:t>
            </a:r>
            <a:r>
              <a:rPr lang="en-US" baseline="-25000" dirty="0"/>
              <a:t>i-3</a:t>
            </a:r>
            <a:r>
              <a:rPr lang="en-US" dirty="0"/>
              <a:t>) – (T</a:t>
            </a:r>
            <a:r>
              <a:rPr lang="en-US" baseline="-25000" dirty="0"/>
              <a:t>i-1</a:t>
            </a:r>
            <a:r>
              <a:rPr lang="en-US" dirty="0"/>
              <a:t> – T</a:t>
            </a:r>
            <a:r>
              <a:rPr lang="en-US" baseline="-25000" dirty="0"/>
              <a:t>i-2</a:t>
            </a:r>
            <a:r>
              <a:rPr lang="en-US" dirty="0"/>
              <a:t>))/2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92150" y="1516063"/>
            <a:ext cx="7721600" cy="2684462"/>
            <a:chOff x="579" y="1435"/>
            <a:chExt cx="5269" cy="1691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0" y="298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8" y="1654"/>
              <a:ext cx="14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0" y="1654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1" y="298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4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6"/>
              <a:ext cx="490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>
                  <a:solidFill>
                    <a:srgbClr val="000000"/>
                  </a:solidFill>
                  <a:latin typeface="Arial" pitchFamily="-1" charset="0"/>
                </a:rPr>
                <a:t>Server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425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>
                  <a:solidFill>
                    <a:srgbClr val="000000"/>
                  </a:solidFill>
                  <a:latin typeface="Arial" pitchFamily="-1" charset="0"/>
                </a:rPr>
                <a:t>Client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1" y="1735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470" y="2184"/>
              <a:ext cx="13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667" y="2184"/>
              <a:ext cx="16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m'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3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offset: T</a:t>
            </a:r>
            <a:r>
              <a:rPr lang="en-US" baseline="-25000" dirty="0"/>
              <a:t>i-1 </a:t>
            </a:r>
            <a:r>
              <a:rPr lang="en-US" dirty="0"/>
              <a:t>+ (one-way estimate) - T</a:t>
            </a:r>
            <a:r>
              <a:rPr lang="en-US" baseline="-25000" dirty="0"/>
              <a:t>i</a:t>
            </a:r>
            <a:r>
              <a:rPr lang="en-US" dirty="0"/>
              <a:t> = ((T</a:t>
            </a:r>
            <a:r>
              <a:rPr lang="en-US" baseline="-25000" dirty="0"/>
              <a:t>i-2</a:t>
            </a:r>
            <a:r>
              <a:rPr lang="en-US" dirty="0"/>
              <a:t> – T</a:t>
            </a:r>
            <a:r>
              <a:rPr lang="en-US" baseline="-25000" dirty="0"/>
              <a:t>i-3</a:t>
            </a:r>
            <a:r>
              <a:rPr lang="en-US" dirty="0"/>
              <a:t>) + (T</a:t>
            </a:r>
            <a:r>
              <a:rPr lang="en-US" baseline="-25000" dirty="0"/>
              <a:t>i-1</a:t>
            </a:r>
            <a:r>
              <a:rPr lang="en-US" dirty="0"/>
              <a:t> – T</a:t>
            </a:r>
            <a:r>
              <a:rPr lang="en-US" baseline="-25000" dirty="0"/>
              <a:t>i</a:t>
            </a:r>
            <a:r>
              <a:rPr lang="en-US" dirty="0"/>
              <a:t>))/2</a:t>
            </a:r>
          </a:p>
          <a:p>
            <a:r>
              <a:rPr lang="en-US" dirty="0"/>
              <a:t>Get this offset with not just one server, but multiple servers.</a:t>
            </a:r>
          </a:p>
          <a:p>
            <a:r>
              <a:rPr lang="en-US" dirty="0"/>
              <a:t>Do some statistical analysis, remove outliers, and apply a data filtering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92150" y="1516063"/>
            <a:ext cx="7721600" cy="2684462"/>
            <a:chOff x="579" y="1435"/>
            <a:chExt cx="5269" cy="1691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0" y="298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8" y="1654"/>
              <a:ext cx="14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0" y="1654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1" y="298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4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6"/>
              <a:ext cx="490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>
                  <a:solidFill>
                    <a:srgbClr val="000000"/>
                  </a:solidFill>
                  <a:latin typeface="Arial" pitchFamily="-1" charset="0"/>
                </a:rPr>
                <a:t>Server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425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>
                  <a:solidFill>
                    <a:srgbClr val="000000"/>
                  </a:solidFill>
                  <a:latin typeface="Arial" pitchFamily="-1" charset="0"/>
                </a:rPr>
                <a:t>Client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1" y="1735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470" y="2184"/>
              <a:ext cx="13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667" y="2184"/>
              <a:ext cx="16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m'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56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Base for NTP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i="1" dirty="0" err="1">
                <a:solidFill>
                  <a:schemeClr val="hlink"/>
                </a:solidFill>
              </a:rPr>
              <a:t>o</a:t>
            </a:r>
            <a:r>
              <a:rPr lang="en-US" i="1" baseline="-25000" dirty="0" err="1">
                <a:solidFill>
                  <a:schemeClr val="hlink"/>
                </a:solidFill>
              </a:rPr>
              <a:t>i</a:t>
            </a:r>
            <a:r>
              <a:rPr lang="en-US" dirty="0">
                <a:solidFill>
                  <a:schemeClr val="hlink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estimate of the actual offset between the two clocks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i="1" dirty="0">
                <a:solidFill>
                  <a:schemeClr val="hlink"/>
                </a:solidFill>
              </a:rPr>
              <a:t>d</a:t>
            </a:r>
            <a:r>
              <a:rPr lang="en-US" i="1" baseline="-25000" dirty="0">
                <a:solidFill>
                  <a:schemeClr val="hlink"/>
                </a:solidFill>
              </a:rPr>
              <a:t>i</a:t>
            </a:r>
            <a:r>
              <a:rPr lang="en-US" dirty="0">
                <a:solidFill>
                  <a:schemeClr val="hlink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estimate of the bounds of </a:t>
            </a:r>
            <a:r>
              <a:rPr lang="en-US" i="1" dirty="0">
                <a:solidFill>
                  <a:srgbClr val="000000"/>
                </a:solidFill>
              </a:rPr>
              <a:t>o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; total transmission times for </a:t>
            </a:r>
            <a:r>
              <a:rPr lang="en-US" i="1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m’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i="1" dirty="0">
                <a:solidFill>
                  <a:srgbClr val="000000"/>
                </a:solidFill>
              </a:rPr>
              <a:t>d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=</a:t>
            </a:r>
            <a:r>
              <a:rPr lang="en-US" i="1" dirty="0" err="1">
                <a:solidFill>
                  <a:srgbClr val="000000"/>
                </a:solidFill>
              </a:rPr>
              <a:t>t+t</a:t>
            </a:r>
            <a:r>
              <a:rPr lang="en-US" i="1" dirty="0">
                <a:solidFill>
                  <a:srgbClr val="000000"/>
                </a:solidFill>
              </a:rPr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47750" y="1224171"/>
            <a:ext cx="6551613" cy="1978025"/>
            <a:chOff x="579" y="1435"/>
            <a:chExt cx="5340" cy="174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1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9" y="1654"/>
              <a:ext cx="17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1" y="1654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0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5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8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7"/>
              <a:ext cx="76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76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0" y="1735"/>
              <a:ext cx="43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469" y="2184"/>
              <a:ext cx="16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668" y="2184"/>
              <a:ext cx="2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m'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43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815975" y="3692733"/>
            <a:ext cx="1841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190625" y="3891171"/>
            <a:ext cx="184150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75D3DB67-D79E-8748-960D-25CD028BC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152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900" dirty="0">
                <a:solidFill>
                  <a:srgbClr val="000000"/>
                </a:solidFill>
                <a:latin typeface="Arial" pitchFamily="-1" charset="0"/>
              </a:rPr>
              <a:t>(with delay </a:t>
            </a:r>
            <a:r>
              <a:rPr lang="en-GB" sz="1900" i="1" dirty="0" err="1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GB" sz="1900" dirty="0">
                <a:solidFill>
                  <a:srgbClr val="000000"/>
                </a:solidFill>
                <a:latin typeface="Arial" pitchFamily="-1" charset="0"/>
              </a:rPr>
              <a:t>)</a:t>
            </a:r>
            <a:endParaRPr lang="en-GB" sz="2400" dirty="0">
              <a:solidFill>
                <a:schemeClr val="tx1"/>
              </a:solidFill>
              <a:latin typeface="Times" pitchFamily="-1" charset="0"/>
            </a:endParaRP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84D1488C-FCFB-DF46-9F5A-3D35366FF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152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900" dirty="0">
                <a:solidFill>
                  <a:srgbClr val="000000"/>
                </a:solidFill>
                <a:latin typeface="Arial" pitchFamily="-1" charset="0"/>
              </a:rPr>
              <a:t>(with delay </a:t>
            </a:r>
            <a:r>
              <a:rPr lang="en-GB" sz="1900" i="1" dirty="0" err="1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GB" sz="1900" i="1" dirty="0">
                <a:solidFill>
                  <a:srgbClr val="FF0000"/>
                </a:solidFill>
                <a:latin typeface="Arial" pitchFamily="-1" charset="0"/>
              </a:rPr>
              <a:t>’</a:t>
            </a:r>
            <a:r>
              <a:rPr lang="en-GB" sz="1900" dirty="0">
                <a:solidFill>
                  <a:srgbClr val="000000"/>
                </a:solidFill>
                <a:latin typeface="Arial" pitchFamily="-1" charset="0"/>
              </a:rPr>
              <a:t>)</a:t>
            </a:r>
            <a:endParaRPr lang="en-GB" sz="2400" dirty="0">
              <a:solidFill>
                <a:schemeClr val="tx1"/>
              </a:solidFill>
              <a:latin typeface="Times" pitchFamily="-1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Models of Distributed Systems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Synchronous systems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Asynchronous systems</a:t>
            </a:r>
          </a:p>
          <a:p>
            <a:r>
              <a:rPr lang="en-US" dirty="0">
                <a:solidFill>
                  <a:srgbClr val="0000FF"/>
                </a:solidFill>
              </a:rPr>
              <a:t>Failure detectors---why?</a:t>
            </a:r>
          </a:p>
          <a:p>
            <a:pPr lvl="1"/>
            <a:r>
              <a:rPr lang="en-US" dirty="0"/>
              <a:t>Because things do fail.</a:t>
            </a:r>
          </a:p>
          <a:p>
            <a:r>
              <a:rPr lang="en-US" dirty="0">
                <a:solidFill>
                  <a:srgbClr val="0000FF"/>
                </a:solidFill>
              </a:rPr>
              <a:t>Failure detectors---what?</a:t>
            </a:r>
            <a:endParaRPr lang="en-US" dirty="0"/>
          </a:p>
          <a:p>
            <a:pPr lvl="1"/>
            <a:r>
              <a:rPr lang="en-US" dirty="0"/>
              <a:t>Properties: </a:t>
            </a:r>
            <a:r>
              <a:rPr lang="en-US" dirty="0">
                <a:solidFill>
                  <a:srgbClr val="FF0000"/>
                </a:solidFill>
              </a:rPr>
              <a:t>completeness &amp; accuracy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Cannot have a perfect failure detector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Metrics: </a:t>
            </a:r>
            <a:r>
              <a:rPr lang="en-US" dirty="0">
                <a:solidFill>
                  <a:srgbClr val="FF0000"/>
                </a:solidFill>
              </a:rPr>
              <a:t>bandwidth, detection time, scale, accuracy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Failure detectors---how?</a:t>
            </a:r>
          </a:p>
          <a:p>
            <a:pPr lvl="1"/>
            <a:r>
              <a:rPr lang="en-US" dirty="0"/>
              <a:t>Two processes: </a:t>
            </a:r>
            <a:r>
              <a:rPr lang="en-US" dirty="0" err="1"/>
              <a:t>Heartbeating</a:t>
            </a:r>
            <a:r>
              <a:rPr lang="en-US" dirty="0"/>
              <a:t> and Ping</a:t>
            </a:r>
          </a:p>
          <a:p>
            <a:pPr lvl="1"/>
            <a:r>
              <a:rPr lang="en-US" dirty="0"/>
              <a:t>Multiple processes: Centralized, ring, all-to-all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Base for NTP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47750" y="1295400"/>
            <a:ext cx="6551613" cy="1978025"/>
            <a:chOff x="579" y="1435"/>
            <a:chExt cx="5340" cy="174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1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9" y="1654"/>
              <a:ext cx="17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1" y="1654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0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5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8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7"/>
              <a:ext cx="76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76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0" y="1735"/>
              <a:ext cx="43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96" y="2109"/>
              <a:ext cx="31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GB" sz="1900" dirty="0" err="1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576" y="2109"/>
              <a:ext cx="2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err="1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r>
                <a:rPr lang="en-GB" sz="1900" dirty="0">
                  <a:solidFill>
                    <a:srgbClr val="000000"/>
                  </a:solidFill>
                  <a:latin typeface="Arial" pitchFamily="-1" charset="0"/>
                </a:rPr>
                <a:t>'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43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815975" y="3763962"/>
            <a:ext cx="1841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190625" y="3962400"/>
            <a:ext cx="184150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Rectangle 32"/>
          <p:cNvSpPr>
            <a:spLocks noChangeArrowheads="1"/>
          </p:cNvSpPr>
          <p:nvPr/>
        </p:nvSpPr>
        <p:spPr bwMode="auto">
          <a:xfrm>
            <a:off x="3124200" y="2286000"/>
            <a:ext cx="152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900" dirty="0">
                <a:solidFill>
                  <a:srgbClr val="000000"/>
                </a:solidFill>
                <a:latin typeface="Arial" pitchFamily="-1" charset="0"/>
              </a:rPr>
              <a:t>(with delay </a:t>
            </a:r>
            <a:r>
              <a:rPr lang="en-GB" sz="1900" i="1" dirty="0" err="1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GB" sz="1900" dirty="0">
                <a:solidFill>
                  <a:srgbClr val="000000"/>
                </a:solidFill>
                <a:latin typeface="Arial" pitchFamily="-1" charset="0"/>
              </a:rPr>
              <a:t>)</a:t>
            </a:r>
            <a:endParaRPr lang="en-GB" sz="2400" dirty="0">
              <a:solidFill>
                <a:schemeClr val="tx1"/>
              </a:solidFill>
              <a:latin typeface="Times" pitchFamily="-1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4724400" y="2286000"/>
            <a:ext cx="152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900" dirty="0">
                <a:solidFill>
                  <a:srgbClr val="000000"/>
                </a:solidFill>
                <a:latin typeface="Arial" pitchFamily="-1" charset="0"/>
              </a:rPr>
              <a:t>(with delay </a:t>
            </a:r>
            <a:r>
              <a:rPr lang="en-GB" sz="1900" i="1" dirty="0" err="1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GB" sz="1900" i="1" dirty="0">
                <a:solidFill>
                  <a:srgbClr val="FF0000"/>
                </a:solidFill>
                <a:latin typeface="Arial" pitchFamily="-1" charset="0"/>
              </a:rPr>
              <a:t>’</a:t>
            </a:r>
            <a:r>
              <a:rPr lang="en-GB" sz="1900" dirty="0">
                <a:solidFill>
                  <a:srgbClr val="000000"/>
                </a:solidFill>
                <a:latin typeface="Arial" pitchFamily="-1" charset="0"/>
              </a:rPr>
              <a:t>)</a:t>
            </a:r>
            <a:endParaRPr lang="en-GB" sz="2400" dirty="0">
              <a:solidFill>
                <a:schemeClr val="tx1"/>
              </a:solidFill>
              <a:latin typeface="Times" pitchFamily="-1" charset="0"/>
            </a:endParaRP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70643" y="3505200"/>
          <a:ext cx="473475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9" name="Equation" r:id="rId3" imgW="2540000" imgH="1308100" progId="Equation.3">
                  <p:embed/>
                </p:oleObj>
              </mc:Choice>
              <mc:Fallback>
                <p:oleObj name="Equation" r:id="rId3" imgW="2540000" imgH="1308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43" y="3505200"/>
                        <a:ext cx="473475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ounded Rectangle 48"/>
          <p:cNvSpPr/>
          <p:nvPr/>
        </p:nvSpPr>
        <p:spPr bwMode="auto">
          <a:xfrm>
            <a:off x="152400" y="3429000"/>
            <a:ext cx="5029200" cy="2667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5410200" y="3429000"/>
            <a:ext cx="3581400" cy="2667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5486400" y="3657600"/>
          <a:ext cx="34067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0" name="Equation" r:id="rId5" imgW="1930400" imgH="1079500" progId="Equation.3">
                  <p:embed/>
                </p:oleObj>
              </mc:Choice>
              <mc:Fallback>
                <p:oleObj name="Equation" r:id="rId5" imgW="1930400" imgH="1079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57600"/>
                        <a:ext cx="34067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 Breakthrough…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sync multiple clocks </a:t>
            </a:r>
            <a:r>
              <a:rPr lang="en-US" dirty="0">
                <a:solidFill>
                  <a:srgbClr val="0000FF"/>
                </a:solidFill>
              </a:rPr>
              <a:t>perfectly</a:t>
            </a:r>
            <a:r>
              <a:rPr lang="en-US" dirty="0"/>
              <a:t>.</a:t>
            </a:r>
          </a:p>
          <a:p>
            <a:r>
              <a:rPr lang="en-US" dirty="0"/>
              <a:t>Thus, if we want to </a:t>
            </a:r>
            <a:r>
              <a:rPr lang="en-US" dirty="0">
                <a:solidFill>
                  <a:srgbClr val="FF0000"/>
                </a:solidFill>
              </a:rPr>
              <a:t>order events </a:t>
            </a:r>
            <a:r>
              <a:rPr lang="en-US" dirty="0"/>
              <a:t>happened at </a:t>
            </a:r>
            <a:r>
              <a:rPr lang="en-US" dirty="0">
                <a:solidFill>
                  <a:srgbClr val="0000FF"/>
                </a:solidFill>
              </a:rPr>
              <a:t>different processes</a:t>
            </a:r>
            <a:r>
              <a:rPr lang="en-US" dirty="0"/>
              <a:t> (remember the ticket reservation example?), we cannot rely on physical clocks.</a:t>
            </a:r>
          </a:p>
          <a:p>
            <a:r>
              <a:rPr lang="en-US" dirty="0"/>
              <a:t>Then came </a:t>
            </a:r>
            <a:r>
              <a:rPr lang="en-US" dirty="0">
                <a:solidFill>
                  <a:srgbClr val="FF0000"/>
                </a:solidFill>
              </a:rPr>
              <a:t>logical time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Arial" pitchFamily="-1" charset="0"/>
              </a:rPr>
              <a:t>First proposed by Leslie </a:t>
            </a:r>
            <a:r>
              <a:rPr lang="en-US" i="1" dirty="0" err="1">
                <a:latin typeface="Arial" pitchFamily="-1" charset="0"/>
              </a:rPr>
              <a:t>Lamport</a:t>
            </a:r>
            <a:r>
              <a:rPr lang="en-US" i="1" dirty="0">
                <a:latin typeface="Arial" pitchFamily="-1" charset="0"/>
              </a:rPr>
              <a:t> </a:t>
            </a:r>
            <a:r>
              <a:rPr lang="en-US" dirty="0">
                <a:latin typeface="Arial" pitchFamily="-1" charset="0"/>
              </a:rPr>
              <a:t>in the 70’s</a:t>
            </a:r>
          </a:p>
          <a:p>
            <a:pPr lvl="1"/>
            <a:r>
              <a:rPr lang="en-US" dirty="0">
                <a:latin typeface="Arial" pitchFamily="-1" charset="0"/>
              </a:rPr>
              <a:t>Based on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causality of events</a:t>
            </a:r>
          </a:p>
          <a:p>
            <a:pPr lvl="1"/>
            <a:r>
              <a:rPr lang="en-US" dirty="0">
                <a:latin typeface="Arial" pitchFamily="-1" charset="0"/>
              </a:rPr>
              <a:t>Defined relative time, not absolute time</a:t>
            </a:r>
          </a:p>
          <a:p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Critical observation</a:t>
            </a:r>
            <a:r>
              <a:rPr lang="en-US" dirty="0">
                <a:latin typeface="Arial" pitchFamily="-1" charset="0"/>
              </a:rPr>
              <a:t>: time (ordering)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only matters</a:t>
            </a:r>
            <a:r>
              <a:rPr lang="en-US" dirty="0">
                <a:latin typeface="Arial" pitchFamily="-1" charset="0"/>
              </a:rPr>
              <a:t> if two or more processes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interact, i.e., send/receive messages</a:t>
            </a:r>
            <a:r>
              <a:rPr lang="en-US" dirty="0">
                <a:latin typeface="Arial" pitchFamily="-1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Occurring at Three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028825"/>
            <a:ext cx="8231188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Time synchronization important for distributed systems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Cristian’s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algorithm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NTP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Relative order of events enough for practical purposes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Lamport’s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logical clocks</a:t>
            </a:r>
          </a:p>
          <a:p>
            <a:r>
              <a:rPr lang="en-US" dirty="0"/>
              <a:t>Next: continue on logical clocks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at UIUC.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-1" charset="0"/>
              </a:rPr>
              <a:t>The topic of time</a:t>
            </a:r>
          </a:p>
          <a:p>
            <a:pPr lvl="1"/>
            <a:r>
              <a:rPr lang="en-US" dirty="0">
                <a:latin typeface="Arial" pitchFamily="-1" charset="0"/>
              </a:rPr>
              <a:t>Today and next time</a:t>
            </a:r>
          </a:p>
          <a:p>
            <a:r>
              <a:rPr lang="en-US" dirty="0">
                <a:latin typeface="Arial" pitchFamily="-1" charset="0"/>
              </a:rPr>
              <a:t>Why?</a:t>
            </a:r>
          </a:p>
          <a:p>
            <a:pPr lvl="1"/>
            <a:r>
              <a:rPr lang="en-US" dirty="0">
                <a:latin typeface="Arial" pitchFamily="-1" charset="0"/>
              </a:rPr>
              <a:t>Need to know when things happen</a:t>
            </a:r>
          </a:p>
          <a:p>
            <a:pPr lvl="1"/>
            <a:r>
              <a:rPr lang="en-US" dirty="0">
                <a:latin typeface="Arial" pitchFamily="-1" charset="0"/>
              </a:rPr>
              <a:t>One of the fundamental challenges</a:t>
            </a:r>
          </a:p>
          <a:p>
            <a:r>
              <a:rPr lang="en-US" dirty="0">
                <a:latin typeface="Arial" pitchFamily="-1" charset="0"/>
              </a:rPr>
              <a:t>What?</a:t>
            </a:r>
          </a:p>
          <a:p>
            <a:pPr lvl="1"/>
            <a:r>
              <a:rPr lang="en-US" dirty="0">
                <a:latin typeface="Arial" pitchFamily="-1" charset="0"/>
              </a:rPr>
              <a:t>Ideally, we’d like to know when exactly something happened.</a:t>
            </a:r>
          </a:p>
          <a:p>
            <a:r>
              <a:rPr lang="en-US" dirty="0">
                <a:latin typeface="Arial" pitchFamily="-1" charset="0"/>
              </a:rPr>
              <a:t>How?</a:t>
            </a:r>
          </a:p>
          <a:p>
            <a:pPr lvl="1"/>
            <a:r>
              <a:rPr lang="en-US" dirty="0">
                <a:latin typeface="Arial" pitchFamily="-1" charset="0"/>
              </a:rPr>
              <a:t>Let’s see!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-1" charset="0"/>
              </a:rPr>
              <a:t>Servers in the cloud need to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timestamp events</a:t>
            </a:r>
            <a:r>
              <a:rPr lang="en-US" dirty="0">
                <a:latin typeface="Arial" pitchFamily="-1" charset="0"/>
              </a:rPr>
              <a:t> </a:t>
            </a:r>
          </a:p>
          <a:p>
            <a:r>
              <a:rPr lang="en-US" dirty="0">
                <a:latin typeface="Arial" pitchFamily="-1" charset="0"/>
              </a:rPr>
              <a:t>Server A and server B in the cloud can have different clock values.</a:t>
            </a:r>
          </a:p>
          <a:p>
            <a:pPr lvl="1"/>
            <a:r>
              <a:rPr lang="en-US" dirty="0">
                <a:latin typeface="Arial" pitchFamily="-1" charset="0"/>
              </a:rPr>
              <a:t>The cloud has server A and server B that service customers.</a:t>
            </a:r>
          </a:p>
          <a:p>
            <a:pPr lvl="1"/>
            <a:r>
              <a:rPr lang="en-US" dirty="0">
                <a:latin typeface="Arial" pitchFamily="-1" charset="0"/>
              </a:rPr>
              <a:t>You try to purchase an airline ticket online via the cloud.</a:t>
            </a:r>
          </a:p>
          <a:p>
            <a:pPr lvl="1"/>
            <a:r>
              <a:rPr lang="en-US" dirty="0">
                <a:latin typeface="Arial" pitchFamily="-1" charset="0"/>
              </a:rPr>
              <a:t>It’s the last airline ticket available on that flight.</a:t>
            </a:r>
          </a:p>
          <a:p>
            <a:pPr lvl="1"/>
            <a:r>
              <a:rPr lang="en-US" dirty="0">
                <a:latin typeface="Arial" pitchFamily="-1" charset="0"/>
              </a:rPr>
              <a:t>Server A timestamps your attempt at 9h:15m:32.45s.</a:t>
            </a:r>
          </a:p>
          <a:p>
            <a:pPr lvl="1"/>
            <a:r>
              <a:rPr lang="en-US" dirty="0">
                <a:latin typeface="Arial" pitchFamily="-1" charset="0"/>
              </a:rPr>
              <a:t>Server B timestamps someone else’s attempt at 9h:20m:22.76s.</a:t>
            </a:r>
          </a:p>
          <a:p>
            <a:pPr lvl="1"/>
            <a:r>
              <a:rPr lang="en-US" dirty="0">
                <a:latin typeface="Arial" pitchFamily="-1" charset="0"/>
              </a:rPr>
              <a:t>Who should get the ticket?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What if Server A’s clock was &gt; 10 minutes ahead of server B’s clock? Behind?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How would you know what the difference was at those times?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Clocks &amp;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latin typeface="Arial" pitchFamily="-1" charset="0"/>
              </a:rPr>
              <a:t>Some definitions: Clock Skew versus Drift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>
                <a:latin typeface="Arial" pitchFamily="-1" charset="0"/>
              </a:rPr>
              <a:t>Clock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Skew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= Relative Difference in clock </a:t>
            </a:r>
            <a:r>
              <a:rPr lang="en-US" i="1" dirty="0">
                <a:solidFill>
                  <a:srgbClr val="0000FF"/>
                </a:solidFill>
                <a:latin typeface="Arial" pitchFamily="-1" charset="0"/>
              </a:rPr>
              <a:t>values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of two processes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>
                <a:latin typeface="Arial" pitchFamily="-1" charset="0"/>
              </a:rPr>
              <a:t>Clock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Drift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= Relative Difference in clock </a:t>
            </a:r>
            <a:r>
              <a:rPr lang="en-US" i="1" dirty="0">
                <a:solidFill>
                  <a:srgbClr val="0000FF"/>
                </a:solidFill>
                <a:latin typeface="Arial" pitchFamily="-1" charset="0"/>
              </a:rPr>
              <a:t>frequencies (rates)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of two processes</a:t>
            </a:r>
          </a:p>
          <a:p>
            <a:pPr>
              <a:lnSpc>
                <a:spcPct val="120000"/>
              </a:lnSpc>
            </a:pPr>
            <a:r>
              <a:rPr lang="en-US" i="1" dirty="0">
                <a:latin typeface="Arial" pitchFamily="-1" charset="0"/>
              </a:rPr>
              <a:t>A non-zero clock drift will cause skew to continuously increase.</a:t>
            </a:r>
          </a:p>
          <a:p>
            <a:r>
              <a:rPr lang="en-US" dirty="0"/>
              <a:t>Real-life examples</a:t>
            </a:r>
          </a:p>
          <a:p>
            <a:pPr lvl="1"/>
            <a:r>
              <a:rPr lang="en-US" dirty="0"/>
              <a:t>Ever had “make: warning: Clock skew detected. Your build may be incomplete.”?</a:t>
            </a:r>
          </a:p>
          <a:p>
            <a:pPr lvl="1"/>
            <a:r>
              <a:rPr lang="en-US" dirty="0"/>
              <a:t>It’s reported that in the worst case, there’s 1 sec/day drift in modern HW.</a:t>
            </a:r>
          </a:p>
          <a:p>
            <a:pPr lvl="1"/>
            <a:r>
              <a:rPr lang="en-US"/>
              <a:t>Almost all </a:t>
            </a:r>
            <a:r>
              <a:rPr lang="en-US" dirty="0"/>
              <a:t>physical clocks experience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Physical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err="1">
                <a:latin typeface="Arial" pitchFamily="-1" charset="0"/>
              </a:rPr>
              <a:t>C</a:t>
            </a:r>
            <a:r>
              <a:rPr lang="en-US" sz="2000" i="1" baseline="-25000" dirty="0" err="1">
                <a:latin typeface="Arial" pitchFamily="-1" charset="0"/>
              </a:rPr>
              <a:t>i</a:t>
            </a:r>
            <a:r>
              <a:rPr lang="en-US" sz="2000" i="1" dirty="0" err="1">
                <a:latin typeface="Arial" pitchFamily="-1" charset="0"/>
              </a:rPr>
              <a:t>(t</a:t>
            </a:r>
            <a:r>
              <a:rPr lang="en-US" sz="2000" i="1" dirty="0">
                <a:latin typeface="Arial" pitchFamily="-1" charset="0"/>
              </a:rPr>
              <a:t>):</a:t>
            </a:r>
            <a:r>
              <a:rPr lang="en-US" sz="2000" dirty="0">
                <a:latin typeface="Arial" pitchFamily="-1" charset="0"/>
              </a:rPr>
              <a:t> the reading of the software clock at process </a:t>
            </a:r>
            <a:r>
              <a:rPr lang="en-US" sz="2000" i="1" dirty="0" err="1">
                <a:latin typeface="Arial" pitchFamily="-1" charset="0"/>
              </a:rPr>
              <a:t>i</a:t>
            </a:r>
            <a:r>
              <a:rPr lang="en-US" sz="2000" dirty="0">
                <a:latin typeface="Arial" pitchFamily="-1" charset="0"/>
              </a:rPr>
              <a:t> when the real time is </a:t>
            </a:r>
            <a:r>
              <a:rPr lang="en-US" sz="2000" i="1" dirty="0" err="1">
                <a:latin typeface="Arial" pitchFamily="-1" charset="0"/>
              </a:rPr>
              <a:t>t</a:t>
            </a:r>
            <a:r>
              <a:rPr lang="en-US" sz="2000" dirty="0">
                <a:latin typeface="Arial" pitchFamily="-1" charset="0"/>
              </a:rPr>
              <a:t>.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-1" charset="0"/>
              </a:rPr>
              <a:t>External synchronization</a:t>
            </a:r>
            <a:r>
              <a:rPr lang="en-US" sz="2000" dirty="0">
                <a:latin typeface="Arial" pitchFamily="-1" charset="0"/>
              </a:rPr>
              <a:t>: For a synchronization bound </a:t>
            </a:r>
            <a:r>
              <a:rPr lang="en-US" sz="2000" i="1" dirty="0">
                <a:latin typeface="Arial" pitchFamily="-1" charset="0"/>
              </a:rPr>
              <a:t>D&gt;0</a:t>
            </a:r>
            <a:r>
              <a:rPr lang="en-US" sz="2000" dirty="0">
                <a:latin typeface="Arial" pitchFamily="-1" charset="0"/>
              </a:rPr>
              <a:t>, and for source S of UTC time,</a:t>
            </a:r>
          </a:p>
          <a:p>
            <a:pPr>
              <a:buFontTx/>
              <a:buNone/>
            </a:pPr>
            <a:r>
              <a:rPr lang="en-US" sz="2000" dirty="0">
                <a:latin typeface="Arial" pitchFamily="-1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latin typeface="Arial" pitchFamily="-1" charset="0"/>
              </a:rPr>
              <a:t>    for </a:t>
            </a:r>
            <a:r>
              <a:rPr lang="en-US" sz="2000" i="1" dirty="0" err="1">
                <a:latin typeface="Arial" pitchFamily="-1" charset="0"/>
              </a:rPr>
              <a:t>i</a:t>
            </a:r>
            <a:r>
              <a:rPr lang="en-US" sz="2000" i="1" dirty="0">
                <a:latin typeface="Arial" pitchFamily="-1" charset="0"/>
              </a:rPr>
              <a:t>=1,2,...,N</a:t>
            </a:r>
            <a:r>
              <a:rPr lang="en-US" sz="2000" dirty="0">
                <a:latin typeface="Arial" pitchFamily="-1" charset="0"/>
              </a:rPr>
              <a:t> and for all real times </a:t>
            </a:r>
            <a:r>
              <a:rPr lang="en-US" sz="2000" i="1" dirty="0" err="1">
                <a:latin typeface="Arial" pitchFamily="-1" charset="0"/>
              </a:rPr>
              <a:t>t</a:t>
            </a:r>
            <a:r>
              <a:rPr lang="en-US" sz="2000" dirty="0">
                <a:latin typeface="Arial" pitchFamily="-1" charset="0"/>
              </a:rPr>
              <a:t>.</a:t>
            </a:r>
          </a:p>
          <a:p>
            <a:pPr>
              <a:buFontTx/>
              <a:buNone/>
            </a:pPr>
            <a:r>
              <a:rPr lang="en-US" sz="2000" dirty="0">
                <a:latin typeface="Arial" pitchFamily="-1" charset="0"/>
              </a:rPr>
              <a:t>    Clocks </a:t>
            </a:r>
            <a:r>
              <a:rPr lang="en-US" sz="2000" i="1" dirty="0" err="1">
                <a:latin typeface="Arial" pitchFamily="-1" charset="0"/>
              </a:rPr>
              <a:t>C</a:t>
            </a:r>
            <a:r>
              <a:rPr lang="en-US" sz="2000" i="1" baseline="-25000" dirty="0" err="1">
                <a:latin typeface="Arial" pitchFamily="-1" charset="0"/>
              </a:rPr>
              <a:t>i</a:t>
            </a:r>
            <a:r>
              <a:rPr lang="en-US" sz="2000" dirty="0">
                <a:latin typeface="Arial" pitchFamily="-1" charset="0"/>
              </a:rPr>
              <a:t> are accurate to within the bound </a:t>
            </a:r>
            <a:r>
              <a:rPr lang="en-US" sz="2000" i="1" dirty="0">
                <a:latin typeface="Arial" pitchFamily="-1" charset="0"/>
              </a:rPr>
              <a:t>D</a:t>
            </a:r>
            <a:r>
              <a:rPr lang="en-US" sz="2000" dirty="0">
                <a:latin typeface="Arial" pitchFamily="-1" charset="0"/>
              </a:rPr>
              <a:t>.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-1" charset="0"/>
              </a:rPr>
              <a:t>Internal synchronization</a:t>
            </a:r>
            <a:r>
              <a:rPr lang="en-US" sz="2000" dirty="0">
                <a:solidFill>
                  <a:schemeClr val="accent2"/>
                </a:solidFill>
                <a:latin typeface="Arial" pitchFamily="-1" charset="0"/>
              </a:rPr>
              <a:t>: </a:t>
            </a:r>
            <a:r>
              <a:rPr lang="en-US" sz="2000" dirty="0">
                <a:latin typeface="Arial" pitchFamily="-1" charset="0"/>
              </a:rPr>
              <a:t>For a synchronization bound </a:t>
            </a:r>
            <a:r>
              <a:rPr lang="en-US" sz="2000" i="1" dirty="0">
                <a:latin typeface="Arial" pitchFamily="-1" charset="0"/>
              </a:rPr>
              <a:t>D&gt;0</a:t>
            </a:r>
            <a:r>
              <a:rPr lang="en-US" sz="2000" dirty="0">
                <a:latin typeface="Arial" pitchFamily="-1" charset="0"/>
              </a:rPr>
              <a:t>,</a:t>
            </a:r>
          </a:p>
          <a:p>
            <a:pPr>
              <a:buFontTx/>
              <a:buNone/>
            </a:pPr>
            <a:r>
              <a:rPr lang="en-US" sz="2000" dirty="0">
                <a:latin typeface="Arial" pitchFamily="-1" charset="0"/>
              </a:rPr>
              <a:t> </a:t>
            </a:r>
            <a:endParaRPr lang="en-US" sz="2000" dirty="0">
              <a:solidFill>
                <a:schemeClr val="accent2"/>
              </a:solidFill>
              <a:latin typeface="Arial" pitchFamily="-1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Arial" pitchFamily="-1" charset="0"/>
              </a:rPr>
              <a:t>    for </a:t>
            </a:r>
            <a:r>
              <a:rPr lang="en-US" sz="2000" i="1" dirty="0" err="1">
                <a:latin typeface="Arial" pitchFamily="-1" charset="0"/>
              </a:rPr>
              <a:t>i</a:t>
            </a:r>
            <a:r>
              <a:rPr lang="en-US" sz="2000" i="1" dirty="0">
                <a:latin typeface="Arial" pitchFamily="-1" charset="0"/>
              </a:rPr>
              <a:t>, </a:t>
            </a:r>
            <a:r>
              <a:rPr lang="en-US" sz="2000" i="1" dirty="0" err="1">
                <a:latin typeface="Arial" pitchFamily="-1" charset="0"/>
              </a:rPr>
              <a:t>j</a:t>
            </a:r>
            <a:r>
              <a:rPr lang="en-US" sz="2000" i="1" dirty="0">
                <a:latin typeface="Arial" pitchFamily="-1" charset="0"/>
              </a:rPr>
              <a:t>=1,2,...,N</a:t>
            </a:r>
            <a:r>
              <a:rPr lang="en-US" sz="2000" dirty="0">
                <a:latin typeface="Arial" pitchFamily="-1" charset="0"/>
              </a:rPr>
              <a:t> and for all real times </a:t>
            </a:r>
            <a:r>
              <a:rPr lang="en-US" sz="2000" i="1" dirty="0" err="1">
                <a:latin typeface="Arial" pitchFamily="-1" charset="0"/>
              </a:rPr>
              <a:t>t</a:t>
            </a:r>
            <a:r>
              <a:rPr lang="en-US" sz="2000" i="1" dirty="0">
                <a:latin typeface="Arial" pitchFamily="-1" charset="0"/>
              </a:rPr>
              <a:t>.</a:t>
            </a:r>
          </a:p>
          <a:p>
            <a:pPr>
              <a:buFontTx/>
              <a:buNone/>
            </a:pPr>
            <a:r>
              <a:rPr lang="en-US" sz="2000" dirty="0">
                <a:latin typeface="Arial" pitchFamily="-1" charset="0"/>
              </a:rPr>
              <a:t>    Clocks </a:t>
            </a:r>
            <a:r>
              <a:rPr lang="en-US" sz="2000" i="1" dirty="0" err="1">
                <a:latin typeface="Arial" pitchFamily="-1" charset="0"/>
              </a:rPr>
              <a:t>C</a:t>
            </a:r>
            <a:r>
              <a:rPr lang="en-US" sz="2000" i="1" baseline="-25000" dirty="0" err="1">
                <a:latin typeface="Arial" pitchFamily="-1" charset="0"/>
              </a:rPr>
              <a:t>i</a:t>
            </a:r>
            <a:r>
              <a:rPr lang="en-US" sz="2000" i="1" dirty="0">
                <a:latin typeface="Arial" pitchFamily="-1" charset="0"/>
              </a:rPr>
              <a:t> </a:t>
            </a:r>
            <a:r>
              <a:rPr lang="en-US" sz="2000" dirty="0">
                <a:latin typeface="Arial" pitchFamily="-1" charset="0"/>
              </a:rPr>
              <a:t>agree within the bound </a:t>
            </a:r>
            <a:r>
              <a:rPr lang="en-US" sz="2000" i="1" dirty="0">
                <a:latin typeface="Arial" pitchFamily="-1" charset="0"/>
              </a:rPr>
              <a:t>D</a:t>
            </a:r>
            <a:r>
              <a:rPr lang="en-US" sz="2000" dirty="0">
                <a:latin typeface="Arial" pitchFamily="-1" charset="0"/>
              </a:rPr>
              <a:t>.</a:t>
            </a:r>
          </a:p>
          <a:p>
            <a:r>
              <a:rPr lang="en-US" sz="2000" dirty="0">
                <a:latin typeface="Arial" pitchFamily="-1" charset="0"/>
              </a:rPr>
              <a:t>External synchronization with </a:t>
            </a:r>
            <a:r>
              <a:rPr lang="en-US" sz="2000" i="1" dirty="0">
                <a:latin typeface="Arial" pitchFamily="-1" charset="0"/>
              </a:rPr>
              <a:t>D </a:t>
            </a:r>
            <a:r>
              <a:rPr lang="en-US" sz="2000" dirty="0" err="1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</a:t>
            </a:r>
            <a:r>
              <a:rPr lang="en-US" sz="2000" dirty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sz="2000" dirty="0">
                <a:latin typeface="Arial" pitchFamily="-1" charset="0"/>
              </a:rPr>
              <a:t>Internal synchronization with </a:t>
            </a:r>
            <a:r>
              <a:rPr lang="en-US" sz="2000" i="1" dirty="0">
                <a:latin typeface="Arial" pitchFamily="-1" charset="0"/>
              </a:rPr>
              <a:t>2D</a:t>
            </a:r>
          </a:p>
          <a:p>
            <a:r>
              <a:rPr lang="en-US" sz="2000" dirty="0">
                <a:latin typeface="Arial" pitchFamily="-1" charset="0"/>
              </a:rPr>
              <a:t>Internal synchronization with D </a:t>
            </a:r>
            <a:r>
              <a:rPr lang="en-US" sz="2000" dirty="0" err="1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</a:t>
            </a:r>
            <a:r>
              <a:rPr lang="en-US" sz="2000" dirty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sz="2000" dirty="0">
                <a:latin typeface="Arial" pitchFamily="-1" charset="0"/>
              </a:rPr>
              <a:t>External synchronization with ??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028700" y="2332037"/>
          <a:ext cx="25685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6" name="Equation" r:id="rId3" imgW="1079280" imgH="253800" progId="Equation.3">
                  <p:embed/>
                </p:oleObj>
              </mc:Choice>
              <mc:Fallback>
                <p:oleObj name="Equation" r:id="rId3" imgW="10792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332037"/>
                        <a:ext cx="256857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990600" y="3830637"/>
          <a:ext cx="26225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7" name="Equation" r:id="rId5" imgW="1130040" imgH="253800" progId="Equation.3">
                  <p:embed/>
                </p:oleObj>
              </mc:Choice>
              <mc:Fallback>
                <p:oleObj name="Equation" r:id="rId5" imgW="11300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30637"/>
                        <a:ext cx="26225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Synchronization Using a Time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Client: “What time is it?”</a:t>
            </a:r>
          </a:p>
          <a:p>
            <a:r>
              <a:rPr lang="en-US" dirty="0"/>
              <a:t>Server: “It’s </a:t>
            </a:r>
            <a:r>
              <a:rPr lang="en-US" i="1" dirty="0"/>
              <a:t>t</a:t>
            </a:r>
            <a:r>
              <a:rPr lang="en-US" dirty="0"/>
              <a:t>.”</a:t>
            </a:r>
          </a:p>
          <a:p>
            <a:r>
              <a:rPr lang="en-US"/>
              <a:t>Any difficulty?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42938" y="2387600"/>
            <a:ext cx="7670800" cy="2005013"/>
            <a:chOff x="439" y="1504"/>
            <a:chExt cx="5234" cy="126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39" y="1504"/>
              <a:ext cx="1313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5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359" y="1504"/>
              <a:ext cx="1314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767" y="1658"/>
              <a:ext cx="63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>
                <a:gd name="T0" fmla="*/ 155 w 155"/>
                <a:gd name="T1" fmla="*/ 58 h 135"/>
                <a:gd name="T2" fmla="*/ 0 w 155"/>
                <a:gd name="T3" fmla="*/ 135 h 135"/>
                <a:gd name="T4" fmla="*/ 0 w 155"/>
                <a:gd name="T5" fmla="*/ 58 h 135"/>
                <a:gd name="T6" fmla="*/ 0 w 155"/>
                <a:gd name="T7" fmla="*/ 0 h 135"/>
                <a:gd name="T8" fmla="*/ 155 w 155"/>
                <a:gd name="T9" fmla="*/ 58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35"/>
                <a:gd name="T17" fmla="*/ 155 w 155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>
                <a:gd name="T0" fmla="*/ 155 w 155"/>
                <a:gd name="T1" fmla="*/ 58 h 135"/>
                <a:gd name="T2" fmla="*/ 0 w 155"/>
                <a:gd name="T3" fmla="*/ 135 h 135"/>
                <a:gd name="T4" fmla="*/ 0 w 155"/>
                <a:gd name="T5" fmla="*/ 58 h 135"/>
                <a:gd name="T6" fmla="*/ 0 w 155"/>
                <a:gd name="T7" fmla="*/ 0 h 135"/>
                <a:gd name="T8" fmla="*/ 155 w 155"/>
                <a:gd name="T9" fmla="*/ 58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35"/>
                <a:gd name="T17" fmla="*/ 155 w 155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47" y="1793"/>
              <a:ext cx="2877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>
                <a:gd name="T0" fmla="*/ 0 w 155"/>
                <a:gd name="T1" fmla="*/ 77 h 155"/>
                <a:gd name="T2" fmla="*/ 155 w 155"/>
                <a:gd name="T3" fmla="*/ 0 h 155"/>
                <a:gd name="T4" fmla="*/ 155 w 155"/>
                <a:gd name="T5" fmla="*/ 77 h 155"/>
                <a:gd name="T6" fmla="*/ 155 w 155"/>
                <a:gd name="T7" fmla="*/ 155 h 155"/>
                <a:gd name="T8" fmla="*/ 0 w 155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55"/>
                <a:gd name="T17" fmla="*/ 155 w 15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>
                <a:gd name="T0" fmla="*/ 0 w 155"/>
                <a:gd name="T1" fmla="*/ 77 h 155"/>
                <a:gd name="T2" fmla="*/ 155 w 155"/>
                <a:gd name="T3" fmla="*/ 0 h 155"/>
                <a:gd name="T4" fmla="*/ 155 w 155"/>
                <a:gd name="T5" fmla="*/ 77 h 155"/>
                <a:gd name="T6" fmla="*/ 155 w 155"/>
                <a:gd name="T7" fmla="*/ 155 h 155"/>
                <a:gd name="T8" fmla="*/ 0 w 155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55"/>
                <a:gd name="T17" fmla="*/ 155 w 15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521" y="2179"/>
              <a:ext cx="3302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437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437" y="1755"/>
              <a:ext cx="96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591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591" y="1755"/>
              <a:ext cx="97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69" y="1755"/>
              <a:ext cx="39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69" y="1755"/>
              <a:ext cx="58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969" y="2122"/>
              <a:ext cx="39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969" y="2122"/>
              <a:ext cx="58" cy="154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4688" y="1658"/>
              <a:ext cx="61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865" y="1513"/>
              <a:ext cx="1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993" y="1584"/>
              <a:ext cx="83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r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892" y="2324"/>
              <a:ext cx="1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021" y="2395"/>
              <a:ext cx="83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057" y="2536"/>
              <a:ext cx="1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p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506" y="2575"/>
              <a:ext cx="9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Time server,S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4" y="5486400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Cristian’s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>
                <a:latin typeface="Arial" pitchFamily="-1" charset="0"/>
              </a:rPr>
              <a:t>Uses a 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time server</a:t>
            </a:r>
            <a:r>
              <a:rPr lang="en-US" dirty="0">
                <a:latin typeface="Arial" pitchFamily="-1" charset="0"/>
              </a:rPr>
              <a:t> to synchronize clocks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>
                <a:latin typeface="Arial" pitchFamily="-1" charset="0"/>
              </a:rPr>
              <a:t>Mainly designed for LAN</a:t>
            </a:r>
            <a:endParaRPr lang="en-US" dirty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>
                <a:latin typeface="Arial" pitchFamily="-1" charset="0"/>
              </a:rPr>
              <a:t>Time server keeps the reference time (say UTC)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>
                <a:latin typeface="Arial" pitchFamily="-1" charset="0"/>
              </a:rPr>
              <a:t>A client asks the time server for time, the server responds with its current time </a:t>
            </a:r>
            <a:r>
              <a:rPr lang="en-US" i="1" dirty="0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US" dirty="0">
                <a:latin typeface="Arial" pitchFamily="-1" charset="0"/>
              </a:rPr>
              <a:t>, and the client uses the received value T to set its clock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>
                <a:latin typeface="Arial" pitchFamily="-1" charset="0"/>
              </a:rPr>
              <a:t>But network round-trip time introduces an error.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So what do we need to do?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Estimate one-way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" y="4876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Cristian’s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Let </a:t>
            </a:r>
            <a:r>
              <a:rPr lang="en-US" i="1" dirty="0"/>
              <a:t>RTT = response-received-time – request-sent-time </a:t>
            </a:r>
            <a:r>
              <a:rPr lang="en-US" dirty="0"/>
              <a:t>(measurable at client)</a:t>
            </a:r>
          </a:p>
          <a:p>
            <a:pPr>
              <a:spcBef>
                <a:spcPct val="50000"/>
              </a:spcBef>
            </a:pPr>
            <a:r>
              <a:rPr lang="en-US" dirty="0"/>
              <a:t>Also, suppose we know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The minimum value </a:t>
            </a:r>
            <a:r>
              <a:rPr lang="en-US" i="1" dirty="0"/>
              <a:t>min </a:t>
            </a:r>
            <a:r>
              <a:rPr lang="en-US" dirty="0"/>
              <a:t>of the client-server one-way transmission time [Depends on what?] (to simplify our discussion, let’s say there’s a single min)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That the server </a:t>
            </a:r>
            <a:r>
              <a:rPr lang="en-US" dirty="0" err="1"/>
              <a:t>timestamped</a:t>
            </a:r>
            <a:r>
              <a:rPr lang="en-US" dirty="0"/>
              <a:t> the message at the last possible instant before sending it back</a:t>
            </a:r>
          </a:p>
          <a:p>
            <a:pPr>
              <a:spcBef>
                <a:spcPct val="50000"/>
              </a:spcBef>
            </a:pPr>
            <a:r>
              <a:rPr lang="en-US" dirty="0"/>
              <a:t>Ideally, the client should set its time to: T + (one-way latency from the server to the client)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15707</TotalTime>
  <Pages>12</Pages>
  <Words>1433</Words>
  <Application>Microsoft Macintosh PowerPoint</Application>
  <PresentationFormat>Letter Paper (8.5x11 in)</PresentationFormat>
  <Paragraphs>332</Paragraphs>
  <Slides>24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ＭＳ Ｐゴシック</vt:lpstr>
      <vt:lpstr>Arial</vt:lpstr>
      <vt:lpstr>Calibri</vt:lpstr>
      <vt:lpstr>Helvetica</vt:lpstr>
      <vt:lpstr>Symbol</vt:lpstr>
      <vt:lpstr>Times</vt:lpstr>
      <vt:lpstr>Times New Roman</vt:lpstr>
      <vt:lpstr>Wingdings</vt:lpstr>
      <vt:lpstr>CS252-template</vt:lpstr>
      <vt:lpstr>Office Theme</vt:lpstr>
      <vt:lpstr>Equation</vt:lpstr>
      <vt:lpstr>CSE 486/586 Distributed Systems Time and Synchronization</vt:lpstr>
      <vt:lpstr>Last Time</vt:lpstr>
      <vt:lpstr>Today’s Question</vt:lpstr>
      <vt:lpstr>Today’s Question</vt:lpstr>
      <vt:lpstr>Physical Clocks &amp; Synchronization</vt:lpstr>
      <vt:lpstr>Synchronizing Physical Clocks</vt:lpstr>
      <vt:lpstr>Clock Synchronization Using a Time Server</vt:lpstr>
      <vt:lpstr>Cristian’s Algorithm</vt:lpstr>
      <vt:lpstr>Cristian’s Algorithm</vt:lpstr>
      <vt:lpstr>Cristian’s Algorithm</vt:lpstr>
      <vt:lpstr>Cristian’s Algorithm</vt:lpstr>
      <vt:lpstr>Cristian’s Algorithm</vt:lpstr>
      <vt:lpstr>Cristian’s Algorithm</vt:lpstr>
      <vt:lpstr>CSE 486/586 Administrivia</vt:lpstr>
      <vt:lpstr>The Network Time Protocol (NTP)</vt:lpstr>
      <vt:lpstr>Messages Exchanged Between a Pair of NTP Peers (“Connected Servers”)</vt:lpstr>
      <vt:lpstr>The Protocol</vt:lpstr>
      <vt:lpstr>The Protocol</vt:lpstr>
      <vt:lpstr>Theoretical Base for NTP</vt:lpstr>
      <vt:lpstr>Theoretical Base for NTP</vt:lpstr>
      <vt:lpstr>Then a Breakthrough…</vt:lpstr>
      <vt:lpstr>Events Occurring at Three Processes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621</cp:revision>
  <cp:lastPrinted>2019-02-13T19:27:58Z</cp:lastPrinted>
  <dcterms:created xsi:type="dcterms:W3CDTF">2012-02-01T18:39:09Z</dcterms:created>
  <dcterms:modified xsi:type="dcterms:W3CDTF">2019-02-13T19:41:15Z</dcterms:modified>
  <cp:category/>
</cp:coreProperties>
</file>