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322" r:id="rId3"/>
    <p:sldId id="707" r:id="rId4"/>
    <p:sldId id="747" r:id="rId5"/>
    <p:sldId id="746" r:id="rId6"/>
    <p:sldId id="722" r:id="rId7"/>
    <p:sldId id="743" r:id="rId8"/>
    <p:sldId id="723" r:id="rId9"/>
    <p:sldId id="721" r:id="rId10"/>
    <p:sldId id="748" r:id="rId11"/>
    <p:sldId id="749" r:id="rId12"/>
    <p:sldId id="744" r:id="rId13"/>
    <p:sldId id="724" r:id="rId14"/>
    <p:sldId id="725" r:id="rId15"/>
    <p:sldId id="745" r:id="rId16"/>
    <p:sldId id="741" r:id="rId17"/>
    <p:sldId id="726" r:id="rId18"/>
    <p:sldId id="728" r:id="rId19"/>
    <p:sldId id="729" r:id="rId20"/>
    <p:sldId id="742" r:id="rId21"/>
    <p:sldId id="704" r:id="rId22"/>
    <p:sldId id="584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2" autoAdjust="0"/>
    <p:restoredTop sz="80169" autoAdjust="0"/>
  </p:normalViewPr>
  <p:slideViewPr>
    <p:cSldViewPr>
      <p:cViewPr>
        <p:scale>
          <a:sx n="80" d="100"/>
          <a:sy n="80" d="100"/>
        </p:scale>
        <p:origin x="12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85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695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explain that reliably we can determine the two types of ordering</a:t>
            </a:r>
          </a:p>
        </p:txBody>
      </p:sp>
    </p:spTree>
    <p:extLst>
      <p:ext uri="{BB962C8B-B14F-4D97-AF65-F5344CB8AC3E}">
        <p14:creationId xmlns:p14="http://schemas.microsoft.com/office/powerpoint/2010/main" val="355226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clock has</a:t>
            </a:r>
            <a:r>
              <a:rPr lang="en-US" baseline="0" dirty="0"/>
              <a:t> “true” happened-before and “false” happened-before (</a:t>
            </a:r>
            <a:r>
              <a:rPr lang="en-US" baseline="0"/>
              <a:t>concurrent events).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Logical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Happened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Define a logical relation 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happened-before (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)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>
                <a:latin typeface="Arial" pitchFamily="-1" charset="0"/>
              </a:rPr>
              <a:t>among events: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On the same process: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a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, if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</a:rPr>
              <a:t>time(a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) &lt;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</a:rPr>
              <a:t>time(b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)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If p1 sends </a:t>
            </a:r>
            <a:r>
              <a:rPr lang="en-US" i="1" dirty="0" err="1">
                <a:latin typeface="Arial" pitchFamily="-1" charset="0"/>
              </a:rPr>
              <a:t>m</a:t>
            </a:r>
            <a:r>
              <a:rPr lang="en-US" dirty="0">
                <a:latin typeface="Arial" pitchFamily="-1" charset="0"/>
              </a:rPr>
              <a:t> to p2: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</a:rPr>
              <a:t>send(m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)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</a:rPr>
              <a:t>receive(m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)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(Transitivity) </a:t>
            </a:r>
            <a:r>
              <a:rPr lang="en-US" dirty="0">
                <a:latin typeface="Arial" pitchFamily="-1" charset="0"/>
              </a:rPr>
              <a:t>If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a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 and 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</a:rPr>
              <a:t>c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>
                <a:latin typeface="Arial" pitchFamily="-1" charset="0"/>
                <a:sym typeface="Symbol" pitchFamily="-1" charset="2"/>
              </a:rPr>
              <a:t>then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 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a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c</a:t>
            </a:r>
            <a:endParaRPr lang="en-US" sz="1800" dirty="0">
              <a:sym typeface="Symbol" pitchFamily="-1" charset="2"/>
            </a:endParaRP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  <a:sym typeface="Symbol" pitchFamily="-1" charset="2"/>
              </a:rPr>
              <a:t>Shows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causality</a:t>
            </a:r>
            <a:r>
              <a:rPr lang="en-US" dirty="0">
                <a:latin typeface="Arial" pitchFamily="-1" charset="0"/>
                <a:sym typeface="Symbol" pitchFamily="-1" charset="2"/>
              </a:rPr>
              <a:t> of events</a:t>
            </a:r>
            <a:endParaRPr lang="en-US" dirty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1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PA2A is out. Two points:</a:t>
            </a:r>
          </a:p>
          <a:p>
            <a:pPr lvl="1"/>
            <a:r>
              <a:rPr lang="en-US" dirty="0"/>
              <a:t>Multicast: Need to send each message to every instance </a:t>
            </a:r>
            <a:r>
              <a:rPr lang="en-US" dirty="0">
                <a:solidFill>
                  <a:srgbClr val="FF0000"/>
                </a:solidFill>
              </a:rPr>
              <a:t>including the one that sends the message</a:t>
            </a:r>
            <a:r>
              <a:rPr lang="en-US" dirty="0"/>
              <a:t>. Just create 5 connections (5 sockets) and send a message 5 times through different connections.</a:t>
            </a:r>
          </a:p>
          <a:p>
            <a:pPr lvl="1"/>
            <a:r>
              <a:rPr lang="en-US" dirty="0" err="1"/>
              <a:t>ContentProvider</a:t>
            </a:r>
            <a:r>
              <a:rPr lang="en-US" dirty="0"/>
              <a:t>: Don’t call it directly. Don’t share anything with the main activity. Consider it an almost separate app only accessible via </a:t>
            </a:r>
            <a:r>
              <a:rPr lang="en-US" dirty="0" err="1"/>
              <a:t>ContentResolver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4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Mistake: </a:t>
            </a:r>
            <a:r>
              <a:rPr lang="en-US" dirty="0" err="1"/>
              <a:t>Lamport</a:t>
            </a:r>
            <a:r>
              <a:rPr lang="en-US" dirty="0"/>
              <a:t> Logical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Example: </a:t>
            </a:r>
            <a:r>
              <a:rPr lang="en-US" dirty="0" err="1"/>
              <a:t>Lamport</a:t>
            </a:r>
            <a:r>
              <a:rPr lang="en-US" dirty="0"/>
              <a:t> Logical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8</a:t>
            </a: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4884738" y="3073400"/>
            <a:ext cx="2747962" cy="2871788"/>
            <a:chOff x="3077" y="1936"/>
            <a:chExt cx="1731" cy="1809"/>
          </a:xfrm>
        </p:grpSpPr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3314" y="3160"/>
              <a:ext cx="1494" cy="5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3 and 7 are logically </a:t>
              </a:r>
              <a:r>
                <a:rPr lang="en-US" sz="2000" i="1" u="sng"/>
                <a:t>concurrent </a:t>
              </a:r>
              <a:r>
                <a:rPr lang="en-US" sz="2000"/>
                <a:t>events</a:t>
              </a: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 flipV="1">
              <a:off x="3077" y="1936"/>
              <a:ext cx="277" cy="1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Oval 71"/>
          <p:cNvSpPr>
            <a:spLocks noChangeArrowheads="1"/>
          </p:cNvSpPr>
          <p:nvPr/>
        </p:nvSpPr>
        <p:spPr bwMode="auto">
          <a:xfrm rot="19782274">
            <a:off x="4102100" y="2551113"/>
            <a:ext cx="1654175" cy="611187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With </a:t>
            </a:r>
            <a:r>
              <a:rPr lang="en-US" dirty="0" err="1">
                <a:latin typeface="Arial" pitchFamily="-1" charset="0"/>
              </a:rPr>
              <a:t>Lamport</a:t>
            </a:r>
            <a:r>
              <a:rPr lang="en-US" dirty="0">
                <a:latin typeface="Arial" pitchFamily="-1" charset="0"/>
              </a:rPr>
              <a:t> clock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e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“happened-before”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timestamp(e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) &lt; timestamp (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f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),  but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timestamp(e) &lt; timestamp (f)   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e “happened-before” f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Idea?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Each process keeps a separate clock &amp; pass them around.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Each process learns about what happened in all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7029450" cy="287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2037" y="2057400"/>
            <a:ext cx="385763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4825424"/>
            <a:ext cx="990600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Physical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Logical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5940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Vector Logical time addresses the issue: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All processes use a vector of counters (logical clocks), </a:t>
            </a:r>
            <a:r>
              <a:rPr lang="en-US" dirty="0" err="1">
                <a:latin typeface="Arial" pitchFamily="-1" charset="0"/>
              </a:rPr>
              <a:t>i</a:t>
            </a:r>
            <a:r>
              <a:rPr lang="en-US" baseline="30000" dirty="0" err="1">
                <a:latin typeface="Arial" pitchFamily="-1" charset="0"/>
              </a:rPr>
              <a:t>th</a:t>
            </a:r>
            <a:r>
              <a:rPr lang="en-US" dirty="0">
                <a:latin typeface="Arial" pitchFamily="-1" charset="0"/>
              </a:rPr>
              <a:t> element is the clock value for process </a:t>
            </a:r>
            <a:r>
              <a:rPr lang="en-US" dirty="0" err="1">
                <a:latin typeface="Arial" pitchFamily="-1" charset="0"/>
              </a:rPr>
              <a:t>i</a:t>
            </a:r>
            <a:r>
              <a:rPr lang="en-US" dirty="0">
                <a:latin typeface="Arial" pitchFamily="-1" charset="0"/>
              </a:rPr>
              <a:t>, initially all zero.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Each process </a:t>
            </a:r>
            <a:r>
              <a:rPr lang="en-US" dirty="0" err="1">
                <a:latin typeface="Arial" pitchFamily="-1" charset="0"/>
              </a:rPr>
              <a:t>i</a:t>
            </a:r>
            <a:r>
              <a:rPr lang="en-US" dirty="0">
                <a:latin typeface="Arial" pitchFamily="-1" charset="0"/>
              </a:rPr>
              <a:t> increments the </a:t>
            </a:r>
            <a:r>
              <a:rPr lang="en-US" dirty="0" err="1">
                <a:latin typeface="Arial" pitchFamily="-1" charset="0"/>
              </a:rPr>
              <a:t>i</a:t>
            </a:r>
            <a:r>
              <a:rPr lang="en-US" baseline="30000" dirty="0" err="1">
                <a:latin typeface="Arial" pitchFamily="-1" charset="0"/>
              </a:rPr>
              <a:t>th</a:t>
            </a:r>
            <a:r>
              <a:rPr lang="en-US" dirty="0">
                <a:latin typeface="Arial" pitchFamily="-1" charset="0"/>
              </a:rPr>
              <a:t> element of its vector upon an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instruction</a:t>
            </a:r>
            <a:r>
              <a:rPr lang="en-US" dirty="0">
                <a:latin typeface="Arial" pitchFamily="-1" charset="0"/>
              </a:rPr>
              <a:t> or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send</a:t>
            </a:r>
            <a:r>
              <a:rPr lang="en-US" dirty="0">
                <a:latin typeface="Arial" pitchFamily="-1" charset="0"/>
              </a:rPr>
              <a:t> event. Vector value is timestamp of the event.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send(message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) </a:t>
            </a:r>
            <a:r>
              <a:rPr lang="en-US" dirty="0">
                <a:latin typeface="Arial" pitchFamily="-1" charset="0"/>
              </a:rPr>
              <a:t>event carries its vector timestamp (counter vector)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For a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receive(message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dirty="0">
                <a:latin typeface="Arial" pitchFamily="-1" charset="0"/>
              </a:rPr>
              <a:t> event,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] =</a:t>
            </a:r>
          </a:p>
          <a:p>
            <a:pPr lvl="2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Max(V</a:t>
            </a:r>
            <a:r>
              <a:rPr lang="en-US" baseline="-25000" dirty="0" err="1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] ,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>
                <a:solidFill>
                  <a:srgbClr val="0000FF"/>
                </a:solidFill>
                <a:latin typeface="Arial" pitchFamily="-1" charset="0"/>
              </a:rPr>
              <a:t>message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]),   if </a:t>
            </a: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is not self, </a:t>
            </a:r>
          </a:p>
          <a:p>
            <a:pPr lvl="2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[j] + 1, otherwise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Key point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You update your own clock. For all other clocks, rely on what other processes tell you and get the most up-to-date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Mistake: Vector Logical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1280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590800" y="2374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73100" y="2806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7700" y="3441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8500" y="41402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2603500" y="3009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603500" y="3683000"/>
            <a:ext cx="54229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2654300" y="4394200"/>
            <a:ext cx="53340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638300" y="2286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635125" y="22606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511800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81200" y="4940300"/>
            <a:ext cx="23749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Vector logical clock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104900" y="57658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977900" y="5397500"/>
            <a:ext cx="290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(vector timestamp)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1676400" y="28575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1673225" y="28321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676400" y="35052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673225" y="34798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1727200" y="4216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1724025" y="41910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grpSp>
        <p:nvGrpSpPr>
          <p:cNvPr id="29" name="Group 81"/>
          <p:cNvGrpSpPr>
            <a:grpSpLocks/>
          </p:cNvGrpSpPr>
          <p:nvPr/>
        </p:nvGrpSpPr>
        <p:grpSpPr bwMode="auto">
          <a:xfrm>
            <a:off x="2397125" y="2108200"/>
            <a:ext cx="1263650" cy="1214438"/>
            <a:chOff x="1510" y="1328"/>
            <a:chExt cx="796" cy="765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1792" y="1496"/>
              <a:ext cx="240" cy="40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1510" y="1328"/>
              <a:ext cx="796" cy="765"/>
              <a:chOff x="1510" y="1328"/>
              <a:chExt cx="796" cy="765"/>
            </a:xfrm>
          </p:grpSpPr>
          <p:sp>
            <p:nvSpPr>
              <p:cNvPr id="32" name="Text Box 35"/>
              <p:cNvSpPr txBox="1">
                <a:spLocks noChangeArrowheads="1"/>
              </p:cNvSpPr>
              <p:nvPr/>
            </p:nvSpPr>
            <p:spPr bwMode="auto">
              <a:xfrm>
                <a:off x="1600" y="156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(1,0,0,0)</a:t>
                </a:r>
              </a:p>
            </p:txBody>
          </p:sp>
          <p:sp>
            <p:nvSpPr>
              <p:cNvPr id="33" name="Oval 36"/>
              <p:cNvSpPr>
                <a:spLocks noChangeArrowheads="1"/>
              </p:cNvSpPr>
              <p:nvPr/>
            </p:nvSpPr>
            <p:spPr bwMode="auto">
              <a:xfrm>
                <a:off x="1512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1510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1,0,0,0</a:t>
                </a:r>
              </a:p>
            </p:txBody>
          </p:sp>
          <p:sp>
            <p:nvSpPr>
              <p:cNvPr id="35" name="Oval 38"/>
              <p:cNvSpPr>
                <a:spLocks noChangeArrowheads="1"/>
              </p:cNvSpPr>
              <p:nvPr/>
            </p:nvSpPr>
            <p:spPr bwMode="auto">
              <a:xfrm>
                <a:off x="1760" y="191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1758" y="189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1,1,0,0</a:t>
                </a:r>
              </a:p>
            </p:txBody>
          </p:sp>
        </p:grpSp>
      </p:grpSp>
      <p:grpSp>
        <p:nvGrpSpPr>
          <p:cNvPr id="37" name="Group 82"/>
          <p:cNvGrpSpPr>
            <a:grpSpLocks/>
          </p:cNvGrpSpPr>
          <p:nvPr/>
        </p:nvGrpSpPr>
        <p:grpSpPr bwMode="auto">
          <a:xfrm>
            <a:off x="3235325" y="2108200"/>
            <a:ext cx="1454150" cy="1862138"/>
            <a:chOff x="2038" y="1328"/>
            <a:chExt cx="916" cy="1173"/>
          </a:xfrm>
        </p:grpSpPr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2304" y="1496"/>
              <a:ext cx="384" cy="84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40"/>
            <p:cNvGrpSpPr>
              <a:grpSpLocks/>
            </p:cNvGrpSpPr>
            <p:nvPr/>
          </p:nvGrpSpPr>
          <p:grpSpPr bwMode="auto">
            <a:xfrm>
              <a:off x="2038" y="1328"/>
              <a:ext cx="916" cy="1173"/>
              <a:chOff x="2038" y="1328"/>
              <a:chExt cx="916" cy="1173"/>
            </a:xfrm>
          </p:grpSpPr>
          <p:sp>
            <p:nvSpPr>
              <p:cNvPr id="40" name="Oval 41"/>
              <p:cNvSpPr>
                <a:spLocks noChangeArrowheads="1"/>
              </p:cNvSpPr>
              <p:nvPr/>
            </p:nvSpPr>
            <p:spPr bwMode="auto">
              <a:xfrm>
                <a:off x="2040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2038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2,0,0,0</a:t>
                </a:r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2408" y="232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2406" y="230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2,0,1,0</a:t>
                </a:r>
              </a:p>
            </p:txBody>
          </p:sp>
          <p:sp>
            <p:nvSpPr>
              <p:cNvPr id="44" name="Text Box 45"/>
              <p:cNvSpPr txBox="1">
                <a:spLocks noChangeArrowheads="1"/>
              </p:cNvSpPr>
              <p:nvPr/>
            </p:nvSpPr>
            <p:spPr bwMode="auto">
              <a:xfrm>
                <a:off x="2224" y="1912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(2,0,0,0)</a:t>
                </a:r>
              </a:p>
            </p:txBody>
          </p:sp>
        </p:grpSp>
      </p:grpSp>
      <p:grpSp>
        <p:nvGrpSpPr>
          <p:cNvPr id="45" name="Group 83"/>
          <p:cNvGrpSpPr>
            <a:grpSpLocks/>
          </p:cNvGrpSpPr>
          <p:nvPr/>
        </p:nvGrpSpPr>
        <p:grpSpPr bwMode="auto">
          <a:xfrm>
            <a:off x="4445000" y="3416300"/>
            <a:ext cx="1073150" cy="1277938"/>
            <a:chOff x="2800" y="2152"/>
            <a:chExt cx="676" cy="805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072" y="2312"/>
              <a:ext cx="144" cy="424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79"/>
            <p:cNvGrpSpPr>
              <a:grpSpLocks/>
            </p:cNvGrpSpPr>
            <p:nvPr/>
          </p:nvGrpSpPr>
          <p:grpSpPr bwMode="auto">
            <a:xfrm>
              <a:off x="2800" y="2152"/>
              <a:ext cx="676" cy="805"/>
              <a:chOff x="2800" y="2152"/>
              <a:chExt cx="676" cy="805"/>
            </a:xfrm>
          </p:grpSpPr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2824" y="2168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Text Box 48"/>
              <p:cNvSpPr txBox="1">
                <a:spLocks noChangeArrowheads="1"/>
              </p:cNvSpPr>
              <p:nvPr/>
            </p:nvSpPr>
            <p:spPr bwMode="auto">
              <a:xfrm>
                <a:off x="2822" y="2152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2,0,2,0</a:t>
                </a:r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2930" y="2776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Text Box 50"/>
              <p:cNvSpPr txBox="1">
                <a:spLocks noChangeArrowheads="1"/>
              </p:cNvSpPr>
              <p:nvPr/>
            </p:nvSpPr>
            <p:spPr bwMode="auto">
              <a:xfrm>
                <a:off x="2928" y="2760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2,0,2,1</a:t>
                </a:r>
              </a:p>
            </p:txBody>
          </p:sp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2800" y="2472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(2,0,2,0)</a:t>
                </a:r>
              </a:p>
            </p:txBody>
          </p:sp>
        </p:grpSp>
      </p:grpSp>
      <p:grpSp>
        <p:nvGrpSpPr>
          <p:cNvPr id="53" name="Group 84"/>
          <p:cNvGrpSpPr>
            <a:grpSpLocks/>
          </p:cNvGrpSpPr>
          <p:nvPr/>
        </p:nvGrpSpPr>
        <p:grpSpPr bwMode="auto">
          <a:xfrm>
            <a:off x="4556125" y="2755900"/>
            <a:ext cx="1492250" cy="1227138"/>
            <a:chOff x="2870" y="1736"/>
            <a:chExt cx="940" cy="773"/>
          </a:xfrm>
        </p:grpSpPr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3216" y="1896"/>
              <a:ext cx="256" cy="41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2870" y="1736"/>
              <a:ext cx="940" cy="773"/>
              <a:chOff x="2870" y="1736"/>
              <a:chExt cx="940" cy="773"/>
            </a:xfrm>
          </p:grpSpPr>
          <p:sp>
            <p:nvSpPr>
              <p:cNvPr id="56" name="Oval 53"/>
              <p:cNvSpPr>
                <a:spLocks noChangeArrowheads="1"/>
              </p:cNvSpPr>
              <p:nvPr/>
            </p:nvSpPr>
            <p:spPr bwMode="auto">
              <a:xfrm>
                <a:off x="2872" y="175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Text Box 54"/>
              <p:cNvSpPr txBox="1">
                <a:spLocks noChangeArrowheads="1"/>
              </p:cNvSpPr>
              <p:nvPr/>
            </p:nvSpPr>
            <p:spPr bwMode="auto">
              <a:xfrm>
                <a:off x="2870" y="173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1,2,0,0</a:t>
                </a:r>
              </a:p>
            </p:txBody>
          </p:sp>
          <p:sp>
            <p:nvSpPr>
              <p:cNvPr id="58" name="Oval 55"/>
              <p:cNvSpPr>
                <a:spLocks noChangeArrowheads="1"/>
              </p:cNvSpPr>
              <p:nvPr/>
            </p:nvSpPr>
            <p:spPr bwMode="auto">
              <a:xfrm>
                <a:off x="3264" y="2328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Text Box 56"/>
              <p:cNvSpPr txBox="1">
                <a:spLocks noChangeArrowheads="1"/>
              </p:cNvSpPr>
              <p:nvPr/>
            </p:nvSpPr>
            <p:spPr bwMode="auto">
              <a:xfrm>
                <a:off x="3262" y="2312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2,2,3,0</a:t>
                </a:r>
              </a:p>
            </p:txBody>
          </p:sp>
          <p:sp>
            <p:nvSpPr>
              <p:cNvPr id="60" name="Text Box 57"/>
              <p:cNvSpPr txBox="1">
                <a:spLocks noChangeArrowheads="1"/>
              </p:cNvSpPr>
              <p:nvPr/>
            </p:nvSpPr>
            <p:spPr bwMode="auto">
              <a:xfrm>
                <a:off x="2960" y="1944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(1,2,0,0)</a:t>
                </a:r>
              </a:p>
            </p:txBody>
          </p:sp>
        </p:grpSp>
      </p:grpSp>
      <p:grpSp>
        <p:nvGrpSpPr>
          <p:cNvPr id="61" name="Group 85"/>
          <p:cNvGrpSpPr>
            <a:grpSpLocks/>
          </p:cNvGrpSpPr>
          <p:nvPr/>
        </p:nvGrpSpPr>
        <p:grpSpPr bwMode="auto">
          <a:xfrm>
            <a:off x="5715000" y="2108200"/>
            <a:ext cx="1631950" cy="1849438"/>
            <a:chOff x="3600" y="1328"/>
            <a:chExt cx="1028" cy="1165"/>
          </a:xfrm>
        </p:grpSpPr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3936" y="1504"/>
              <a:ext cx="480" cy="81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3600" y="1328"/>
              <a:ext cx="1028" cy="1165"/>
              <a:chOff x="3550" y="1328"/>
              <a:chExt cx="1028" cy="1165"/>
            </a:xfrm>
          </p:grpSpPr>
          <p:sp>
            <p:nvSpPr>
              <p:cNvPr id="64" name="Oval 59"/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Text Box 60"/>
              <p:cNvSpPr txBox="1">
                <a:spLocks noChangeArrowheads="1"/>
              </p:cNvSpPr>
              <p:nvPr/>
            </p:nvSpPr>
            <p:spPr bwMode="auto">
              <a:xfrm>
                <a:off x="3550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4,0,2,2</a:t>
                </a:r>
              </a:p>
            </p:txBody>
          </p:sp>
          <p:sp>
            <p:nvSpPr>
              <p:cNvPr id="66" name="Oval 61"/>
              <p:cNvSpPr>
                <a:spLocks noChangeArrowheads="1"/>
              </p:cNvSpPr>
              <p:nvPr/>
            </p:nvSpPr>
            <p:spPr bwMode="auto">
              <a:xfrm>
                <a:off x="4032" y="231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Text Box 62"/>
              <p:cNvSpPr txBox="1">
                <a:spLocks noChangeArrowheads="1"/>
              </p:cNvSpPr>
              <p:nvPr/>
            </p:nvSpPr>
            <p:spPr bwMode="auto">
              <a:xfrm>
                <a:off x="4030" y="229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4,2,4,2</a:t>
                </a:r>
              </a:p>
            </p:txBody>
          </p:sp>
          <p:sp>
            <p:nvSpPr>
              <p:cNvPr id="68" name="Text Box 63"/>
              <p:cNvSpPr txBox="1">
                <a:spLocks noChangeArrowheads="1"/>
              </p:cNvSpPr>
              <p:nvPr/>
            </p:nvSpPr>
            <p:spPr bwMode="auto">
              <a:xfrm>
                <a:off x="3736" y="168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(4,0,2,2)</a:t>
                </a:r>
              </a:p>
            </p:txBody>
          </p:sp>
        </p:grpSp>
      </p:grpSp>
      <p:grpSp>
        <p:nvGrpSpPr>
          <p:cNvPr id="69" name="Group 87"/>
          <p:cNvGrpSpPr>
            <a:grpSpLocks/>
          </p:cNvGrpSpPr>
          <p:nvPr/>
        </p:nvGrpSpPr>
        <p:grpSpPr bwMode="auto">
          <a:xfrm>
            <a:off x="5334000" y="2311400"/>
            <a:ext cx="1206500" cy="2230438"/>
            <a:chOff x="3360" y="1456"/>
            <a:chExt cx="760" cy="1405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3600" y="1632"/>
              <a:ext cx="48" cy="105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1" name="Group 80"/>
            <p:cNvGrpSpPr>
              <a:grpSpLocks/>
            </p:cNvGrpSpPr>
            <p:nvPr/>
          </p:nvGrpSpPr>
          <p:grpSpPr bwMode="auto">
            <a:xfrm>
              <a:off x="3360" y="1456"/>
              <a:ext cx="760" cy="1405"/>
              <a:chOff x="3360" y="1456"/>
              <a:chExt cx="760" cy="1405"/>
            </a:xfrm>
          </p:grpSpPr>
          <p:sp>
            <p:nvSpPr>
              <p:cNvPr id="72" name="Oval 65"/>
              <p:cNvSpPr>
                <a:spLocks noChangeArrowheads="1"/>
              </p:cNvSpPr>
              <p:nvPr/>
            </p:nvSpPr>
            <p:spPr bwMode="auto">
              <a:xfrm>
                <a:off x="3418" y="268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66"/>
              <p:cNvSpPr txBox="1">
                <a:spLocks noChangeArrowheads="1"/>
              </p:cNvSpPr>
              <p:nvPr/>
            </p:nvSpPr>
            <p:spPr bwMode="auto">
              <a:xfrm>
                <a:off x="3408" y="266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2,0,2,2</a:t>
                </a:r>
              </a:p>
            </p:txBody>
          </p:sp>
          <p:sp>
            <p:nvSpPr>
              <p:cNvPr id="74" name="Oval 67"/>
              <p:cNvSpPr>
                <a:spLocks noChangeArrowheads="1"/>
              </p:cNvSpPr>
              <p:nvPr/>
            </p:nvSpPr>
            <p:spPr bwMode="auto">
              <a:xfrm>
                <a:off x="3362" y="147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68"/>
              <p:cNvSpPr txBox="1">
                <a:spLocks noChangeArrowheads="1"/>
              </p:cNvSpPr>
              <p:nvPr/>
            </p:nvSpPr>
            <p:spPr bwMode="auto">
              <a:xfrm>
                <a:off x="3360" y="145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3,0,2,2</a:t>
                </a:r>
              </a:p>
            </p:txBody>
          </p:sp>
          <p:sp>
            <p:nvSpPr>
              <p:cNvPr id="76" name="Text Box 69"/>
              <p:cNvSpPr txBox="1">
                <a:spLocks noChangeArrowheads="1"/>
              </p:cNvSpPr>
              <p:nvPr/>
            </p:nvSpPr>
            <p:spPr bwMode="auto">
              <a:xfrm>
                <a:off x="3512" y="2040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(2,0,2,2)</a:t>
                </a:r>
              </a:p>
            </p:txBody>
          </p:sp>
        </p:grp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7086600" y="3556000"/>
            <a:ext cx="1282700" cy="1112838"/>
            <a:chOff x="4464" y="2240"/>
            <a:chExt cx="808" cy="701"/>
          </a:xfrm>
        </p:grpSpPr>
        <p:sp>
          <p:nvSpPr>
            <p:cNvPr id="78" name="Line 18"/>
            <p:cNvSpPr>
              <a:spLocks noChangeShapeType="1"/>
            </p:cNvSpPr>
            <p:nvPr/>
          </p:nvSpPr>
          <p:spPr bwMode="auto">
            <a:xfrm flipV="1">
              <a:off x="4624" y="2392"/>
              <a:ext cx="80" cy="39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4464" y="2240"/>
              <a:ext cx="808" cy="701"/>
              <a:chOff x="4464" y="2240"/>
              <a:chExt cx="808" cy="701"/>
            </a:xfrm>
          </p:grpSpPr>
          <p:sp>
            <p:nvSpPr>
              <p:cNvPr id="80" name="Oval 71"/>
              <p:cNvSpPr>
                <a:spLocks noChangeArrowheads="1"/>
              </p:cNvSpPr>
              <p:nvPr/>
            </p:nvSpPr>
            <p:spPr bwMode="auto">
              <a:xfrm>
                <a:off x="4466" y="276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72"/>
              <p:cNvSpPr txBox="1">
                <a:spLocks noChangeArrowheads="1"/>
              </p:cNvSpPr>
              <p:nvPr/>
            </p:nvSpPr>
            <p:spPr bwMode="auto">
              <a:xfrm>
                <a:off x="4464" y="274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2,0,2,3</a:t>
                </a:r>
              </a:p>
            </p:txBody>
          </p:sp>
          <p:sp>
            <p:nvSpPr>
              <p:cNvPr id="82" name="Oval 73"/>
              <p:cNvSpPr>
                <a:spLocks noChangeArrowheads="1"/>
              </p:cNvSpPr>
              <p:nvPr/>
            </p:nvSpPr>
            <p:spPr bwMode="auto">
              <a:xfrm>
                <a:off x="4568" y="2256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74"/>
              <p:cNvSpPr txBox="1">
                <a:spLocks noChangeArrowheads="1"/>
              </p:cNvSpPr>
              <p:nvPr/>
            </p:nvSpPr>
            <p:spPr bwMode="auto">
              <a:xfrm>
                <a:off x="4566" y="2240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4,2,5,3</a:t>
                </a:r>
              </a:p>
            </p:txBody>
          </p:sp>
          <p:sp>
            <p:nvSpPr>
              <p:cNvPr id="84" name="Text Box 75"/>
              <p:cNvSpPr txBox="1">
                <a:spLocks noChangeArrowheads="1"/>
              </p:cNvSpPr>
              <p:nvPr/>
            </p:nvSpPr>
            <p:spPr bwMode="auto">
              <a:xfrm>
                <a:off x="4664" y="252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(2,0,2,3)</a:t>
                </a:r>
              </a:p>
            </p:txBody>
          </p:sp>
        </p:grpSp>
      </p:grpSp>
      <p:sp>
        <p:nvSpPr>
          <p:cNvPr id="85" name="Oval 76"/>
          <p:cNvSpPr>
            <a:spLocks noChangeArrowheads="1"/>
          </p:cNvSpPr>
          <p:nvPr/>
        </p:nvSpPr>
        <p:spPr bwMode="auto">
          <a:xfrm>
            <a:off x="965200" y="5016500"/>
            <a:ext cx="8382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923925" y="4991100"/>
            <a:ext cx="9588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n,m,p,q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Vector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= VT</a:t>
            </a:r>
            <a:r>
              <a:rPr lang="en-US" baseline="-25000" dirty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>
                <a:latin typeface="Arial" pitchFamily="-1" charset="0"/>
              </a:rPr>
              <a:t>iff</a:t>
            </a:r>
            <a:r>
              <a:rPr lang="en-US" dirty="0">
                <a:latin typeface="Arial" pitchFamily="-1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[i] =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[i], for all 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 = 1, … , 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</a:rPr>
              <a:t>n</a:t>
            </a:r>
            <a:endParaRPr lang="en-US" dirty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&lt;= VT</a:t>
            </a:r>
            <a:r>
              <a:rPr lang="en-US" baseline="-25000" dirty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>
                <a:latin typeface="Arial" pitchFamily="-1" charset="0"/>
              </a:rPr>
              <a:t>iff</a:t>
            </a:r>
            <a:r>
              <a:rPr lang="en-US" dirty="0">
                <a:latin typeface="Arial" pitchFamily="-1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[i] &lt;=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[i], for all 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 = 1, … , 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</a:rPr>
              <a:t>n</a:t>
            </a:r>
            <a:endParaRPr lang="en-US" dirty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&lt; VT</a:t>
            </a:r>
            <a:r>
              <a:rPr lang="en-US" baseline="-25000" dirty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>
                <a:latin typeface="Arial" pitchFamily="-1" charset="0"/>
              </a:rPr>
              <a:t>iff</a:t>
            </a:r>
            <a:r>
              <a:rPr lang="en-US" dirty="0">
                <a:latin typeface="Arial" pitchFamily="-1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 &amp; 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(1 &lt;= 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&lt;= 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n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&amp;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[j] &lt;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[</a:t>
            </a:r>
            <a:r>
              <a:rPr lang="en-US" dirty="0" err="1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])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is concurrent with VT</a:t>
            </a:r>
            <a:r>
              <a:rPr lang="en-US" baseline="-25000" dirty="0">
                <a:solidFill>
                  <a:srgbClr val="0000FF"/>
                </a:solidFill>
                <a:latin typeface="Arial" pitchFamily="-1" charset="0"/>
              </a:rPr>
              <a:t>2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>
                <a:latin typeface="Arial" pitchFamily="-1" charset="0"/>
              </a:rPr>
              <a:t>iff</a:t>
            </a:r>
            <a:r>
              <a:rPr lang="en-US" dirty="0">
                <a:latin typeface="Arial" pitchFamily="-1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(not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  AND not 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)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of Logical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 a design decision</a:t>
            </a:r>
          </a:p>
          <a:p>
            <a:r>
              <a:rPr lang="en-US" dirty="0"/>
              <a:t>NTP error bound</a:t>
            </a:r>
          </a:p>
          <a:p>
            <a:pPr lvl="1"/>
            <a:r>
              <a:rPr lang="en-US" dirty="0"/>
              <a:t>Local: a few ms</a:t>
            </a:r>
          </a:p>
          <a:p>
            <a:pPr lvl="1"/>
            <a:r>
              <a:rPr lang="en-US" dirty="0"/>
              <a:t>Wide-area: 10’s of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If your system </a:t>
            </a:r>
            <a:r>
              <a:rPr lang="en-US" dirty="0">
                <a:solidFill>
                  <a:srgbClr val="0000FF"/>
                </a:solidFill>
              </a:rPr>
              <a:t>doesn’t care about this inaccuracy</a:t>
            </a:r>
            <a:r>
              <a:rPr lang="en-US" dirty="0"/>
              <a:t>, then NTP should be fine.</a:t>
            </a:r>
          </a:p>
          <a:p>
            <a:r>
              <a:rPr lang="en-US" dirty="0"/>
              <a:t>Logical clocks impose an arbitrary order over concurrent events anyway</a:t>
            </a:r>
          </a:p>
          <a:p>
            <a:pPr lvl="1"/>
            <a:r>
              <a:rPr lang="en-US" dirty="0"/>
              <a:t>Breaking ties: process IDs,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Clock skews do happen</a:t>
            </a:r>
          </a:p>
          <a:p>
            <a:r>
              <a:rPr lang="en-US" dirty="0" err="1">
                <a:solidFill>
                  <a:srgbClr val="0000FF"/>
                </a:solidFill>
              </a:rPr>
              <a:t>Cristian’s</a:t>
            </a:r>
            <a:r>
              <a:rPr lang="en-US" dirty="0">
                <a:solidFill>
                  <a:srgbClr val="0000FF"/>
                </a:solidFill>
              </a:rPr>
              <a:t> algorithm</a:t>
            </a:r>
          </a:p>
          <a:p>
            <a:pPr lvl="1"/>
            <a:r>
              <a:rPr lang="en-US" dirty="0"/>
              <a:t>One server</a:t>
            </a:r>
          </a:p>
          <a:p>
            <a:pPr lvl="1"/>
            <a:r>
              <a:rPr lang="en-US" dirty="0"/>
              <a:t>Server-side timestamp and one-way delay estimation</a:t>
            </a:r>
          </a:p>
          <a:p>
            <a:r>
              <a:rPr lang="en-US" dirty="0">
                <a:solidFill>
                  <a:srgbClr val="0000FF"/>
                </a:solidFill>
              </a:rPr>
              <a:t>NTP (Network Time Protocol)</a:t>
            </a:r>
          </a:p>
          <a:p>
            <a:pPr lvl="1"/>
            <a:r>
              <a:rPr lang="en-US" dirty="0"/>
              <a:t>Hierarchy of time servers</a:t>
            </a:r>
          </a:p>
          <a:p>
            <a:pPr lvl="1"/>
            <a:r>
              <a:rPr lang="en-US" dirty="0"/>
              <a:t>Estimates the actual offset between two clocks</a:t>
            </a:r>
          </a:p>
          <a:p>
            <a:pPr lvl="1"/>
            <a:r>
              <a:rPr lang="en-US" dirty="0"/>
              <a:t>Designed for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Relative order of events enough for practical purposes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rgbClr val="0000FF"/>
                </a:solidFill>
                <a:latin typeface="Arial" pitchFamily="-1" charset="0"/>
              </a:rPr>
              <a:t>Lamport’s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 logical clocks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Vector clocks</a:t>
            </a:r>
          </a:p>
          <a:p>
            <a:r>
              <a:rPr lang="en-US" dirty="0"/>
              <a:t>Next: How to take a global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at UIUC.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7925-7E44-394F-B5B7-7418B021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Came a Breakthrough…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E825-1083-7A45-B558-A27F92D5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sync multiple clocks </a:t>
            </a:r>
            <a:r>
              <a:rPr lang="en-US" dirty="0">
                <a:solidFill>
                  <a:srgbClr val="0000FF"/>
                </a:solidFill>
              </a:rPr>
              <a:t>perfectly</a:t>
            </a:r>
            <a:r>
              <a:rPr lang="en-US" dirty="0"/>
              <a:t>.</a:t>
            </a:r>
          </a:p>
          <a:p>
            <a:r>
              <a:rPr lang="en-US" dirty="0"/>
              <a:t>But why did we want to synchronize clocks in the first place?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8F8DD-F7EA-4C4E-AB3D-3E647C62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5870A-A81D-994B-A116-35F2F642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14600"/>
            <a:ext cx="5439809" cy="396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FAE4D2-B615-9642-9120-813DC379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19400"/>
            <a:ext cx="5257800" cy="3671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499FE-BC33-5648-8438-442735AE2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24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Came a Breakthrough…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just want to order events happened at </a:t>
            </a:r>
            <a:r>
              <a:rPr lang="en-US" dirty="0">
                <a:solidFill>
                  <a:srgbClr val="0000FF"/>
                </a:solidFill>
              </a:rPr>
              <a:t>different processes</a:t>
            </a:r>
            <a:r>
              <a:rPr lang="en-US" dirty="0"/>
              <a:t>, we don’t need to synchronize physical clocks.</a:t>
            </a:r>
          </a:p>
          <a:p>
            <a:r>
              <a:rPr lang="en-US" dirty="0"/>
              <a:t>We just need to be able to determine the ordering.</a:t>
            </a:r>
          </a:p>
          <a:p>
            <a:r>
              <a:rPr lang="en-US" dirty="0"/>
              <a:t>So the </a:t>
            </a:r>
            <a:r>
              <a:rPr lang="en-US"/>
              <a:t>concept of </a:t>
            </a:r>
            <a:r>
              <a:rPr lang="en-US" dirty="0">
                <a:solidFill>
                  <a:srgbClr val="FF0000"/>
                </a:solidFill>
              </a:rPr>
              <a:t>logical time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Arial" pitchFamily="-1" charset="0"/>
              </a:rPr>
              <a:t>First proposed by Leslie </a:t>
            </a:r>
            <a:r>
              <a:rPr lang="en-US" i="1" dirty="0" err="1">
                <a:latin typeface="Arial" pitchFamily="-1" charset="0"/>
              </a:rPr>
              <a:t>Lamport</a:t>
            </a:r>
            <a:r>
              <a:rPr lang="en-US" i="1" dirty="0">
                <a:latin typeface="Arial" pitchFamily="-1" charset="0"/>
              </a:rPr>
              <a:t> </a:t>
            </a:r>
            <a:r>
              <a:rPr lang="en-US" dirty="0">
                <a:latin typeface="Arial" pitchFamily="-1" charset="0"/>
              </a:rPr>
              <a:t>in the 70’s</a:t>
            </a:r>
          </a:p>
          <a:p>
            <a:pPr lvl="1"/>
            <a:r>
              <a:rPr lang="en-US" dirty="0">
                <a:latin typeface="Arial" pitchFamily="-1" charset="0"/>
              </a:rPr>
              <a:t>Based on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causality of events</a:t>
            </a:r>
          </a:p>
          <a:p>
            <a:pPr lvl="1"/>
            <a:r>
              <a:rPr lang="en-US" dirty="0">
                <a:latin typeface="Arial" pitchFamily="-1" charset="0"/>
              </a:rPr>
              <a:t>Defined relative time, not absolute time</a:t>
            </a:r>
          </a:p>
          <a:p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Critical observation</a:t>
            </a:r>
            <a:r>
              <a:rPr lang="en-US" dirty="0">
                <a:latin typeface="Arial" pitchFamily="-1" charset="0"/>
              </a:rPr>
              <a:t>: time (ordering)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only matters</a:t>
            </a:r>
            <a:r>
              <a:rPr lang="en-US" dirty="0">
                <a:latin typeface="Arial" pitchFamily="-1" charset="0"/>
              </a:rPr>
              <a:t> if two or more processes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interact, i.e., send/receive messages</a:t>
            </a:r>
            <a:r>
              <a:rPr lang="en-US" dirty="0">
                <a:latin typeface="Arial" pitchFamily="-1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Background: we’ll think of a program as a collection of actions: </a:t>
            </a:r>
            <a:r>
              <a:rPr lang="en-US" dirty="0">
                <a:solidFill>
                  <a:srgbClr val="FF0000"/>
                </a:solidFill>
              </a:rPr>
              <a:t>instruction, send, and receive</a:t>
            </a:r>
            <a:r>
              <a:rPr lang="en-US" dirty="0"/>
              <a:t> events.</a:t>
            </a:r>
          </a:p>
          <a:p>
            <a:r>
              <a:rPr lang="en-US" dirty="0"/>
              <a:t>Above is what we will deal with most of the time.</a:t>
            </a:r>
          </a:p>
          <a:p>
            <a:pPr lvl="1"/>
            <a:r>
              <a:rPr lang="en-US" dirty="0"/>
              <a:t>This is the execution view of a distributed system.</a:t>
            </a:r>
          </a:p>
          <a:p>
            <a:r>
              <a:rPr lang="en-US" dirty="0"/>
              <a:t>Ordering question: what do we ultimately want?</a:t>
            </a:r>
          </a:p>
          <a:p>
            <a:pPr lvl="1"/>
            <a:r>
              <a:rPr lang="en-US" dirty="0"/>
              <a:t>Taking two events and determine the ordering of the 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143000"/>
            <a:ext cx="82311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34627"/>
            <a:ext cx="519176" cy="589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600" y="2404533"/>
            <a:ext cx="990600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Physical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Ordering?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kind of orderings can we determine right away?</a:t>
            </a:r>
          </a:p>
          <a:p>
            <a:pPr lvl="1"/>
            <a:r>
              <a:rPr lang="en-US" dirty="0"/>
              <a:t>Events in the same process</a:t>
            </a:r>
          </a:p>
          <a:p>
            <a:pPr lvl="1"/>
            <a:r>
              <a:rPr lang="en-US" dirty="0"/>
              <a:t>Send/receive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1143000"/>
            <a:ext cx="82311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191000"/>
            <a:ext cx="519176" cy="589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48600" y="2404533"/>
            <a:ext cx="990600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Physical time</a:t>
            </a:r>
          </a:p>
        </p:txBody>
      </p:sp>
    </p:spTree>
    <p:extLst>
      <p:ext uri="{BB962C8B-B14F-4D97-AF65-F5344CB8AC3E}">
        <p14:creationId xmlns:p14="http://schemas.microsoft.com/office/powerpoint/2010/main" val="43143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take any two events, and determine the ordering of the two.</a:t>
            </a:r>
          </a:p>
          <a:p>
            <a:r>
              <a:rPr lang="en-US" dirty="0"/>
              <a:t>It uses a single number to do so.</a:t>
            </a:r>
          </a:p>
          <a:p>
            <a:r>
              <a:rPr lang="en-US" dirty="0"/>
              <a:t>Basic idea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each process</a:t>
            </a:r>
            <a:r>
              <a:rPr lang="en-US" dirty="0"/>
              <a:t> needs to know a time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581" y="2749550"/>
            <a:ext cx="803433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67600" y="4139624"/>
            <a:ext cx="990600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Physical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EB8B6-C030-A342-9A7A-19607D8F6B1D}"/>
              </a:ext>
            </a:extLst>
          </p:cNvPr>
          <p:cNvSpPr/>
          <p:nvPr/>
        </p:nvSpPr>
        <p:spPr bwMode="auto">
          <a:xfrm>
            <a:off x="1407795" y="5105400"/>
            <a:ext cx="461010" cy="9906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C1036A-5D72-D140-B589-24241D727913}"/>
              </a:ext>
            </a:extLst>
          </p:cNvPr>
          <p:cNvCxnSpPr>
            <a:cxnSpLocks/>
          </p:cNvCxnSpPr>
          <p:nvPr/>
        </p:nvCxnSpPr>
        <p:spPr bwMode="auto">
          <a:xfrm>
            <a:off x="1407795" y="5562599"/>
            <a:ext cx="461010" cy="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(</a:t>
            </a:r>
            <a:r>
              <a:rPr lang="en-US" dirty="0" err="1">
                <a:latin typeface="Arial" pitchFamily="-1" charset="0"/>
              </a:rPr>
              <a:t>Lamport</a:t>
            </a:r>
            <a:r>
              <a:rPr lang="en-US" dirty="0">
                <a:latin typeface="Arial" pitchFamily="-1" charset="0"/>
              </a:rPr>
              <a:t> algorithm assigns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logical timestamps.)</a:t>
            </a:r>
            <a:endParaRPr lang="en-US" dirty="0">
              <a:latin typeface="Arial" pitchFamily="-1" charset="0"/>
            </a:endParaRPr>
          </a:p>
          <a:p>
            <a:pPr marL="400050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Each process</a:t>
            </a:r>
            <a:r>
              <a:rPr lang="en-US" dirty="0">
                <a:latin typeface="Arial" pitchFamily="-1" charset="0"/>
              </a:rPr>
              <a:t> uses a counter with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initial value of zero</a:t>
            </a:r>
          </a:p>
          <a:p>
            <a:pPr marL="400050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 process increments its counter when a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send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>
                <a:latin typeface="Arial" pitchFamily="-1" charset="0"/>
              </a:rPr>
              <a:t>or an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instruction</a:t>
            </a:r>
            <a:r>
              <a:rPr lang="en-US" dirty="0">
                <a:latin typeface="Arial" pitchFamily="-1" charset="0"/>
              </a:rPr>
              <a:t> happens at it. The counter is assigned to the event as its timestamp.</a:t>
            </a:r>
          </a:p>
          <a:p>
            <a:pPr marL="400050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send (message) </a:t>
            </a:r>
            <a:r>
              <a:rPr lang="en-US" dirty="0">
                <a:latin typeface="Arial" pitchFamily="-1" charset="0"/>
              </a:rPr>
              <a:t>event carries its timestamp  </a:t>
            </a:r>
          </a:p>
          <a:p>
            <a:pPr marL="400050" indent="-342900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For a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receive (message) </a:t>
            </a:r>
            <a:r>
              <a:rPr lang="en-US" dirty="0">
                <a:latin typeface="Arial" pitchFamily="-1" charset="0"/>
              </a:rPr>
              <a:t>event the counter is updated by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max(local clock, message timestamp)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9573-0A13-4C47-A3BD-1DE5103C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254A-9600-6F40-AD74-370FFFE8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600" dirty="0">
                <a:latin typeface="Arial" pitchFamily="-1" charset="0"/>
              </a:rPr>
              <a:t>All processes use a counter (clock) with initial value of zero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600" dirty="0">
                <a:latin typeface="Arial" pitchFamily="-1" charset="0"/>
              </a:rPr>
              <a:t>A process increments its counter when a </a:t>
            </a:r>
            <a:r>
              <a:rPr lang="en-US" sz="1600" dirty="0">
                <a:solidFill>
                  <a:srgbClr val="0000FF"/>
                </a:solidFill>
                <a:latin typeface="Arial" pitchFamily="-1" charset="0"/>
              </a:rPr>
              <a:t>send</a:t>
            </a:r>
            <a:r>
              <a:rPr lang="en-US" sz="1600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sz="1600" dirty="0">
                <a:latin typeface="Arial" pitchFamily="-1" charset="0"/>
              </a:rPr>
              <a:t>or an </a:t>
            </a:r>
            <a:r>
              <a:rPr lang="en-US" sz="1600" dirty="0">
                <a:solidFill>
                  <a:srgbClr val="0000FF"/>
                </a:solidFill>
                <a:latin typeface="Arial" pitchFamily="-1" charset="0"/>
              </a:rPr>
              <a:t>instruction</a:t>
            </a:r>
            <a:r>
              <a:rPr lang="en-US" sz="1600" dirty="0">
                <a:latin typeface="Arial" pitchFamily="-1" charset="0"/>
              </a:rPr>
              <a:t> happens at it. The counter is assigned to the event as its timestamp.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600" dirty="0">
                <a:latin typeface="Arial" pitchFamily="-1" charset="0"/>
              </a:rPr>
              <a:t>A </a:t>
            </a:r>
            <a:r>
              <a:rPr lang="en-US" sz="1600" dirty="0">
                <a:solidFill>
                  <a:srgbClr val="0000FF"/>
                </a:solidFill>
                <a:latin typeface="Arial" pitchFamily="-1" charset="0"/>
              </a:rPr>
              <a:t>send (message) </a:t>
            </a:r>
            <a:r>
              <a:rPr lang="en-US" sz="1600" dirty="0">
                <a:latin typeface="Arial" pitchFamily="-1" charset="0"/>
              </a:rPr>
              <a:t>event carries its timestamp  </a:t>
            </a:r>
          </a:p>
          <a:p>
            <a:pPr marL="800100" lvl="1" indent="-342900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600" dirty="0">
                <a:latin typeface="Arial" pitchFamily="-1" charset="0"/>
              </a:rPr>
              <a:t>For a </a:t>
            </a:r>
            <a:r>
              <a:rPr lang="en-US" sz="1600" dirty="0">
                <a:solidFill>
                  <a:srgbClr val="0000FF"/>
                </a:solidFill>
                <a:latin typeface="Arial" pitchFamily="-1" charset="0"/>
              </a:rPr>
              <a:t>receive (message) </a:t>
            </a:r>
            <a:r>
              <a:rPr lang="en-US" sz="1600" dirty="0">
                <a:latin typeface="Arial" pitchFamily="-1" charset="0"/>
              </a:rPr>
              <a:t>event the counter is updated by </a:t>
            </a:r>
            <a:r>
              <a:rPr lang="en-US" sz="1600" dirty="0">
                <a:solidFill>
                  <a:srgbClr val="0000FF"/>
                </a:solidFill>
                <a:latin typeface="Arial" pitchFamily="-1" charset="0"/>
              </a:rPr>
              <a:t>max(local clock, message timestamp) + 1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02657-2218-7F49-8099-CDF78DEB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8B871E2-E4C1-0D45-9ED9-2C00F605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3654985"/>
            <a:ext cx="803433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78F27-55EB-4A42-84DA-8094018CC1F2}"/>
              </a:ext>
            </a:extLst>
          </p:cNvPr>
          <p:cNvSpPr txBox="1"/>
          <p:nvPr/>
        </p:nvSpPr>
        <p:spPr>
          <a:xfrm>
            <a:off x="7886700" y="5037121"/>
            <a:ext cx="990600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Physical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A8E54-DCC4-CB41-950D-DF6F673CC6BF}"/>
              </a:ext>
            </a:extLst>
          </p:cNvPr>
          <p:cNvSpPr/>
          <p:nvPr/>
        </p:nvSpPr>
        <p:spPr bwMode="auto">
          <a:xfrm>
            <a:off x="1981200" y="6121400"/>
            <a:ext cx="3048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054CB-570C-6A4A-BA32-65F3D70BB524}"/>
              </a:ext>
            </a:extLst>
          </p:cNvPr>
          <p:cNvSpPr/>
          <p:nvPr/>
        </p:nvSpPr>
        <p:spPr bwMode="auto">
          <a:xfrm>
            <a:off x="6858000" y="5943600"/>
            <a:ext cx="3048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E6AE2-F827-2241-BB44-65551D2C4F2D}"/>
              </a:ext>
            </a:extLst>
          </p:cNvPr>
          <p:cNvSpPr/>
          <p:nvPr/>
        </p:nvSpPr>
        <p:spPr bwMode="auto">
          <a:xfrm>
            <a:off x="5257800" y="4692216"/>
            <a:ext cx="304800" cy="48938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17415</TotalTime>
  <Pages>12</Pages>
  <Words>1224</Words>
  <Application>Microsoft Macintosh PowerPoint</Application>
  <PresentationFormat>Letter Paper (8.5x11 in)</PresentationFormat>
  <Paragraphs>297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Symbol</vt:lpstr>
      <vt:lpstr>Times New Roman</vt:lpstr>
      <vt:lpstr>Wingdings</vt:lpstr>
      <vt:lpstr>CS252-template</vt:lpstr>
      <vt:lpstr>Office Theme</vt:lpstr>
      <vt:lpstr>CSE 486/586 Distributed Systems Logical Time</vt:lpstr>
      <vt:lpstr>Last Time</vt:lpstr>
      <vt:lpstr>Then Came a Breakthrough…</vt:lpstr>
      <vt:lpstr>Then Came a Breakthrough…</vt:lpstr>
      <vt:lpstr>Abstract View</vt:lpstr>
      <vt:lpstr>What Ordering?</vt:lpstr>
      <vt:lpstr>Lamport Timestamps</vt:lpstr>
      <vt:lpstr>Logical Clocks</vt:lpstr>
      <vt:lpstr>A Catch</vt:lpstr>
      <vt:lpstr>Happened Before</vt:lpstr>
      <vt:lpstr>CSE 486/586 Administrivia</vt:lpstr>
      <vt:lpstr>Find the Mistake: Lamport Logical Time</vt:lpstr>
      <vt:lpstr>Corrected Example: Lamport Logical Time</vt:lpstr>
      <vt:lpstr>One Issue</vt:lpstr>
      <vt:lpstr>Vector Timestamps</vt:lpstr>
      <vt:lpstr>Vector Logical Clocks</vt:lpstr>
      <vt:lpstr>Find a Mistake: Vector Logical Time</vt:lpstr>
      <vt:lpstr>Comparing Vector Timestamps</vt:lpstr>
      <vt:lpstr>The Use of Logical Clocks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676</cp:revision>
  <cp:lastPrinted>2017-02-20T16:52:32Z</cp:lastPrinted>
  <dcterms:created xsi:type="dcterms:W3CDTF">2012-02-03T03:23:59Z</dcterms:created>
  <dcterms:modified xsi:type="dcterms:W3CDTF">2019-02-15T21:02:36Z</dcterms:modified>
  <cp:category/>
</cp:coreProperties>
</file>