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707" r:id="rId4"/>
    <p:sldId id="778" r:id="rId5"/>
    <p:sldId id="762" r:id="rId6"/>
    <p:sldId id="743" r:id="rId7"/>
    <p:sldId id="769" r:id="rId8"/>
    <p:sldId id="763" r:id="rId9"/>
    <p:sldId id="745" r:id="rId10"/>
    <p:sldId id="746" r:id="rId11"/>
    <p:sldId id="747" r:id="rId12"/>
    <p:sldId id="758" r:id="rId13"/>
    <p:sldId id="765" r:id="rId14"/>
    <p:sldId id="750" r:id="rId15"/>
    <p:sldId id="767" r:id="rId16"/>
    <p:sldId id="775" r:id="rId17"/>
    <p:sldId id="776" r:id="rId18"/>
    <p:sldId id="779" r:id="rId19"/>
    <p:sldId id="777" r:id="rId20"/>
    <p:sldId id="770" r:id="rId21"/>
    <p:sldId id="749" r:id="rId22"/>
    <p:sldId id="754" r:id="rId23"/>
    <p:sldId id="753" r:id="rId24"/>
    <p:sldId id="704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8" autoAdjust="0"/>
    <p:restoredTop sz="80175" autoAdjust="0"/>
  </p:normalViewPr>
  <p:slideViewPr>
    <p:cSldViewPr>
      <p:cViewPr varScale="1">
        <p:scale>
          <a:sx n="85" d="100"/>
          <a:sy n="85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3807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Global States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</a:rPr>
              <a:t>A cut C is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consistent</a:t>
            </a:r>
            <a:r>
              <a:rPr lang="en-US" dirty="0">
                <a:latin typeface="Arial" pitchFamily="-1" charset="0"/>
              </a:rPr>
              <a:t> if and only if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>
                <a:latin typeface="Arial" pitchFamily="-1" charset="0"/>
                <a:sym typeface="Symbol" pitchFamily="-1" charset="2"/>
              </a:rPr>
              <a:t></a:t>
            </a:r>
            <a:r>
              <a:rPr lang="en-US" i="1" baseline="-25000" dirty="0" err="1">
                <a:latin typeface="Arial" pitchFamily="-1" charset="0"/>
                <a:sym typeface="Symbol" pitchFamily="-1" charset="2"/>
              </a:rPr>
              <a:t>e</a:t>
            </a:r>
            <a:r>
              <a:rPr lang="en-US" i="1" baseline="-25000" dirty="0">
                <a:latin typeface="Arial" pitchFamily="-1" charset="0"/>
                <a:sym typeface="Symbol" pitchFamily="-1" charset="2"/>
              </a:rPr>
              <a:t> </a:t>
            </a:r>
            <a:r>
              <a:rPr lang="en-US" i="1" baseline="-25000" dirty="0" err="1">
                <a:latin typeface="Arial" pitchFamily="-1" charset="0"/>
                <a:sym typeface="Symbol" pitchFamily="-1" charset="2"/>
              </a:rPr>
              <a:t></a:t>
            </a:r>
            <a:r>
              <a:rPr lang="en-US" i="1" baseline="-25000" dirty="0">
                <a:latin typeface="Arial" pitchFamily="-1" charset="0"/>
                <a:sym typeface="Symbol" pitchFamily="-1" charset="2"/>
              </a:rPr>
              <a:t> C </a:t>
            </a:r>
            <a:r>
              <a:rPr lang="en-US" i="1" dirty="0">
                <a:latin typeface="Arial" pitchFamily="-1" charset="0"/>
                <a:sym typeface="Symbol" pitchFamily="-1" charset="2"/>
              </a:rPr>
              <a:t>(if </a:t>
            </a:r>
            <a:r>
              <a:rPr lang="en-US" i="1" dirty="0" err="1">
                <a:latin typeface="Arial" pitchFamily="-1" charset="0"/>
                <a:sym typeface="Symbol" pitchFamily="-1" charset="2"/>
              </a:rPr>
              <a:t>f</a:t>
            </a:r>
            <a:r>
              <a:rPr lang="en-US" i="1" dirty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>
                <a:latin typeface="Arial" pitchFamily="-1" charset="0"/>
                <a:sym typeface="Symbol" pitchFamily="-1" charset="2"/>
              </a:rPr>
              <a:t>e</a:t>
            </a:r>
            <a:r>
              <a:rPr lang="en-US" i="1" dirty="0">
                <a:latin typeface="Arial" pitchFamily="-1" charset="0"/>
                <a:sym typeface="Symbol" pitchFamily="-1" charset="2"/>
              </a:rPr>
              <a:t> then </a:t>
            </a:r>
            <a:r>
              <a:rPr lang="en-US" i="1" dirty="0" err="1">
                <a:latin typeface="Arial" pitchFamily="-1" charset="0"/>
                <a:sym typeface="Symbol" pitchFamily="-1" charset="2"/>
              </a:rPr>
              <a:t>f</a:t>
            </a:r>
            <a:r>
              <a:rPr lang="en-US" i="1" dirty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>
                <a:latin typeface="Arial" pitchFamily="-1" charset="0"/>
                <a:sym typeface="Symbol" pitchFamily="-1" charset="2"/>
              </a:rPr>
              <a:t></a:t>
            </a:r>
            <a:r>
              <a:rPr lang="en-US" i="1" dirty="0">
                <a:latin typeface="Arial" pitchFamily="-1" charset="0"/>
                <a:sym typeface="Symbol" pitchFamily="-1" charset="2"/>
              </a:rPr>
              <a:t> C)</a:t>
            </a:r>
            <a:endParaRPr lang="en-US" i="1" dirty="0"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 A global state S is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consistent </a:t>
            </a:r>
            <a:r>
              <a:rPr lang="en-US" dirty="0">
                <a:latin typeface="Arial" pitchFamily="-1" charset="0"/>
              </a:rPr>
              <a:t>if and only if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it corresponds to a consistent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057400" y="36068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28700" y="34290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28700" y="4203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044700" y="4406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47900" y="354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06700" y="354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178300" y="4356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276600" y="4368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20900" y="51435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79500" y="4965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87700" y="5080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324100" y="3644900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70200" y="3619500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924300" y="5092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13200" y="4445000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02200" y="3568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1200" y="4318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261100" y="3556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854700" y="3683000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03900" y="5067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03800" y="3670300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032000" y="3213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03500" y="3213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10100" y="32004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096000" y="3225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124200" y="4457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949700" y="4013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03900" y="4394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21000" y="51816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10000" y="5156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22900" y="52070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513138" y="3302001"/>
            <a:ext cx="1484313" cy="2349501"/>
          </a:xfrm>
          <a:custGeom>
            <a:avLst/>
            <a:gdLst>
              <a:gd name="T0" fmla="*/ 585 w 759"/>
              <a:gd name="T1" fmla="*/ 0 h 1432"/>
              <a:gd name="T2" fmla="*/ 861 w 759"/>
              <a:gd name="T3" fmla="*/ 529 h 1432"/>
              <a:gd name="T4" fmla="*/ 142 w 759"/>
              <a:gd name="T5" fmla="*/ 1025 h 1432"/>
              <a:gd name="T6" fmla="*/ 14 w 759"/>
              <a:gd name="T7" fmla="*/ 1480 h 1432"/>
              <a:gd name="T8" fmla="*/ 0 60000 65536"/>
              <a:gd name="T9" fmla="*/ 0 60000 65536"/>
              <a:gd name="T10" fmla="*/ 0 60000 65536"/>
              <a:gd name="T11" fmla="*/ 0 60000 65536"/>
              <a:gd name="T12" fmla="*/ 0 w 759"/>
              <a:gd name="T13" fmla="*/ 0 h 1432"/>
              <a:gd name="T14" fmla="*/ 759 w 759"/>
              <a:gd name="T15" fmla="*/ 1432 h 1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9" h="1432">
                <a:moveTo>
                  <a:pt x="475" y="0"/>
                </a:moveTo>
                <a:cubicBezTo>
                  <a:pt x="617" y="173"/>
                  <a:pt x="759" y="347"/>
                  <a:pt x="699" y="512"/>
                </a:cubicBezTo>
                <a:cubicBezTo>
                  <a:pt x="639" y="677"/>
                  <a:pt x="230" y="839"/>
                  <a:pt x="115" y="992"/>
                </a:cubicBezTo>
                <a:cubicBezTo>
                  <a:pt x="0" y="1145"/>
                  <a:pt x="26" y="1360"/>
                  <a:pt x="11" y="143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070100" y="5675314"/>
            <a:ext cx="1943100" cy="369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Inconsistent cut</a:t>
            </a: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4572000" y="3357169"/>
            <a:ext cx="1765300" cy="1943101"/>
          </a:xfrm>
          <a:custGeom>
            <a:avLst/>
            <a:gdLst>
              <a:gd name="T0" fmla="*/ 384 w 1112"/>
              <a:gd name="T1" fmla="*/ 0 h 1224"/>
              <a:gd name="T2" fmla="*/ 1048 w 1112"/>
              <a:gd name="T3" fmla="*/ 592 h 1224"/>
              <a:gd name="T4" fmla="*/ 0 w 1112"/>
              <a:gd name="T5" fmla="*/ 1224 h 1224"/>
              <a:gd name="T6" fmla="*/ 0 60000 65536"/>
              <a:gd name="T7" fmla="*/ 0 60000 65536"/>
              <a:gd name="T8" fmla="*/ 0 60000 65536"/>
              <a:gd name="T9" fmla="*/ 0 w 1112"/>
              <a:gd name="T10" fmla="*/ 0 h 1224"/>
              <a:gd name="T11" fmla="*/ 1112 w 1112"/>
              <a:gd name="T12" fmla="*/ 1224 h 1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2" h="1224">
                <a:moveTo>
                  <a:pt x="384" y="0"/>
                </a:moveTo>
                <a:cubicBezTo>
                  <a:pt x="748" y="194"/>
                  <a:pt x="1112" y="388"/>
                  <a:pt x="1048" y="592"/>
                </a:cubicBezTo>
                <a:cubicBezTo>
                  <a:pt x="984" y="796"/>
                  <a:pt x="172" y="1120"/>
                  <a:pt x="0" y="1224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178300" y="5676507"/>
            <a:ext cx="1892300" cy="369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Consistent cut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95600"/>
            <a:ext cx="519176" cy="5899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743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Consistent States?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#1: For each event, you can </a:t>
            </a:r>
            <a:r>
              <a:rPr lang="en-US" dirty="0">
                <a:solidFill>
                  <a:srgbClr val="FF0000"/>
                </a:solidFill>
              </a:rPr>
              <a:t>trace back</a:t>
            </a:r>
            <a:r>
              <a:rPr lang="en-US" dirty="0"/>
              <a:t> the causality.</a:t>
            </a:r>
          </a:p>
          <a:p>
            <a:r>
              <a:rPr lang="en-US" dirty="0"/>
              <a:t>#2: The state machine view of a distributed system</a:t>
            </a:r>
          </a:p>
          <a:p>
            <a:pPr lvl="1"/>
            <a:r>
              <a:rPr lang="en-US" dirty="0"/>
              <a:t>The execution of a distributed system as </a:t>
            </a:r>
            <a:r>
              <a:rPr lang="en-US" dirty="0">
                <a:solidFill>
                  <a:srgbClr val="0000FF"/>
                </a:solidFill>
              </a:rPr>
              <a:t>a series of transitions </a:t>
            </a:r>
            <a:r>
              <a:rPr lang="en-US" dirty="0"/>
              <a:t>between global states: S0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S1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S2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…</a:t>
            </a:r>
          </a:p>
          <a:p>
            <a:pPr lvl="1"/>
            <a:r>
              <a:rPr lang="en-US" dirty="0"/>
              <a:t>…where </a:t>
            </a:r>
            <a:r>
              <a:rPr lang="en-US" dirty="0">
                <a:solidFill>
                  <a:srgbClr val="0000FF"/>
                </a:solidFill>
              </a:rPr>
              <a:t>each transition happens with one single action </a:t>
            </a:r>
            <a:r>
              <a:rPr lang="en-US" dirty="0"/>
              <a:t>from a process (i.e., local process event, send, and receive)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state (S0, S1, S2, …) is a consistent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PA2-A deadline: This Friday</a:t>
            </a:r>
          </a:p>
          <a:p>
            <a:r>
              <a:rPr lang="en-US" dirty="0"/>
              <a:t>PA1: Will start grading from today</a:t>
            </a:r>
          </a:p>
          <a:p>
            <a:r>
              <a:rPr lang="en-US" dirty="0"/>
              <a:t>Please come and ask questions during office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6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8153400" cy="736600"/>
          </a:xfrm>
        </p:spPr>
        <p:txBody>
          <a:bodyPr/>
          <a:lstStyle/>
          <a:p>
            <a:r>
              <a:rPr lang="en-US" dirty="0"/>
              <a:t>The Snapshot Algorithm: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There is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a communication channel</a:t>
            </a:r>
            <a:r>
              <a:rPr lang="en-US" dirty="0">
                <a:latin typeface="Arial" pitchFamily="-1" charset="0"/>
              </a:rPr>
              <a:t> between each pair of processes (@each process: N-1 in and N-1 out)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Communication channels are unidirectional and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FIFO-ordered (important point)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No failure, all messages arrive intact, exactly once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Any process may initiate the snapshot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Snapshot does not interfere with normal execution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Each process is able to record its state and the state of its incoming channels (no central collection)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8153400" cy="736600"/>
          </a:xfrm>
        </p:spPr>
        <p:txBody>
          <a:bodyPr/>
          <a:lstStyle/>
          <a:p>
            <a:r>
              <a:rPr lang="en-US" dirty="0"/>
              <a:t>Single Process vs.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Single process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Just a snapshot of the local state, e.g., memory dump, stack trace, etc.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But for the sake of this lecture, let’s say a log of all events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Multi-process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Snapshots of all process states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Network snapshot: All messages in the network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Two questions: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#1: When to take a local snapshot at each process so that the collection of them can form a consistent global state? (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Process snapshot</a:t>
            </a:r>
            <a:r>
              <a:rPr lang="en-US" dirty="0">
                <a:latin typeface="Arial" pitchFamily="-1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#2: How to capture messages in flight? (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Network snapshot</a:t>
            </a:r>
            <a:r>
              <a:rPr lang="en-US" dirty="0">
                <a:latin typeface="Arial" pitchFamily="-1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endParaRPr lang="en-US" dirty="0"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endParaRPr lang="en-US" dirty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Clock-Sync’d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Instantaneous snapshot</a:t>
            </a:r>
          </a:p>
          <a:p>
            <a:pPr lvl="1"/>
            <a:r>
              <a:rPr lang="en-US" dirty="0"/>
              <a:t>Process snapshots and network messages at time t</a:t>
            </a:r>
          </a:p>
          <a:p>
            <a:pPr lvl="1"/>
            <a:r>
              <a:rPr lang="en-US" dirty="0"/>
              <a:t>We can’t quite do it due to (</a:t>
            </a:r>
            <a:r>
              <a:rPr lang="en-US" dirty="0" err="1"/>
              <a:t>i</a:t>
            </a:r>
            <a:r>
              <a:rPr lang="en-US" dirty="0"/>
              <a:t>) imperfect clock sync and (ii) no help from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095500" y="3454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32766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40513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082800" y="42545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86000" y="3390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70200" y="4203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37100" y="4216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V="1">
            <a:off x="2921000" y="3481388"/>
            <a:ext cx="1193800" cy="760412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4064000" y="3378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3289300" y="3633788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a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3200400" y="3328988"/>
            <a:ext cx="0" cy="11430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4394200" y="4199573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V="1">
            <a:off x="4445000" y="3444956"/>
            <a:ext cx="1193800" cy="83645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5588000" y="3374073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4737100" y="3709988"/>
            <a:ext cx="368300" cy="344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b</a:t>
            </a:r>
            <a:endParaRPr lang="en-US" sz="16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2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F8BF-2F95-8B46-BA86-39A16547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Chandy</a:t>
            </a:r>
            <a:r>
              <a:rPr lang="en-US" dirty="0"/>
              <a:t> and </a:t>
            </a:r>
            <a:r>
              <a:rPr lang="en-US" dirty="0" err="1"/>
              <a:t>Lamport’s</a:t>
            </a:r>
            <a:r>
              <a:rPr lang="en-US" dirty="0"/>
              <a:t> Snapshot: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22D1-5AE8-5A47-8CC7-778AC978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taking a </a:t>
            </a:r>
            <a:r>
              <a:rPr lang="en-US" dirty="0">
                <a:solidFill>
                  <a:srgbClr val="FF0000"/>
                </a:solidFill>
              </a:rPr>
              <a:t>consistent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instantaneous) global snapshot</a:t>
            </a:r>
          </a:p>
          <a:p>
            <a:r>
              <a:rPr lang="en-US" dirty="0"/>
              <a:t>Any process can initiate a snapshot-taking process by taking a local snapshot and sending a message called a </a:t>
            </a:r>
            <a:r>
              <a:rPr lang="en-US" dirty="0">
                <a:solidFill>
                  <a:srgbClr val="FF0000"/>
                </a:solidFill>
              </a:rPr>
              <a:t>marker</a:t>
            </a:r>
            <a:r>
              <a:rPr lang="en-US" dirty="0"/>
              <a:t>.</a:t>
            </a:r>
          </a:p>
          <a:p>
            <a:r>
              <a:rPr lang="en-US" dirty="0"/>
              <a:t>Upon receiving a marker, a process takes a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snapshot of its own. (The proc. snapshot part done)</a:t>
            </a:r>
          </a:p>
          <a:p>
            <a:pPr lvl="1"/>
            <a:r>
              <a:rPr lang="en-US" dirty="0"/>
              <a:t>Still need to take a network snapshot.</a:t>
            </a:r>
          </a:p>
          <a:p>
            <a:r>
              <a:rPr lang="en-US" dirty="0"/>
              <a:t>How do we take a network snapshot?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Insight: messages in flight will eventually arrive.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7E67-0756-BF4A-A81D-D966CC8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BC7BBAAF-33AC-3A4E-9714-E683EA2BD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53070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91DDC171-5D80-EE4C-B3C9-4407AE1D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292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FB36FDFE-0275-1249-B38B-0111FA30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039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FCFBA925-4AD5-C741-A290-0D55CAE72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800" y="61071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9B1078-19AE-4045-92B4-9417A61E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435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0D0FEA-A408-134B-8474-EBF03035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60563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4C172440-0A95-E54C-BEB5-A2A88C28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60690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B5030E79-2E37-B247-B35D-CFEBB7742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0" y="5334000"/>
            <a:ext cx="1193800" cy="760412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id="{1BB204A4-F1EF-214D-B6B5-7E4C3A73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52308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AFCC2AD1-084E-1B4C-BA19-C195ACC8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30874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44DA94-318E-DE4F-B41D-C3D09ACDB0F2}"/>
              </a:ext>
            </a:extLst>
          </p:cNvPr>
          <p:cNvCxnSpPr/>
          <p:nvPr/>
        </p:nvCxnSpPr>
        <p:spPr bwMode="auto">
          <a:xfrm>
            <a:off x="3200400" y="5181600"/>
            <a:ext cx="0" cy="11430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8BCF59B-0D36-7B47-BA19-818D1B91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6052185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2545A716-74FD-D545-877C-BB38EB639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000" y="5297568"/>
            <a:ext cx="1193800" cy="83645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9971C152-ABB8-C143-A941-ABE749E5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226685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7131F6B8-9BDD-E947-85C5-F0D31307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5562600"/>
            <a:ext cx="368300" cy="344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b</a:t>
            </a:r>
            <a:endParaRPr lang="en-US" sz="1600" b="1" dirty="0">
              <a:solidFill>
                <a:schemeClr val="hlink"/>
              </a:solidFill>
            </a:endParaRPr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78BEE236-055C-7444-BB01-A4331C39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5357812"/>
            <a:ext cx="723900" cy="7556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C931D7D3-A609-A849-B9D9-930128B4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816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B9DD882F-D60F-E040-8CF7-3941A938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60817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A55107A2-64A1-CC44-B3A2-0A3A11D63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730874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803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40" grpId="0" animBg="1"/>
      <p:bldP spid="41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F8BF-2F95-8B46-BA86-39A16547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Chandy</a:t>
            </a:r>
            <a:r>
              <a:rPr lang="en-US" dirty="0"/>
              <a:t> and </a:t>
            </a:r>
            <a:r>
              <a:rPr lang="en-US" dirty="0" err="1"/>
              <a:t>Lamport’s</a:t>
            </a:r>
            <a:r>
              <a:rPr lang="en-US" dirty="0"/>
              <a:t> Snapshot: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22D1-5AE8-5A47-8CC7-778AC978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that has taken a snapshot also starts recording </a:t>
            </a:r>
            <a:r>
              <a:rPr lang="en-US" dirty="0">
                <a:solidFill>
                  <a:srgbClr val="FF0000"/>
                </a:solidFill>
              </a:rPr>
              <a:t>incoming messages</a:t>
            </a:r>
            <a:endParaRPr lang="en-US" dirty="0"/>
          </a:p>
          <a:p>
            <a:pPr lvl="1"/>
            <a:r>
              <a:rPr lang="en-US" dirty="0"/>
              <a:t>Since those messages were in the network when the snapshot was being taken.</a:t>
            </a:r>
          </a:p>
          <a:p>
            <a:pPr lvl="1"/>
            <a:r>
              <a:rPr lang="en-US" dirty="0"/>
              <a:t>If every process does this, we will capture all messages in flight, recording messages destined to each process.</a:t>
            </a:r>
          </a:p>
          <a:p>
            <a:r>
              <a:rPr lang="en-US" dirty="0"/>
              <a:t>Tricky part: the algorithm has a mechanism to </a:t>
            </a:r>
            <a:r>
              <a:rPr lang="en-US" dirty="0">
                <a:solidFill>
                  <a:srgbClr val="FF0000"/>
                </a:solidFill>
              </a:rPr>
              <a:t>stop recording incoming messages</a:t>
            </a:r>
            <a:r>
              <a:rPr lang="en-US" dirty="0"/>
              <a:t> at some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7E67-0756-BF4A-A81D-D966CC8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BC7BBAAF-33AC-3A4E-9714-E683EA2BD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4826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91DDC171-5D80-EE4C-B3C9-4407AE1D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FB36FDFE-0275-1249-B38B-0111FA30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229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FCFBA925-4AD5-C741-A290-0D55CAE72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800" y="56261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9B1078-19AE-4045-92B4-9417A61E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625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0D0FEA-A408-134B-8474-EBF03035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5575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4C172440-0A95-E54C-BEB5-A2A88C28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5588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B5030E79-2E37-B247-B35D-CFEBB7742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0" y="4852988"/>
            <a:ext cx="1193800" cy="760412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id="{1BB204A4-F1EF-214D-B6B5-7E4C3A73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4749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AFCC2AD1-084E-1B4C-BA19-C195ACC8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498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44DA94-318E-DE4F-B41D-C3D09ACDB0F2}"/>
              </a:ext>
            </a:extLst>
          </p:cNvPr>
          <p:cNvCxnSpPr/>
          <p:nvPr/>
        </p:nvCxnSpPr>
        <p:spPr bwMode="auto">
          <a:xfrm>
            <a:off x="3200400" y="4700588"/>
            <a:ext cx="0" cy="11430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8BCF59B-0D36-7B47-BA19-818D1B91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5571173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2545A716-74FD-D545-877C-BB38EB639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000" y="4816556"/>
            <a:ext cx="1193800" cy="83645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9971C152-ABB8-C143-A941-ABE749E5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4745673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7131F6B8-9BDD-E947-85C5-F0D31307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5081588"/>
            <a:ext cx="368300" cy="344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b</a:t>
            </a:r>
            <a:endParaRPr lang="en-US" sz="1600" b="1" dirty="0">
              <a:solidFill>
                <a:schemeClr val="hlink"/>
              </a:solidFill>
            </a:endParaRPr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78BEE236-055C-7444-BB01-A4331C39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4876800"/>
            <a:ext cx="723900" cy="7556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C931D7D3-A609-A849-B9D9-930128B4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06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B9DD882F-D60F-E040-8CF7-3941A938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5600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A55107A2-64A1-CC44-B3A2-0A3A11D63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2498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595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F8BF-2F95-8B46-BA86-39A16547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Chandy</a:t>
            </a:r>
            <a:r>
              <a:rPr lang="en-US" dirty="0"/>
              <a:t> and </a:t>
            </a:r>
            <a:r>
              <a:rPr lang="en-US" dirty="0" err="1"/>
              <a:t>Lamport’s</a:t>
            </a:r>
            <a:r>
              <a:rPr lang="en-US" dirty="0"/>
              <a:t> Snapshot: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22D1-5AE8-5A47-8CC7-778AC978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which messages do we want to record?</a:t>
            </a:r>
          </a:p>
          <a:p>
            <a:pPr lvl="1"/>
            <a:r>
              <a:rPr lang="en-US" dirty="0"/>
              <a:t>Messages that were in the network at the time of taking a snapshot</a:t>
            </a:r>
          </a:p>
          <a:p>
            <a:r>
              <a:rPr lang="en-US" dirty="0"/>
              <a:t>How do we record just those messages?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Insight</a:t>
            </a:r>
            <a:r>
              <a:rPr lang="en-US" dirty="0"/>
              <a:t>: we can mark </a:t>
            </a:r>
            <a:r>
              <a:rPr lang="en-US" dirty="0">
                <a:solidFill>
                  <a:srgbClr val="FF0000"/>
                </a:solidFill>
              </a:rPr>
              <a:t>the end of relevant messages</a:t>
            </a:r>
            <a:r>
              <a:rPr lang="en-US" dirty="0"/>
              <a:t>.</a:t>
            </a:r>
          </a:p>
          <a:p>
            <a:r>
              <a:rPr lang="en-US" dirty="0"/>
              <a:t>After taking a local snapshot, each process sends a message saying that it’s done sending all messages relevant to the snapshot.</a:t>
            </a:r>
          </a:p>
          <a:p>
            <a:pPr lvl="1"/>
            <a:r>
              <a:rPr lang="en-US" dirty="0"/>
              <a:t>In fact, we don’t need a different message type, we use the same marker message.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7E67-0756-BF4A-A81D-D966CC8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BC7BBAAF-33AC-3A4E-9714-E683EA2BD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53070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91DDC171-5D80-EE4C-B3C9-4407AE1D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292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FB36FDFE-0275-1249-B38B-0111FA30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039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FCFBA925-4AD5-C741-A290-0D55CAE72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800" y="61071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9B1078-19AE-4045-92B4-9417A61E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435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0D0FEA-A408-134B-8474-EBF03035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60563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4C172440-0A95-E54C-BEB5-A2A88C28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60690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B5030E79-2E37-B247-B35D-CFEBB7742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0" y="5334000"/>
            <a:ext cx="1193800" cy="760412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id="{1BB204A4-F1EF-214D-B6B5-7E4C3A73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52308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AFCC2AD1-084E-1B4C-BA19-C195ACC8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30874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44DA94-318E-DE4F-B41D-C3D09ACDB0F2}"/>
              </a:ext>
            </a:extLst>
          </p:cNvPr>
          <p:cNvCxnSpPr/>
          <p:nvPr/>
        </p:nvCxnSpPr>
        <p:spPr bwMode="auto">
          <a:xfrm>
            <a:off x="3200400" y="5181600"/>
            <a:ext cx="0" cy="11430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8BCF59B-0D36-7B47-BA19-818D1B91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6052185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2545A716-74FD-D545-877C-BB38EB639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000" y="5297568"/>
            <a:ext cx="1193800" cy="83645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9971C152-ABB8-C143-A941-ABE749E5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226685"/>
            <a:ext cx="127000" cy="12573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7131F6B8-9BDD-E947-85C5-F0D31307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5562600"/>
            <a:ext cx="368300" cy="344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b</a:t>
            </a:r>
            <a:endParaRPr lang="en-US" sz="1600" b="1" dirty="0">
              <a:solidFill>
                <a:schemeClr val="hlink"/>
              </a:solidFill>
            </a:endParaRPr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78BEE236-055C-7444-BB01-A4331C39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5357812"/>
            <a:ext cx="723900" cy="7556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C931D7D3-A609-A849-B9D9-930128B4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816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B9DD882F-D60F-E040-8CF7-3941A938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60817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A55107A2-64A1-CC44-B3A2-0A3A11D63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730874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32C4EBBA-F33C-D748-95C7-0CA53F7E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981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FC654C2F-84A3-374B-B910-0076D61E6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257800"/>
            <a:ext cx="9144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181A40E7-EC1E-9B4B-AB1B-C122A074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6388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38" name="Oval 22">
            <a:extLst>
              <a:ext uri="{FF2B5EF4-FFF2-40B4-BE49-F238E27FC236}">
                <a16:creationId xmlns:a16="http://schemas.microsoft.com/office/drawing/2014/main" id="{DFA8D91B-560C-9642-8856-4B4E61402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51816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 animBg="1"/>
      <p:bldP spid="36" grpId="0" animBg="1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Chandy</a:t>
            </a:r>
            <a:r>
              <a:rPr lang="en-US" dirty="0"/>
              <a:t> and </a:t>
            </a:r>
            <a:r>
              <a:rPr lang="en-US" dirty="0" err="1"/>
              <a:t>Lamport’s</a:t>
            </a:r>
            <a:r>
              <a:rPr lang="en-US" dirty="0"/>
              <a:t>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Marker broadcast &amp; recording</a:t>
            </a:r>
          </a:p>
          <a:p>
            <a:pPr lvl="1"/>
            <a:r>
              <a:rPr lang="en-US" dirty="0"/>
              <a:t>The initiator </a:t>
            </a:r>
            <a:r>
              <a:rPr lang="en-US" dirty="0">
                <a:solidFill>
                  <a:srgbClr val="FF0000"/>
                </a:solidFill>
              </a:rPr>
              <a:t>broadcasts a “marker” message</a:t>
            </a:r>
            <a:r>
              <a:rPr lang="en-US" dirty="0"/>
              <a:t> to everyone else</a:t>
            </a:r>
          </a:p>
          <a:p>
            <a:pPr lvl="1"/>
            <a:r>
              <a:rPr lang="en-US" dirty="0"/>
              <a:t>If a process receives a marker </a:t>
            </a:r>
            <a:r>
              <a:rPr lang="en-US" dirty="0">
                <a:solidFill>
                  <a:srgbClr val="FF0000"/>
                </a:solidFill>
              </a:rPr>
              <a:t>for the first time</a:t>
            </a:r>
            <a:r>
              <a:rPr lang="en-US" dirty="0"/>
              <a:t>, it takes a local snapshot, starts </a:t>
            </a:r>
            <a:r>
              <a:rPr lang="en-US" dirty="0">
                <a:solidFill>
                  <a:srgbClr val="FF0000"/>
                </a:solidFill>
              </a:rPr>
              <a:t>recording all incoming messages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broadcasts a marker again</a:t>
            </a:r>
            <a:r>
              <a:rPr lang="en-US" dirty="0"/>
              <a:t> to everyone else.</a:t>
            </a:r>
          </a:p>
          <a:p>
            <a:pPr lvl="1"/>
            <a:r>
              <a:rPr lang="en-US" dirty="0"/>
              <a:t>A process stops recording for each channel, when it receives a marker for that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465387" y="423545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436687" y="405765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436687" y="483235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2452687" y="503555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2655887" y="41719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3240087" y="49847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2528887" y="577215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487487" y="559435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3595687" y="57086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5106987" y="49974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V="1">
            <a:off x="3290887" y="4222750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V="1">
            <a:off x="3646487" y="5022850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6553200" y="56959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4040187" y="50228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3963987" y="41592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125787" y="46291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4116387" y="53911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50" name="Freeform 49"/>
          <p:cNvSpPr/>
          <p:nvPr/>
        </p:nvSpPr>
        <p:spPr bwMode="auto">
          <a:xfrm>
            <a:off x="3055938" y="4038600"/>
            <a:ext cx="3040062" cy="22034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>
            <a:off x="3162300" y="4267200"/>
            <a:ext cx="419100" cy="838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971800" y="43434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3124200" y="4191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3505200" y="4991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V="1">
            <a:off x="4114800" y="4267200"/>
            <a:ext cx="304800" cy="7556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4191000" y="44831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343400" y="4191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365500" y="41910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3200400" y="4279900"/>
            <a:ext cx="1981200" cy="1511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20"/>
          <p:cNvSpPr>
            <a:spLocks noChangeArrowheads="1"/>
          </p:cNvSpPr>
          <p:nvPr/>
        </p:nvSpPr>
        <p:spPr bwMode="auto">
          <a:xfrm>
            <a:off x="5105400" y="5715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41"/>
          <p:cNvSpPr>
            <a:spLocks noChangeShapeType="1"/>
          </p:cNvSpPr>
          <p:nvPr/>
        </p:nvSpPr>
        <p:spPr bwMode="auto">
          <a:xfrm>
            <a:off x="4114800" y="5099050"/>
            <a:ext cx="2514600" cy="609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5257800" y="516731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66" name="Line 53"/>
          <p:cNvSpPr>
            <a:spLocks noChangeShapeType="1"/>
          </p:cNvSpPr>
          <p:nvPr/>
        </p:nvSpPr>
        <p:spPr bwMode="auto">
          <a:xfrm flipV="1">
            <a:off x="5943600" y="5035550"/>
            <a:ext cx="2159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54"/>
          <p:cNvSpPr>
            <a:spLocks noChangeShapeType="1"/>
          </p:cNvSpPr>
          <p:nvPr/>
        </p:nvSpPr>
        <p:spPr bwMode="auto">
          <a:xfrm flipV="1">
            <a:off x="5930900" y="4260850"/>
            <a:ext cx="927100" cy="1524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55"/>
          <p:cNvSpPr txBox="1">
            <a:spLocks noChangeArrowheads="1"/>
          </p:cNvSpPr>
          <p:nvPr/>
        </p:nvSpPr>
        <p:spPr bwMode="auto">
          <a:xfrm>
            <a:off x="6565900" y="455771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69" name="Text Box 56"/>
          <p:cNvSpPr txBox="1">
            <a:spLocks noChangeArrowheads="1"/>
          </p:cNvSpPr>
          <p:nvPr/>
        </p:nvSpPr>
        <p:spPr bwMode="auto">
          <a:xfrm>
            <a:off x="5803900" y="50228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5816600" y="57086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20"/>
          <p:cNvSpPr>
            <a:spLocks noChangeArrowheads="1"/>
          </p:cNvSpPr>
          <p:nvPr/>
        </p:nvSpPr>
        <p:spPr bwMode="auto">
          <a:xfrm>
            <a:off x="6096000" y="49847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6781800" y="41846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1" grpId="0" animBg="1"/>
      <p:bldP spid="62" grpId="0" animBg="1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Ordering of events</a:t>
            </a:r>
          </a:p>
          <a:p>
            <a:pPr lvl="1"/>
            <a:r>
              <a:rPr lang="en-US" dirty="0"/>
              <a:t>Many applications need it, e.g., collaborative editing, distributed storage, etc.</a:t>
            </a:r>
          </a:p>
          <a:p>
            <a:r>
              <a:rPr lang="en-US" dirty="0">
                <a:solidFill>
                  <a:srgbClr val="0000FF"/>
                </a:solidFill>
              </a:rPr>
              <a:t>Logical time</a:t>
            </a:r>
          </a:p>
          <a:p>
            <a:pPr lvl="1"/>
            <a:r>
              <a:rPr lang="en-US" dirty="0" err="1"/>
              <a:t>Lamport</a:t>
            </a:r>
            <a:r>
              <a:rPr lang="en-US" dirty="0"/>
              <a:t> clock: single counter</a:t>
            </a:r>
          </a:p>
          <a:p>
            <a:pPr lvl="1"/>
            <a:r>
              <a:rPr lang="en-US" dirty="0"/>
              <a:t>Vector clock: one counter per process</a:t>
            </a:r>
          </a:p>
          <a:p>
            <a:pPr lvl="1"/>
            <a:r>
              <a:rPr lang="en-US" dirty="0"/>
              <a:t>Happens-before relation shows </a:t>
            </a:r>
            <a:r>
              <a:rPr lang="en-US" dirty="0">
                <a:solidFill>
                  <a:srgbClr val="FF0000"/>
                </a:solidFill>
              </a:rPr>
              <a:t>causality of events</a:t>
            </a:r>
          </a:p>
          <a:p>
            <a:r>
              <a:rPr lang="en-US" dirty="0">
                <a:solidFill>
                  <a:srgbClr val="FF0000"/>
                </a:solidFill>
              </a:rPr>
              <a:t>Today: An important algorithm related to the discussion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Snapshot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dirty="0">
                <a:latin typeface="Arial" pitchFamily="-1" charset="0"/>
                <a:sym typeface="Symbol" pitchFamily="-1" charset="2"/>
              </a:rPr>
              <a:t>1.</a:t>
            </a:r>
            <a:r>
              <a:rPr lang="en-US" dirty="0">
                <a:latin typeface="Arial" pitchFamily="-1" charset="0"/>
              </a:rPr>
              <a:t> Marker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sending rule</a:t>
            </a:r>
            <a:r>
              <a:rPr lang="en-US" dirty="0">
                <a:latin typeface="Arial" pitchFamily="-1" charset="0"/>
              </a:rPr>
              <a:t> for initiator process P</a:t>
            </a:r>
            <a:r>
              <a:rPr lang="en-US" baseline="-25000" dirty="0">
                <a:latin typeface="Arial" pitchFamily="-1" charset="0"/>
              </a:rPr>
              <a:t>0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After </a:t>
            </a:r>
            <a:r>
              <a:rPr lang="en-US" i="1" dirty="0">
                <a:latin typeface="Arial" pitchFamily="-1" charset="0"/>
              </a:rPr>
              <a:t>P</a:t>
            </a:r>
            <a:r>
              <a:rPr lang="en-US" i="1" baseline="-25000" dirty="0">
                <a:latin typeface="Arial" pitchFamily="-1" charset="0"/>
              </a:rPr>
              <a:t>0</a:t>
            </a:r>
            <a:r>
              <a:rPr lang="en-US" dirty="0">
                <a:latin typeface="Arial" pitchFamily="-1" charset="0"/>
              </a:rPr>
              <a:t> has recorded its own state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FontTx/>
              <a:buChar char="•"/>
            </a:pPr>
            <a:r>
              <a:rPr lang="en-US" sz="2000" dirty="0">
                <a:latin typeface="Arial" pitchFamily="-1" charset="0"/>
              </a:rPr>
              <a:t>for each outgoing channel C, send a </a:t>
            </a:r>
            <a:r>
              <a:rPr lang="en-US" sz="2000" u="sng" dirty="0">
                <a:latin typeface="Arial" pitchFamily="-1" charset="0"/>
              </a:rPr>
              <a:t>marker message</a:t>
            </a:r>
            <a:r>
              <a:rPr lang="en-US" sz="2000" dirty="0">
                <a:latin typeface="Arial" pitchFamily="-1" charset="0"/>
              </a:rPr>
              <a:t> on C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dirty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2. Marker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receiving rule </a:t>
            </a:r>
            <a:r>
              <a:rPr lang="en-US" dirty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for a process </a:t>
            </a:r>
            <a:r>
              <a:rPr lang="en-US" dirty="0" err="1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k</a:t>
            </a:r>
            <a:endParaRPr lang="en-US" baseline="-25000" dirty="0">
              <a:solidFill>
                <a:srgbClr val="000000"/>
              </a:solidFill>
              <a:latin typeface="Arial" pitchFamily="-1" charset="0"/>
              <a:sym typeface="Symbol" pitchFamily="-1" charset="2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baseline="-25000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on receipt of a marker over channel C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if</a:t>
            </a:r>
            <a:r>
              <a:rPr lang="en-US" dirty="0">
                <a:latin typeface="Arial" pitchFamily="-1" charset="0"/>
                <a:sym typeface="Symbol" pitchFamily="-1" charset="2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P</a:t>
            </a:r>
            <a:r>
              <a:rPr lang="en-US" baseline="-25000" dirty="0" err="1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k</a:t>
            </a:r>
            <a:r>
              <a:rPr lang="en-US" dirty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 has not yet recorded its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record </a:t>
            </a:r>
            <a:r>
              <a:rPr lang="en-US" dirty="0" err="1">
                <a:latin typeface="Arial" pitchFamily="-1" charset="0"/>
              </a:rPr>
              <a:t>P</a:t>
            </a:r>
            <a:r>
              <a:rPr lang="en-US" baseline="-25000" dirty="0" err="1">
                <a:latin typeface="Arial" pitchFamily="-1" charset="0"/>
              </a:rPr>
              <a:t>k</a:t>
            </a:r>
            <a:r>
              <a:rPr lang="en-US" dirty="0" err="1">
                <a:latin typeface="Arial" pitchFamily="-1" charset="0"/>
              </a:rPr>
              <a:t>’s</a:t>
            </a:r>
            <a:r>
              <a:rPr lang="en-US" dirty="0">
                <a:latin typeface="Arial" pitchFamily="-1" charset="0"/>
              </a:rPr>
              <a:t>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record the state of C as “empty”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for each outgoing channel C, send a marker on C 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turn on recording of messages over other incoming channels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-1" charset="0"/>
              </a:rPr>
              <a:t>else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record the state of C as all the messages received over C since </a:t>
            </a:r>
            <a:r>
              <a:rPr lang="en-US" dirty="0" err="1">
                <a:latin typeface="Arial" pitchFamily="-1" charset="0"/>
              </a:rPr>
              <a:t>P</a:t>
            </a:r>
            <a:r>
              <a:rPr lang="en-US" baseline="-25000" dirty="0" err="1">
                <a:latin typeface="Arial" pitchFamily="-1" charset="0"/>
              </a:rPr>
              <a:t>k</a:t>
            </a:r>
            <a:r>
              <a:rPr lang="en-US" dirty="0">
                <a:latin typeface="Arial" pitchFamily="-1" charset="0"/>
              </a:rPr>
              <a:t> saved its own state; stop recording state of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019300" y="1612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0600" y="1435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0600" y="2209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006600" y="24130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209800" y="1549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794000" y="2362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082800" y="314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041400" y="2971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149600" y="3086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660900" y="2374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993900" y="1219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03500" y="2425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21200" y="20320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3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882900" y="3187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2844800" y="1600200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3200400" y="2400300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5232400" y="3073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594100" y="2400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3517900" y="1536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263900" y="12319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679700" y="20066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670300" y="27686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092200" y="1219200"/>
            <a:ext cx="6870700" cy="2819400"/>
            <a:chOff x="688" y="608"/>
            <a:chExt cx="4328" cy="1776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408" y="116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688" y="608"/>
              <a:ext cx="4328" cy="1776"/>
              <a:chOff x="688" y="608"/>
              <a:chExt cx="4328" cy="1776"/>
            </a:xfrm>
          </p:grpSpPr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1784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1840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1616" y="608"/>
                <a:ext cx="400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e</a:t>
                </a:r>
                <a:r>
                  <a:rPr lang="en-US" sz="1800" baseline="-25000"/>
                  <a:t>1</a:t>
                </a:r>
                <a:r>
                  <a:rPr lang="en-US" sz="1800" baseline="30000"/>
                  <a:t>1,2</a:t>
                </a: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832" y="864"/>
                <a:ext cx="360" cy="51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248" cy="95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1792" y="968"/>
                <a:ext cx="232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688" y="2048"/>
                <a:ext cx="4328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1- P1 initiates snapshot: records its state (S1); sends Markers to P2 &amp; P3; turns on recording for channels C21 and C31</a:t>
                </a:r>
              </a:p>
            </p:txBody>
          </p:sp>
        </p:grpSp>
      </p:grpSp>
      <p:grpSp>
        <p:nvGrpSpPr>
          <p:cNvPr id="39" name="Group 36"/>
          <p:cNvGrpSpPr>
            <a:grpSpLocks/>
          </p:cNvGrpSpPr>
          <p:nvPr/>
        </p:nvGrpSpPr>
        <p:grpSpPr bwMode="auto">
          <a:xfrm>
            <a:off x="1117600" y="1600200"/>
            <a:ext cx="6997700" cy="2984500"/>
            <a:chOff x="704" y="848"/>
            <a:chExt cx="4408" cy="1880"/>
          </a:xfrm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136" y="1352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976" y="1408"/>
              <a:ext cx="4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1,2,3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08" y="134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V="1">
              <a:off x="2248" y="848"/>
              <a:ext cx="232" cy="48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2320" y="1400"/>
              <a:ext cx="1384" cy="40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2312" y="99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000" y="151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704" y="2392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2- P2 receives Marker over C12, records its state (S2), sets state(C12) = {} sends Marker to P1 &amp; P3; turns on recording for channel C32</a:t>
              </a:r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1117600" y="1219200"/>
            <a:ext cx="6997700" cy="3690938"/>
            <a:chOff x="704" y="608"/>
            <a:chExt cx="4408" cy="2325"/>
          </a:xfrm>
        </p:grpSpPr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424" y="808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384" y="608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704" y="2736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3- P1 receives Marker over C21, sets state(C21) = {a}</a:t>
              </a:r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1130300" y="1625600"/>
            <a:ext cx="6997700" cy="3822700"/>
            <a:chOff x="712" y="864"/>
            <a:chExt cx="4408" cy="2408"/>
          </a:xfrm>
        </p:grpSpPr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13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21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976" y="1880"/>
              <a:ext cx="504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2,3,4</a:t>
              </a: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V="1">
              <a:off x="3264" y="1352"/>
              <a:ext cx="136" cy="43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V="1">
              <a:off x="3344" y="864"/>
              <a:ext cx="584" cy="96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656" y="1120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3224" y="148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712" y="2936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4- P3 receives Marker over C13, records its state (S3), sets state(C13) = {} sends Marker to P1 &amp; P2; turns on recording for channel C23</a:t>
              </a:r>
            </a:p>
          </p:txBody>
        </p:sp>
      </p:grp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1130300" y="2032000"/>
            <a:ext cx="6997700" cy="3690938"/>
            <a:chOff x="712" y="1120"/>
            <a:chExt cx="4408" cy="2325"/>
          </a:xfrm>
        </p:grpSpPr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3352" y="132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3160" y="1120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12" y="32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5- P2 receives Marker over C32, sets state(C32) = {b}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1130300" y="3111500"/>
            <a:ext cx="6997700" cy="2928938"/>
            <a:chOff x="712" y="1800"/>
            <a:chExt cx="4408" cy="1845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3688" y="180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616" y="1864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1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712" y="34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6- P3 receives Marker over C23, sets state(C23) = {}</a:t>
              </a:r>
            </a:p>
          </p:txBody>
        </p:sp>
      </p:grpSp>
      <p:grpSp>
        <p:nvGrpSpPr>
          <p:cNvPr id="69" name="Group 66"/>
          <p:cNvGrpSpPr>
            <a:grpSpLocks/>
          </p:cNvGrpSpPr>
          <p:nvPr/>
        </p:nvGrpSpPr>
        <p:grpSpPr bwMode="auto">
          <a:xfrm>
            <a:off x="1155700" y="1231900"/>
            <a:ext cx="6997700" cy="5126038"/>
            <a:chOff x="728" y="616"/>
            <a:chExt cx="4408" cy="3229"/>
          </a:xfrm>
        </p:grpSpPr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3920" y="82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3816" y="616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3</a:t>
              </a:r>
            </a:p>
          </p:txBody>
        </p:sp>
        <p:sp>
          <p:nvSpPr>
            <p:cNvPr id="72" name="Text Box 69"/>
            <p:cNvSpPr txBox="1">
              <a:spLocks noChangeArrowheads="1"/>
            </p:cNvSpPr>
            <p:nvPr/>
          </p:nvSpPr>
          <p:spPr bwMode="auto">
            <a:xfrm>
              <a:off x="728" y="36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7- P1 receives Marker over C31, sets state(C31) = {}</a:t>
              </a:r>
            </a:p>
          </p:txBody>
        </p:sp>
      </p:grpSp>
      <p:sp>
        <p:nvSpPr>
          <p:cNvPr id="73" name="Freeform 72"/>
          <p:cNvSpPr/>
          <p:nvPr/>
        </p:nvSpPr>
        <p:spPr bwMode="auto">
          <a:xfrm>
            <a:off x="2754313" y="1187450"/>
            <a:ext cx="2735262" cy="24320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Provable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The snapshot algorithm gives </a:t>
            </a:r>
            <a:r>
              <a:rPr lang="en-US" dirty="0">
                <a:solidFill>
                  <a:srgbClr val="0000FF"/>
                </a:solidFill>
              </a:rPr>
              <a:t>a consistent cut</a:t>
            </a:r>
          </a:p>
          <a:p>
            <a:pPr marL="457200" indent="-457200"/>
            <a:r>
              <a:rPr lang="en-US" dirty="0"/>
              <a:t>Meaning,</a:t>
            </a:r>
          </a:p>
          <a:p>
            <a:pPr marL="857250" lvl="1" indent="-457200"/>
            <a:r>
              <a:rPr lang="en-US" dirty="0"/>
              <a:t>Suppose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is an event in P</a:t>
            </a:r>
            <a:r>
              <a:rPr lang="en-US" baseline="-25000" dirty="0"/>
              <a:t>i</a:t>
            </a:r>
            <a:r>
              <a:rPr lang="en-US" dirty="0"/>
              <a:t>, and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is an event in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857250" lvl="1" indent="-457200"/>
            <a:r>
              <a:rPr lang="en-US" dirty="0"/>
              <a:t>If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, and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 is in the cut, then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 is also in the cut. </a:t>
            </a:r>
          </a:p>
          <a:p>
            <a:pPr marL="457200" indent="-457200"/>
            <a:r>
              <a:rPr lang="en-US" dirty="0">
                <a:sym typeface="Wingdings"/>
              </a:rPr>
              <a:t>Proof sketch: proof by contradiction</a:t>
            </a:r>
          </a:p>
          <a:p>
            <a:pPr marL="857250" lvl="1" indent="-457200"/>
            <a:r>
              <a:rPr lang="en-US" dirty="0">
                <a:sym typeface="Wingdings"/>
              </a:rPr>
              <a:t>Suppose 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e</a:t>
            </a:r>
            <a:r>
              <a:rPr lang="en-US" baseline="-25000" dirty="0" err="1">
                <a:solidFill>
                  <a:srgbClr val="0000FF"/>
                </a:solidFill>
                <a:sym typeface="Wingdings"/>
              </a:rPr>
              <a:t>j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is in the cut</a:t>
            </a:r>
            <a:r>
              <a:rPr lang="en-US" dirty="0">
                <a:sym typeface="Wingdings"/>
              </a:rPr>
              <a:t>, but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e</a:t>
            </a:r>
            <a:r>
              <a:rPr lang="en-US" baseline="-25000" dirty="0" err="1">
                <a:solidFill>
                  <a:srgbClr val="FF0000"/>
                </a:solidFill>
                <a:sym typeface="Wingdings"/>
              </a:rPr>
              <a:t>i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is not</a:t>
            </a:r>
            <a:r>
              <a:rPr lang="en-US" dirty="0">
                <a:sym typeface="Wingdings"/>
              </a:rPr>
              <a:t>.</a:t>
            </a:r>
          </a:p>
          <a:p>
            <a:pPr marL="857250" lvl="1" indent="-457200"/>
            <a:r>
              <a:rPr lang="en-US" dirty="0">
                <a:sym typeface="Wingdings"/>
              </a:rPr>
              <a:t>Since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baseline="-25000" dirty="0">
                <a:sym typeface="Wingdings"/>
              </a:rPr>
              <a:t>,</a:t>
            </a:r>
            <a:r>
              <a:rPr lang="en-US" dirty="0">
                <a:sym typeface="Wingdings"/>
              </a:rPr>
              <a:t> there must be a sequence M of messages that leads to the relation.</a:t>
            </a:r>
          </a:p>
          <a:p>
            <a:pPr marL="857250" lvl="1" indent="-457200"/>
            <a:r>
              <a:rPr lang="en-US" dirty="0">
                <a:sym typeface="Wingdings"/>
              </a:rPr>
              <a:t>Since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 is not in the cut (our assumption), a marker should’ve been sent before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, and also before all of M.</a:t>
            </a:r>
          </a:p>
          <a:p>
            <a:pPr marL="857250" lvl="1" indent="-457200"/>
            <a:r>
              <a:rPr lang="en-US" dirty="0">
                <a:sym typeface="Wingdings"/>
              </a:rPr>
              <a:t>Then </a:t>
            </a:r>
            <a:r>
              <a:rPr lang="en-US" dirty="0" err="1">
                <a:sym typeface="Wingdings"/>
              </a:rPr>
              <a:t>P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 must’ve recorded a state before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, meaning, </a:t>
            </a:r>
            <a:r>
              <a:rPr lang="en-US" dirty="0" err="1">
                <a:sym typeface="Wingdings"/>
              </a:rPr>
              <a:t>e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 is not in the cut. (Contradiction)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Global states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A union of all process states</a:t>
            </a:r>
          </a:p>
          <a:p>
            <a:pPr lvl="1"/>
            <a:r>
              <a:rPr lang="en-US" dirty="0"/>
              <a:t>Consistent global state vs. inconsistent global state</a:t>
            </a:r>
          </a:p>
          <a:p>
            <a:r>
              <a:rPr lang="en-US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“snapshot” algorithm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Take a snapshot of the local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Broadcast a “marker” </a:t>
            </a:r>
            <a:r>
              <a:rPr lang="en-US" dirty="0" err="1">
                <a:latin typeface="Arial" pitchFamily="-1" charset="0"/>
              </a:rPr>
              <a:t>msg</a:t>
            </a:r>
            <a:r>
              <a:rPr lang="en-US" dirty="0">
                <a:latin typeface="Arial" pitchFamily="-1" charset="0"/>
              </a:rPr>
              <a:t> to tell other processes to record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Start recording all </a:t>
            </a:r>
            <a:r>
              <a:rPr lang="en-US" dirty="0" err="1">
                <a:latin typeface="Arial" pitchFamily="-1" charset="0"/>
              </a:rPr>
              <a:t>msgs</a:t>
            </a:r>
            <a:r>
              <a:rPr lang="en-US" dirty="0">
                <a:latin typeface="Arial" pitchFamily="-1" charset="0"/>
              </a:rPr>
              <a:t> coming in for each channel until receiving a “marker”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Outcome: a consistent global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at UIUC.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0475-E9FA-8B42-BDFA-972F9BAB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F25A-A8D7-AD4D-988D-0B05A11D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snapshots</a:t>
            </a:r>
          </a:p>
          <a:p>
            <a:r>
              <a:rPr lang="en-US" dirty="0"/>
              <a:t>For distributed programming, it’s important to be able to </a:t>
            </a:r>
            <a:r>
              <a:rPr lang="en-US" dirty="0">
                <a:solidFill>
                  <a:srgbClr val="FF0000"/>
                </a:solidFill>
              </a:rPr>
              <a:t>reason about your system’s behavior in the abstract</a:t>
            </a:r>
            <a:r>
              <a:rPr lang="en-US" dirty="0"/>
              <a:t>.</a:t>
            </a:r>
          </a:p>
          <a:p>
            <a:r>
              <a:rPr lang="en-US" dirty="0"/>
              <a:t>Today’s topic will further increase your understanding.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55E9-EE4A-464F-B5CC-605B183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4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question: who has the most friends on Facebook?</a:t>
            </a:r>
          </a:p>
          <a:p>
            <a:r>
              <a:rPr lang="en-US" dirty="0"/>
              <a:t>Challenges to answering this question?</a:t>
            </a:r>
          </a:p>
          <a:p>
            <a:pPr lvl="1"/>
            <a:r>
              <a:rPr lang="en-US" dirty="0"/>
              <a:t>It changes!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we need?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snapshot</a:t>
            </a:r>
            <a:r>
              <a:rPr lang="en-US" dirty="0"/>
              <a:t> of the social network graph at a particular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10061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90800"/>
            <a:ext cx="1710695" cy="961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038600"/>
            <a:ext cx="1676400" cy="121574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" idx="0"/>
            <a:endCxn id="8" idx="3"/>
          </p:cNvCxnSpPr>
          <p:nvPr/>
        </p:nvCxnSpPr>
        <p:spPr bwMode="auto">
          <a:xfrm flipH="1" flipV="1">
            <a:off x="5520695" y="3071596"/>
            <a:ext cx="1642105" cy="96700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 bwMode="auto">
          <a:xfrm flipV="1">
            <a:off x="2682546" y="3071596"/>
            <a:ext cx="1127454" cy="127180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90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debugging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do you debug this?</a:t>
            </a:r>
          </a:p>
          <a:p>
            <a:pPr lvl="1"/>
            <a:r>
              <a:rPr lang="en-US" dirty="0"/>
              <a:t>Log in to one machine and see what happens</a:t>
            </a:r>
          </a:p>
          <a:p>
            <a:pPr lvl="1"/>
            <a:r>
              <a:rPr lang="en-US" dirty="0"/>
              <a:t>Collect logs and see what happens</a:t>
            </a:r>
          </a:p>
          <a:p>
            <a:pPr lvl="1"/>
            <a:r>
              <a:rPr lang="en-US" dirty="0"/>
              <a:t>Taking a </a:t>
            </a:r>
            <a:r>
              <a:rPr lang="en-US" dirty="0">
                <a:solidFill>
                  <a:srgbClr val="FF0000"/>
                </a:solidFill>
              </a:rPr>
              <a:t>global snapshot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478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/>
                </a:solidFill>
              </a:rPr>
              <a:t>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6" name="Straight Arrow Connector 5"/>
          <p:cNvCxnSpPr>
            <a:stCxn id="5" idx="6"/>
            <a:endCxn id="9" idx="2"/>
          </p:cNvCxnSpPr>
          <p:nvPr/>
        </p:nvCxnSpPr>
        <p:spPr bwMode="auto">
          <a:xfrm>
            <a:off x="2209800" y="2438400"/>
            <a:ext cx="1981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1910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/>
                </a:solidFill>
              </a:rPr>
              <a:t>P1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/>
                </a:solidFill>
              </a:rPr>
              <a:t>P2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9" idx="7"/>
            <a:endCxn id="11" idx="1"/>
          </p:cNvCxnSpPr>
          <p:nvPr/>
        </p:nvCxnSpPr>
        <p:spPr bwMode="auto">
          <a:xfrm rot="5400000" flipH="1" flipV="1">
            <a:off x="5905500" y="1104900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Straight Arrow Connector 26"/>
          <p:cNvCxnSpPr>
            <a:stCxn id="11" idx="3"/>
            <a:endCxn id="9" idx="5"/>
          </p:cNvCxnSpPr>
          <p:nvPr/>
        </p:nvCxnSpPr>
        <p:spPr bwMode="auto">
          <a:xfrm rot="5400000">
            <a:off x="5905500" y="1643716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724400" y="2895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FF"/>
                </a:solidFill>
              </a:rPr>
              <a:t>Deadlock!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1307" y="22359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FF"/>
                </a:solidFill>
              </a:rPr>
              <a:t>Both waiting…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8153400" cy="736600"/>
          </a:xfrm>
        </p:spPr>
        <p:txBody>
          <a:bodyPr/>
          <a:lstStyle/>
          <a:p>
            <a:r>
              <a:rPr lang="en-US" dirty="0"/>
              <a:t>What is a Snapshot?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Single process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Just a snapshot of the local state, e.g., memory dump, stack trace, etc.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For the sake of this lecture, let’s say a log of events.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Multi-process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Two things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Process snapshots: Snapshots of all process states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Network snapshot: All messages in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86200"/>
            <a:ext cx="7683500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Would you say this is a good snapshot?</a:t>
            </a:r>
          </a:p>
          <a:p>
            <a:pPr lvl="1"/>
            <a:r>
              <a:rPr lang="en-US" dirty="0"/>
              <a:t>“Good”: we can explain all the causality, </a:t>
            </a:r>
            <a:r>
              <a:rPr lang="en-US" dirty="0">
                <a:solidFill>
                  <a:srgbClr val="FF0000"/>
                </a:solidFill>
              </a:rPr>
              <a:t>including messages</a:t>
            </a:r>
          </a:p>
          <a:p>
            <a:pPr lvl="1"/>
            <a:r>
              <a:rPr lang="en-US" dirty="0"/>
              <a:t>No because e</a:t>
            </a:r>
            <a:r>
              <a:rPr lang="en-US" baseline="-25000" dirty="0"/>
              <a:t>2</a:t>
            </a:r>
            <a:r>
              <a:rPr lang="en-US" baseline="30000" dirty="0"/>
              <a:t>1</a:t>
            </a:r>
            <a:r>
              <a:rPr lang="en-US" dirty="0"/>
              <a:t> might have been caused by e</a:t>
            </a:r>
            <a:r>
              <a:rPr lang="en-US" baseline="-25000" dirty="0"/>
              <a:t>3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Three things we want.</a:t>
            </a:r>
          </a:p>
          <a:p>
            <a:pPr lvl="1"/>
            <a:r>
              <a:rPr lang="en-US" dirty="0"/>
              <a:t>Per-process state</a:t>
            </a:r>
          </a:p>
          <a:p>
            <a:pPr lvl="1"/>
            <a:r>
              <a:rPr lang="en-US" dirty="0"/>
              <a:t>Messages that are </a:t>
            </a:r>
            <a:r>
              <a:rPr lang="en-US" dirty="0">
                <a:solidFill>
                  <a:srgbClr val="FF0000"/>
                </a:solidFill>
              </a:rPr>
              <a:t>causally related to each and every local snapshot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 flight</a:t>
            </a:r>
          </a:p>
          <a:p>
            <a:pPr lvl="1"/>
            <a:r>
              <a:rPr lang="en-US" dirty="0"/>
              <a:t>All events that happened before each event in the snapshot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163036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14525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22272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243046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24100" y="15668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82900" y="15668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4500" y="23796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52800" y="23923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97100" y="316706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55700" y="29892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63900" y="31035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00300" y="1668462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46400" y="1643062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31162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89400" y="2468562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78400" y="15922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867400" y="23415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337300" y="15795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30900" y="1706562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80100" y="30908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80000" y="1693862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108200" y="12366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79700" y="12366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86300" y="1328737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72200" y="12493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200400" y="24812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025900" y="20367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e</a:t>
            </a:r>
            <a:r>
              <a:rPr lang="en-US" sz="1800" baseline="-25000" dirty="0"/>
              <a:t>2</a:t>
            </a:r>
            <a:r>
              <a:rPr lang="en-US" sz="1800" baseline="30000" dirty="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80100" y="24177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97200" y="32051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86200" y="31797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e</a:t>
            </a:r>
            <a:r>
              <a:rPr lang="en-US" sz="1800" baseline="-25000" dirty="0"/>
              <a:t>3</a:t>
            </a:r>
            <a:r>
              <a:rPr lang="en-US" sz="1800" baseline="30000" dirty="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99100" y="32305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57400" y="1541462"/>
            <a:ext cx="2927350" cy="2649538"/>
            <a:chOff x="1216" y="2256"/>
            <a:chExt cx="1844" cy="1669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125" y="2256"/>
              <a:ext cx="935" cy="1480"/>
            </a:xfrm>
            <a:custGeom>
              <a:avLst/>
              <a:gdLst>
                <a:gd name="T0" fmla="*/ 585 w 759"/>
                <a:gd name="T1" fmla="*/ 0 h 1432"/>
                <a:gd name="T2" fmla="*/ 861 w 759"/>
                <a:gd name="T3" fmla="*/ 529 h 1432"/>
                <a:gd name="T4" fmla="*/ 142 w 759"/>
                <a:gd name="T5" fmla="*/ 1025 h 1432"/>
                <a:gd name="T6" fmla="*/ 14 w 759"/>
                <a:gd name="T7" fmla="*/ 1480 h 1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9"/>
                <a:gd name="T13" fmla="*/ 0 h 1432"/>
                <a:gd name="T14" fmla="*/ 759 w 759"/>
                <a:gd name="T15" fmla="*/ 1432 h 1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9" h="1432">
                  <a:moveTo>
                    <a:pt x="475" y="0"/>
                  </a:moveTo>
                  <a:cubicBezTo>
                    <a:pt x="617" y="173"/>
                    <a:pt x="759" y="347"/>
                    <a:pt x="699" y="512"/>
                  </a:cubicBezTo>
                  <a:cubicBezTo>
                    <a:pt x="639" y="677"/>
                    <a:pt x="230" y="839"/>
                    <a:pt x="115" y="992"/>
                  </a:cubicBezTo>
                  <a:cubicBezTo>
                    <a:pt x="0" y="1145"/>
                    <a:pt x="26" y="1360"/>
                    <a:pt x="11" y="1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216" y="3712"/>
              <a:ext cx="1224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29200" y="609600"/>
            <a:ext cx="108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“cut”</a:t>
            </a:r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 bwMode="auto">
          <a:xfrm flipH="1">
            <a:off x="4644474" y="840433"/>
            <a:ext cx="384726" cy="54862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537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First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Synchronize clocks of all processes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Ask all processes to record their states at known time </a:t>
            </a:r>
            <a:r>
              <a:rPr lang="en-US" i="1" dirty="0" err="1">
                <a:solidFill>
                  <a:srgbClr val="FF0000"/>
                </a:solidFill>
                <a:latin typeface="Arial" pitchFamily="-1" charset="0"/>
              </a:rPr>
              <a:t>t</a:t>
            </a:r>
            <a:endParaRPr lang="en-US" dirty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Problems?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Time synchronization possible only approximately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Another issue?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endParaRPr lang="en-US" dirty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endParaRPr lang="en-US" dirty="0">
              <a:latin typeface="Arial" pitchFamily="-1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dirty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Does not record the state of messages in the channels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Again: synchronization not required –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causality is enough!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What we need: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logical global snapshot</a:t>
            </a:r>
          </a:p>
          <a:p>
            <a:pPr lvl="1"/>
            <a:r>
              <a:rPr lang="en-US" dirty="0"/>
              <a:t>The state of each process</a:t>
            </a:r>
          </a:p>
          <a:p>
            <a:pPr lvl="1"/>
            <a:r>
              <a:rPr lang="en-US" dirty="0"/>
              <a:t>Messages in transit in all communication channels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pitchFamily="-1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478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/>
                </a:solidFill>
              </a:rPr>
              <a:t>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 bwMode="auto">
          <a:xfrm>
            <a:off x="2209800" y="3505200"/>
            <a:ext cx="1981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41910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/>
                </a:solidFill>
              </a:rPr>
              <a:t>P1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580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/>
                </a:solidFill>
              </a:rPr>
              <a:t>P2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7"/>
            <a:endCxn id="8" idx="1"/>
          </p:cNvCxnSpPr>
          <p:nvPr/>
        </p:nvCxnSpPr>
        <p:spPr bwMode="auto">
          <a:xfrm rot="5400000" flipH="1" flipV="1">
            <a:off x="5905500" y="2171700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8" idx="3"/>
            <a:endCxn id="7" idx="5"/>
          </p:cNvCxnSpPr>
          <p:nvPr/>
        </p:nvCxnSpPr>
        <p:spPr bwMode="auto">
          <a:xfrm rot="5400000">
            <a:off x="5905500" y="2710516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334000" y="3886200"/>
            <a:ext cx="1143000" cy="3810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2"/>
                </a:solidFill>
              </a:rPr>
              <a:t>msg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5904978" y="2718094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3200400"/>
            <a:ext cx="7683500" cy="29210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000" dirty="0">
                <a:latin typeface="Arial" pitchFamily="-1" charset="0"/>
              </a:rPr>
              <a:t>For a process </a:t>
            </a:r>
            <a:r>
              <a:rPr lang="en-US" sz="2000" i="1" dirty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>
                <a:solidFill>
                  <a:schemeClr val="hlink"/>
                </a:solidFill>
                <a:latin typeface="Arial" pitchFamily="-1" charset="0"/>
              </a:rPr>
              <a:t>i</a:t>
            </a:r>
            <a:r>
              <a:rPr lang="en-US" sz="2000" i="1" baseline="-25000" dirty="0">
                <a:latin typeface="Arial" pitchFamily="-1" charset="0"/>
              </a:rPr>
              <a:t> </a:t>
            </a:r>
            <a:r>
              <a:rPr lang="en-US" sz="2000" dirty="0">
                <a:latin typeface="Arial" pitchFamily="-1" charset="0"/>
              </a:rPr>
              <a:t>, where events </a:t>
            </a:r>
            <a:r>
              <a:rPr lang="en-US" sz="2000" i="1" dirty="0">
                <a:latin typeface="Arial" pitchFamily="-1" charset="0"/>
              </a:rPr>
              <a:t>e</a:t>
            </a:r>
            <a:r>
              <a:rPr lang="en-US" sz="2000" i="1" baseline="-25000" dirty="0">
                <a:latin typeface="Arial" pitchFamily="-1" charset="0"/>
              </a:rPr>
              <a:t>i</a:t>
            </a:r>
            <a:r>
              <a:rPr lang="en-US" sz="2000" i="1" baseline="26000" dirty="0">
                <a:latin typeface="Arial" pitchFamily="-1" charset="0"/>
              </a:rPr>
              <a:t>0</a:t>
            </a:r>
            <a:r>
              <a:rPr lang="en-US" sz="2000" i="1" dirty="0">
                <a:latin typeface="Arial" pitchFamily="-1" charset="0"/>
              </a:rPr>
              <a:t>, e</a:t>
            </a:r>
            <a:r>
              <a:rPr lang="en-US" sz="2000" i="1" baseline="-25000" dirty="0">
                <a:latin typeface="Arial" pitchFamily="-1" charset="0"/>
              </a:rPr>
              <a:t>i</a:t>
            </a:r>
            <a:r>
              <a:rPr lang="en-US" sz="2000" i="1" baseline="26000" dirty="0">
                <a:latin typeface="Arial" pitchFamily="-1" charset="0"/>
              </a:rPr>
              <a:t>1</a:t>
            </a:r>
            <a:r>
              <a:rPr lang="en-US" sz="2000" i="1" dirty="0">
                <a:latin typeface="Arial" pitchFamily="-1" charset="0"/>
              </a:rPr>
              <a:t>, … occur,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err="1">
                <a:solidFill>
                  <a:srgbClr val="0000FF"/>
                </a:solidFill>
                <a:latin typeface="Arial" pitchFamily="-1" charset="0"/>
              </a:rPr>
              <a:t>history(P</a:t>
            </a:r>
            <a:r>
              <a:rPr lang="en-US" sz="1800" i="1" baseline="-25000" dirty="0" err="1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dirty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i="1" dirty="0">
                <a:latin typeface="Arial" pitchFamily="-1" charset="0"/>
              </a:rPr>
              <a:t> =  h</a:t>
            </a:r>
            <a:r>
              <a:rPr lang="en-US" sz="1800" i="1" baseline="-25000" dirty="0">
                <a:latin typeface="Arial" pitchFamily="-1" charset="0"/>
              </a:rPr>
              <a:t>i</a:t>
            </a:r>
            <a:r>
              <a:rPr lang="en-US" sz="1800" i="1" dirty="0">
                <a:latin typeface="Arial" pitchFamily="-1" charset="0"/>
              </a:rPr>
              <a:t> = &lt;e</a:t>
            </a:r>
            <a:r>
              <a:rPr lang="en-US" sz="1800" i="1" baseline="-25000" dirty="0">
                <a:latin typeface="Arial" pitchFamily="-1" charset="0"/>
              </a:rPr>
              <a:t>i</a:t>
            </a:r>
            <a:r>
              <a:rPr lang="en-US" sz="1800" i="1" baseline="26000" dirty="0">
                <a:latin typeface="Arial" pitchFamily="-1" charset="0"/>
              </a:rPr>
              <a:t>0</a:t>
            </a:r>
            <a:r>
              <a:rPr lang="en-US" sz="1800" i="1" dirty="0">
                <a:latin typeface="Arial" pitchFamily="-1" charset="0"/>
              </a:rPr>
              <a:t>, e</a:t>
            </a:r>
            <a:r>
              <a:rPr lang="en-US" sz="1800" i="1" baseline="-25000" dirty="0">
                <a:latin typeface="Arial" pitchFamily="-1" charset="0"/>
              </a:rPr>
              <a:t>i</a:t>
            </a:r>
            <a:r>
              <a:rPr lang="en-US" sz="1800" i="1" baseline="26000" dirty="0">
                <a:latin typeface="Arial" pitchFamily="-1" charset="0"/>
              </a:rPr>
              <a:t>1</a:t>
            </a:r>
            <a:r>
              <a:rPr lang="en-US" sz="1800" i="1" dirty="0">
                <a:latin typeface="Arial" pitchFamily="-1" charset="0"/>
              </a:rPr>
              <a:t>, … 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>
                <a:solidFill>
                  <a:srgbClr val="0000FF"/>
                </a:solidFill>
                <a:latin typeface="Arial" pitchFamily="-1" charset="0"/>
              </a:rPr>
              <a:t>prefix </a:t>
            </a:r>
            <a:r>
              <a:rPr lang="en-US" sz="1800" i="1" dirty="0" err="1">
                <a:solidFill>
                  <a:srgbClr val="0000FF"/>
                </a:solidFill>
                <a:latin typeface="Arial" pitchFamily="-1" charset="0"/>
              </a:rPr>
              <a:t>history(P</a:t>
            </a:r>
            <a:r>
              <a:rPr lang="en-US" sz="1800" i="1" baseline="-25000" dirty="0" err="1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baseline="28000" dirty="0" err="1">
                <a:solidFill>
                  <a:srgbClr val="0000FF"/>
                </a:solidFill>
                <a:latin typeface="Arial" pitchFamily="-1" charset="0"/>
              </a:rPr>
              <a:t>k</a:t>
            </a:r>
            <a:r>
              <a:rPr lang="en-US" sz="1800" i="1" dirty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i="1" dirty="0">
                <a:latin typeface="Arial" pitchFamily="-1" charset="0"/>
              </a:rPr>
              <a:t> =  </a:t>
            </a:r>
            <a:r>
              <a:rPr lang="en-US" sz="1800" i="1" dirty="0" err="1">
                <a:latin typeface="Arial" pitchFamily="-1" charset="0"/>
              </a:rPr>
              <a:t>h</a:t>
            </a:r>
            <a:r>
              <a:rPr lang="en-US" sz="1800" i="1" baseline="-25000" dirty="0" err="1">
                <a:latin typeface="Arial" pitchFamily="-1" charset="0"/>
              </a:rPr>
              <a:t>i</a:t>
            </a:r>
            <a:r>
              <a:rPr lang="en-US" sz="1800" i="1" baseline="28000" dirty="0" err="1">
                <a:latin typeface="Arial" pitchFamily="-1" charset="0"/>
              </a:rPr>
              <a:t>k</a:t>
            </a:r>
            <a:r>
              <a:rPr lang="en-US" sz="1800" i="1" dirty="0">
                <a:latin typeface="Arial" pitchFamily="-1" charset="0"/>
              </a:rPr>
              <a:t> = &lt;e</a:t>
            </a:r>
            <a:r>
              <a:rPr lang="en-US" sz="1800" i="1" baseline="-25000" dirty="0">
                <a:latin typeface="Arial" pitchFamily="-1" charset="0"/>
              </a:rPr>
              <a:t>i</a:t>
            </a:r>
            <a:r>
              <a:rPr lang="en-US" sz="1800" i="1" baseline="26000" dirty="0">
                <a:latin typeface="Arial" pitchFamily="-1" charset="0"/>
              </a:rPr>
              <a:t>0</a:t>
            </a:r>
            <a:r>
              <a:rPr lang="en-US" sz="1800" i="1" dirty="0">
                <a:latin typeface="Arial" pitchFamily="-1" charset="0"/>
              </a:rPr>
              <a:t>, e</a:t>
            </a:r>
            <a:r>
              <a:rPr lang="en-US" sz="1800" i="1" baseline="-25000" dirty="0">
                <a:latin typeface="Arial" pitchFamily="-1" charset="0"/>
              </a:rPr>
              <a:t>i</a:t>
            </a:r>
            <a:r>
              <a:rPr lang="en-US" sz="1800" i="1" baseline="26000" dirty="0">
                <a:latin typeface="Arial" pitchFamily="-1" charset="0"/>
              </a:rPr>
              <a:t>1</a:t>
            </a:r>
            <a:r>
              <a:rPr lang="en-US" sz="1800" i="1" dirty="0">
                <a:latin typeface="Arial" pitchFamily="-1" charset="0"/>
              </a:rPr>
              <a:t>, …,</a:t>
            </a:r>
            <a:r>
              <a:rPr lang="en-US" sz="1800" i="1" dirty="0" err="1">
                <a:latin typeface="Arial" pitchFamily="-1" charset="0"/>
              </a:rPr>
              <a:t>e</a:t>
            </a:r>
            <a:r>
              <a:rPr lang="en-US" sz="1800" i="1" baseline="-25000" dirty="0" err="1">
                <a:latin typeface="Arial" pitchFamily="-1" charset="0"/>
              </a:rPr>
              <a:t>i</a:t>
            </a:r>
            <a:r>
              <a:rPr lang="en-US" sz="1800" i="1" baseline="28000" dirty="0" err="1">
                <a:latin typeface="Arial" pitchFamily="-1" charset="0"/>
              </a:rPr>
              <a:t>k</a:t>
            </a:r>
            <a:r>
              <a:rPr lang="en-US" sz="1800" i="1" dirty="0">
                <a:latin typeface="Arial" pitchFamily="-1" charset="0"/>
              </a:rPr>
              <a:t> 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err="1">
                <a:solidFill>
                  <a:srgbClr val="0000FF"/>
                </a:solidFill>
                <a:latin typeface="Arial" pitchFamily="-1" charset="0"/>
              </a:rPr>
              <a:t>S</a:t>
            </a:r>
            <a:r>
              <a:rPr lang="en-US" sz="1800" i="1" baseline="-25000" dirty="0" err="1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baseline="28000" dirty="0" err="1">
                <a:solidFill>
                  <a:srgbClr val="0000FF"/>
                </a:solidFill>
                <a:latin typeface="Arial" pitchFamily="-1" charset="0"/>
              </a:rPr>
              <a:t>k</a:t>
            </a:r>
            <a:r>
              <a:rPr lang="en-US" sz="1800" i="1" dirty="0">
                <a:solidFill>
                  <a:srgbClr val="0000FF"/>
                </a:solidFill>
                <a:latin typeface="Arial" pitchFamily="-1" charset="0"/>
              </a:rPr>
              <a:t> :</a:t>
            </a:r>
            <a:r>
              <a:rPr lang="en-US" sz="1800" i="1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sz="1800" i="1" dirty="0">
                <a:latin typeface="Arial" pitchFamily="-1" charset="0"/>
              </a:rPr>
              <a:t>P</a:t>
            </a:r>
            <a:r>
              <a:rPr lang="en-US" sz="1800" i="1" baseline="-25000" dirty="0">
                <a:latin typeface="Arial" pitchFamily="-1" charset="0"/>
              </a:rPr>
              <a:t>i </a:t>
            </a:r>
            <a:r>
              <a:rPr lang="en-US" sz="1800" dirty="0">
                <a:latin typeface="Arial" pitchFamily="-1" charset="0"/>
              </a:rPr>
              <a:t>’</a:t>
            </a:r>
            <a:r>
              <a:rPr lang="en-US" sz="1800" dirty="0" err="1">
                <a:latin typeface="Arial" pitchFamily="-1" charset="0"/>
              </a:rPr>
              <a:t>s</a:t>
            </a:r>
            <a:r>
              <a:rPr lang="en-US" sz="1800" dirty="0">
                <a:latin typeface="Arial" pitchFamily="-1" charset="0"/>
              </a:rPr>
              <a:t> state immediately after </a:t>
            </a:r>
            <a:r>
              <a:rPr lang="en-US" sz="1800" dirty="0" err="1">
                <a:latin typeface="Arial" pitchFamily="-1" charset="0"/>
              </a:rPr>
              <a:t>k</a:t>
            </a:r>
            <a:r>
              <a:rPr lang="en-US" sz="1800" baseline="30000" dirty="0" err="1">
                <a:latin typeface="Arial" pitchFamily="-1" charset="0"/>
              </a:rPr>
              <a:t>th</a:t>
            </a:r>
            <a:r>
              <a:rPr lang="en-US" sz="1800" dirty="0">
                <a:latin typeface="Arial" pitchFamily="-1" charset="0"/>
              </a:rPr>
              <a:t> event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latin typeface="Arial" pitchFamily="-1" charset="0"/>
              </a:rPr>
              <a:t> For a set of processes </a:t>
            </a:r>
            <a:r>
              <a:rPr lang="en-US" sz="2000" i="1" dirty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>
                <a:solidFill>
                  <a:schemeClr val="hlink"/>
                </a:solidFill>
                <a:latin typeface="Arial" pitchFamily="-1" charset="0"/>
              </a:rPr>
              <a:t>1</a:t>
            </a:r>
            <a:r>
              <a:rPr lang="en-US" sz="2000" i="1" baseline="-25000" dirty="0">
                <a:latin typeface="Arial" pitchFamily="-1" charset="0"/>
              </a:rPr>
              <a:t> </a:t>
            </a:r>
            <a:r>
              <a:rPr lang="en-US" sz="2000" dirty="0">
                <a:latin typeface="Arial" pitchFamily="-1" charset="0"/>
              </a:rPr>
              <a:t>, …,</a:t>
            </a:r>
            <a:r>
              <a:rPr lang="en-US" sz="2000" i="1" dirty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>
                <a:solidFill>
                  <a:schemeClr val="hlink"/>
                </a:solidFill>
                <a:latin typeface="Arial" pitchFamily="-1" charset="0"/>
              </a:rPr>
              <a:t>i</a:t>
            </a:r>
            <a:r>
              <a:rPr lang="en-US" sz="2000" i="1" baseline="-25000" dirty="0">
                <a:latin typeface="Arial" pitchFamily="-1" charset="0"/>
              </a:rPr>
              <a:t> </a:t>
            </a:r>
            <a:r>
              <a:rPr lang="en-US" sz="2000" dirty="0">
                <a:latin typeface="Arial" pitchFamily="-1" charset="0"/>
              </a:rPr>
              <a:t>, …. 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Global history:</a:t>
            </a:r>
            <a:r>
              <a:rPr lang="en-US" sz="1800" dirty="0">
                <a:latin typeface="Arial" pitchFamily="-1" charset="0"/>
              </a:rPr>
              <a:t> </a:t>
            </a:r>
            <a:r>
              <a:rPr lang="en-US" sz="1800" i="1" dirty="0">
                <a:latin typeface="Arial" pitchFamily="-1" charset="0"/>
              </a:rPr>
              <a:t>H = </a:t>
            </a:r>
            <a:r>
              <a:rPr lang="en-US" sz="1800" i="1" dirty="0" err="1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baseline="-25000" dirty="0" err="1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>
                <a:latin typeface="Arial" pitchFamily="-1" charset="0"/>
                <a:sym typeface="Symbol" pitchFamily="-1" charset="2"/>
              </a:rPr>
              <a:t> (h</a:t>
            </a:r>
            <a:r>
              <a:rPr lang="en-US" sz="1800" i="1" baseline="-25000" dirty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>
                <a:latin typeface="Arial" pitchFamily="-1" charset="0"/>
                <a:sym typeface="Symbol" pitchFamily="-1" charset="2"/>
              </a:rPr>
              <a:t>)</a:t>
            </a:r>
            <a:endParaRPr lang="en-US" sz="1800" dirty="0">
              <a:latin typeface="Arial" pitchFamily="-1" charset="0"/>
              <a:sym typeface="Symbol" pitchFamily="-1" charset="2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Global state:</a:t>
            </a:r>
            <a:r>
              <a:rPr lang="en-US" sz="1800" dirty="0">
                <a:latin typeface="Arial" pitchFamily="-1" charset="0"/>
              </a:rPr>
              <a:t> </a:t>
            </a:r>
            <a:r>
              <a:rPr lang="en-US" sz="1800" i="1" dirty="0">
                <a:latin typeface="Arial" pitchFamily="-1" charset="0"/>
              </a:rPr>
              <a:t>S = </a:t>
            </a:r>
            <a:r>
              <a:rPr lang="en-US" sz="1800" i="1" dirty="0" err="1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baseline="-25000" dirty="0" err="1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>
                <a:latin typeface="Arial" pitchFamily="-1" charset="0"/>
                <a:sym typeface="Symbol" pitchFamily="-1" charset="2"/>
              </a:rPr>
              <a:t> (</a:t>
            </a:r>
            <a:r>
              <a:rPr lang="en-US" sz="1800" i="1" dirty="0" err="1">
                <a:latin typeface="Arial" pitchFamily="-1" charset="0"/>
                <a:sym typeface="Symbol" pitchFamily="-1" charset="2"/>
              </a:rPr>
              <a:t>S</a:t>
            </a:r>
            <a:r>
              <a:rPr lang="en-US" sz="1800" i="1" baseline="-25000" dirty="0" err="1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baseline="28000" dirty="0" err="1">
                <a:latin typeface="Arial" pitchFamily="-1" charset="0"/>
                <a:sym typeface="Symbol" pitchFamily="-1" charset="2"/>
              </a:rPr>
              <a:t>k</a:t>
            </a:r>
            <a:r>
              <a:rPr lang="en-US" sz="1800" i="1" baseline="-6000" dirty="0" err="1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>
                <a:latin typeface="Arial" pitchFamily="-1" charset="0"/>
                <a:sym typeface="Symbol" pitchFamily="-1" charset="2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A </a:t>
            </a:r>
            <a:r>
              <a:rPr lang="en-US" sz="1800" u="sng" dirty="0">
                <a:solidFill>
                  <a:srgbClr val="FF0000"/>
                </a:solidFill>
                <a:latin typeface="Arial" pitchFamily="-1" charset="0"/>
              </a:rPr>
              <a:t>cut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Arial" pitchFamily="-1" charset="0"/>
              </a:rPr>
              <a:t>C </a:t>
            </a:r>
            <a:r>
              <a:rPr lang="en-US" sz="1800" i="1" dirty="0" err="1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</a:t>
            </a:r>
            <a:r>
              <a:rPr lang="en-US" sz="1800" i="1" dirty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 H</a:t>
            </a:r>
            <a:r>
              <a:rPr lang="en-US" sz="1800" i="1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1800" i="1" dirty="0">
                <a:latin typeface="Arial" pitchFamily="-1" charset="0"/>
              </a:rPr>
              <a:t>= h</a:t>
            </a:r>
            <a:r>
              <a:rPr lang="en-US" sz="1800" i="1" baseline="-25000" dirty="0">
                <a:latin typeface="Arial" pitchFamily="-1" charset="0"/>
              </a:rPr>
              <a:t>1</a:t>
            </a:r>
            <a:r>
              <a:rPr lang="en-US" sz="1800" i="1" baseline="30000" dirty="0">
                <a:latin typeface="Arial" pitchFamily="-1" charset="0"/>
              </a:rPr>
              <a:t>c1</a:t>
            </a:r>
            <a:r>
              <a:rPr lang="en-US" sz="1800" i="1" dirty="0">
                <a:latin typeface="Arial" pitchFamily="-1" charset="0"/>
              </a:rPr>
              <a:t> </a:t>
            </a:r>
            <a:r>
              <a:rPr lang="en-US" sz="1800" i="1" dirty="0" err="1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>
                <a:latin typeface="Arial" pitchFamily="-1" charset="0"/>
              </a:rPr>
              <a:t> h</a:t>
            </a:r>
            <a:r>
              <a:rPr lang="en-US" sz="1800" i="1" baseline="-25000" dirty="0">
                <a:latin typeface="Arial" pitchFamily="-1" charset="0"/>
              </a:rPr>
              <a:t>2</a:t>
            </a:r>
            <a:r>
              <a:rPr lang="en-US" sz="1800" i="1" baseline="30000" dirty="0">
                <a:latin typeface="Arial" pitchFamily="-1" charset="0"/>
              </a:rPr>
              <a:t>c2</a:t>
            </a:r>
            <a:r>
              <a:rPr lang="en-US" sz="1800" i="1" dirty="0">
                <a:latin typeface="Arial" pitchFamily="-1" charset="0"/>
              </a:rPr>
              <a:t> </a:t>
            </a:r>
            <a:r>
              <a:rPr lang="en-US" sz="1800" i="1" dirty="0" err="1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>
                <a:latin typeface="Arial" pitchFamily="-1" charset="0"/>
                <a:sym typeface="Symbol" pitchFamily="-1" charset="2"/>
              </a:rPr>
              <a:t> … </a:t>
            </a:r>
            <a:r>
              <a:rPr lang="en-US" sz="1800" i="1" dirty="0" err="1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>
                <a:latin typeface="Arial" pitchFamily="-1" charset="0"/>
                <a:sym typeface="Symbol" pitchFamily="-1" charset="2"/>
              </a:rPr>
              <a:t> </a:t>
            </a:r>
            <a:r>
              <a:rPr lang="en-US" sz="1800" i="1" dirty="0" err="1">
                <a:latin typeface="Arial" pitchFamily="-1" charset="0"/>
                <a:sym typeface="Symbol" pitchFamily="-1" charset="2"/>
              </a:rPr>
              <a:t>h</a:t>
            </a:r>
            <a:r>
              <a:rPr lang="en-US" sz="1800" i="1" baseline="-25000" dirty="0" err="1">
                <a:latin typeface="Arial" pitchFamily="-1" charset="0"/>
                <a:sym typeface="Symbol" pitchFamily="-1" charset="2"/>
              </a:rPr>
              <a:t>n</a:t>
            </a:r>
            <a:r>
              <a:rPr lang="en-US" sz="1800" i="1" baseline="30000" dirty="0" err="1">
                <a:latin typeface="Arial" pitchFamily="-1" charset="0"/>
                <a:sym typeface="Symbol" pitchFamily="-1" charset="2"/>
              </a:rPr>
              <a:t>cn</a:t>
            </a:r>
            <a:endParaRPr lang="en-US" sz="1800" i="1" baseline="30000" dirty="0">
              <a:latin typeface="Arial" pitchFamily="-1" charset="0"/>
              <a:sym typeface="Symbol" pitchFamily="-1" charset="2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The frontier of </a:t>
            </a:r>
            <a:r>
              <a:rPr lang="en-US" sz="1800" i="1" dirty="0">
                <a:solidFill>
                  <a:srgbClr val="0000FF"/>
                </a:solidFill>
                <a:latin typeface="Arial" pitchFamily="-1" charset="0"/>
              </a:rPr>
              <a:t>C</a:t>
            </a:r>
            <a:r>
              <a:rPr lang="en-US" sz="1800" i="1" dirty="0">
                <a:latin typeface="Arial" pitchFamily="-1" charset="0"/>
              </a:rPr>
              <a:t> = {</a:t>
            </a:r>
            <a:r>
              <a:rPr lang="en-US" sz="1800" i="1" dirty="0" err="1">
                <a:latin typeface="Arial" pitchFamily="-1" charset="0"/>
              </a:rPr>
              <a:t>e</a:t>
            </a:r>
            <a:r>
              <a:rPr lang="en-US" sz="1800" i="1" baseline="-25000" dirty="0" err="1">
                <a:latin typeface="Arial" pitchFamily="-1" charset="0"/>
              </a:rPr>
              <a:t>i</a:t>
            </a:r>
            <a:r>
              <a:rPr lang="en-US" sz="1800" i="1" baseline="30000" dirty="0" err="1">
                <a:latin typeface="Arial" pitchFamily="-1" charset="0"/>
              </a:rPr>
              <a:t>ci</a:t>
            </a:r>
            <a:r>
              <a:rPr lang="en-US" sz="1800" i="1" dirty="0">
                <a:latin typeface="Arial" pitchFamily="-1" charset="0"/>
              </a:rPr>
              <a:t>, </a:t>
            </a:r>
            <a:r>
              <a:rPr lang="en-US" sz="1800" i="1" dirty="0" err="1">
                <a:latin typeface="Arial" pitchFamily="-1" charset="0"/>
              </a:rPr>
              <a:t>i</a:t>
            </a:r>
            <a:r>
              <a:rPr lang="en-US" sz="1800" i="1" dirty="0">
                <a:latin typeface="Arial" pitchFamily="-1" charset="0"/>
              </a:rPr>
              <a:t> = 1,2, … </a:t>
            </a:r>
            <a:r>
              <a:rPr lang="en-US" sz="1800" i="1" dirty="0" err="1">
                <a:latin typeface="Arial" pitchFamily="-1" charset="0"/>
              </a:rPr>
              <a:t>n</a:t>
            </a:r>
            <a:r>
              <a:rPr lang="en-US" sz="1800" i="1" dirty="0">
                <a:latin typeface="Arial" pitchFamily="-1" charset="0"/>
              </a:rPr>
              <a:t>}</a:t>
            </a:r>
            <a:endParaRPr lang="en-US" sz="1800" dirty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1231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1054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1828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20320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24100" y="1168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82900" y="1168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4500" y="1981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52800" y="1993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97100" y="2768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55700" y="2590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63900" y="2705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00300" y="1270000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46400" y="1244600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2717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89400" y="2070100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78400" y="1193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867400" y="1943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337300" y="1181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30900" y="1308100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80100" y="2692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80000" y="1295400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108200" y="838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79700" y="838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86300" y="930275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72200" y="8509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200400" y="2082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025900" y="1638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80100" y="2019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97200" y="2806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86200" y="2781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99100" y="2832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2133600" y="914400"/>
            <a:ext cx="2927350" cy="2649538"/>
            <a:chOff x="1216" y="2256"/>
            <a:chExt cx="1844" cy="1669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125" y="2256"/>
              <a:ext cx="935" cy="1480"/>
            </a:xfrm>
            <a:custGeom>
              <a:avLst/>
              <a:gdLst>
                <a:gd name="T0" fmla="*/ 585 w 759"/>
                <a:gd name="T1" fmla="*/ 0 h 1432"/>
                <a:gd name="T2" fmla="*/ 861 w 759"/>
                <a:gd name="T3" fmla="*/ 529 h 1432"/>
                <a:gd name="T4" fmla="*/ 142 w 759"/>
                <a:gd name="T5" fmla="*/ 1025 h 1432"/>
                <a:gd name="T6" fmla="*/ 14 w 759"/>
                <a:gd name="T7" fmla="*/ 1480 h 1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9"/>
                <a:gd name="T13" fmla="*/ 0 h 1432"/>
                <a:gd name="T14" fmla="*/ 759 w 759"/>
                <a:gd name="T15" fmla="*/ 1432 h 1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9" h="1432">
                  <a:moveTo>
                    <a:pt x="475" y="0"/>
                  </a:moveTo>
                  <a:cubicBezTo>
                    <a:pt x="617" y="173"/>
                    <a:pt x="759" y="347"/>
                    <a:pt x="699" y="512"/>
                  </a:cubicBezTo>
                  <a:cubicBezTo>
                    <a:pt x="639" y="677"/>
                    <a:pt x="230" y="839"/>
                    <a:pt x="115" y="992"/>
                  </a:cubicBezTo>
                  <a:cubicBezTo>
                    <a:pt x="0" y="1145"/>
                    <a:pt x="26" y="1360"/>
                    <a:pt x="11" y="1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216" y="3712"/>
              <a:ext cx="1224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18978</TotalTime>
  <Pages>12</Pages>
  <Words>1788</Words>
  <Application>Microsoft Macintosh PowerPoint</Application>
  <PresentationFormat>Letter Paper (8.5x11 in)</PresentationFormat>
  <Paragraphs>312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Helvetica</vt:lpstr>
      <vt:lpstr>Symbol</vt:lpstr>
      <vt:lpstr>Times New Roman</vt:lpstr>
      <vt:lpstr>Wingdings</vt:lpstr>
      <vt:lpstr>CS252-template</vt:lpstr>
      <vt:lpstr>Office Theme</vt:lpstr>
      <vt:lpstr>CSE 486/586 Distributed Systems Global States</vt:lpstr>
      <vt:lpstr>Last Time</vt:lpstr>
      <vt:lpstr>Today’s Topic</vt:lpstr>
      <vt:lpstr>Today’s Question</vt:lpstr>
      <vt:lpstr>Today’s Question</vt:lpstr>
      <vt:lpstr>What is a Snapshot?</vt:lpstr>
      <vt:lpstr>What Do We Want?</vt:lpstr>
      <vt:lpstr>Obvious First Try</vt:lpstr>
      <vt:lpstr>How to Do It? Definitions</vt:lpstr>
      <vt:lpstr>Consistent States</vt:lpstr>
      <vt:lpstr>Why Consistent States?</vt:lpstr>
      <vt:lpstr>CSE 486/586 Administrivia</vt:lpstr>
      <vt:lpstr>The Snapshot Algorithm: Assumptions</vt:lpstr>
      <vt:lpstr>Single Process vs. Multiple Processes</vt:lpstr>
      <vt:lpstr>Reminder: Clock-Sync’d Snapshot</vt:lpstr>
      <vt:lpstr>Chandy and Lamport’s Snapshot: Basic Idea</vt:lpstr>
      <vt:lpstr>Chandy and Lamport’s Snapshot: Basic Idea</vt:lpstr>
      <vt:lpstr>Chandy and Lamport’s Snapshot: Basic Idea</vt:lpstr>
      <vt:lpstr>Chandy and Lamport’s Snapshot</vt:lpstr>
      <vt:lpstr>The Snapshot Algorithm</vt:lpstr>
      <vt:lpstr>Exercise</vt:lpstr>
      <vt:lpstr>One Provable Property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839</cp:revision>
  <cp:lastPrinted>2016-02-15T17:32:21Z</cp:lastPrinted>
  <dcterms:created xsi:type="dcterms:W3CDTF">2012-02-02T03:38:01Z</dcterms:created>
  <dcterms:modified xsi:type="dcterms:W3CDTF">2019-02-18T17:13:45Z</dcterms:modified>
  <cp:category/>
</cp:coreProperties>
</file>