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82" r:id="rId2"/>
  </p:sldMasterIdLst>
  <p:notesMasterIdLst>
    <p:notesMasterId r:id="rId31"/>
  </p:notesMasterIdLst>
  <p:handoutMasterIdLst>
    <p:handoutMasterId r:id="rId32"/>
  </p:handoutMasterIdLst>
  <p:sldIdLst>
    <p:sldId id="322" r:id="rId3"/>
    <p:sldId id="844" r:id="rId4"/>
    <p:sldId id="767" r:id="rId5"/>
    <p:sldId id="820" r:id="rId6"/>
    <p:sldId id="821" r:id="rId7"/>
    <p:sldId id="823" r:id="rId8"/>
    <p:sldId id="824" r:id="rId9"/>
    <p:sldId id="842" r:id="rId10"/>
    <p:sldId id="825" r:id="rId11"/>
    <p:sldId id="843" r:id="rId12"/>
    <p:sldId id="826" r:id="rId13"/>
    <p:sldId id="827" r:id="rId14"/>
    <p:sldId id="845" r:id="rId15"/>
    <p:sldId id="851" r:id="rId16"/>
    <p:sldId id="852" r:id="rId17"/>
    <p:sldId id="853" r:id="rId18"/>
    <p:sldId id="847" r:id="rId19"/>
    <p:sldId id="848" r:id="rId20"/>
    <p:sldId id="849" r:id="rId21"/>
    <p:sldId id="828" r:id="rId22"/>
    <p:sldId id="829" r:id="rId23"/>
    <p:sldId id="830" r:id="rId24"/>
    <p:sldId id="831" r:id="rId25"/>
    <p:sldId id="833" r:id="rId26"/>
    <p:sldId id="832" r:id="rId27"/>
    <p:sldId id="834" r:id="rId28"/>
    <p:sldId id="704" r:id="rId29"/>
    <p:sldId id="584" r:id="rId30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55FC02"/>
    <a:srgbClr val="FBBA03"/>
    <a:srgbClr val="0332B7"/>
    <a:srgbClr val="000000"/>
    <a:srgbClr val="114FFB"/>
    <a:srgbClr val="7B00E4"/>
    <a:srgbClr val="EFFB03"/>
    <a:srgbClr val="F90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4" autoAdjust="0"/>
    <p:restoredTop sz="80190" autoAdjust="0"/>
  </p:normalViewPr>
  <p:slideViewPr>
    <p:cSldViewPr>
      <p:cViewPr varScale="1">
        <p:scale>
          <a:sx n="55" d="100"/>
          <a:sy n="55" d="100"/>
        </p:scale>
        <p:origin x="1840" y="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2" d="100"/>
          <a:sy n="112" d="100"/>
        </p:scale>
        <p:origin x="-3904" y="-10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C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FF668F6-92AF-F14F-959F-F8E6BDC559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3278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C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03442F8-CACF-AA42-83D4-E0A09A06F5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254375" y="9148763"/>
            <a:ext cx="80803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016" tIns="46508" rIns="93016" bIns="46508">
            <a:prstTxWarp prst="textNoShape">
              <a:avLst/>
            </a:prstTxWarp>
            <a:spAutoFit/>
          </a:bodyPr>
          <a:lstStyle/>
          <a:p>
            <a:pPr algn="ctr" defTabSz="919163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300">
                <a:solidFill>
                  <a:schemeClr val="tx1"/>
                </a:solidFill>
              </a:rPr>
              <a:t>Page </a:t>
            </a:r>
            <a:fld id="{ACFFB53C-1439-6C41-A2C3-1FF6E096BBD2}" type="slidenum">
              <a:rPr lang="en-US" sz="1300">
                <a:solidFill>
                  <a:schemeClr val="tx1"/>
                </a:solidFill>
              </a:rPr>
              <a:pPr algn="ctr" defTabSz="919163">
                <a:lnSpc>
                  <a:spcPct val="90000"/>
                </a:lnSpc>
                <a:spcBef>
                  <a:spcPct val="0"/>
                </a:spcBef>
                <a:defRPr/>
              </a:pPr>
              <a:t>‹#›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17" tIns="48008" rIns="97517" bIns="48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8120751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4884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3689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P2 </a:t>
            </a:r>
            <a:r>
              <a:rPr lang="en-US" smtClean="0"/>
              <a:t>didn’t satisfy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4956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Articulating why is very important.</a:t>
            </a:r>
          </a:p>
        </p:txBody>
      </p:sp>
    </p:spTree>
    <p:extLst>
      <p:ext uri="{BB962C8B-B14F-4D97-AF65-F5344CB8AC3E}">
        <p14:creationId xmlns:p14="http://schemas.microsoft.com/office/powerpoint/2010/main" val="3949611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When you</a:t>
            </a:r>
            <a:r>
              <a:rPr lang="en-US" baseline="0" dirty="0"/>
              <a:t> design a system, a</a:t>
            </a:r>
            <a:r>
              <a:rPr lang="en-US" dirty="0"/>
              <a:t>rticulating the</a:t>
            </a:r>
            <a:r>
              <a:rPr lang="en-US" baseline="0" dirty="0"/>
              <a:t> properties (what)</a:t>
            </a:r>
            <a:r>
              <a:rPr lang="en-US" dirty="0"/>
              <a:t> is very important.</a:t>
            </a:r>
          </a:p>
        </p:txBody>
      </p:sp>
    </p:spTree>
    <p:extLst>
      <p:ext uri="{BB962C8B-B14F-4D97-AF65-F5344CB8AC3E}">
        <p14:creationId xmlns:p14="http://schemas.microsoft.com/office/powerpoint/2010/main" val="2862707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5838" tIns="47919" rIns="95838" bIns="47919"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Once again, articulating what is very important.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250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784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5CA2DB-8A6E-354A-84FE-C390361DC98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30200"/>
            <a:ext cx="192405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30200"/>
            <a:ext cx="56197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750E79-2683-6848-A4D7-CDA40719EAAA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4F458F-5213-914F-94F8-6B10C77F9790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C4F620-2FEB-0043-9943-F8C545420FE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chemeClr val="accent2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F543C2CE-5AF7-8143-8A0A-0153F98C0316}" type="slidenum">
              <a:rPr lang="en-US"/>
              <a:pPr>
                <a:defRPr/>
              </a:pPr>
              <a:t>‹#›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302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193800"/>
            <a:ext cx="7683500" cy="492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048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CSE 486/586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050" y="1898650"/>
            <a:ext cx="8834438" cy="1666875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dirty="0"/>
              <a:t>CSE 486/586 Distributed Systems</a:t>
            </a:r>
            <a:br>
              <a:rPr lang="en-US" dirty="0"/>
            </a:br>
            <a:r>
              <a:rPr lang="en-US" dirty="0"/>
              <a:t>Reliable Multicast --- 1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71575" y="4289425"/>
            <a:ext cx="6900863" cy="12954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dirty="0"/>
              <a:t>Steve Ko</a:t>
            </a:r>
          </a:p>
          <a:p>
            <a:pPr>
              <a:lnSpc>
                <a:spcPct val="70000"/>
              </a:lnSpc>
            </a:pPr>
            <a:r>
              <a:rPr lang="en-US" sz="2000" dirty="0"/>
              <a:t>Computer Sciences and Engineering</a:t>
            </a:r>
          </a:p>
          <a:p>
            <a:pPr>
              <a:lnSpc>
                <a:spcPct val="70000"/>
              </a:lnSpc>
            </a:pPr>
            <a:r>
              <a:rPr lang="en-US" sz="2000" dirty="0"/>
              <a:t>University at Buffalo</a:t>
            </a:r>
          </a:p>
          <a:p>
            <a:pPr>
              <a:lnSpc>
                <a:spcPct val="70000"/>
              </a:lnSpc>
            </a:pPr>
            <a:endParaRPr lang="en-US" sz="2000" dirty="0"/>
          </a:p>
          <a:p>
            <a:pPr>
              <a:lnSpc>
                <a:spcPct val="70000"/>
              </a:lnSpc>
            </a:pPr>
            <a:endParaRPr lang="en-US" sz="2000" dirty="0"/>
          </a:p>
          <a:p>
            <a:pPr>
              <a:lnSpc>
                <a:spcPct val="70000"/>
              </a:lnSpc>
            </a:pPr>
            <a:endParaRPr lang="en-US" sz="2000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Reliable Multicast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</a:t>
            </a:r>
            <a:r>
              <a:rPr lang="en-US" dirty="0">
                <a:solidFill>
                  <a:srgbClr val="FF0000"/>
                </a:solidFill>
              </a:rPr>
              <a:t>a history of messages</a:t>
            </a:r>
            <a:r>
              <a:rPr lang="en-US" dirty="0"/>
              <a:t> for at-most-once delivery</a:t>
            </a:r>
          </a:p>
          <a:p>
            <a:r>
              <a:rPr lang="en-US" dirty="0">
                <a:solidFill>
                  <a:srgbClr val="FF0000"/>
                </a:solidFill>
              </a:rPr>
              <a:t>Everyone repeats multicast </a:t>
            </a:r>
            <a:r>
              <a:rPr lang="en-US" dirty="0"/>
              <a:t>upon a receipt of a message.</a:t>
            </a:r>
          </a:p>
          <a:p>
            <a:pPr lvl="1"/>
            <a:r>
              <a:rPr lang="en-US" dirty="0"/>
              <a:t>Why? For agreement &amp; validity.</a:t>
            </a:r>
          </a:p>
          <a:p>
            <a:pPr lvl="1"/>
            <a:r>
              <a:rPr lang="en-US" dirty="0"/>
              <a:t>Even if the sender crashes, as long as there is one process that receives, it’s all good since that process is going to repeat.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10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Reliable R-Multicast Algorithm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7239000" cy="4623816"/>
          </a:xfrm>
        </p:spPr>
        <p:txBody>
          <a:bodyPr>
            <a:normAutofit fontScale="92500" lnSpcReduction="20000"/>
          </a:bodyPr>
          <a:lstStyle/>
          <a:p>
            <a:pPr marL="118872" indent="0">
              <a:buNone/>
            </a:pPr>
            <a:r>
              <a:rPr lang="en-US" i="1" dirty="0"/>
              <a:t>On initialization</a:t>
            </a:r>
          </a:p>
          <a:p>
            <a:pPr marL="118872" indent="0">
              <a:buNone/>
            </a:pPr>
            <a:r>
              <a:rPr lang="en-US" dirty="0"/>
              <a:t>	</a:t>
            </a:r>
            <a:r>
              <a:rPr lang="en-US" sz="2400" i="1" dirty="0">
                <a:latin typeface="Monaco"/>
                <a:cs typeface="Monaco"/>
              </a:rPr>
              <a:t>Received</a:t>
            </a:r>
            <a:r>
              <a:rPr lang="en-US" sz="2400" dirty="0">
                <a:latin typeface="Monaco"/>
                <a:cs typeface="Monaco"/>
              </a:rPr>
              <a:t> := {};</a:t>
            </a:r>
          </a:p>
          <a:p>
            <a:pPr marL="118872" indent="0">
              <a:buNone/>
            </a:pPr>
            <a:r>
              <a:rPr lang="en-US" i="1" dirty="0"/>
              <a:t>For process p to R-multicast message m to group g</a:t>
            </a:r>
          </a:p>
          <a:p>
            <a:pPr marL="118872" indent="0">
              <a:buNone/>
            </a:pPr>
            <a:r>
              <a:rPr lang="en-US" i="1" dirty="0"/>
              <a:t>	</a:t>
            </a:r>
            <a:r>
              <a:rPr lang="en-US" sz="2400" dirty="0">
                <a:latin typeface="Monaco"/>
                <a:cs typeface="Monaco"/>
              </a:rPr>
              <a:t>B-multicast(</a:t>
            </a:r>
            <a:r>
              <a:rPr lang="en-US" sz="2400" i="1" dirty="0" err="1">
                <a:latin typeface="Monaco"/>
                <a:cs typeface="Monaco"/>
              </a:rPr>
              <a:t>g</a:t>
            </a:r>
            <a:r>
              <a:rPr lang="en-US" sz="2400" dirty="0" err="1">
                <a:latin typeface="Monaco"/>
                <a:cs typeface="Monaco"/>
              </a:rPr>
              <a:t>,</a:t>
            </a:r>
            <a:r>
              <a:rPr lang="en-US" sz="2400" i="1" dirty="0" err="1">
                <a:latin typeface="Monaco"/>
                <a:cs typeface="Monaco"/>
              </a:rPr>
              <a:t>m</a:t>
            </a:r>
            <a:r>
              <a:rPr lang="en-US" sz="2400" dirty="0">
                <a:latin typeface="Monaco"/>
                <a:cs typeface="Monaco"/>
              </a:rPr>
              <a:t>); </a:t>
            </a:r>
          </a:p>
          <a:p>
            <a:pPr marL="118872" indent="0">
              <a:buNone/>
            </a:pPr>
            <a:r>
              <a:rPr lang="en-US" i="1" dirty="0">
                <a:latin typeface="Monaco"/>
                <a:cs typeface="Monaco"/>
              </a:rPr>
              <a:t>	</a:t>
            </a:r>
            <a:r>
              <a:rPr lang="en-US" i="1" dirty="0">
                <a:cs typeface="Monaco"/>
              </a:rPr>
              <a:t>(p∈ g is included as destination)</a:t>
            </a:r>
          </a:p>
          <a:p>
            <a:pPr marL="118872" indent="0">
              <a:buNone/>
            </a:pPr>
            <a:r>
              <a:rPr lang="en-US" i="1" dirty="0">
                <a:cs typeface="Monaco"/>
              </a:rPr>
              <a:t>On </a:t>
            </a:r>
            <a:r>
              <a:rPr lang="en-US" sz="2400" dirty="0">
                <a:latin typeface="Monaco"/>
                <a:cs typeface="Monaco"/>
              </a:rPr>
              <a:t>B-deliver(</a:t>
            </a:r>
            <a:r>
              <a:rPr lang="en-US" sz="2400" i="1" dirty="0">
                <a:latin typeface="Monaco"/>
                <a:cs typeface="Monaco"/>
              </a:rPr>
              <a:t>m</a:t>
            </a:r>
            <a:r>
              <a:rPr lang="en-US" sz="2400" dirty="0">
                <a:latin typeface="Monaco"/>
                <a:cs typeface="Monaco"/>
              </a:rPr>
              <a:t>) </a:t>
            </a:r>
            <a:r>
              <a:rPr lang="en-US" i="1" dirty="0">
                <a:cs typeface="Monaco"/>
              </a:rPr>
              <a:t>at process q with g = group(m)</a:t>
            </a:r>
          </a:p>
          <a:p>
            <a:pPr marL="118872" indent="0">
              <a:buNone/>
            </a:pPr>
            <a:r>
              <a:rPr lang="en-US" i="1" dirty="0">
                <a:cs typeface="Monaco"/>
              </a:rPr>
              <a:t>	</a:t>
            </a:r>
            <a:r>
              <a:rPr lang="en-US" sz="2200" b="1" dirty="0">
                <a:latin typeface="Monaco"/>
                <a:cs typeface="Monaco"/>
              </a:rPr>
              <a:t>if</a:t>
            </a:r>
            <a:r>
              <a:rPr lang="en-US" sz="2200" dirty="0">
                <a:latin typeface="Monaco"/>
                <a:cs typeface="Monaco"/>
              </a:rPr>
              <a:t> (</a:t>
            </a:r>
            <a:r>
              <a:rPr lang="en-US" sz="2200" i="1" dirty="0">
                <a:latin typeface="Monaco"/>
                <a:cs typeface="Monaco"/>
              </a:rPr>
              <a:t>m </a:t>
            </a:r>
            <a:r>
              <a:rPr lang="en-US" sz="2600" b="1" dirty="0">
                <a:latin typeface="Monaco"/>
                <a:cs typeface="Monaco"/>
              </a:rPr>
              <a:t>∉</a:t>
            </a:r>
            <a:r>
              <a:rPr lang="en-US" sz="2200" i="1" dirty="0">
                <a:latin typeface="Monaco"/>
                <a:cs typeface="Monaco"/>
              </a:rPr>
              <a:t> Received</a:t>
            </a:r>
            <a:r>
              <a:rPr lang="en-US" sz="2200" dirty="0">
                <a:latin typeface="Monaco"/>
                <a:cs typeface="Monaco"/>
              </a:rPr>
              <a:t>):</a:t>
            </a:r>
          </a:p>
          <a:p>
            <a:pPr marL="118872" indent="0">
              <a:buNone/>
            </a:pPr>
            <a:r>
              <a:rPr lang="en-US" i="1" dirty="0">
                <a:latin typeface="Monaco"/>
                <a:cs typeface="Monaco"/>
              </a:rPr>
              <a:t>		</a:t>
            </a:r>
            <a:r>
              <a:rPr lang="en-US" sz="2200" i="1" dirty="0">
                <a:latin typeface="Monaco"/>
                <a:cs typeface="Monaco"/>
              </a:rPr>
              <a:t>Received </a:t>
            </a:r>
            <a:r>
              <a:rPr lang="en-US" sz="2200" dirty="0">
                <a:latin typeface="Monaco"/>
                <a:cs typeface="Monaco"/>
              </a:rPr>
              <a:t>:= </a:t>
            </a:r>
            <a:r>
              <a:rPr lang="en-US" sz="2200" i="1" dirty="0">
                <a:latin typeface="Monaco"/>
                <a:cs typeface="Monaco"/>
              </a:rPr>
              <a:t>Received </a:t>
            </a:r>
            <a:r>
              <a:rPr lang="en-US" sz="2200" dirty="0">
                <a:latin typeface="Monaco"/>
                <a:cs typeface="Monaco"/>
              </a:rPr>
              <a:t>∪</a:t>
            </a:r>
            <a:r>
              <a:rPr lang="en-US" sz="2200" i="1" dirty="0">
                <a:latin typeface="Monaco"/>
                <a:cs typeface="Monaco"/>
              </a:rPr>
              <a:t> {m};</a:t>
            </a:r>
          </a:p>
          <a:p>
            <a:pPr marL="118872" indent="0">
              <a:buNone/>
            </a:pPr>
            <a:r>
              <a:rPr lang="en-US" i="1" dirty="0">
                <a:latin typeface="Monaco"/>
                <a:cs typeface="Monaco"/>
              </a:rPr>
              <a:t>		</a:t>
            </a:r>
            <a:r>
              <a:rPr lang="en-US" sz="2200" dirty="0">
                <a:latin typeface="Monaco"/>
                <a:cs typeface="Monaco"/>
              </a:rPr>
              <a:t>if (</a:t>
            </a:r>
            <a:r>
              <a:rPr lang="en-US" sz="2200" i="1" dirty="0">
                <a:latin typeface="Monaco"/>
                <a:cs typeface="Monaco"/>
              </a:rPr>
              <a:t>q </a:t>
            </a:r>
            <a:r>
              <a:rPr lang="en-US" sz="2200" dirty="0">
                <a:latin typeface="Monaco"/>
                <a:cs typeface="Monaco"/>
              </a:rPr>
              <a:t>≠</a:t>
            </a:r>
            <a:r>
              <a:rPr lang="en-US" sz="2200" i="1" dirty="0">
                <a:latin typeface="Monaco"/>
                <a:cs typeface="Monaco"/>
              </a:rPr>
              <a:t> p</a:t>
            </a:r>
            <a:r>
              <a:rPr lang="en-US" sz="2200" dirty="0">
                <a:latin typeface="Monaco"/>
                <a:cs typeface="Monaco"/>
              </a:rPr>
              <a:t>):</a:t>
            </a:r>
          </a:p>
          <a:p>
            <a:pPr marL="118872" indent="0">
              <a:buNone/>
            </a:pPr>
            <a:r>
              <a:rPr lang="en-US" sz="2200" dirty="0">
                <a:latin typeface="Monaco"/>
                <a:cs typeface="Monaco"/>
              </a:rPr>
              <a:t>			B-multicast(</a:t>
            </a:r>
            <a:r>
              <a:rPr lang="en-US" sz="2200" i="1" dirty="0" err="1">
                <a:latin typeface="Monaco"/>
                <a:cs typeface="Monaco"/>
              </a:rPr>
              <a:t>g,m</a:t>
            </a:r>
            <a:r>
              <a:rPr lang="en-US" sz="2200" dirty="0">
                <a:latin typeface="Monaco"/>
                <a:cs typeface="Monaco"/>
              </a:rPr>
              <a:t>);</a:t>
            </a:r>
          </a:p>
          <a:p>
            <a:pPr marL="118872" indent="0">
              <a:buNone/>
            </a:pPr>
            <a:r>
              <a:rPr lang="en-US" sz="2200" dirty="0">
                <a:latin typeface="Monaco"/>
                <a:cs typeface="Monaco"/>
              </a:rPr>
              <a:t>		R-deliver(</a:t>
            </a:r>
            <a:r>
              <a:rPr lang="en-US" sz="2200" i="1" dirty="0">
                <a:latin typeface="Monaco"/>
                <a:cs typeface="Monaco"/>
              </a:rPr>
              <a:t>m</a:t>
            </a:r>
            <a:r>
              <a:rPr lang="en-US" sz="2200" dirty="0">
                <a:latin typeface="Monaco"/>
                <a:cs typeface="Monaco"/>
              </a:rPr>
              <a:t>)</a:t>
            </a:r>
          </a:p>
        </p:txBody>
      </p:sp>
      <p:grpSp>
        <p:nvGrpSpPr>
          <p:cNvPr id="2" name="Group 6"/>
          <p:cNvGrpSpPr/>
          <p:nvPr/>
        </p:nvGrpSpPr>
        <p:grpSpPr>
          <a:xfrm>
            <a:off x="6781800" y="1066800"/>
            <a:ext cx="2223118" cy="1352352"/>
            <a:chOff x="6859588" y="1828800"/>
            <a:chExt cx="2223118" cy="1352352"/>
          </a:xfrm>
        </p:grpSpPr>
        <p:sp>
          <p:nvSpPr>
            <p:cNvPr id="19460" name="Line 4"/>
            <p:cNvSpPr>
              <a:spLocks noChangeShapeType="1"/>
            </p:cNvSpPr>
            <p:nvPr/>
          </p:nvSpPr>
          <p:spPr bwMode="auto">
            <a:xfrm>
              <a:off x="6892925" y="2187575"/>
              <a:ext cx="150971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1" name="Line 5"/>
            <p:cNvSpPr>
              <a:spLocks noChangeShapeType="1"/>
            </p:cNvSpPr>
            <p:nvPr/>
          </p:nvSpPr>
          <p:spPr bwMode="auto">
            <a:xfrm>
              <a:off x="6945313" y="2668588"/>
              <a:ext cx="15097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2" name="Text Box 6"/>
            <p:cNvSpPr txBox="1">
              <a:spLocks noChangeArrowheads="1"/>
            </p:cNvSpPr>
            <p:nvPr/>
          </p:nvSpPr>
          <p:spPr bwMode="auto">
            <a:xfrm>
              <a:off x="6859588" y="1828800"/>
              <a:ext cx="108243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dirty="0">
                  <a:solidFill>
                    <a:srgbClr val="0000FF"/>
                  </a:solidFill>
                </a:rPr>
                <a:t>R-multicast</a:t>
              </a:r>
            </a:p>
          </p:txBody>
        </p:sp>
        <p:sp>
          <p:nvSpPr>
            <p:cNvPr id="19463" name="Text Box 7"/>
            <p:cNvSpPr txBox="1">
              <a:spLocks noChangeArrowheads="1"/>
            </p:cNvSpPr>
            <p:nvPr/>
          </p:nvSpPr>
          <p:spPr bwMode="auto">
            <a:xfrm>
              <a:off x="6859588" y="2381250"/>
              <a:ext cx="107252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dirty="0">
                  <a:solidFill>
                    <a:srgbClr val="0000FF"/>
                  </a:solidFill>
                </a:rPr>
                <a:t>B-multicast</a:t>
              </a:r>
            </a:p>
          </p:txBody>
        </p:sp>
        <p:sp>
          <p:nvSpPr>
            <p:cNvPr id="19464" name="Text Box 8"/>
            <p:cNvSpPr txBox="1">
              <a:spLocks noChangeArrowheads="1"/>
            </p:cNvSpPr>
            <p:nvPr/>
          </p:nvSpPr>
          <p:spPr bwMode="auto">
            <a:xfrm>
              <a:off x="6902450" y="2873375"/>
              <a:ext cx="138224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dirty="0">
                  <a:solidFill>
                    <a:srgbClr val="0000FF"/>
                  </a:solidFill>
                </a:rPr>
                <a:t>reliable </a:t>
              </a:r>
              <a:r>
                <a:rPr lang="en-US" dirty="0" err="1">
                  <a:solidFill>
                    <a:srgbClr val="0000FF"/>
                  </a:solidFill>
                </a:rPr>
                <a:t>unicast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9465" name="Line 9"/>
            <p:cNvSpPr>
              <a:spLocks noChangeShapeType="1"/>
            </p:cNvSpPr>
            <p:nvPr/>
          </p:nvSpPr>
          <p:spPr bwMode="auto">
            <a:xfrm flipH="1">
              <a:off x="8213725" y="2012950"/>
              <a:ext cx="14288" cy="3778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6" name="Line 10"/>
            <p:cNvSpPr>
              <a:spLocks noChangeShapeType="1"/>
            </p:cNvSpPr>
            <p:nvPr/>
          </p:nvSpPr>
          <p:spPr bwMode="auto">
            <a:xfrm flipH="1">
              <a:off x="8294688" y="2565400"/>
              <a:ext cx="14287" cy="3778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7" name="Text Box 11"/>
            <p:cNvSpPr txBox="1">
              <a:spLocks noChangeArrowheads="1"/>
            </p:cNvSpPr>
            <p:nvPr/>
          </p:nvSpPr>
          <p:spPr bwMode="auto">
            <a:xfrm>
              <a:off x="8213725" y="2189163"/>
              <a:ext cx="85310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ja-JP" altLang="en-US" dirty="0">
                  <a:solidFill>
                    <a:srgbClr val="0000FF"/>
                  </a:solidFill>
                </a:rPr>
                <a:t>“</a:t>
              </a:r>
              <a:r>
                <a:rPr lang="en-US" dirty="0">
                  <a:solidFill>
                    <a:srgbClr val="0000FF"/>
                  </a:solidFill>
                </a:rPr>
                <a:t>USES</a:t>
              </a:r>
              <a:r>
                <a:rPr lang="ja-JP" altLang="en-US" dirty="0">
                  <a:solidFill>
                    <a:srgbClr val="0000FF"/>
                  </a:solidFill>
                </a:rPr>
                <a:t>”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9468" name="Text Box 12"/>
            <p:cNvSpPr txBox="1">
              <a:spLocks noChangeArrowheads="1"/>
            </p:cNvSpPr>
            <p:nvPr/>
          </p:nvSpPr>
          <p:spPr bwMode="auto">
            <a:xfrm>
              <a:off x="8229600" y="2667000"/>
              <a:ext cx="85310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ja-JP" altLang="en-US" dirty="0">
                  <a:solidFill>
                    <a:srgbClr val="0000FF"/>
                  </a:solidFill>
                </a:rPr>
                <a:t>“</a:t>
              </a:r>
              <a:r>
                <a:rPr lang="en-US" dirty="0">
                  <a:solidFill>
                    <a:srgbClr val="0000FF"/>
                  </a:solidFill>
                </a:rPr>
                <a:t>USES</a:t>
              </a:r>
              <a:r>
                <a:rPr lang="ja-JP" altLang="en-US" dirty="0">
                  <a:solidFill>
                    <a:srgbClr val="0000FF"/>
                  </a:solidFill>
                </a:rPr>
                <a:t>”</a:t>
              </a:r>
              <a:endParaRPr lang="en-US" dirty="0">
                <a:solidFill>
                  <a:srgbClr val="0000FF"/>
                </a:solidFill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A43D-5B34-5D42-A57B-C3929BC7D46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Reliable R-Multicast Algorithm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7239000" cy="4623816"/>
          </a:xfrm>
        </p:spPr>
        <p:txBody>
          <a:bodyPr>
            <a:normAutofit fontScale="92500" lnSpcReduction="20000"/>
          </a:bodyPr>
          <a:lstStyle/>
          <a:p>
            <a:pPr marL="118872" indent="0">
              <a:buNone/>
            </a:pPr>
            <a:r>
              <a:rPr lang="en-US" i="1" dirty="0"/>
              <a:t>On initialization</a:t>
            </a:r>
          </a:p>
          <a:p>
            <a:pPr marL="118872" indent="0">
              <a:buNone/>
            </a:pPr>
            <a:r>
              <a:rPr lang="en-US" dirty="0"/>
              <a:t>	</a:t>
            </a:r>
            <a:r>
              <a:rPr lang="en-US" sz="2400" i="1" dirty="0">
                <a:latin typeface="Monaco"/>
                <a:cs typeface="Monaco"/>
              </a:rPr>
              <a:t>Received</a:t>
            </a:r>
            <a:r>
              <a:rPr lang="en-US" sz="2400" dirty="0">
                <a:latin typeface="Monaco"/>
                <a:cs typeface="Monaco"/>
              </a:rPr>
              <a:t> := {};</a:t>
            </a:r>
          </a:p>
          <a:p>
            <a:pPr marL="118872" indent="0">
              <a:buNone/>
            </a:pPr>
            <a:r>
              <a:rPr lang="en-US" i="1" dirty="0"/>
              <a:t>For process p to R-multicast message m to group g</a:t>
            </a:r>
          </a:p>
          <a:p>
            <a:pPr marL="118872" indent="0">
              <a:buNone/>
            </a:pPr>
            <a:r>
              <a:rPr lang="en-US" i="1" dirty="0"/>
              <a:t>	</a:t>
            </a:r>
            <a:r>
              <a:rPr lang="en-US" sz="2400" dirty="0">
                <a:latin typeface="Monaco"/>
                <a:cs typeface="Monaco"/>
              </a:rPr>
              <a:t>B-multicast(</a:t>
            </a:r>
            <a:r>
              <a:rPr lang="en-US" sz="2400" i="1" dirty="0" err="1">
                <a:latin typeface="Monaco"/>
                <a:cs typeface="Monaco"/>
              </a:rPr>
              <a:t>g</a:t>
            </a:r>
            <a:r>
              <a:rPr lang="en-US" sz="2400" dirty="0" err="1">
                <a:latin typeface="Monaco"/>
                <a:cs typeface="Monaco"/>
              </a:rPr>
              <a:t>,</a:t>
            </a:r>
            <a:r>
              <a:rPr lang="en-US" sz="2400" i="1" dirty="0" err="1">
                <a:latin typeface="Monaco"/>
                <a:cs typeface="Monaco"/>
              </a:rPr>
              <a:t>m</a:t>
            </a:r>
            <a:r>
              <a:rPr lang="en-US" sz="2400" dirty="0">
                <a:latin typeface="Monaco"/>
                <a:cs typeface="Monaco"/>
              </a:rPr>
              <a:t>); </a:t>
            </a:r>
          </a:p>
          <a:p>
            <a:pPr marL="118872" indent="0">
              <a:buNone/>
            </a:pPr>
            <a:r>
              <a:rPr lang="en-US" i="1" dirty="0">
                <a:latin typeface="Monaco"/>
                <a:cs typeface="Monaco"/>
              </a:rPr>
              <a:t>	</a:t>
            </a:r>
            <a:r>
              <a:rPr lang="en-US" i="1" dirty="0">
                <a:cs typeface="Monaco"/>
              </a:rPr>
              <a:t>(p∈ g is included as destination)</a:t>
            </a:r>
          </a:p>
          <a:p>
            <a:pPr marL="118872" indent="0">
              <a:buNone/>
            </a:pPr>
            <a:r>
              <a:rPr lang="en-US" i="1" dirty="0">
                <a:cs typeface="Monaco"/>
              </a:rPr>
              <a:t>On </a:t>
            </a:r>
            <a:r>
              <a:rPr lang="en-US" sz="2400" dirty="0">
                <a:latin typeface="Monaco"/>
                <a:cs typeface="Monaco"/>
              </a:rPr>
              <a:t>B-deliver(</a:t>
            </a:r>
            <a:r>
              <a:rPr lang="en-US" sz="2400" i="1" dirty="0">
                <a:latin typeface="Monaco"/>
                <a:cs typeface="Monaco"/>
              </a:rPr>
              <a:t>m</a:t>
            </a:r>
            <a:r>
              <a:rPr lang="en-US" sz="2400" dirty="0">
                <a:latin typeface="Monaco"/>
                <a:cs typeface="Monaco"/>
              </a:rPr>
              <a:t>) </a:t>
            </a:r>
            <a:r>
              <a:rPr lang="en-US" i="1" dirty="0">
                <a:cs typeface="Monaco"/>
              </a:rPr>
              <a:t>at process q with g = group(m)</a:t>
            </a:r>
          </a:p>
          <a:p>
            <a:pPr marL="118872" indent="0">
              <a:buNone/>
            </a:pPr>
            <a:r>
              <a:rPr lang="en-US" i="1" dirty="0">
                <a:cs typeface="Monaco"/>
              </a:rPr>
              <a:t>	</a:t>
            </a:r>
            <a:r>
              <a:rPr lang="en-US" sz="2200" b="1" dirty="0">
                <a:latin typeface="Monaco"/>
                <a:cs typeface="Monaco"/>
              </a:rPr>
              <a:t>if</a:t>
            </a:r>
            <a:r>
              <a:rPr lang="en-US" sz="2200" dirty="0">
                <a:latin typeface="Monaco"/>
                <a:cs typeface="Monaco"/>
              </a:rPr>
              <a:t> (</a:t>
            </a:r>
            <a:r>
              <a:rPr lang="en-US" sz="2200" i="1" dirty="0">
                <a:latin typeface="Monaco"/>
                <a:cs typeface="Monaco"/>
              </a:rPr>
              <a:t>m </a:t>
            </a:r>
            <a:r>
              <a:rPr lang="en-US" sz="2600" b="1" dirty="0">
                <a:latin typeface="Monaco"/>
                <a:cs typeface="Monaco"/>
              </a:rPr>
              <a:t>∉</a:t>
            </a:r>
            <a:r>
              <a:rPr lang="en-US" sz="2200" i="1" dirty="0">
                <a:latin typeface="Monaco"/>
                <a:cs typeface="Monaco"/>
              </a:rPr>
              <a:t> Received</a:t>
            </a:r>
            <a:r>
              <a:rPr lang="en-US" sz="2200" dirty="0">
                <a:latin typeface="Monaco"/>
                <a:cs typeface="Monaco"/>
              </a:rPr>
              <a:t>):</a:t>
            </a:r>
          </a:p>
          <a:p>
            <a:pPr marL="118872" indent="0">
              <a:buNone/>
            </a:pPr>
            <a:r>
              <a:rPr lang="en-US" i="1" dirty="0">
                <a:latin typeface="Monaco"/>
                <a:cs typeface="Monaco"/>
              </a:rPr>
              <a:t>		</a:t>
            </a:r>
            <a:r>
              <a:rPr lang="en-US" sz="2200" i="1" dirty="0">
                <a:latin typeface="Monaco"/>
                <a:cs typeface="Monaco"/>
              </a:rPr>
              <a:t>Received </a:t>
            </a:r>
            <a:r>
              <a:rPr lang="en-US" sz="2200" dirty="0">
                <a:latin typeface="Monaco"/>
                <a:cs typeface="Monaco"/>
              </a:rPr>
              <a:t>:= </a:t>
            </a:r>
            <a:r>
              <a:rPr lang="en-US" sz="2200" i="1" dirty="0">
                <a:latin typeface="Monaco"/>
                <a:cs typeface="Monaco"/>
              </a:rPr>
              <a:t>Received </a:t>
            </a:r>
            <a:r>
              <a:rPr lang="en-US" sz="2200" dirty="0">
                <a:latin typeface="Monaco"/>
                <a:cs typeface="Monaco"/>
              </a:rPr>
              <a:t>∪</a:t>
            </a:r>
            <a:r>
              <a:rPr lang="en-US" sz="2200" i="1" dirty="0">
                <a:latin typeface="Monaco"/>
                <a:cs typeface="Monaco"/>
              </a:rPr>
              <a:t> {m};</a:t>
            </a:r>
          </a:p>
          <a:p>
            <a:pPr marL="118872" indent="0">
              <a:buNone/>
            </a:pPr>
            <a:r>
              <a:rPr lang="en-US" i="1" dirty="0">
                <a:latin typeface="Monaco"/>
                <a:cs typeface="Monaco"/>
              </a:rPr>
              <a:t>		</a:t>
            </a:r>
            <a:r>
              <a:rPr lang="en-US" sz="2200" dirty="0">
                <a:latin typeface="Monaco"/>
                <a:cs typeface="Monaco"/>
              </a:rPr>
              <a:t>if (</a:t>
            </a:r>
            <a:r>
              <a:rPr lang="en-US" sz="2200" i="1" dirty="0">
                <a:latin typeface="Monaco"/>
                <a:cs typeface="Monaco"/>
              </a:rPr>
              <a:t>q </a:t>
            </a:r>
            <a:r>
              <a:rPr lang="en-US" sz="2200" dirty="0">
                <a:latin typeface="Monaco"/>
                <a:cs typeface="Monaco"/>
              </a:rPr>
              <a:t>≠</a:t>
            </a:r>
            <a:r>
              <a:rPr lang="en-US" sz="2200" i="1" dirty="0">
                <a:latin typeface="Monaco"/>
                <a:cs typeface="Monaco"/>
              </a:rPr>
              <a:t> p</a:t>
            </a:r>
            <a:r>
              <a:rPr lang="en-US" sz="2200" dirty="0">
                <a:latin typeface="Monaco"/>
                <a:cs typeface="Monaco"/>
              </a:rPr>
              <a:t>):</a:t>
            </a:r>
          </a:p>
          <a:p>
            <a:pPr marL="118872" indent="0">
              <a:buNone/>
            </a:pPr>
            <a:r>
              <a:rPr lang="en-US" sz="2200" dirty="0">
                <a:latin typeface="Monaco"/>
                <a:cs typeface="Monaco"/>
              </a:rPr>
              <a:t>			B-multicast(</a:t>
            </a:r>
            <a:r>
              <a:rPr lang="en-US" sz="2200" i="1" dirty="0" err="1">
                <a:latin typeface="Monaco"/>
                <a:cs typeface="Monaco"/>
              </a:rPr>
              <a:t>g,m</a:t>
            </a:r>
            <a:r>
              <a:rPr lang="en-US" sz="2200" dirty="0">
                <a:latin typeface="Monaco"/>
                <a:cs typeface="Monaco"/>
              </a:rPr>
              <a:t>);</a:t>
            </a:r>
          </a:p>
          <a:p>
            <a:pPr marL="118872" indent="0">
              <a:buNone/>
            </a:pPr>
            <a:r>
              <a:rPr lang="en-US" sz="2200" dirty="0">
                <a:latin typeface="Monaco"/>
                <a:cs typeface="Monaco"/>
              </a:rPr>
              <a:t>		R-deliver(</a:t>
            </a:r>
            <a:r>
              <a:rPr lang="en-US" sz="2200" i="1" dirty="0">
                <a:latin typeface="Monaco"/>
                <a:cs typeface="Monaco"/>
              </a:rPr>
              <a:t>m</a:t>
            </a:r>
            <a:r>
              <a:rPr lang="en-US" sz="2200" dirty="0">
                <a:latin typeface="Monaco"/>
                <a:cs typeface="Monaco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14800" y="4171351"/>
            <a:ext cx="1197764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Integrity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191000" y="5638800"/>
            <a:ext cx="1082849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Validity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91200" y="5340539"/>
            <a:ext cx="1531188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Agreement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A43D-5B34-5D42-A57B-C3929BC7D463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24" y="381000"/>
            <a:ext cx="519176" cy="58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83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CSE 486/586 </a:t>
            </a:r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PA1 grading is going on.</a:t>
            </a:r>
          </a:p>
          <a:p>
            <a:r>
              <a:rPr lang="en-US" dirty="0"/>
              <a:t>PA2A due this Friday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13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782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Multicast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Assume a</a:t>
            </a:r>
            <a:r>
              <a:rPr lang="en-US" dirty="0">
                <a:solidFill>
                  <a:srgbClr val="0000FF"/>
                </a:solidFill>
              </a:rPr>
              <a:t> delivery mechanism: deliver as soon as you receive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What is the order of delivery at each process?</a:t>
            </a:r>
          </a:p>
          <a:p>
            <a:pPr lvl="1"/>
            <a:r>
              <a:rPr lang="en-US" dirty="0"/>
              <a:t>Will this mess up anything?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14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 flipV="1">
            <a:off x="2133600" y="1954212"/>
            <a:ext cx="4940300" cy="127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104900" y="1776412"/>
            <a:ext cx="1155700" cy="420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P1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104900" y="2551112"/>
            <a:ext cx="1155700" cy="420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P2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V="1">
            <a:off x="2120900" y="2754312"/>
            <a:ext cx="5041900" cy="127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3340100" y="1890712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4445000" y="344805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3454400" y="2716212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V="1">
            <a:off x="2197100" y="3490912"/>
            <a:ext cx="4940300" cy="127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1155700" y="3313112"/>
            <a:ext cx="1155700" cy="420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P3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3987800" y="268605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3416300" y="1935162"/>
            <a:ext cx="2781300" cy="1455738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3378200" y="1943100"/>
            <a:ext cx="152400" cy="8382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6121400" y="339090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6553200" y="190500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>
            <a:off x="4064000" y="2774950"/>
            <a:ext cx="457200" cy="7493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Line 24"/>
          <p:cNvSpPr>
            <a:spLocks noChangeShapeType="1"/>
          </p:cNvSpPr>
          <p:nvPr/>
        </p:nvSpPr>
        <p:spPr bwMode="auto">
          <a:xfrm flipV="1">
            <a:off x="4038600" y="1981200"/>
            <a:ext cx="2590800" cy="78105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1" name="Curved Connector 20"/>
          <p:cNvCxnSpPr/>
          <p:nvPr/>
        </p:nvCxnSpPr>
        <p:spPr bwMode="auto">
          <a:xfrm rot="10800000" flipH="1" flipV="1">
            <a:off x="3340894" y="1847056"/>
            <a:ext cx="163512" cy="12700"/>
          </a:xfrm>
          <a:prstGeom prst="curvedConnector5">
            <a:avLst>
              <a:gd name="adj1" fmla="val -4714"/>
              <a:gd name="adj2" fmla="val -2394843"/>
              <a:gd name="adj3" fmla="val 247948"/>
            </a:avLst>
          </a:prstGeom>
          <a:solidFill>
            <a:schemeClr val="bg1"/>
          </a:solidFill>
          <a:ln w="38100" cap="flat" cmpd="dbl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Curved Connector 21"/>
          <p:cNvCxnSpPr/>
          <p:nvPr/>
        </p:nvCxnSpPr>
        <p:spPr bwMode="auto">
          <a:xfrm rot="10800000" flipH="1" flipV="1">
            <a:off x="3886200" y="2743200"/>
            <a:ext cx="163512" cy="12700"/>
          </a:xfrm>
          <a:prstGeom prst="curvedConnector5">
            <a:avLst>
              <a:gd name="adj1" fmla="val -4714"/>
              <a:gd name="adj2" fmla="val -2394843"/>
              <a:gd name="adj3" fmla="val 247948"/>
            </a:avLst>
          </a:prstGeom>
          <a:solidFill>
            <a:schemeClr val="bg1"/>
          </a:solidFill>
          <a:ln w="38100" cap="flat" cmpd="dbl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Text Box 43"/>
          <p:cNvSpPr txBox="1">
            <a:spLocks noChangeArrowheads="1"/>
          </p:cNvSpPr>
          <p:nvPr/>
        </p:nvSpPr>
        <p:spPr bwMode="auto">
          <a:xfrm>
            <a:off x="3124200" y="1219200"/>
            <a:ext cx="762000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chemeClr val="hlink"/>
                </a:solidFill>
              </a:rPr>
              <a:t>M1</a:t>
            </a:r>
          </a:p>
        </p:txBody>
      </p:sp>
      <p:sp>
        <p:nvSpPr>
          <p:cNvPr id="24" name="Text Box 43"/>
          <p:cNvSpPr txBox="1">
            <a:spLocks noChangeArrowheads="1"/>
          </p:cNvSpPr>
          <p:nvPr/>
        </p:nvSpPr>
        <p:spPr bwMode="auto">
          <a:xfrm>
            <a:off x="4267200" y="2895600"/>
            <a:ext cx="762000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chemeClr val="hlink"/>
                </a:solidFill>
              </a:rPr>
              <a:t>M2</a:t>
            </a:r>
          </a:p>
        </p:txBody>
      </p:sp>
    </p:spTree>
    <p:extLst>
      <p:ext uri="{BB962C8B-B14F-4D97-AF65-F5344CB8AC3E}">
        <p14:creationId xmlns:p14="http://schemas.microsoft.com/office/powerpoint/2010/main" val="161885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Example: Bulletin Board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2332038" y="2360613"/>
            <a:ext cx="17462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4483100" y="2360613"/>
            <a:ext cx="19050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1593850" y="4651375"/>
            <a:ext cx="19050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2332038" y="4651375"/>
            <a:ext cx="17462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4483100" y="4651375"/>
            <a:ext cx="19050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7700963" y="4651375"/>
            <a:ext cx="19050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593850" y="1524000"/>
            <a:ext cx="6291263" cy="3127375"/>
            <a:chOff x="1004" y="1448"/>
            <a:chExt cx="3963" cy="1970"/>
          </a:xfrm>
        </p:grpSpPr>
        <p:sp>
          <p:nvSpPr>
            <p:cNvPr id="27659" name="Rectangle 10"/>
            <p:cNvSpPr>
              <a:spLocks noChangeArrowheads="1"/>
            </p:cNvSpPr>
            <p:nvPr/>
          </p:nvSpPr>
          <p:spPr bwMode="auto">
            <a:xfrm>
              <a:off x="2220" y="1517"/>
              <a:ext cx="77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Times" charset="0"/>
                </a:rPr>
                <a:t>Bulletin board: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660" name="Rectangle 11"/>
            <p:cNvSpPr>
              <a:spLocks noChangeArrowheads="1"/>
            </p:cNvSpPr>
            <p:nvPr/>
          </p:nvSpPr>
          <p:spPr bwMode="auto">
            <a:xfrm>
              <a:off x="2999" y="1528"/>
              <a:ext cx="74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500" i="1">
                  <a:solidFill>
                    <a:srgbClr val="000000"/>
                  </a:solidFill>
                  <a:latin typeface="New York" charset="0"/>
                </a:rPr>
                <a:t> os.interesting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661" name="Freeform 12"/>
            <p:cNvSpPr>
              <a:spLocks/>
            </p:cNvSpPr>
            <p:nvPr/>
          </p:nvSpPr>
          <p:spPr bwMode="auto">
            <a:xfrm>
              <a:off x="1004" y="1448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60000 65536"/>
                <a:gd name="T7" fmla="*/ 0 60000 65536"/>
                <a:gd name="T8" fmla="*/ 0 60000 65536"/>
                <a:gd name="T9" fmla="*/ 0 w 1"/>
                <a:gd name="T10" fmla="*/ 0 h 1"/>
                <a:gd name="T11" fmla="*/ 1 w 1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2" name="Line 13"/>
            <p:cNvSpPr>
              <a:spLocks noChangeShapeType="1"/>
            </p:cNvSpPr>
            <p:nvPr/>
          </p:nvSpPr>
          <p:spPr bwMode="auto">
            <a:xfrm>
              <a:off x="1016" y="1448"/>
              <a:ext cx="382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3" name="Freeform 14"/>
            <p:cNvSpPr>
              <a:spLocks/>
            </p:cNvSpPr>
            <p:nvPr/>
          </p:nvSpPr>
          <p:spPr bwMode="auto">
            <a:xfrm>
              <a:off x="4851" y="1448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60000 65536"/>
                <a:gd name="T7" fmla="*/ 0 60000 65536"/>
                <a:gd name="T8" fmla="*/ 0 60000 65536"/>
                <a:gd name="T9" fmla="*/ 0 w 1"/>
                <a:gd name="T10" fmla="*/ 0 h 1"/>
                <a:gd name="T11" fmla="*/ 1 w 1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4" name="Line 15"/>
            <p:cNvSpPr>
              <a:spLocks noChangeShapeType="1"/>
            </p:cNvSpPr>
            <p:nvPr/>
          </p:nvSpPr>
          <p:spPr bwMode="auto">
            <a:xfrm>
              <a:off x="1004" y="1460"/>
              <a:ext cx="1" cy="20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5" name="Line 16"/>
            <p:cNvSpPr>
              <a:spLocks noChangeShapeType="1"/>
            </p:cNvSpPr>
            <p:nvPr/>
          </p:nvSpPr>
          <p:spPr bwMode="auto">
            <a:xfrm>
              <a:off x="4851" y="1460"/>
              <a:ext cx="1" cy="20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6" name="Rectangle 17"/>
            <p:cNvSpPr>
              <a:spLocks noChangeArrowheads="1"/>
            </p:cNvSpPr>
            <p:nvPr/>
          </p:nvSpPr>
          <p:spPr bwMode="auto">
            <a:xfrm>
              <a:off x="1042" y="1798"/>
              <a:ext cx="23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Times" charset="0"/>
                </a:rPr>
                <a:t>Item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667" name="Rectangle 18"/>
            <p:cNvSpPr>
              <a:spLocks noChangeArrowheads="1"/>
            </p:cNvSpPr>
            <p:nvPr/>
          </p:nvSpPr>
          <p:spPr bwMode="auto">
            <a:xfrm>
              <a:off x="1505" y="1792"/>
              <a:ext cx="27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Times" charset="0"/>
                </a:rPr>
                <a:t>From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668" name="Rectangle 19"/>
            <p:cNvSpPr>
              <a:spLocks noChangeArrowheads="1"/>
            </p:cNvSpPr>
            <p:nvPr/>
          </p:nvSpPr>
          <p:spPr bwMode="auto">
            <a:xfrm>
              <a:off x="2860" y="1792"/>
              <a:ext cx="38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Times" charset="0"/>
                </a:rPr>
                <a:t>Subject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669" name="Line 20"/>
            <p:cNvSpPr>
              <a:spLocks noChangeShapeType="1"/>
            </p:cNvSpPr>
            <p:nvPr/>
          </p:nvSpPr>
          <p:spPr bwMode="auto">
            <a:xfrm>
              <a:off x="1004" y="1674"/>
              <a:ext cx="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0" name="Line 21"/>
            <p:cNvSpPr>
              <a:spLocks noChangeShapeType="1"/>
            </p:cNvSpPr>
            <p:nvPr/>
          </p:nvSpPr>
          <p:spPr bwMode="auto">
            <a:xfrm>
              <a:off x="1016" y="1674"/>
              <a:ext cx="440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1" name="Line 22"/>
            <p:cNvSpPr>
              <a:spLocks noChangeShapeType="1"/>
            </p:cNvSpPr>
            <p:nvPr/>
          </p:nvSpPr>
          <p:spPr bwMode="auto">
            <a:xfrm>
              <a:off x="1479" y="1674"/>
              <a:ext cx="133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2" name="Line 23"/>
            <p:cNvSpPr>
              <a:spLocks noChangeShapeType="1"/>
            </p:cNvSpPr>
            <p:nvPr/>
          </p:nvSpPr>
          <p:spPr bwMode="auto">
            <a:xfrm>
              <a:off x="2823" y="1674"/>
              <a:ext cx="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3" name="Line 24"/>
            <p:cNvSpPr>
              <a:spLocks noChangeShapeType="1"/>
            </p:cNvSpPr>
            <p:nvPr/>
          </p:nvSpPr>
          <p:spPr bwMode="auto">
            <a:xfrm>
              <a:off x="2835" y="1674"/>
              <a:ext cx="2005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4" name="Line 25"/>
            <p:cNvSpPr>
              <a:spLocks noChangeShapeType="1"/>
            </p:cNvSpPr>
            <p:nvPr/>
          </p:nvSpPr>
          <p:spPr bwMode="auto">
            <a:xfrm>
              <a:off x="4851" y="1674"/>
              <a:ext cx="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5" name="Line 26"/>
            <p:cNvSpPr>
              <a:spLocks noChangeShapeType="1"/>
            </p:cNvSpPr>
            <p:nvPr/>
          </p:nvSpPr>
          <p:spPr bwMode="auto">
            <a:xfrm>
              <a:off x="1004" y="1686"/>
              <a:ext cx="1" cy="2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6" name="Line 27"/>
            <p:cNvSpPr>
              <a:spLocks noChangeShapeType="1"/>
            </p:cNvSpPr>
            <p:nvPr/>
          </p:nvSpPr>
          <p:spPr bwMode="auto">
            <a:xfrm>
              <a:off x="1468" y="1686"/>
              <a:ext cx="1" cy="2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7" name="Line 28"/>
            <p:cNvSpPr>
              <a:spLocks noChangeShapeType="1"/>
            </p:cNvSpPr>
            <p:nvPr/>
          </p:nvSpPr>
          <p:spPr bwMode="auto">
            <a:xfrm>
              <a:off x="2823" y="1686"/>
              <a:ext cx="1" cy="2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8" name="Line 29"/>
            <p:cNvSpPr>
              <a:spLocks noChangeShapeType="1"/>
            </p:cNvSpPr>
            <p:nvPr/>
          </p:nvSpPr>
          <p:spPr bwMode="auto">
            <a:xfrm>
              <a:off x="4851" y="1686"/>
              <a:ext cx="1" cy="2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9" name="Rectangle 30"/>
            <p:cNvSpPr>
              <a:spLocks noChangeArrowheads="1"/>
            </p:cNvSpPr>
            <p:nvPr/>
          </p:nvSpPr>
          <p:spPr bwMode="auto">
            <a:xfrm>
              <a:off x="1042" y="2081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Times" charset="0"/>
                </a:rPr>
                <a:t>23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680" name="Rectangle 31"/>
            <p:cNvSpPr>
              <a:spLocks noChangeArrowheads="1"/>
            </p:cNvSpPr>
            <p:nvPr/>
          </p:nvSpPr>
          <p:spPr bwMode="auto">
            <a:xfrm>
              <a:off x="1485" y="2081"/>
              <a:ext cx="50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Times" charset="0"/>
                </a:rPr>
                <a:t>A.Hanlon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681" name="Rectangle 32"/>
            <p:cNvSpPr>
              <a:spLocks noChangeArrowheads="1"/>
            </p:cNvSpPr>
            <p:nvPr/>
          </p:nvSpPr>
          <p:spPr bwMode="auto">
            <a:xfrm>
              <a:off x="2840" y="2081"/>
              <a:ext cx="2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Times" charset="0"/>
                </a:rPr>
                <a:t>Mach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682" name="Rectangle 33"/>
            <p:cNvSpPr>
              <a:spLocks noChangeArrowheads="1"/>
            </p:cNvSpPr>
            <p:nvPr/>
          </p:nvSpPr>
          <p:spPr bwMode="auto">
            <a:xfrm>
              <a:off x="3095" y="2081"/>
              <a:ext cx="3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Times" charset="0"/>
                </a:rPr>
                <a:t> 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683" name="Rectangle 34"/>
            <p:cNvSpPr>
              <a:spLocks noChangeArrowheads="1"/>
            </p:cNvSpPr>
            <p:nvPr/>
          </p:nvSpPr>
          <p:spPr bwMode="auto">
            <a:xfrm>
              <a:off x="3130" y="2081"/>
              <a:ext cx="3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i="1">
                  <a:solidFill>
                    <a:srgbClr val="000000"/>
                  </a:solidFill>
                  <a:latin typeface="Times" charset="0"/>
                </a:rPr>
                <a:t> 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684" name="Line 35"/>
            <p:cNvSpPr>
              <a:spLocks noChangeShapeType="1"/>
            </p:cNvSpPr>
            <p:nvPr/>
          </p:nvSpPr>
          <p:spPr bwMode="auto">
            <a:xfrm>
              <a:off x="1004" y="1962"/>
              <a:ext cx="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5" name="Line 36"/>
            <p:cNvSpPr>
              <a:spLocks noChangeShapeType="1"/>
            </p:cNvSpPr>
            <p:nvPr/>
          </p:nvSpPr>
          <p:spPr bwMode="auto">
            <a:xfrm>
              <a:off x="1016" y="1962"/>
              <a:ext cx="440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6" name="Line 37"/>
            <p:cNvSpPr>
              <a:spLocks noChangeShapeType="1"/>
            </p:cNvSpPr>
            <p:nvPr/>
          </p:nvSpPr>
          <p:spPr bwMode="auto">
            <a:xfrm>
              <a:off x="1468" y="1962"/>
              <a:ext cx="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7" name="Line 38"/>
            <p:cNvSpPr>
              <a:spLocks noChangeShapeType="1"/>
            </p:cNvSpPr>
            <p:nvPr/>
          </p:nvSpPr>
          <p:spPr bwMode="auto">
            <a:xfrm>
              <a:off x="1479" y="1962"/>
              <a:ext cx="133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8" name="Line 39"/>
            <p:cNvSpPr>
              <a:spLocks noChangeShapeType="1"/>
            </p:cNvSpPr>
            <p:nvPr/>
          </p:nvSpPr>
          <p:spPr bwMode="auto">
            <a:xfrm>
              <a:off x="2823" y="1962"/>
              <a:ext cx="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9" name="Line 40"/>
            <p:cNvSpPr>
              <a:spLocks noChangeShapeType="1"/>
            </p:cNvSpPr>
            <p:nvPr/>
          </p:nvSpPr>
          <p:spPr bwMode="auto">
            <a:xfrm>
              <a:off x="2835" y="1962"/>
              <a:ext cx="2005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90" name="Line 41"/>
            <p:cNvSpPr>
              <a:spLocks noChangeShapeType="1"/>
            </p:cNvSpPr>
            <p:nvPr/>
          </p:nvSpPr>
          <p:spPr bwMode="auto">
            <a:xfrm>
              <a:off x="4851" y="1962"/>
              <a:ext cx="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91" name="Line 42"/>
            <p:cNvSpPr>
              <a:spLocks noChangeShapeType="1"/>
            </p:cNvSpPr>
            <p:nvPr/>
          </p:nvSpPr>
          <p:spPr bwMode="auto">
            <a:xfrm>
              <a:off x="1004" y="1975"/>
              <a:ext cx="1" cy="22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92" name="Rectangle 43"/>
            <p:cNvSpPr>
              <a:spLocks noChangeArrowheads="1"/>
            </p:cNvSpPr>
            <p:nvPr/>
          </p:nvSpPr>
          <p:spPr bwMode="auto">
            <a:xfrm>
              <a:off x="1468" y="1975"/>
              <a:ext cx="11" cy="2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93" name="Rectangle 44"/>
            <p:cNvSpPr>
              <a:spLocks noChangeArrowheads="1"/>
            </p:cNvSpPr>
            <p:nvPr/>
          </p:nvSpPr>
          <p:spPr bwMode="auto">
            <a:xfrm>
              <a:off x="2823" y="1975"/>
              <a:ext cx="12" cy="2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94" name="Line 45"/>
            <p:cNvSpPr>
              <a:spLocks noChangeShapeType="1"/>
            </p:cNvSpPr>
            <p:nvPr/>
          </p:nvSpPr>
          <p:spPr bwMode="auto">
            <a:xfrm>
              <a:off x="4851" y="1975"/>
              <a:ext cx="1" cy="22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95" name="Rectangle 46"/>
            <p:cNvSpPr>
              <a:spLocks noChangeArrowheads="1"/>
            </p:cNvSpPr>
            <p:nvPr/>
          </p:nvSpPr>
          <p:spPr bwMode="auto">
            <a:xfrm>
              <a:off x="1042" y="2319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Times" charset="0"/>
                </a:rPr>
                <a:t>24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696" name="Rectangle 47"/>
            <p:cNvSpPr>
              <a:spLocks noChangeArrowheads="1"/>
            </p:cNvSpPr>
            <p:nvPr/>
          </p:nvSpPr>
          <p:spPr bwMode="auto">
            <a:xfrm>
              <a:off x="1485" y="2319"/>
              <a:ext cx="47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Times" charset="0"/>
                </a:rPr>
                <a:t>G.Joseph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697" name="Rectangle 48"/>
            <p:cNvSpPr>
              <a:spLocks noChangeArrowheads="1"/>
            </p:cNvSpPr>
            <p:nvPr/>
          </p:nvSpPr>
          <p:spPr bwMode="auto">
            <a:xfrm>
              <a:off x="2840" y="2319"/>
              <a:ext cx="6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Times" charset="0"/>
                </a:rPr>
                <a:t>Microkernels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698" name="Line 49"/>
            <p:cNvSpPr>
              <a:spLocks noChangeShapeType="1"/>
            </p:cNvSpPr>
            <p:nvPr/>
          </p:nvSpPr>
          <p:spPr bwMode="auto">
            <a:xfrm>
              <a:off x="1004" y="2213"/>
              <a:ext cx="1" cy="22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99" name="Rectangle 50"/>
            <p:cNvSpPr>
              <a:spLocks noChangeArrowheads="1"/>
            </p:cNvSpPr>
            <p:nvPr/>
          </p:nvSpPr>
          <p:spPr bwMode="auto">
            <a:xfrm>
              <a:off x="1468" y="2213"/>
              <a:ext cx="11" cy="23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00" name="Rectangle 51"/>
            <p:cNvSpPr>
              <a:spLocks noChangeArrowheads="1"/>
            </p:cNvSpPr>
            <p:nvPr/>
          </p:nvSpPr>
          <p:spPr bwMode="auto">
            <a:xfrm>
              <a:off x="2823" y="2213"/>
              <a:ext cx="12" cy="23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01" name="Line 52"/>
            <p:cNvSpPr>
              <a:spLocks noChangeShapeType="1"/>
            </p:cNvSpPr>
            <p:nvPr/>
          </p:nvSpPr>
          <p:spPr bwMode="auto">
            <a:xfrm>
              <a:off x="4851" y="2213"/>
              <a:ext cx="1" cy="22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02" name="Rectangle 53"/>
            <p:cNvSpPr>
              <a:spLocks noChangeArrowheads="1"/>
            </p:cNvSpPr>
            <p:nvPr/>
          </p:nvSpPr>
          <p:spPr bwMode="auto">
            <a:xfrm>
              <a:off x="1042" y="2558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Times" charset="0"/>
                </a:rPr>
                <a:t>25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703" name="Rectangle 54"/>
            <p:cNvSpPr>
              <a:spLocks noChangeArrowheads="1"/>
            </p:cNvSpPr>
            <p:nvPr/>
          </p:nvSpPr>
          <p:spPr bwMode="auto">
            <a:xfrm>
              <a:off x="1485" y="2558"/>
              <a:ext cx="50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dirty="0" err="1">
                  <a:solidFill>
                    <a:srgbClr val="000000"/>
                  </a:solidFill>
                  <a:latin typeface="Times" charset="0"/>
                </a:rPr>
                <a:t>A.Hanlon</a:t>
              </a:r>
              <a:endParaRPr lang="en-GB" sz="2400" dirty="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704" name="Rectangle 55"/>
            <p:cNvSpPr>
              <a:spLocks noChangeArrowheads="1"/>
            </p:cNvSpPr>
            <p:nvPr/>
          </p:nvSpPr>
          <p:spPr bwMode="auto">
            <a:xfrm>
              <a:off x="2840" y="2558"/>
              <a:ext cx="89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dirty="0">
                  <a:solidFill>
                    <a:srgbClr val="000000"/>
                  </a:solidFill>
                  <a:latin typeface="Times" charset="0"/>
                </a:rPr>
                <a:t>Re: Microkernels</a:t>
              </a:r>
              <a:endParaRPr lang="en-GB" sz="2400" dirty="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705" name="Line 56"/>
            <p:cNvSpPr>
              <a:spLocks noChangeShapeType="1"/>
            </p:cNvSpPr>
            <p:nvPr/>
          </p:nvSpPr>
          <p:spPr bwMode="auto">
            <a:xfrm>
              <a:off x="1004" y="2452"/>
              <a:ext cx="1" cy="22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06" name="Rectangle 57"/>
            <p:cNvSpPr>
              <a:spLocks noChangeArrowheads="1"/>
            </p:cNvSpPr>
            <p:nvPr/>
          </p:nvSpPr>
          <p:spPr bwMode="auto">
            <a:xfrm>
              <a:off x="1468" y="2452"/>
              <a:ext cx="11" cy="2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07" name="Rectangle 58"/>
            <p:cNvSpPr>
              <a:spLocks noChangeArrowheads="1"/>
            </p:cNvSpPr>
            <p:nvPr/>
          </p:nvSpPr>
          <p:spPr bwMode="auto">
            <a:xfrm>
              <a:off x="2823" y="2452"/>
              <a:ext cx="12" cy="2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08" name="Line 59"/>
            <p:cNvSpPr>
              <a:spLocks noChangeShapeType="1"/>
            </p:cNvSpPr>
            <p:nvPr/>
          </p:nvSpPr>
          <p:spPr bwMode="auto">
            <a:xfrm>
              <a:off x="4851" y="2452"/>
              <a:ext cx="1" cy="22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09" name="Rectangle 60"/>
            <p:cNvSpPr>
              <a:spLocks noChangeArrowheads="1"/>
            </p:cNvSpPr>
            <p:nvPr/>
          </p:nvSpPr>
          <p:spPr bwMode="auto">
            <a:xfrm>
              <a:off x="1042" y="2796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Times" charset="0"/>
                </a:rPr>
                <a:t>26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710" name="Rectangle 61"/>
            <p:cNvSpPr>
              <a:spLocks noChangeArrowheads="1"/>
            </p:cNvSpPr>
            <p:nvPr/>
          </p:nvSpPr>
          <p:spPr bwMode="auto">
            <a:xfrm>
              <a:off x="1485" y="2796"/>
              <a:ext cx="67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dirty="0" err="1">
                  <a:solidFill>
                    <a:srgbClr val="000000"/>
                  </a:solidFill>
                  <a:latin typeface="Times" charset="0"/>
                </a:rPr>
                <a:t>T.L’Heureux</a:t>
              </a:r>
              <a:endParaRPr lang="en-GB" sz="2400" dirty="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711" name="Rectangle 62"/>
            <p:cNvSpPr>
              <a:spLocks noChangeArrowheads="1"/>
            </p:cNvSpPr>
            <p:nvPr/>
          </p:nvSpPr>
          <p:spPr bwMode="auto">
            <a:xfrm>
              <a:off x="2840" y="2796"/>
              <a:ext cx="91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dirty="0">
                  <a:solidFill>
                    <a:srgbClr val="000000"/>
                  </a:solidFill>
                  <a:latin typeface="Times" charset="0"/>
                </a:rPr>
                <a:t>RPC performance</a:t>
              </a:r>
              <a:endParaRPr lang="en-GB" sz="2400" dirty="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712" name="Line 63"/>
            <p:cNvSpPr>
              <a:spLocks noChangeShapeType="1"/>
            </p:cNvSpPr>
            <p:nvPr/>
          </p:nvSpPr>
          <p:spPr bwMode="auto">
            <a:xfrm>
              <a:off x="1004" y="2690"/>
              <a:ext cx="1" cy="22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13" name="Rectangle 64"/>
            <p:cNvSpPr>
              <a:spLocks noChangeArrowheads="1"/>
            </p:cNvSpPr>
            <p:nvPr/>
          </p:nvSpPr>
          <p:spPr bwMode="auto">
            <a:xfrm>
              <a:off x="1468" y="2690"/>
              <a:ext cx="11" cy="23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14" name="Rectangle 65"/>
            <p:cNvSpPr>
              <a:spLocks noChangeArrowheads="1"/>
            </p:cNvSpPr>
            <p:nvPr/>
          </p:nvSpPr>
          <p:spPr bwMode="auto">
            <a:xfrm>
              <a:off x="2823" y="2690"/>
              <a:ext cx="12" cy="23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15" name="Line 66"/>
            <p:cNvSpPr>
              <a:spLocks noChangeShapeType="1"/>
            </p:cNvSpPr>
            <p:nvPr/>
          </p:nvSpPr>
          <p:spPr bwMode="auto">
            <a:xfrm>
              <a:off x="4851" y="2690"/>
              <a:ext cx="1" cy="22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16" name="Rectangle 67"/>
            <p:cNvSpPr>
              <a:spLocks noChangeArrowheads="1"/>
            </p:cNvSpPr>
            <p:nvPr/>
          </p:nvSpPr>
          <p:spPr bwMode="auto">
            <a:xfrm>
              <a:off x="1042" y="3035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Times" charset="0"/>
                </a:rPr>
                <a:t>27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717" name="Rectangle 68"/>
            <p:cNvSpPr>
              <a:spLocks noChangeArrowheads="1"/>
            </p:cNvSpPr>
            <p:nvPr/>
          </p:nvSpPr>
          <p:spPr bwMode="auto">
            <a:xfrm>
              <a:off x="1485" y="3035"/>
              <a:ext cx="52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Times" charset="0"/>
                </a:rPr>
                <a:t>M.Walker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718" name="Rectangle 69"/>
            <p:cNvSpPr>
              <a:spLocks noChangeArrowheads="1"/>
            </p:cNvSpPr>
            <p:nvPr/>
          </p:nvSpPr>
          <p:spPr bwMode="auto">
            <a:xfrm>
              <a:off x="2840" y="3035"/>
              <a:ext cx="50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Times" charset="0"/>
                </a:rPr>
                <a:t>Re: Mach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719" name="Line 70"/>
            <p:cNvSpPr>
              <a:spLocks noChangeShapeType="1"/>
            </p:cNvSpPr>
            <p:nvPr/>
          </p:nvSpPr>
          <p:spPr bwMode="auto">
            <a:xfrm>
              <a:off x="1004" y="2929"/>
              <a:ext cx="1" cy="2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20" name="Rectangle 71"/>
            <p:cNvSpPr>
              <a:spLocks noChangeArrowheads="1"/>
            </p:cNvSpPr>
            <p:nvPr/>
          </p:nvSpPr>
          <p:spPr bwMode="auto">
            <a:xfrm>
              <a:off x="1468" y="2929"/>
              <a:ext cx="11" cy="2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21" name="Rectangle 72"/>
            <p:cNvSpPr>
              <a:spLocks noChangeArrowheads="1"/>
            </p:cNvSpPr>
            <p:nvPr/>
          </p:nvSpPr>
          <p:spPr bwMode="auto">
            <a:xfrm>
              <a:off x="2823" y="2929"/>
              <a:ext cx="12" cy="2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22" name="Line 73"/>
            <p:cNvSpPr>
              <a:spLocks noChangeShapeType="1"/>
            </p:cNvSpPr>
            <p:nvPr/>
          </p:nvSpPr>
          <p:spPr bwMode="auto">
            <a:xfrm>
              <a:off x="4851" y="2929"/>
              <a:ext cx="1" cy="2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23" name="Rectangle 74"/>
            <p:cNvSpPr>
              <a:spLocks noChangeArrowheads="1"/>
            </p:cNvSpPr>
            <p:nvPr/>
          </p:nvSpPr>
          <p:spPr bwMode="auto">
            <a:xfrm>
              <a:off x="1022" y="3257"/>
              <a:ext cx="1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Times" charset="0"/>
                </a:rPr>
                <a:t>end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724" name="Line 75"/>
            <p:cNvSpPr>
              <a:spLocks noChangeShapeType="1"/>
            </p:cNvSpPr>
            <p:nvPr/>
          </p:nvSpPr>
          <p:spPr bwMode="auto">
            <a:xfrm>
              <a:off x="1004" y="3167"/>
              <a:ext cx="1" cy="22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25" name="Freeform 76"/>
            <p:cNvSpPr>
              <a:spLocks/>
            </p:cNvSpPr>
            <p:nvPr/>
          </p:nvSpPr>
          <p:spPr bwMode="auto">
            <a:xfrm>
              <a:off x="1004" y="3405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60000 65536"/>
                <a:gd name="T7" fmla="*/ 0 60000 65536"/>
                <a:gd name="T8" fmla="*/ 0 60000 65536"/>
                <a:gd name="T9" fmla="*/ 0 w 1"/>
                <a:gd name="T10" fmla="*/ 0 h 1"/>
                <a:gd name="T11" fmla="*/ 1 w 1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26" name="Line 77"/>
            <p:cNvSpPr>
              <a:spLocks noChangeShapeType="1"/>
            </p:cNvSpPr>
            <p:nvPr/>
          </p:nvSpPr>
          <p:spPr bwMode="auto">
            <a:xfrm>
              <a:off x="1016" y="3405"/>
              <a:ext cx="440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27" name="Rectangle 78"/>
            <p:cNvSpPr>
              <a:spLocks noChangeArrowheads="1"/>
            </p:cNvSpPr>
            <p:nvPr/>
          </p:nvSpPr>
          <p:spPr bwMode="auto">
            <a:xfrm>
              <a:off x="1468" y="3167"/>
              <a:ext cx="11" cy="2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28" name="Line 79"/>
            <p:cNvSpPr>
              <a:spLocks noChangeShapeType="1"/>
            </p:cNvSpPr>
            <p:nvPr/>
          </p:nvSpPr>
          <p:spPr bwMode="auto">
            <a:xfrm>
              <a:off x="1468" y="3405"/>
              <a:ext cx="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29" name="Line 80"/>
            <p:cNvSpPr>
              <a:spLocks noChangeShapeType="1"/>
            </p:cNvSpPr>
            <p:nvPr/>
          </p:nvSpPr>
          <p:spPr bwMode="auto">
            <a:xfrm>
              <a:off x="1479" y="3405"/>
              <a:ext cx="133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30" name="Rectangle 81"/>
            <p:cNvSpPr>
              <a:spLocks noChangeArrowheads="1"/>
            </p:cNvSpPr>
            <p:nvPr/>
          </p:nvSpPr>
          <p:spPr bwMode="auto">
            <a:xfrm>
              <a:off x="2823" y="3167"/>
              <a:ext cx="12" cy="2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31" name="Line 82"/>
            <p:cNvSpPr>
              <a:spLocks noChangeShapeType="1"/>
            </p:cNvSpPr>
            <p:nvPr/>
          </p:nvSpPr>
          <p:spPr bwMode="auto">
            <a:xfrm>
              <a:off x="2823" y="3405"/>
              <a:ext cx="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32" name="Line 83"/>
            <p:cNvSpPr>
              <a:spLocks noChangeShapeType="1"/>
            </p:cNvSpPr>
            <p:nvPr/>
          </p:nvSpPr>
          <p:spPr bwMode="auto">
            <a:xfrm>
              <a:off x="2835" y="3405"/>
              <a:ext cx="2005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33" name="Line 84"/>
            <p:cNvSpPr>
              <a:spLocks noChangeShapeType="1"/>
            </p:cNvSpPr>
            <p:nvPr/>
          </p:nvSpPr>
          <p:spPr bwMode="auto">
            <a:xfrm>
              <a:off x="4851" y="3167"/>
              <a:ext cx="1" cy="22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34" name="Freeform 85"/>
            <p:cNvSpPr>
              <a:spLocks/>
            </p:cNvSpPr>
            <p:nvPr/>
          </p:nvSpPr>
          <p:spPr bwMode="auto">
            <a:xfrm>
              <a:off x="4851" y="3405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60000 65536"/>
                <a:gd name="T7" fmla="*/ 0 60000 65536"/>
                <a:gd name="T8" fmla="*/ 0 60000 65536"/>
                <a:gd name="T9" fmla="*/ 0 w 1"/>
                <a:gd name="T10" fmla="*/ 0 h 1"/>
                <a:gd name="T11" fmla="*/ 1 w 1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35" name="Rectangle 86"/>
            <p:cNvSpPr>
              <a:spLocks noChangeArrowheads="1"/>
            </p:cNvSpPr>
            <p:nvPr/>
          </p:nvSpPr>
          <p:spPr bwMode="auto">
            <a:xfrm>
              <a:off x="4863" y="3405"/>
              <a:ext cx="104" cy="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658" name="Text Box 87"/>
          <p:cNvSpPr txBox="1">
            <a:spLocks noChangeArrowheads="1"/>
          </p:cNvSpPr>
          <p:nvPr/>
        </p:nvSpPr>
        <p:spPr bwMode="auto">
          <a:xfrm>
            <a:off x="1600200" y="5692170"/>
            <a:ext cx="6096000" cy="784830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What is the ideal ordering that you want?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What are the important orderings that you must have?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A43D-5B34-5D42-A57B-C3929BC7D463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5768370"/>
            <a:ext cx="519176" cy="5899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E3810B-95CB-3F4E-9DB6-9E58735DA8B2}"/>
              </a:ext>
            </a:extLst>
          </p:cNvPr>
          <p:cNvSpPr txBox="1"/>
          <p:nvPr/>
        </p:nvSpPr>
        <p:spPr>
          <a:xfrm>
            <a:off x="1600200" y="4874606"/>
            <a:ext cx="6083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Authors are message senders.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The delivery order determines the display order.</a:t>
            </a:r>
          </a:p>
        </p:txBody>
      </p:sp>
    </p:spTree>
    <p:extLst>
      <p:ext uri="{BB962C8B-B14F-4D97-AF65-F5344CB8AC3E}">
        <p14:creationId xmlns:p14="http://schemas.microsoft.com/office/powerpoint/2010/main" val="1569274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Multicast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have different delivery mechanisms.</a:t>
            </a:r>
          </a:p>
          <a:p>
            <a:pPr lvl="1"/>
            <a:r>
              <a:rPr lang="en-US" dirty="0"/>
              <a:t>We don’t have to deliver as soon as we receive a message.</a:t>
            </a:r>
          </a:p>
          <a:p>
            <a:r>
              <a:rPr lang="en-US" dirty="0"/>
              <a:t>Three meaningful types of ordering</a:t>
            </a:r>
          </a:p>
          <a:p>
            <a:pPr lvl="1"/>
            <a:r>
              <a:rPr lang="en-US" dirty="0"/>
              <a:t>FIFO, Causal, Total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16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 flipV="1">
            <a:off x="2133600" y="1954212"/>
            <a:ext cx="4940300" cy="127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104900" y="1776412"/>
            <a:ext cx="1155700" cy="420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P1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104900" y="2551112"/>
            <a:ext cx="1155700" cy="420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P2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V="1">
            <a:off x="2120900" y="2754312"/>
            <a:ext cx="5041900" cy="127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3340100" y="1890712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4445000" y="344805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3454400" y="2716212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V="1">
            <a:off x="2197100" y="3490912"/>
            <a:ext cx="4940300" cy="127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1155700" y="3313112"/>
            <a:ext cx="1155700" cy="420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P3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3987800" y="268605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3416300" y="1935162"/>
            <a:ext cx="2781300" cy="1455738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3378200" y="1943100"/>
            <a:ext cx="152400" cy="8382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6121400" y="339090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6553200" y="190500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>
            <a:off x="4064000" y="2774950"/>
            <a:ext cx="457200" cy="7493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Line 24"/>
          <p:cNvSpPr>
            <a:spLocks noChangeShapeType="1"/>
          </p:cNvSpPr>
          <p:nvPr/>
        </p:nvSpPr>
        <p:spPr bwMode="auto">
          <a:xfrm flipV="1">
            <a:off x="4038600" y="1981200"/>
            <a:ext cx="2590800" cy="78105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1" name="Curved Connector 20"/>
          <p:cNvCxnSpPr/>
          <p:nvPr/>
        </p:nvCxnSpPr>
        <p:spPr bwMode="auto">
          <a:xfrm rot="10800000" flipH="1" flipV="1">
            <a:off x="3340894" y="1847056"/>
            <a:ext cx="163512" cy="12700"/>
          </a:xfrm>
          <a:prstGeom prst="curvedConnector5">
            <a:avLst>
              <a:gd name="adj1" fmla="val -4714"/>
              <a:gd name="adj2" fmla="val -2394843"/>
              <a:gd name="adj3" fmla="val 247948"/>
            </a:avLst>
          </a:prstGeom>
          <a:solidFill>
            <a:schemeClr val="bg1"/>
          </a:solidFill>
          <a:ln w="38100" cap="flat" cmpd="dbl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Curved Connector 21"/>
          <p:cNvCxnSpPr/>
          <p:nvPr/>
        </p:nvCxnSpPr>
        <p:spPr bwMode="auto">
          <a:xfrm rot="10800000" flipH="1" flipV="1">
            <a:off x="3886200" y="2743200"/>
            <a:ext cx="163512" cy="12700"/>
          </a:xfrm>
          <a:prstGeom prst="curvedConnector5">
            <a:avLst>
              <a:gd name="adj1" fmla="val -4714"/>
              <a:gd name="adj2" fmla="val -2394843"/>
              <a:gd name="adj3" fmla="val 247948"/>
            </a:avLst>
          </a:prstGeom>
          <a:solidFill>
            <a:schemeClr val="bg1"/>
          </a:solidFill>
          <a:ln w="38100" cap="flat" cmpd="dbl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Text Box 43"/>
          <p:cNvSpPr txBox="1">
            <a:spLocks noChangeArrowheads="1"/>
          </p:cNvSpPr>
          <p:nvPr/>
        </p:nvSpPr>
        <p:spPr bwMode="auto">
          <a:xfrm>
            <a:off x="3124200" y="1219200"/>
            <a:ext cx="762000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chemeClr val="hlink"/>
                </a:solidFill>
              </a:rPr>
              <a:t>M1</a:t>
            </a:r>
          </a:p>
        </p:txBody>
      </p:sp>
      <p:sp>
        <p:nvSpPr>
          <p:cNvPr id="24" name="Text Box 43"/>
          <p:cNvSpPr txBox="1">
            <a:spLocks noChangeArrowheads="1"/>
          </p:cNvSpPr>
          <p:nvPr/>
        </p:nvSpPr>
        <p:spPr bwMode="auto">
          <a:xfrm>
            <a:off x="4267200" y="2895600"/>
            <a:ext cx="762000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chemeClr val="hlink"/>
                </a:solidFill>
              </a:rPr>
              <a:t>M2</a:t>
            </a:r>
          </a:p>
        </p:txBody>
      </p:sp>
    </p:spTree>
    <p:extLst>
      <p:ext uri="{BB962C8B-B14F-4D97-AF65-F5344CB8AC3E}">
        <p14:creationId xmlns:p14="http://schemas.microsoft.com/office/powerpoint/2010/main" val="3535302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FIFO 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Preserving the process </a:t>
            </a:r>
            <a:r>
              <a:rPr lang="en-US">
                <a:solidFill>
                  <a:srgbClr val="FF0000"/>
                </a:solidFill>
              </a:rPr>
              <a:t>(sender) order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The message delivery order at each receiving process should preserve the message sending order from each sender. But </a:t>
            </a:r>
            <a:r>
              <a:rPr lang="en-US" dirty="0">
                <a:solidFill>
                  <a:srgbClr val="FF0000"/>
                </a:solidFill>
              </a:rPr>
              <a:t>each process can deliver in a different order overall</a:t>
            </a:r>
            <a:r>
              <a:rPr lang="en-US" dirty="0"/>
              <a:t>.</a:t>
            </a:r>
          </a:p>
          <a:p>
            <a:r>
              <a:rPr lang="en-US" dirty="0"/>
              <a:t>For example,</a:t>
            </a:r>
          </a:p>
          <a:p>
            <a:pPr lvl="1"/>
            <a:r>
              <a:rPr lang="en-US" dirty="0"/>
              <a:t>P1: m0, m1, m2</a:t>
            </a:r>
          </a:p>
          <a:p>
            <a:pPr lvl="1"/>
            <a:r>
              <a:rPr lang="en-US" dirty="0"/>
              <a:t>P2: m3, m4, m5</a:t>
            </a:r>
          </a:p>
          <a:p>
            <a:pPr lvl="1"/>
            <a:r>
              <a:rPr lang="en-US" dirty="0"/>
              <a:t>P3: m6, m7, m8</a:t>
            </a:r>
          </a:p>
          <a:p>
            <a:pPr lvl="1"/>
            <a:r>
              <a:rPr lang="en-US" dirty="0"/>
              <a:t>Now, each process will receive &amp; deliver all, from m0 to m8.</a:t>
            </a:r>
          </a:p>
          <a:p>
            <a:r>
              <a:rPr lang="en-US" dirty="0"/>
              <a:t>FIFO?</a:t>
            </a:r>
          </a:p>
          <a:p>
            <a:pPr lvl="1"/>
            <a:r>
              <a:rPr lang="en-US" dirty="0"/>
              <a:t>P1: m0, m3, m6, m1, m4, m7, m2, m5, m8</a:t>
            </a:r>
          </a:p>
          <a:p>
            <a:pPr lvl="1"/>
            <a:r>
              <a:rPr lang="en-US" dirty="0"/>
              <a:t>P2: m0, m4, m6, m1, m3, m7, m2, m5, m8</a:t>
            </a:r>
          </a:p>
          <a:p>
            <a:pPr lvl="1"/>
            <a:r>
              <a:rPr lang="en-US" dirty="0"/>
              <a:t>P3: m6, m7, m8, m0, m1, m2, m3, m4, m5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17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4876800"/>
            <a:ext cx="519176" cy="58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190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Preserving the happened-before relations</a:t>
            </a:r>
          </a:p>
          <a:p>
            <a:r>
              <a:rPr lang="en-US" dirty="0"/>
              <a:t>The message delivery order at each receiving process should preserve the happened-before relations across all processes. But </a:t>
            </a:r>
            <a:r>
              <a:rPr lang="en-US" dirty="0">
                <a:solidFill>
                  <a:srgbClr val="FF0000"/>
                </a:solidFill>
              </a:rPr>
              <a:t>each process can deliver in a different order overall</a:t>
            </a:r>
            <a:r>
              <a:rPr lang="en-US" dirty="0"/>
              <a:t>.</a:t>
            </a:r>
          </a:p>
          <a:p>
            <a:r>
              <a:rPr lang="en-US" dirty="0"/>
              <a:t>For example,</a:t>
            </a:r>
          </a:p>
          <a:p>
            <a:pPr lvl="1"/>
            <a:r>
              <a:rPr lang="en-US" dirty="0"/>
              <a:t>P1: m0, m1, m2</a:t>
            </a:r>
          </a:p>
          <a:p>
            <a:pPr lvl="1"/>
            <a:r>
              <a:rPr lang="en-US" dirty="0"/>
              <a:t>P2: m3, m4, m5</a:t>
            </a:r>
          </a:p>
          <a:p>
            <a:pPr lvl="1"/>
            <a:r>
              <a:rPr lang="en-US" dirty="0"/>
              <a:t>P3: m6, m7, m8</a:t>
            </a:r>
          </a:p>
          <a:p>
            <a:pPr lvl="1"/>
            <a:r>
              <a:rPr lang="en-US" dirty="0"/>
              <a:t>Cross-process happened-before: m0 </a:t>
            </a:r>
            <a:r>
              <a:rPr lang="en-US" dirty="0">
                <a:sym typeface="Wingdings" charset="0"/>
              </a:rPr>
              <a:t> m4, m5  m8</a:t>
            </a:r>
            <a:endParaRPr lang="en-US" dirty="0"/>
          </a:p>
          <a:p>
            <a:r>
              <a:rPr lang="en-US" dirty="0"/>
              <a:t>Causal?</a:t>
            </a:r>
          </a:p>
          <a:p>
            <a:pPr lvl="1"/>
            <a:r>
              <a:rPr lang="en-US" dirty="0"/>
              <a:t>P1: m0, m3, m6, m1, m4, m7, m2, m5, m8</a:t>
            </a:r>
          </a:p>
          <a:p>
            <a:pPr lvl="1"/>
            <a:r>
              <a:rPr lang="en-US" dirty="0"/>
              <a:t>P2: m0, m4, m1, m7, m3, m6, m2, m5, m8</a:t>
            </a:r>
          </a:p>
          <a:p>
            <a:pPr lvl="1"/>
            <a:r>
              <a:rPr lang="en-US" dirty="0"/>
              <a:t>P3: m0, m1, m2, m3, m4, m5, m6, m7, m8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18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4896427"/>
            <a:ext cx="519176" cy="58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825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Every process delivers all messages in the same order.</a:t>
            </a:r>
          </a:p>
          <a:p>
            <a:r>
              <a:rPr lang="en-US" dirty="0"/>
              <a:t>For example,</a:t>
            </a:r>
          </a:p>
          <a:p>
            <a:pPr lvl="1"/>
            <a:r>
              <a:rPr lang="en-US" dirty="0"/>
              <a:t>P1: m0, m1, m2</a:t>
            </a:r>
          </a:p>
          <a:p>
            <a:pPr lvl="1"/>
            <a:r>
              <a:rPr lang="en-US" dirty="0"/>
              <a:t>P2: m3, m4, m5</a:t>
            </a:r>
          </a:p>
          <a:p>
            <a:pPr lvl="1"/>
            <a:r>
              <a:rPr lang="en-US" dirty="0"/>
              <a:t>P3: m6, m7, m8</a:t>
            </a:r>
          </a:p>
          <a:p>
            <a:r>
              <a:rPr lang="en-US" dirty="0"/>
              <a:t>Total?</a:t>
            </a:r>
          </a:p>
          <a:p>
            <a:pPr lvl="1"/>
            <a:r>
              <a:rPr lang="en-US" dirty="0"/>
              <a:t>P1: m7, m1, m2, m4, m5, m3, m6, m0, m8</a:t>
            </a:r>
          </a:p>
          <a:p>
            <a:pPr lvl="1"/>
            <a:r>
              <a:rPr lang="en-US" dirty="0"/>
              <a:t>P2: m7, m1, m2, m4, m5, m3, m6, m0, m8</a:t>
            </a:r>
          </a:p>
          <a:p>
            <a:pPr lvl="1"/>
            <a:r>
              <a:rPr lang="en-US" dirty="0"/>
              <a:t>P3: m7, m1, m2, m4, m5, m3, m6, m0, m8</a:t>
            </a:r>
          </a:p>
          <a:p>
            <a:r>
              <a:rPr lang="en-US" dirty="0"/>
              <a:t>Total?</a:t>
            </a:r>
          </a:p>
          <a:p>
            <a:pPr lvl="1"/>
            <a:r>
              <a:rPr lang="en-US" dirty="0"/>
              <a:t>P1: m7, m1, m2, m4, m5, m3, m6, m0, m8</a:t>
            </a:r>
          </a:p>
          <a:p>
            <a:pPr lvl="1"/>
            <a:r>
              <a:rPr lang="en-US" dirty="0"/>
              <a:t>P2: m7, m2, m1, m4, m5, m3, m6, m0, m8</a:t>
            </a:r>
          </a:p>
          <a:p>
            <a:pPr lvl="1"/>
            <a:r>
              <a:rPr lang="en-US" dirty="0"/>
              <a:t>P3: m7, m1, m2, m4, m5, m3, m6, m8, m0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19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35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pitchFamily="-1" charset="0"/>
              </a:rPr>
              <a:t>Global states</a:t>
            </a:r>
          </a:p>
          <a:p>
            <a:pPr lvl="1">
              <a:lnSpc>
                <a:spcPct val="80000"/>
              </a:lnSpc>
            </a:pPr>
            <a:r>
              <a:rPr lang="en-US" dirty="0">
                <a:solidFill>
                  <a:srgbClr val="0000FF"/>
                </a:solidFill>
                <a:latin typeface="Arial" pitchFamily="-1" charset="0"/>
              </a:rPr>
              <a:t>A union of all process states</a:t>
            </a:r>
          </a:p>
          <a:p>
            <a:pPr lvl="1"/>
            <a:r>
              <a:rPr lang="en-US" dirty="0"/>
              <a:t>Consistent global state vs. inconsistent global state</a:t>
            </a:r>
          </a:p>
          <a:p>
            <a:r>
              <a:rPr lang="en-US" dirty="0">
                <a:solidFill>
                  <a:srgbClr val="0000FF"/>
                </a:solidFill>
              </a:rPr>
              <a:t>The “snapshot” algorithm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>
                <a:latin typeface="Arial" pitchFamily="-1" charset="0"/>
              </a:rPr>
              <a:t>Take a snapshot of the local state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>
                <a:latin typeface="Arial" pitchFamily="-1" charset="0"/>
              </a:rPr>
              <a:t>Broadcast a “marker” </a:t>
            </a:r>
            <a:r>
              <a:rPr lang="en-US" dirty="0" err="1">
                <a:latin typeface="Arial" pitchFamily="-1" charset="0"/>
              </a:rPr>
              <a:t>msg</a:t>
            </a:r>
            <a:r>
              <a:rPr lang="en-US" dirty="0">
                <a:latin typeface="Arial" pitchFamily="-1" charset="0"/>
              </a:rPr>
              <a:t> to tell other processes to record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>
                <a:latin typeface="Arial" pitchFamily="-1" charset="0"/>
              </a:rPr>
              <a:t>Start recording all </a:t>
            </a:r>
            <a:r>
              <a:rPr lang="en-US" dirty="0" err="1">
                <a:latin typeface="Arial" pitchFamily="-1" charset="0"/>
              </a:rPr>
              <a:t>msgs</a:t>
            </a:r>
            <a:r>
              <a:rPr lang="en-US" dirty="0">
                <a:latin typeface="Arial" pitchFamily="-1" charset="0"/>
              </a:rPr>
              <a:t> coming in for each channel until receiving a “marker”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>
                <a:latin typeface="Arial" pitchFamily="-1" charset="0"/>
              </a:rPr>
              <a:t>Outcome: a consistent global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0523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Ordered Multicast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FIFO ordering</a:t>
            </a:r>
            <a:r>
              <a:rPr lang="en-US" dirty="0"/>
              <a:t>: If a correct process issues </a:t>
            </a:r>
            <a:r>
              <a:rPr lang="en-US" dirty="0" err="1"/>
              <a:t>multicast(</a:t>
            </a:r>
            <a:r>
              <a:rPr lang="en-US" i="1" dirty="0" err="1"/>
              <a:t>g</a:t>
            </a:r>
            <a:r>
              <a:rPr lang="en-US" dirty="0" err="1"/>
              <a:t>,</a:t>
            </a:r>
            <a:r>
              <a:rPr lang="en-US" i="1" dirty="0" err="1"/>
              <a:t>m</a:t>
            </a:r>
            <a:r>
              <a:rPr lang="en-US" dirty="0"/>
              <a:t>) and then </a:t>
            </a:r>
            <a:r>
              <a:rPr lang="en-US" dirty="0" err="1"/>
              <a:t>multicast(</a:t>
            </a:r>
            <a:r>
              <a:rPr lang="en-US" i="1" dirty="0" err="1"/>
              <a:t>g</a:t>
            </a:r>
            <a:r>
              <a:rPr lang="en-US" dirty="0" err="1"/>
              <a:t>,</a:t>
            </a:r>
            <a:r>
              <a:rPr lang="en-US" i="1" dirty="0" err="1"/>
              <a:t>m</a:t>
            </a:r>
            <a:r>
              <a:rPr lang="en-US" i="1" dirty="0"/>
              <a:t>’</a:t>
            </a:r>
            <a:r>
              <a:rPr lang="en-US" dirty="0"/>
              <a:t>), then every correct process that delivers </a:t>
            </a:r>
            <a:r>
              <a:rPr lang="en-US" i="1" dirty="0"/>
              <a:t>m’</a:t>
            </a:r>
            <a:r>
              <a:rPr lang="en-US" dirty="0"/>
              <a:t> will have already delivered </a:t>
            </a:r>
            <a:r>
              <a:rPr lang="en-US" dirty="0" err="1"/>
              <a:t>m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Causal ordering</a:t>
            </a:r>
            <a:r>
              <a:rPr lang="en-US" dirty="0"/>
              <a:t>: If multicast(</a:t>
            </a:r>
            <a:r>
              <a:rPr lang="en-US" i="1" dirty="0" err="1"/>
              <a:t>g</a:t>
            </a:r>
            <a:r>
              <a:rPr lang="en-US" dirty="0" err="1"/>
              <a:t>,</a:t>
            </a:r>
            <a:r>
              <a:rPr lang="en-US" i="1" dirty="0" err="1"/>
              <a:t>m</a:t>
            </a:r>
            <a:r>
              <a:rPr lang="en-US" dirty="0"/>
              <a:t>) </a:t>
            </a:r>
            <a:r>
              <a:rPr lang="en-US" dirty="0">
                <a:sym typeface="Wingdings" charset="0"/>
              </a:rPr>
              <a:t> multicast(</a:t>
            </a:r>
            <a:r>
              <a:rPr lang="en-US" i="1" dirty="0" err="1">
                <a:sym typeface="Wingdings" charset="0"/>
              </a:rPr>
              <a:t>g</a:t>
            </a:r>
            <a:r>
              <a:rPr lang="en-US" dirty="0" err="1">
                <a:sym typeface="Wingdings" charset="0"/>
              </a:rPr>
              <a:t>,</a:t>
            </a:r>
            <a:r>
              <a:rPr lang="en-US" i="1" dirty="0" err="1">
                <a:sym typeface="Wingdings" charset="0"/>
              </a:rPr>
              <a:t>m</a:t>
            </a:r>
            <a:r>
              <a:rPr lang="en-US" i="1" dirty="0">
                <a:sym typeface="Wingdings" charset="0"/>
              </a:rPr>
              <a:t>’</a:t>
            </a:r>
            <a:r>
              <a:rPr lang="en-US" dirty="0">
                <a:sym typeface="Wingdings" charset="0"/>
              </a:rPr>
              <a:t>) then any correct process that delivers </a:t>
            </a:r>
            <a:r>
              <a:rPr lang="en-US" i="1" dirty="0">
                <a:sym typeface="Wingdings" charset="0"/>
              </a:rPr>
              <a:t>m’ </a:t>
            </a:r>
            <a:r>
              <a:rPr lang="en-US" dirty="0">
                <a:sym typeface="Wingdings" charset="0"/>
              </a:rPr>
              <a:t>will have already delivered </a:t>
            </a:r>
            <a:r>
              <a:rPr lang="en-US" i="1" dirty="0">
                <a:sym typeface="Wingdings" charset="0"/>
              </a:rPr>
              <a:t>m</a:t>
            </a:r>
            <a:r>
              <a:rPr lang="en-US" dirty="0">
                <a:sym typeface="Wingdings" charset="0"/>
              </a:rPr>
              <a:t>.</a:t>
            </a:r>
          </a:p>
          <a:p>
            <a:pPr lvl="1"/>
            <a:r>
              <a:rPr lang="en-US" dirty="0">
                <a:sym typeface="Wingdings" charset="0"/>
              </a:rPr>
              <a:t>Typically,  defined in terms of multicast communication only</a:t>
            </a:r>
          </a:p>
          <a:p>
            <a:r>
              <a:rPr lang="en-US" dirty="0">
                <a:solidFill>
                  <a:srgbClr val="FF0000"/>
                </a:solidFill>
                <a:sym typeface="Wingdings" charset="0"/>
              </a:rPr>
              <a:t>Total ordering</a:t>
            </a:r>
            <a:r>
              <a:rPr lang="en-US" dirty="0">
                <a:sym typeface="Wingdings" charset="0"/>
              </a:rPr>
              <a:t>: If a correct process delivers message </a:t>
            </a:r>
            <a:r>
              <a:rPr lang="en-US" i="1" dirty="0">
                <a:sym typeface="Wingdings" charset="0"/>
              </a:rPr>
              <a:t>m</a:t>
            </a:r>
            <a:r>
              <a:rPr lang="en-US" dirty="0">
                <a:sym typeface="Wingdings" charset="0"/>
              </a:rPr>
              <a:t> before </a:t>
            </a:r>
            <a:r>
              <a:rPr lang="en-US" i="1" dirty="0">
                <a:sym typeface="Wingdings" charset="0"/>
              </a:rPr>
              <a:t>m’ </a:t>
            </a:r>
            <a:r>
              <a:rPr lang="en-US" dirty="0">
                <a:sym typeface="Wingdings" charset="0"/>
              </a:rPr>
              <a:t>(independent of the senders), then any other correct process that delivers </a:t>
            </a:r>
            <a:r>
              <a:rPr lang="en-US" i="1" dirty="0">
                <a:sym typeface="Wingdings" charset="0"/>
              </a:rPr>
              <a:t>m’ </a:t>
            </a:r>
            <a:r>
              <a:rPr lang="en-US" dirty="0">
                <a:sym typeface="Wingdings" charset="0"/>
              </a:rPr>
              <a:t>will have already delivered </a:t>
            </a:r>
            <a:r>
              <a:rPr lang="en-US" i="1" dirty="0">
                <a:sym typeface="Wingdings" charset="0"/>
              </a:rPr>
              <a:t>m</a:t>
            </a:r>
            <a:r>
              <a:rPr lang="en-US" dirty="0">
                <a:sym typeface="Wingdings" charset="0"/>
              </a:rPr>
              <a:t>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A43D-5B34-5D42-A57B-C3929BC7D463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Total, FIFO and Causal Ordering</a:t>
            </a: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313" y="1219200"/>
            <a:ext cx="4894262" cy="501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508000" y="1143000"/>
            <a:ext cx="2738438" cy="5070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  <a:buFontTx/>
              <a:buChar char="•"/>
            </a:pPr>
            <a:r>
              <a:rPr lang="en-GB" sz="1600" dirty="0">
                <a:solidFill>
                  <a:schemeClr val="tx1"/>
                </a:solidFill>
                <a:latin typeface="Arial" charset="0"/>
              </a:rPr>
              <a:t>Totally ordered messages </a:t>
            </a:r>
            <a:r>
              <a:rPr lang="en-GB" sz="1600" i="1" dirty="0">
                <a:solidFill>
                  <a:schemeClr val="tx1"/>
                </a:solidFill>
                <a:latin typeface="Arial" charset="0"/>
              </a:rPr>
              <a:t>T</a:t>
            </a:r>
            <a:r>
              <a:rPr lang="en-GB" sz="1600" i="1" baseline="-25000" dirty="0">
                <a:solidFill>
                  <a:schemeClr val="tx1"/>
                </a:solidFill>
                <a:latin typeface="Arial" charset="0"/>
              </a:rPr>
              <a:t>1</a:t>
            </a:r>
            <a:r>
              <a:rPr lang="en-GB" sz="1600" dirty="0">
                <a:solidFill>
                  <a:schemeClr val="tx1"/>
                </a:solidFill>
                <a:latin typeface="Arial" charset="0"/>
              </a:rPr>
              <a:t> and </a:t>
            </a:r>
            <a:r>
              <a:rPr lang="en-GB" sz="1600" i="1" dirty="0">
                <a:solidFill>
                  <a:schemeClr val="tx1"/>
                </a:solidFill>
                <a:latin typeface="Arial" charset="0"/>
              </a:rPr>
              <a:t>T</a:t>
            </a:r>
            <a:r>
              <a:rPr lang="en-GB" sz="1600" i="1" baseline="-25000" dirty="0">
                <a:solidFill>
                  <a:schemeClr val="tx1"/>
                </a:solidFill>
                <a:latin typeface="Arial" charset="0"/>
              </a:rPr>
              <a:t>2</a:t>
            </a:r>
            <a:r>
              <a:rPr lang="en-GB" sz="1600" dirty="0">
                <a:solidFill>
                  <a:schemeClr val="tx1"/>
                </a:solidFill>
                <a:latin typeface="Arial" charset="0"/>
              </a:rPr>
              <a:t>.</a:t>
            </a:r>
          </a:p>
          <a:p>
            <a:pPr>
              <a:lnSpc>
                <a:spcPct val="110000"/>
              </a:lnSpc>
              <a:buFontTx/>
              <a:buChar char="•"/>
            </a:pPr>
            <a:r>
              <a:rPr lang="en-GB" sz="1600" dirty="0">
                <a:solidFill>
                  <a:schemeClr val="tx1"/>
                </a:solidFill>
                <a:latin typeface="Arial" charset="0"/>
              </a:rPr>
              <a:t>FIFO-related messages </a:t>
            </a:r>
            <a:r>
              <a:rPr lang="en-GB" sz="1600" i="1" dirty="0">
                <a:solidFill>
                  <a:schemeClr val="tx1"/>
                </a:solidFill>
                <a:latin typeface="Arial" charset="0"/>
              </a:rPr>
              <a:t>F</a:t>
            </a:r>
            <a:r>
              <a:rPr lang="en-GB" sz="1600" i="1" baseline="-25000" dirty="0">
                <a:solidFill>
                  <a:schemeClr val="tx1"/>
                </a:solidFill>
                <a:latin typeface="Arial" charset="0"/>
              </a:rPr>
              <a:t>1</a:t>
            </a:r>
            <a:r>
              <a:rPr lang="en-GB" sz="1600" dirty="0">
                <a:solidFill>
                  <a:schemeClr val="tx1"/>
                </a:solidFill>
                <a:latin typeface="Arial" charset="0"/>
              </a:rPr>
              <a:t> and </a:t>
            </a:r>
            <a:r>
              <a:rPr lang="en-GB" sz="1600" i="1" dirty="0">
                <a:solidFill>
                  <a:schemeClr val="tx1"/>
                </a:solidFill>
                <a:latin typeface="Arial" charset="0"/>
              </a:rPr>
              <a:t>F</a:t>
            </a:r>
            <a:r>
              <a:rPr lang="en-GB" sz="1600" i="1" baseline="-25000" dirty="0">
                <a:solidFill>
                  <a:schemeClr val="tx1"/>
                </a:solidFill>
                <a:latin typeface="Arial" charset="0"/>
              </a:rPr>
              <a:t>2</a:t>
            </a:r>
            <a:r>
              <a:rPr lang="en-GB" sz="1600" dirty="0">
                <a:solidFill>
                  <a:schemeClr val="tx1"/>
                </a:solidFill>
                <a:latin typeface="Arial" charset="0"/>
              </a:rPr>
              <a:t>.</a:t>
            </a:r>
          </a:p>
          <a:p>
            <a:pPr>
              <a:lnSpc>
                <a:spcPct val="110000"/>
              </a:lnSpc>
              <a:buFontTx/>
              <a:buChar char="•"/>
            </a:pPr>
            <a:r>
              <a:rPr lang="en-GB" sz="1600" dirty="0">
                <a:solidFill>
                  <a:schemeClr val="tx1"/>
                </a:solidFill>
                <a:latin typeface="Arial" charset="0"/>
              </a:rPr>
              <a:t>Causally related messages </a:t>
            </a:r>
            <a:r>
              <a:rPr lang="en-GB" sz="1600" i="1" dirty="0">
                <a:solidFill>
                  <a:schemeClr val="tx1"/>
                </a:solidFill>
                <a:latin typeface="Arial" charset="0"/>
              </a:rPr>
              <a:t>C</a:t>
            </a:r>
            <a:r>
              <a:rPr lang="en-GB" sz="1600" i="1" baseline="-25000" dirty="0">
                <a:solidFill>
                  <a:schemeClr val="tx1"/>
                </a:solidFill>
                <a:latin typeface="Arial" charset="0"/>
              </a:rPr>
              <a:t>1</a:t>
            </a:r>
            <a:r>
              <a:rPr lang="en-GB" sz="1600" dirty="0">
                <a:solidFill>
                  <a:schemeClr val="tx1"/>
                </a:solidFill>
                <a:latin typeface="Arial" charset="0"/>
              </a:rPr>
              <a:t> and </a:t>
            </a:r>
            <a:r>
              <a:rPr lang="en-GB" sz="1600" i="1" dirty="0">
                <a:solidFill>
                  <a:schemeClr val="tx1"/>
                </a:solidFill>
                <a:latin typeface="Arial" charset="0"/>
              </a:rPr>
              <a:t>C</a:t>
            </a:r>
            <a:r>
              <a:rPr lang="en-GB" sz="1600" i="1" baseline="-25000" dirty="0">
                <a:solidFill>
                  <a:schemeClr val="tx1"/>
                </a:solidFill>
                <a:latin typeface="Arial" charset="0"/>
              </a:rPr>
              <a:t>3</a:t>
            </a:r>
            <a:r>
              <a:rPr lang="en-GB" sz="1600" baseline="-25000" dirty="0">
                <a:solidFill>
                  <a:schemeClr val="tx1"/>
                </a:solidFill>
                <a:latin typeface="Arial" charset="0"/>
              </a:rPr>
              <a:t/>
            </a:r>
            <a:br>
              <a:rPr lang="en-GB" sz="1600" baseline="-25000" dirty="0">
                <a:solidFill>
                  <a:schemeClr val="tx1"/>
                </a:solidFill>
                <a:latin typeface="Arial" charset="0"/>
              </a:rPr>
            </a:br>
            <a:endParaRPr lang="en-GB" sz="1600" baseline="-25000" dirty="0">
              <a:solidFill>
                <a:schemeClr val="tx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Char char="•"/>
            </a:pPr>
            <a:r>
              <a:rPr lang="en-GB" sz="1600" dirty="0">
                <a:solidFill>
                  <a:schemeClr val="tx1"/>
                </a:solidFill>
                <a:latin typeface="Arial" charset="0"/>
              </a:rPr>
              <a:t>Total ordering does not imply causal ordering.</a:t>
            </a:r>
          </a:p>
          <a:p>
            <a:pPr>
              <a:lnSpc>
                <a:spcPct val="110000"/>
              </a:lnSpc>
              <a:buFontTx/>
              <a:buChar char="•"/>
            </a:pPr>
            <a:r>
              <a:rPr lang="en-GB" sz="1600" dirty="0">
                <a:solidFill>
                  <a:schemeClr val="tx1"/>
                </a:solidFill>
                <a:latin typeface="Arial" charset="0"/>
              </a:rPr>
              <a:t> Causal ordering implies FIFO ordering</a:t>
            </a:r>
          </a:p>
          <a:p>
            <a:pPr>
              <a:lnSpc>
                <a:spcPct val="110000"/>
              </a:lnSpc>
              <a:buFontTx/>
              <a:buChar char="•"/>
            </a:pPr>
            <a:r>
              <a:rPr lang="en-GB" sz="1600" dirty="0">
                <a:solidFill>
                  <a:schemeClr val="tx1"/>
                </a:solidFill>
                <a:latin typeface="Arial" charset="0"/>
              </a:rPr>
              <a:t> Causal ordering does not imply total ordering.</a:t>
            </a:r>
          </a:p>
          <a:p>
            <a:pPr>
              <a:lnSpc>
                <a:spcPct val="110000"/>
              </a:lnSpc>
              <a:buFontTx/>
              <a:buChar char="•"/>
            </a:pPr>
            <a:r>
              <a:rPr lang="en-GB" sz="1600" dirty="0">
                <a:solidFill>
                  <a:schemeClr val="tx1"/>
                </a:solidFill>
                <a:latin typeface="Arial" charset="0"/>
              </a:rPr>
              <a:t> Hybrid mode: causal-total ordering, FIFO-total ordering.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A43D-5B34-5D42-A57B-C3929BC7D463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Display From Bulletin Board Program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2332038" y="2360613"/>
            <a:ext cx="17462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4483100" y="2360613"/>
            <a:ext cx="19050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1593850" y="4651375"/>
            <a:ext cx="19050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2332038" y="4651375"/>
            <a:ext cx="17462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4483100" y="4651375"/>
            <a:ext cx="19050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7700963" y="4651375"/>
            <a:ext cx="19050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593850" y="1524000"/>
            <a:ext cx="6291263" cy="3127375"/>
            <a:chOff x="1004" y="1448"/>
            <a:chExt cx="3963" cy="1970"/>
          </a:xfrm>
        </p:grpSpPr>
        <p:sp>
          <p:nvSpPr>
            <p:cNvPr id="27659" name="Rectangle 10"/>
            <p:cNvSpPr>
              <a:spLocks noChangeArrowheads="1"/>
            </p:cNvSpPr>
            <p:nvPr/>
          </p:nvSpPr>
          <p:spPr bwMode="auto">
            <a:xfrm>
              <a:off x="2220" y="1517"/>
              <a:ext cx="77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Times" charset="0"/>
                </a:rPr>
                <a:t>Bulletin board: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660" name="Rectangle 11"/>
            <p:cNvSpPr>
              <a:spLocks noChangeArrowheads="1"/>
            </p:cNvSpPr>
            <p:nvPr/>
          </p:nvSpPr>
          <p:spPr bwMode="auto">
            <a:xfrm>
              <a:off x="2999" y="1528"/>
              <a:ext cx="74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500" i="1">
                  <a:solidFill>
                    <a:srgbClr val="000000"/>
                  </a:solidFill>
                  <a:latin typeface="New York" charset="0"/>
                </a:rPr>
                <a:t> os.interesting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661" name="Freeform 12"/>
            <p:cNvSpPr>
              <a:spLocks/>
            </p:cNvSpPr>
            <p:nvPr/>
          </p:nvSpPr>
          <p:spPr bwMode="auto">
            <a:xfrm>
              <a:off x="1004" y="1448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60000 65536"/>
                <a:gd name="T7" fmla="*/ 0 60000 65536"/>
                <a:gd name="T8" fmla="*/ 0 60000 65536"/>
                <a:gd name="T9" fmla="*/ 0 w 1"/>
                <a:gd name="T10" fmla="*/ 0 h 1"/>
                <a:gd name="T11" fmla="*/ 1 w 1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2" name="Line 13"/>
            <p:cNvSpPr>
              <a:spLocks noChangeShapeType="1"/>
            </p:cNvSpPr>
            <p:nvPr/>
          </p:nvSpPr>
          <p:spPr bwMode="auto">
            <a:xfrm>
              <a:off x="1016" y="1448"/>
              <a:ext cx="382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3" name="Freeform 14"/>
            <p:cNvSpPr>
              <a:spLocks/>
            </p:cNvSpPr>
            <p:nvPr/>
          </p:nvSpPr>
          <p:spPr bwMode="auto">
            <a:xfrm>
              <a:off x="4851" y="1448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60000 65536"/>
                <a:gd name="T7" fmla="*/ 0 60000 65536"/>
                <a:gd name="T8" fmla="*/ 0 60000 65536"/>
                <a:gd name="T9" fmla="*/ 0 w 1"/>
                <a:gd name="T10" fmla="*/ 0 h 1"/>
                <a:gd name="T11" fmla="*/ 1 w 1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4" name="Line 15"/>
            <p:cNvSpPr>
              <a:spLocks noChangeShapeType="1"/>
            </p:cNvSpPr>
            <p:nvPr/>
          </p:nvSpPr>
          <p:spPr bwMode="auto">
            <a:xfrm>
              <a:off x="1004" y="1460"/>
              <a:ext cx="1" cy="20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5" name="Line 16"/>
            <p:cNvSpPr>
              <a:spLocks noChangeShapeType="1"/>
            </p:cNvSpPr>
            <p:nvPr/>
          </p:nvSpPr>
          <p:spPr bwMode="auto">
            <a:xfrm>
              <a:off x="4851" y="1460"/>
              <a:ext cx="1" cy="20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6" name="Rectangle 17"/>
            <p:cNvSpPr>
              <a:spLocks noChangeArrowheads="1"/>
            </p:cNvSpPr>
            <p:nvPr/>
          </p:nvSpPr>
          <p:spPr bwMode="auto">
            <a:xfrm>
              <a:off x="1042" y="1798"/>
              <a:ext cx="23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Times" charset="0"/>
                </a:rPr>
                <a:t>Item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667" name="Rectangle 18"/>
            <p:cNvSpPr>
              <a:spLocks noChangeArrowheads="1"/>
            </p:cNvSpPr>
            <p:nvPr/>
          </p:nvSpPr>
          <p:spPr bwMode="auto">
            <a:xfrm>
              <a:off x="1505" y="1792"/>
              <a:ext cx="27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Times" charset="0"/>
                </a:rPr>
                <a:t>From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668" name="Rectangle 19"/>
            <p:cNvSpPr>
              <a:spLocks noChangeArrowheads="1"/>
            </p:cNvSpPr>
            <p:nvPr/>
          </p:nvSpPr>
          <p:spPr bwMode="auto">
            <a:xfrm>
              <a:off x="2860" y="1792"/>
              <a:ext cx="38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Times" charset="0"/>
                </a:rPr>
                <a:t>Subject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669" name="Line 20"/>
            <p:cNvSpPr>
              <a:spLocks noChangeShapeType="1"/>
            </p:cNvSpPr>
            <p:nvPr/>
          </p:nvSpPr>
          <p:spPr bwMode="auto">
            <a:xfrm>
              <a:off x="1004" y="1674"/>
              <a:ext cx="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0" name="Line 21"/>
            <p:cNvSpPr>
              <a:spLocks noChangeShapeType="1"/>
            </p:cNvSpPr>
            <p:nvPr/>
          </p:nvSpPr>
          <p:spPr bwMode="auto">
            <a:xfrm>
              <a:off x="1016" y="1674"/>
              <a:ext cx="440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1" name="Line 22"/>
            <p:cNvSpPr>
              <a:spLocks noChangeShapeType="1"/>
            </p:cNvSpPr>
            <p:nvPr/>
          </p:nvSpPr>
          <p:spPr bwMode="auto">
            <a:xfrm>
              <a:off x="1479" y="1674"/>
              <a:ext cx="133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2" name="Line 23"/>
            <p:cNvSpPr>
              <a:spLocks noChangeShapeType="1"/>
            </p:cNvSpPr>
            <p:nvPr/>
          </p:nvSpPr>
          <p:spPr bwMode="auto">
            <a:xfrm>
              <a:off x="2823" y="1674"/>
              <a:ext cx="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3" name="Line 24"/>
            <p:cNvSpPr>
              <a:spLocks noChangeShapeType="1"/>
            </p:cNvSpPr>
            <p:nvPr/>
          </p:nvSpPr>
          <p:spPr bwMode="auto">
            <a:xfrm>
              <a:off x="2835" y="1674"/>
              <a:ext cx="2005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4" name="Line 25"/>
            <p:cNvSpPr>
              <a:spLocks noChangeShapeType="1"/>
            </p:cNvSpPr>
            <p:nvPr/>
          </p:nvSpPr>
          <p:spPr bwMode="auto">
            <a:xfrm>
              <a:off x="4851" y="1674"/>
              <a:ext cx="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5" name="Line 26"/>
            <p:cNvSpPr>
              <a:spLocks noChangeShapeType="1"/>
            </p:cNvSpPr>
            <p:nvPr/>
          </p:nvSpPr>
          <p:spPr bwMode="auto">
            <a:xfrm>
              <a:off x="1004" y="1686"/>
              <a:ext cx="1" cy="2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6" name="Line 27"/>
            <p:cNvSpPr>
              <a:spLocks noChangeShapeType="1"/>
            </p:cNvSpPr>
            <p:nvPr/>
          </p:nvSpPr>
          <p:spPr bwMode="auto">
            <a:xfrm>
              <a:off x="1468" y="1686"/>
              <a:ext cx="1" cy="2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7" name="Line 28"/>
            <p:cNvSpPr>
              <a:spLocks noChangeShapeType="1"/>
            </p:cNvSpPr>
            <p:nvPr/>
          </p:nvSpPr>
          <p:spPr bwMode="auto">
            <a:xfrm>
              <a:off x="2823" y="1686"/>
              <a:ext cx="1" cy="2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8" name="Line 29"/>
            <p:cNvSpPr>
              <a:spLocks noChangeShapeType="1"/>
            </p:cNvSpPr>
            <p:nvPr/>
          </p:nvSpPr>
          <p:spPr bwMode="auto">
            <a:xfrm>
              <a:off x="4851" y="1686"/>
              <a:ext cx="1" cy="2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9" name="Rectangle 30"/>
            <p:cNvSpPr>
              <a:spLocks noChangeArrowheads="1"/>
            </p:cNvSpPr>
            <p:nvPr/>
          </p:nvSpPr>
          <p:spPr bwMode="auto">
            <a:xfrm>
              <a:off x="1042" y="2081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Times" charset="0"/>
                </a:rPr>
                <a:t>23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680" name="Rectangle 31"/>
            <p:cNvSpPr>
              <a:spLocks noChangeArrowheads="1"/>
            </p:cNvSpPr>
            <p:nvPr/>
          </p:nvSpPr>
          <p:spPr bwMode="auto">
            <a:xfrm>
              <a:off x="1485" y="2081"/>
              <a:ext cx="50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Times" charset="0"/>
                </a:rPr>
                <a:t>A.Hanlon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681" name="Rectangle 32"/>
            <p:cNvSpPr>
              <a:spLocks noChangeArrowheads="1"/>
            </p:cNvSpPr>
            <p:nvPr/>
          </p:nvSpPr>
          <p:spPr bwMode="auto">
            <a:xfrm>
              <a:off x="2840" y="2081"/>
              <a:ext cx="2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Times" charset="0"/>
                </a:rPr>
                <a:t>Mach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682" name="Rectangle 33"/>
            <p:cNvSpPr>
              <a:spLocks noChangeArrowheads="1"/>
            </p:cNvSpPr>
            <p:nvPr/>
          </p:nvSpPr>
          <p:spPr bwMode="auto">
            <a:xfrm>
              <a:off x="3095" y="2081"/>
              <a:ext cx="3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Times" charset="0"/>
                </a:rPr>
                <a:t> 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683" name="Rectangle 34"/>
            <p:cNvSpPr>
              <a:spLocks noChangeArrowheads="1"/>
            </p:cNvSpPr>
            <p:nvPr/>
          </p:nvSpPr>
          <p:spPr bwMode="auto">
            <a:xfrm>
              <a:off x="3130" y="2081"/>
              <a:ext cx="3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i="1">
                  <a:solidFill>
                    <a:srgbClr val="000000"/>
                  </a:solidFill>
                  <a:latin typeface="Times" charset="0"/>
                </a:rPr>
                <a:t> 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684" name="Line 35"/>
            <p:cNvSpPr>
              <a:spLocks noChangeShapeType="1"/>
            </p:cNvSpPr>
            <p:nvPr/>
          </p:nvSpPr>
          <p:spPr bwMode="auto">
            <a:xfrm>
              <a:off x="1004" y="1962"/>
              <a:ext cx="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5" name="Line 36"/>
            <p:cNvSpPr>
              <a:spLocks noChangeShapeType="1"/>
            </p:cNvSpPr>
            <p:nvPr/>
          </p:nvSpPr>
          <p:spPr bwMode="auto">
            <a:xfrm>
              <a:off x="1016" y="1962"/>
              <a:ext cx="440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6" name="Line 37"/>
            <p:cNvSpPr>
              <a:spLocks noChangeShapeType="1"/>
            </p:cNvSpPr>
            <p:nvPr/>
          </p:nvSpPr>
          <p:spPr bwMode="auto">
            <a:xfrm>
              <a:off x="1468" y="1962"/>
              <a:ext cx="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7" name="Line 38"/>
            <p:cNvSpPr>
              <a:spLocks noChangeShapeType="1"/>
            </p:cNvSpPr>
            <p:nvPr/>
          </p:nvSpPr>
          <p:spPr bwMode="auto">
            <a:xfrm>
              <a:off x="1479" y="1962"/>
              <a:ext cx="133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8" name="Line 39"/>
            <p:cNvSpPr>
              <a:spLocks noChangeShapeType="1"/>
            </p:cNvSpPr>
            <p:nvPr/>
          </p:nvSpPr>
          <p:spPr bwMode="auto">
            <a:xfrm>
              <a:off x="2823" y="1962"/>
              <a:ext cx="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9" name="Line 40"/>
            <p:cNvSpPr>
              <a:spLocks noChangeShapeType="1"/>
            </p:cNvSpPr>
            <p:nvPr/>
          </p:nvSpPr>
          <p:spPr bwMode="auto">
            <a:xfrm>
              <a:off x="2835" y="1962"/>
              <a:ext cx="2005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90" name="Line 41"/>
            <p:cNvSpPr>
              <a:spLocks noChangeShapeType="1"/>
            </p:cNvSpPr>
            <p:nvPr/>
          </p:nvSpPr>
          <p:spPr bwMode="auto">
            <a:xfrm>
              <a:off x="4851" y="1962"/>
              <a:ext cx="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91" name="Line 42"/>
            <p:cNvSpPr>
              <a:spLocks noChangeShapeType="1"/>
            </p:cNvSpPr>
            <p:nvPr/>
          </p:nvSpPr>
          <p:spPr bwMode="auto">
            <a:xfrm>
              <a:off x="1004" y="1975"/>
              <a:ext cx="1" cy="22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92" name="Rectangle 43"/>
            <p:cNvSpPr>
              <a:spLocks noChangeArrowheads="1"/>
            </p:cNvSpPr>
            <p:nvPr/>
          </p:nvSpPr>
          <p:spPr bwMode="auto">
            <a:xfrm>
              <a:off x="1468" y="1975"/>
              <a:ext cx="11" cy="2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93" name="Rectangle 44"/>
            <p:cNvSpPr>
              <a:spLocks noChangeArrowheads="1"/>
            </p:cNvSpPr>
            <p:nvPr/>
          </p:nvSpPr>
          <p:spPr bwMode="auto">
            <a:xfrm>
              <a:off x="2823" y="1975"/>
              <a:ext cx="12" cy="2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94" name="Line 45"/>
            <p:cNvSpPr>
              <a:spLocks noChangeShapeType="1"/>
            </p:cNvSpPr>
            <p:nvPr/>
          </p:nvSpPr>
          <p:spPr bwMode="auto">
            <a:xfrm>
              <a:off x="4851" y="1975"/>
              <a:ext cx="1" cy="22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95" name="Rectangle 46"/>
            <p:cNvSpPr>
              <a:spLocks noChangeArrowheads="1"/>
            </p:cNvSpPr>
            <p:nvPr/>
          </p:nvSpPr>
          <p:spPr bwMode="auto">
            <a:xfrm>
              <a:off x="1042" y="2319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Times" charset="0"/>
                </a:rPr>
                <a:t>24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696" name="Rectangle 47"/>
            <p:cNvSpPr>
              <a:spLocks noChangeArrowheads="1"/>
            </p:cNvSpPr>
            <p:nvPr/>
          </p:nvSpPr>
          <p:spPr bwMode="auto">
            <a:xfrm>
              <a:off x="1485" y="2319"/>
              <a:ext cx="47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Times" charset="0"/>
                </a:rPr>
                <a:t>G.Joseph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697" name="Rectangle 48"/>
            <p:cNvSpPr>
              <a:spLocks noChangeArrowheads="1"/>
            </p:cNvSpPr>
            <p:nvPr/>
          </p:nvSpPr>
          <p:spPr bwMode="auto">
            <a:xfrm>
              <a:off x="2840" y="2319"/>
              <a:ext cx="6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Times" charset="0"/>
                </a:rPr>
                <a:t>Microkernels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698" name="Line 49"/>
            <p:cNvSpPr>
              <a:spLocks noChangeShapeType="1"/>
            </p:cNvSpPr>
            <p:nvPr/>
          </p:nvSpPr>
          <p:spPr bwMode="auto">
            <a:xfrm>
              <a:off x="1004" y="2213"/>
              <a:ext cx="1" cy="22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99" name="Rectangle 50"/>
            <p:cNvSpPr>
              <a:spLocks noChangeArrowheads="1"/>
            </p:cNvSpPr>
            <p:nvPr/>
          </p:nvSpPr>
          <p:spPr bwMode="auto">
            <a:xfrm>
              <a:off x="1468" y="2213"/>
              <a:ext cx="11" cy="23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00" name="Rectangle 51"/>
            <p:cNvSpPr>
              <a:spLocks noChangeArrowheads="1"/>
            </p:cNvSpPr>
            <p:nvPr/>
          </p:nvSpPr>
          <p:spPr bwMode="auto">
            <a:xfrm>
              <a:off x="2823" y="2213"/>
              <a:ext cx="12" cy="23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01" name="Line 52"/>
            <p:cNvSpPr>
              <a:spLocks noChangeShapeType="1"/>
            </p:cNvSpPr>
            <p:nvPr/>
          </p:nvSpPr>
          <p:spPr bwMode="auto">
            <a:xfrm>
              <a:off x="4851" y="2213"/>
              <a:ext cx="1" cy="22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02" name="Rectangle 53"/>
            <p:cNvSpPr>
              <a:spLocks noChangeArrowheads="1"/>
            </p:cNvSpPr>
            <p:nvPr/>
          </p:nvSpPr>
          <p:spPr bwMode="auto">
            <a:xfrm>
              <a:off x="1042" y="2558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Times" charset="0"/>
                </a:rPr>
                <a:t>25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703" name="Rectangle 54"/>
            <p:cNvSpPr>
              <a:spLocks noChangeArrowheads="1"/>
            </p:cNvSpPr>
            <p:nvPr/>
          </p:nvSpPr>
          <p:spPr bwMode="auto">
            <a:xfrm>
              <a:off x="1485" y="2558"/>
              <a:ext cx="50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dirty="0" err="1">
                  <a:solidFill>
                    <a:srgbClr val="000000"/>
                  </a:solidFill>
                  <a:latin typeface="Times" charset="0"/>
                </a:rPr>
                <a:t>A.Hanlon</a:t>
              </a:r>
              <a:endParaRPr lang="en-GB" sz="2400" dirty="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704" name="Rectangle 55"/>
            <p:cNvSpPr>
              <a:spLocks noChangeArrowheads="1"/>
            </p:cNvSpPr>
            <p:nvPr/>
          </p:nvSpPr>
          <p:spPr bwMode="auto">
            <a:xfrm>
              <a:off x="2840" y="2558"/>
              <a:ext cx="89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dirty="0">
                  <a:solidFill>
                    <a:srgbClr val="000000"/>
                  </a:solidFill>
                  <a:latin typeface="Times" charset="0"/>
                </a:rPr>
                <a:t>Re: Microkernels</a:t>
              </a:r>
              <a:endParaRPr lang="en-GB" sz="2400" dirty="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705" name="Line 56"/>
            <p:cNvSpPr>
              <a:spLocks noChangeShapeType="1"/>
            </p:cNvSpPr>
            <p:nvPr/>
          </p:nvSpPr>
          <p:spPr bwMode="auto">
            <a:xfrm>
              <a:off x="1004" y="2452"/>
              <a:ext cx="1" cy="22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06" name="Rectangle 57"/>
            <p:cNvSpPr>
              <a:spLocks noChangeArrowheads="1"/>
            </p:cNvSpPr>
            <p:nvPr/>
          </p:nvSpPr>
          <p:spPr bwMode="auto">
            <a:xfrm>
              <a:off x="1468" y="2452"/>
              <a:ext cx="11" cy="2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07" name="Rectangle 58"/>
            <p:cNvSpPr>
              <a:spLocks noChangeArrowheads="1"/>
            </p:cNvSpPr>
            <p:nvPr/>
          </p:nvSpPr>
          <p:spPr bwMode="auto">
            <a:xfrm>
              <a:off x="2823" y="2452"/>
              <a:ext cx="12" cy="2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08" name="Line 59"/>
            <p:cNvSpPr>
              <a:spLocks noChangeShapeType="1"/>
            </p:cNvSpPr>
            <p:nvPr/>
          </p:nvSpPr>
          <p:spPr bwMode="auto">
            <a:xfrm>
              <a:off x="4851" y="2452"/>
              <a:ext cx="1" cy="22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09" name="Rectangle 60"/>
            <p:cNvSpPr>
              <a:spLocks noChangeArrowheads="1"/>
            </p:cNvSpPr>
            <p:nvPr/>
          </p:nvSpPr>
          <p:spPr bwMode="auto">
            <a:xfrm>
              <a:off x="1042" y="2796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Times" charset="0"/>
                </a:rPr>
                <a:t>26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710" name="Rectangle 61"/>
            <p:cNvSpPr>
              <a:spLocks noChangeArrowheads="1"/>
            </p:cNvSpPr>
            <p:nvPr/>
          </p:nvSpPr>
          <p:spPr bwMode="auto">
            <a:xfrm>
              <a:off x="1485" y="2796"/>
              <a:ext cx="67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dirty="0" err="1">
                  <a:solidFill>
                    <a:srgbClr val="000000"/>
                  </a:solidFill>
                  <a:latin typeface="Times" charset="0"/>
                </a:rPr>
                <a:t>T.L’Heureux</a:t>
              </a:r>
              <a:endParaRPr lang="en-GB" sz="2400" dirty="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711" name="Rectangle 62"/>
            <p:cNvSpPr>
              <a:spLocks noChangeArrowheads="1"/>
            </p:cNvSpPr>
            <p:nvPr/>
          </p:nvSpPr>
          <p:spPr bwMode="auto">
            <a:xfrm>
              <a:off x="2840" y="2796"/>
              <a:ext cx="91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dirty="0">
                  <a:solidFill>
                    <a:srgbClr val="000000"/>
                  </a:solidFill>
                  <a:latin typeface="Times" charset="0"/>
                </a:rPr>
                <a:t>RPC performance</a:t>
              </a:r>
              <a:endParaRPr lang="en-GB" sz="2400" dirty="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712" name="Line 63"/>
            <p:cNvSpPr>
              <a:spLocks noChangeShapeType="1"/>
            </p:cNvSpPr>
            <p:nvPr/>
          </p:nvSpPr>
          <p:spPr bwMode="auto">
            <a:xfrm>
              <a:off x="1004" y="2690"/>
              <a:ext cx="1" cy="22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13" name="Rectangle 64"/>
            <p:cNvSpPr>
              <a:spLocks noChangeArrowheads="1"/>
            </p:cNvSpPr>
            <p:nvPr/>
          </p:nvSpPr>
          <p:spPr bwMode="auto">
            <a:xfrm>
              <a:off x="1468" y="2690"/>
              <a:ext cx="11" cy="23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14" name="Rectangle 65"/>
            <p:cNvSpPr>
              <a:spLocks noChangeArrowheads="1"/>
            </p:cNvSpPr>
            <p:nvPr/>
          </p:nvSpPr>
          <p:spPr bwMode="auto">
            <a:xfrm>
              <a:off x="2823" y="2690"/>
              <a:ext cx="12" cy="23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15" name="Line 66"/>
            <p:cNvSpPr>
              <a:spLocks noChangeShapeType="1"/>
            </p:cNvSpPr>
            <p:nvPr/>
          </p:nvSpPr>
          <p:spPr bwMode="auto">
            <a:xfrm>
              <a:off x="4851" y="2690"/>
              <a:ext cx="1" cy="22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16" name="Rectangle 67"/>
            <p:cNvSpPr>
              <a:spLocks noChangeArrowheads="1"/>
            </p:cNvSpPr>
            <p:nvPr/>
          </p:nvSpPr>
          <p:spPr bwMode="auto">
            <a:xfrm>
              <a:off x="1042" y="3035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Times" charset="0"/>
                </a:rPr>
                <a:t>27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717" name="Rectangle 68"/>
            <p:cNvSpPr>
              <a:spLocks noChangeArrowheads="1"/>
            </p:cNvSpPr>
            <p:nvPr/>
          </p:nvSpPr>
          <p:spPr bwMode="auto">
            <a:xfrm>
              <a:off x="1485" y="3035"/>
              <a:ext cx="52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Times" charset="0"/>
                </a:rPr>
                <a:t>M.Walker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718" name="Rectangle 69"/>
            <p:cNvSpPr>
              <a:spLocks noChangeArrowheads="1"/>
            </p:cNvSpPr>
            <p:nvPr/>
          </p:nvSpPr>
          <p:spPr bwMode="auto">
            <a:xfrm>
              <a:off x="2840" y="3035"/>
              <a:ext cx="50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Times" charset="0"/>
                </a:rPr>
                <a:t>Re: Mach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719" name="Line 70"/>
            <p:cNvSpPr>
              <a:spLocks noChangeShapeType="1"/>
            </p:cNvSpPr>
            <p:nvPr/>
          </p:nvSpPr>
          <p:spPr bwMode="auto">
            <a:xfrm>
              <a:off x="1004" y="2929"/>
              <a:ext cx="1" cy="2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20" name="Rectangle 71"/>
            <p:cNvSpPr>
              <a:spLocks noChangeArrowheads="1"/>
            </p:cNvSpPr>
            <p:nvPr/>
          </p:nvSpPr>
          <p:spPr bwMode="auto">
            <a:xfrm>
              <a:off x="1468" y="2929"/>
              <a:ext cx="11" cy="2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21" name="Rectangle 72"/>
            <p:cNvSpPr>
              <a:spLocks noChangeArrowheads="1"/>
            </p:cNvSpPr>
            <p:nvPr/>
          </p:nvSpPr>
          <p:spPr bwMode="auto">
            <a:xfrm>
              <a:off x="2823" y="2929"/>
              <a:ext cx="12" cy="2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22" name="Line 73"/>
            <p:cNvSpPr>
              <a:spLocks noChangeShapeType="1"/>
            </p:cNvSpPr>
            <p:nvPr/>
          </p:nvSpPr>
          <p:spPr bwMode="auto">
            <a:xfrm>
              <a:off x="4851" y="2929"/>
              <a:ext cx="1" cy="2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23" name="Rectangle 74"/>
            <p:cNvSpPr>
              <a:spLocks noChangeArrowheads="1"/>
            </p:cNvSpPr>
            <p:nvPr/>
          </p:nvSpPr>
          <p:spPr bwMode="auto">
            <a:xfrm>
              <a:off x="1022" y="3257"/>
              <a:ext cx="1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Times" charset="0"/>
                </a:rPr>
                <a:t>end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724" name="Line 75"/>
            <p:cNvSpPr>
              <a:spLocks noChangeShapeType="1"/>
            </p:cNvSpPr>
            <p:nvPr/>
          </p:nvSpPr>
          <p:spPr bwMode="auto">
            <a:xfrm>
              <a:off x="1004" y="3167"/>
              <a:ext cx="1" cy="22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25" name="Freeform 76"/>
            <p:cNvSpPr>
              <a:spLocks/>
            </p:cNvSpPr>
            <p:nvPr/>
          </p:nvSpPr>
          <p:spPr bwMode="auto">
            <a:xfrm>
              <a:off x="1004" y="3405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60000 65536"/>
                <a:gd name="T7" fmla="*/ 0 60000 65536"/>
                <a:gd name="T8" fmla="*/ 0 60000 65536"/>
                <a:gd name="T9" fmla="*/ 0 w 1"/>
                <a:gd name="T10" fmla="*/ 0 h 1"/>
                <a:gd name="T11" fmla="*/ 1 w 1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26" name="Line 77"/>
            <p:cNvSpPr>
              <a:spLocks noChangeShapeType="1"/>
            </p:cNvSpPr>
            <p:nvPr/>
          </p:nvSpPr>
          <p:spPr bwMode="auto">
            <a:xfrm>
              <a:off x="1016" y="3405"/>
              <a:ext cx="440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27" name="Rectangle 78"/>
            <p:cNvSpPr>
              <a:spLocks noChangeArrowheads="1"/>
            </p:cNvSpPr>
            <p:nvPr/>
          </p:nvSpPr>
          <p:spPr bwMode="auto">
            <a:xfrm>
              <a:off x="1468" y="3167"/>
              <a:ext cx="11" cy="2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28" name="Line 79"/>
            <p:cNvSpPr>
              <a:spLocks noChangeShapeType="1"/>
            </p:cNvSpPr>
            <p:nvPr/>
          </p:nvSpPr>
          <p:spPr bwMode="auto">
            <a:xfrm>
              <a:off x="1468" y="3405"/>
              <a:ext cx="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29" name="Line 80"/>
            <p:cNvSpPr>
              <a:spLocks noChangeShapeType="1"/>
            </p:cNvSpPr>
            <p:nvPr/>
          </p:nvSpPr>
          <p:spPr bwMode="auto">
            <a:xfrm>
              <a:off x="1479" y="3405"/>
              <a:ext cx="133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30" name="Rectangle 81"/>
            <p:cNvSpPr>
              <a:spLocks noChangeArrowheads="1"/>
            </p:cNvSpPr>
            <p:nvPr/>
          </p:nvSpPr>
          <p:spPr bwMode="auto">
            <a:xfrm>
              <a:off x="2823" y="3167"/>
              <a:ext cx="12" cy="2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31" name="Line 82"/>
            <p:cNvSpPr>
              <a:spLocks noChangeShapeType="1"/>
            </p:cNvSpPr>
            <p:nvPr/>
          </p:nvSpPr>
          <p:spPr bwMode="auto">
            <a:xfrm>
              <a:off x="2823" y="3405"/>
              <a:ext cx="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32" name="Line 83"/>
            <p:cNvSpPr>
              <a:spLocks noChangeShapeType="1"/>
            </p:cNvSpPr>
            <p:nvPr/>
          </p:nvSpPr>
          <p:spPr bwMode="auto">
            <a:xfrm>
              <a:off x="2835" y="3405"/>
              <a:ext cx="2005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33" name="Line 84"/>
            <p:cNvSpPr>
              <a:spLocks noChangeShapeType="1"/>
            </p:cNvSpPr>
            <p:nvPr/>
          </p:nvSpPr>
          <p:spPr bwMode="auto">
            <a:xfrm>
              <a:off x="4851" y="3167"/>
              <a:ext cx="1" cy="22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34" name="Freeform 85"/>
            <p:cNvSpPr>
              <a:spLocks/>
            </p:cNvSpPr>
            <p:nvPr/>
          </p:nvSpPr>
          <p:spPr bwMode="auto">
            <a:xfrm>
              <a:off x="4851" y="3405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60000 65536"/>
                <a:gd name="T7" fmla="*/ 0 60000 65536"/>
                <a:gd name="T8" fmla="*/ 0 60000 65536"/>
                <a:gd name="T9" fmla="*/ 0 w 1"/>
                <a:gd name="T10" fmla="*/ 0 h 1"/>
                <a:gd name="T11" fmla="*/ 1 w 1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35" name="Rectangle 86"/>
            <p:cNvSpPr>
              <a:spLocks noChangeArrowheads="1"/>
            </p:cNvSpPr>
            <p:nvPr/>
          </p:nvSpPr>
          <p:spPr bwMode="auto">
            <a:xfrm>
              <a:off x="4863" y="3405"/>
              <a:ext cx="104" cy="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658" name="Text Box 87"/>
          <p:cNvSpPr txBox="1">
            <a:spLocks noChangeArrowheads="1"/>
          </p:cNvSpPr>
          <p:nvPr/>
        </p:nvSpPr>
        <p:spPr bwMode="auto">
          <a:xfrm>
            <a:off x="1600200" y="5029200"/>
            <a:ext cx="6096000" cy="784830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What is the most appropriate ordering for this application?</a:t>
            </a:r>
          </a:p>
          <a:p>
            <a:r>
              <a:rPr lang="en-US" sz="1800" dirty="0">
                <a:solidFill>
                  <a:schemeClr val="tx1"/>
                </a:solidFill>
              </a:rPr>
              <a:t>	(a) FIFO (b) causal (c) total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A43D-5B34-5D42-A57B-C3929BC7D463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5105400"/>
            <a:ext cx="519176" cy="58997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Providing Ordering Guarantees (FIFO) 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Look at messages from each process in the order they were sent:</a:t>
            </a:r>
          </a:p>
          <a:p>
            <a:pPr lvl="1"/>
            <a:r>
              <a:rPr lang="en-US" dirty="0"/>
              <a:t>Each process keeps a sequence number for each of the other processes.</a:t>
            </a:r>
          </a:p>
          <a:p>
            <a:pPr lvl="2"/>
            <a:r>
              <a:rPr lang="en-US" dirty="0"/>
              <a:t>E.g., in a system with 3 processes, P1 keeps </a:t>
            </a:r>
            <a:r>
              <a:rPr lang="en-US" dirty="0">
                <a:solidFill>
                  <a:srgbClr val="FF0000"/>
                </a:solidFill>
              </a:rPr>
              <a:t>(x, y, z)</a:t>
            </a:r>
            <a:r>
              <a:rPr lang="en-US" dirty="0"/>
              <a:t>: x for P1, y for P2, &amp; z for P3</a:t>
            </a:r>
          </a:p>
          <a:p>
            <a:pPr lvl="2"/>
            <a:r>
              <a:rPr lang="en-US" dirty="0"/>
              <a:t>Each of x, y, &amp; z indicates the sequence # of </a:t>
            </a:r>
            <a:r>
              <a:rPr lang="en-US" dirty="0">
                <a:solidFill>
                  <a:srgbClr val="FF0000"/>
                </a:solidFill>
              </a:rPr>
              <a:t>the last message from the corresponding process, delivered by P1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When a message is received, if message # is:</a:t>
            </a:r>
          </a:p>
          <a:p>
            <a:pPr lvl="2"/>
            <a:r>
              <a:rPr lang="en-US" dirty="0"/>
              <a:t>as expected (next sequence), accept</a:t>
            </a:r>
          </a:p>
          <a:p>
            <a:pPr lvl="2"/>
            <a:r>
              <a:rPr lang="en-US" dirty="0"/>
              <a:t>higher than expected, buffer in a queue</a:t>
            </a:r>
          </a:p>
          <a:p>
            <a:pPr lvl="2"/>
            <a:r>
              <a:rPr lang="en-US" dirty="0"/>
              <a:t>lower than expected, reject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A43D-5B34-5D42-A57B-C3929BC7D463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Hold-back Queue for Arrived Multicast Messages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1509713"/>
            <a:ext cx="5688012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A43D-5B34-5D42-A57B-C3929BC7D463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Implementing FIFO Ordering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 err="1"/>
              <a:t>S</a:t>
            </a:r>
            <a:r>
              <a:rPr lang="en-US" i="1" baseline="30000" dirty="0" err="1"/>
              <a:t>p</a:t>
            </a:r>
            <a:r>
              <a:rPr lang="en-US" i="1" baseline="-25000" dirty="0" err="1"/>
              <a:t>g</a:t>
            </a:r>
            <a:r>
              <a:rPr lang="en-US" dirty="0"/>
              <a:t>: the number of messages </a:t>
            </a:r>
            <a:r>
              <a:rPr lang="en-US" i="1" dirty="0"/>
              <a:t>p</a:t>
            </a:r>
            <a:r>
              <a:rPr lang="en-US" dirty="0"/>
              <a:t> has sent to </a:t>
            </a:r>
            <a:r>
              <a:rPr lang="en-US" i="1" dirty="0"/>
              <a:t>g</a:t>
            </a:r>
            <a:r>
              <a:rPr lang="en-US" dirty="0"/>
              <a:t>.</a:t>
            </a:r>
          </a:p>
          <a:p>
            <a:r>
              <a:rPr lang="en-US" i="1" dirty="0" err="1"/>
              <a:t>R</a:t>
            </a:r>
            <a:r>
              <a:rPr lang="en-US" i="1" baseline="30000" dirty="0" err="1"/>
              <a:t>q</a:t>
            </a:r>
            <a:r>
              <a:rPr lang="en-US" i="1" baseline="-25000" dirty="0" err="1"/>
              <a:t>g</a:t>
            </a:r>
            <a:r>
              <a:rPr lang="en-US" dirty="0"/>
              <a:t>: the sequence number of the latest group-</a:t>
            </a:r>
            <a:r>
              <a:rPr lang="en-US" i="1" dirty="0"/>
              <a:t>g</a:t>
            </a:r>
            <a:r>
              <a:rPr lang="en-US" dirty="0"/>
              <a:t> message </a:t>
            </a:r>
            <a:r>
              <a:rPr lang="en-US" i="1" dirty="0"/>
              <a:t>p</a:t>
            </a:r>
            <a:r>
              <a:rPr lang="en-US" dirty="0"/>
              <a:t> has delivered from </a:t>
            </a:r>
            <a:r>
              <a:rPr lang="en-US" i="1" dirty="0"/>
              <a:t>q</a:t>
            </a:r>
            <a:r>
              <a:rPr lang="en-US" dirty="0"/>
              <a:t>.  </a:t>
            </a:r>
          </a:p>
          <a:p>
            <a:r>
              <a:rPr lang="en-US" dirty="0"/>
              <a:t>For </a:t>
            </a:r>
            <a:r>
              <a:rPr lang="en-US" i="1" dirty="0"/>
              <a:t>p</a:t>
            </a:r>
            <a:r>
              <a:rPr lang="en-US" dirty="0"/>
              <a:t> to FO-multicast </a:t>
            </a:r>
            <a:r>
              <a:rPr lang="en-US" i="1" dirty="0"/>
              <a:t>m</a:t>
            </a:r>
            <a:r>
              <a:rPr lang="en-US" dirty="0"/>
              <a:t> to </a:t>
            </a:r>
            <a:r>
              <a:rPr lang="en-US" i="1" dirty="0"/>
              <a:t>g</a:t>
            </a:r>
          </a:p>
          <a:p>
            <a:pPr lvl="1"/>
            <a:r>
              <a:rPr lang="en-US" i="1" dirty="0"/>
              <a:t>p</a:t>
            </a:r>
            <a:r>
              <a:rPr lang="en-US" dirty="0"/>
              <a:t> increments </a:t>
            </a:r>
            <a:r>
              <a:rPr lang="en-US" i="1" dirty="0" err="1"/>
              <a:t>S</a:t>
            </a:r>
            <a:r>
              <a:rPr lang="en-US" i="1" baseline="30000" dirty="0" err="1"/>
              <a:t>p</a:t>
            </a:r>
            <a:r>
              <a:rPr lang="en-US" i="1" baseline="-25000" dirty="0" err="1"/>
              <a:t>g</a:t>
            </a:r>
            <a:r>
              <a:rPr lang="en-US" dirty="0"/>
              <a:t> by 1.</a:t>
            </a:r>
          </a:p>
          <a:p>
            <a:pPr lvl="1"/>
            <a:r>
              <a:rPr lang="en-US" i="1" dirty="0"/>
              <a:t>p </a:t>
            </a:r>
            <a:r>
              <a:rPr lang="en-US" dirty="0"/>
              <a:t>“piggy-backs” the value </a:t>
            </a:r>
            <a:r>
              <a:rPr lang="en-US" i="1" dirty="0" err="1"/>
              <a:t>S</a:t>
            </a:r>
            <a:r>
              <a:rPr lang="en-US" i="1" baseline="30000" dirty="0" err="1"/>
              <a:t>p</a:t>
            </a:r>
            <a:r>
              <a:rPr lang="en-US" i="1" baseline="-25000" dirty="0" err="1"/>
              <a:t>g</a:t>
            </a:r>
            <a:r>
              <a:rPr lang="en-US" dirty="0"/>
              <a:t> onto the message.</a:t>
            </a:r>
          </a:p>
          <a:p>
            <a:pPr lvl="1"/>
            <a:r>
              <a:rPr lang="en-US" i="1" dirty="0"/>
              <a:t>p</a:t>
            </a:r>
            <a:r>
              <a:rPr lang="en-US" dirty="0"/>
              <a:t> B-multicasts </a:t>
            </a:r>
            <a:r>
              <a:rPr lang="en-US" i="1" dirty="0"/>
              <a:t>m</a:t>
            </a:r>
            <a:r>
              <a:rPr lang="en-US" dirty="0"/>
              <a:t> to </a:t>
            </a:r>
            <a:r>
              <a:rPr lang="en-US" i="1" dirty="0"/>
              <a:t>g</a:t>
            </a:r>
            <a:r>
              <a:rPr lang="en-US" dirty="0"/>
              <a:t>.</a:t>
            </a:r>
          </a:p>
          <a:p>
            <a:r>
              <a:rPr lang="en-US" dirty="0"/>
              <a:t>At process </a:t>
            </a:r>
            <a:r>
              <a:rPr lang="en-US" i="1" dirty="0"/>
              <a:t>p</a:t>
            </a:r>
            <a:r>
              <a:rPr lang="en-US" dirty="0"/>
              <a:t>, Upon receipt of </a:t>
            </a:r>
            <a:r>
              <a:rPr lang="en-US" i="1" dirty="0"/>
              <a:t>m</a:t>
            </a:r>
            <a:r>
              <a:rPr lang="en-US" dirty="0"/>
              <a:t> from </a:t>
            </a:r>
            <a:r>
              <a:rPr lang="en-US" i="1" dirty="0"/>
              <a:t>q</a:t>
            </a:r>
            <a:r>
              <a:rPr lang="en-US" dirty="0"/>
              <a:t> with sequence number </a:t>
            </a:r>
            <a:r>
              <a:rPr lang="en-US" i="1" dirty="0"/>
              <a:t>S</a:t>
            </a:r>
            <a:r>
              <a:rPr lang="en-US" dirty="0"/>
              <a:t>:</a:t>
            </a:r>
          </a:p>
          <a:p>
            <a:pPr lvl="1"/>
            <a:r>
              <a:rPr lang="en-US" i="1" dirty="0"/>
              <a:t>p</a:t>
            </a:r>
            <a:r>
              <a:rPr lang="en-US" dirty="0"/>
              <a:t> checks whether </a:t>
            </a:r>
            <a:r>
              <a:rPr lang="en-US" i="1" dirty="0"/>
              <a:t>S</a:t>
            </a:r>
            <a:r>
              <a:rPr lang="en-US" dirty="0"/>
              <a:t>= </a:t>
            </a:r>
            <a:r>
              <a:rPr lang="en-US" i="1" dirty="0"/>
              <a:t>R</a:t>
            </a:r>
            <a:r>
              <a:rPr lang="en-US" i="1" baseline="30000" dirty="0"/>
              <a:t>q</a:t>
            </a:r>
            <a:r>
              <a:rPr lang="en-US" i="1" baseline="-25000" dirty="0"/>
              <a:t>g</a:t>
            </a:r>
            <a:r>
              <a:rPr lang="en-US" dirty="0"/>
              <a:t>+1. If so, </a:t>
            </a:r>
            <a:r>
              <a:rPr lang="en-US" i="1" dirty="0"/>
              <a:t>p</a:t>
            </a:r>
            <a:r>
              <a:rPr lang="en-US" dirty="0"/>
              <a:t> FO-delivers m and increments </a:t>
            </a:r>
            <a:r>
              <a:rPr lang="en-US" i="1" dirty="0" err="1"/>
              <a:t>R</a:t>
            </a:r>
            <a:r>
              <a:rPr lang="en-US" i="1" baseline="30000" dirty="0" err="1"/>
              <a:t>q</a:t>
            </a:r>
            <a:r>
              <a:rPr lang="en-US" i="1" baseline="-25000" dirty="0" err="1"/>
              <a:t>g</a:t>
            </a:r>
            <a:endParaRPr lang="en-US" i="1" baseline="-25000" dirty="0"/>
          </a:p>
          <a:p>
            <a:pPr lvl="1"/>
            <a:r>
              <a:rPr lang="en-US" dirty="0"/>
              <a:t>If </a:t>
            </a:r>
            <a:r>
              <a:rPr lang="en-US" i="1" dirty="0"/>
              <a:t>S</a:t>
            </a:r>
            <a:r>
              <a:rPr lang="en-US" dirty="0"/>
              <a:t> &gt; </a:t>
            </a:r>
            <a:r>
              <a:rPr lang="en-US" i="1" dirty="0"/>
              <a:t>R</a:t>
            </a:r>
            <a:r>
              <a:rPr lang="en-US" i="1" baseline="30000" dirty="0"/>
              <a:t>q</a:t>
            </a:r>
            <a:r>
              <a:rPr lang="en-US" i="1" baseline="-25000" dirty="0"/>
              <a:t>g</a:t>
            </a:r>
            <a:r>
              <a:rPr lang="en-US" dirty="0"/>
              <a:t>+1, </a:t>
            </a:r>
            <a:r>
              <a:rPr lang="en-US" i="1" dirty="0"/>
              <a:t>p</a:t>
            </a:r>
            <a:r>
              <a:rPr lang="en-US" dirty="0"/>
              <a:t> places the message in the hold-back queue until the intervening messages have been delivered and </a:t>
            </a:r>
            <a:r>
              <a:rPr lang="en-US" i="1" dirty="0"/>
              <a:t>S</a:t>
            </a:r>
            <a:r>
              <a:rPr lang="en-US" dirty="0"/>
              <a:t>= </a:t>
            </a:r>
            <a:r>
              <a:rPr lang="en-US" i="1" dirty="0"/>
              <a:t>R</a:t>
            </a:r>
            <a:r>
              <a:rPr lang="en-US" i="1" baseline="30000" dirty="0"/>
              <a:t>q</a:t>
            </a:r>
            <a:r>
              <a:rPr lang="en-US" i="1" baseline="-25000" dirty="0"/>
              <a:t>g</a:t>
            </a:r>
            <a:r>
              <a:rPr lang="en-US" dirty="0"/>
              <a:t>+1.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A43D-5B34-5D42-A57B-C3929BC7D463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1219200" y="2500312"/>
            <a:ext cx="546100" cy="2159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35843" name="Line 3"/>
          <p:cNvSpPr>
            <a:spLocks noChangeShapeType="1"/>
          </p:cNvSpPr>
          <p:nvPr/>
        </p:nvSpPr>
        <p:spPr bwMode="auto">
          <a:xfrm>
            <a:off x="1397000" y="2513012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4" name="Line 4"/>
          <p:cNvSpPr>
            <a:spLocks noChangeShapeType="1"/>
          </p:cNvSpPr>
          <p:nvPr/>
        </p:nvSpPr>
        <p:spPr bwMode="auto">
          <a:xfrm>
            <a:off x="1574800" y="2500312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FIFO Multicast 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idx="1"/>
          </p:nvPr>
        </p:nvSpPr>
        <p:spPr>
          <a:xfrm>
            <a:off x="457200" y="1976803"/>
            <a:ext cx="8229600" cy="462560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5847" name="Line 7"/>
          <p:cNvSpPr>
            <a:spLocks noChangeShapeType="1"/>
          </p:cNvSpPr>
          <p:nvPr/>
        </p:nvSpPr>
        <p:spPr bwMode="auto">
          <a:xfrm flipV="1">
            <a:off x="2108200" y="2563812"/>
            <a:ext cx="5702300" cy="254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673100" y="2398712"/>
            <a:ext cx="11557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dirty="0"/>
              <a:t>P1</a:t>
            </a:r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673100" y="3008312"/>
            <a:ext cx="11557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accent1"/>
                </a:solidFill>
              </a:rPr>
              <a:t>P2</a:t>
            </a:r>
          </a:p>
        </p:txBody>
      </p:sp>
      <p:sp>
        <p:nvSpPr>
          <p:cNvPr id="35850" name="Text Box 10"/>
          <p:cNvSpPr txBox="1">
            <a:spLocks noChangeArrowheads="1"/>
          </p:cNvSpPr>
          <p:nvPr/>
        </p:nvSpPr>
        <p:spPr bwMode="auto">
          <a:xfrm>
            <a:off x="647700" y="3643312"/>
            <a:ext cx="11557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accent4"/>
                </a:solidFill>
              </a:rPr>
              <a:t>P3</a:t>
            </a:r>
          </a:p>
        </p:txBody>
      </p:sp>
      <p:sp>
        <p:nvSpPr>
          <p:cNvPr id="35851" name="Line 11"/>
          <p:cNvSpPr>
            <a:spLocks noChangeShapeType="1"/>
          </p:cNvSpPr>
          <p:nvPr/>
        </p:nvSpPr>
        <p:spPr bwMode="auto">
          <a:xfrm>
            <a:off x="2362200" y="2576512"/>
            <a:ext cx="381000" cy="6350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2" name="Line 12"/>
          <p:cNvSpPr>
            <a:spLocks noChangeShapeType="1"/>
          </p:cNvSpPr>
          <p:nvPr/>
        </p:nvSpPr>
        <p:spPr bwMode="auto">
          <a:xfrm>
            <a:off x="2362200" y="2563812"/>
            <a:ext cx="3009900" cy="13081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3" name="Line 13"/>
          <p:cNvSpPr>
            <a:spLocks noChangeShapeType="1"/>
          </p:cNvSpPr>
          <p:nvPr/>
        </p:nvSpPr>
        <p:spPr bwMode="auto">
          <a:xfrm flipV="1">
            <a:off x="2120900" y="3211512"/>
            <a:ext cx="5041900" cy="127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4" name="Line 14"/>
          <p:cNvSpPr>
            <a:spLocks noChangeShapeType="1"/>
          </p:cNvSpPr>
          <p:nvPr/>
        </p:nvSpPr>
        <p:spPr bwMode="auto">
          <a:xfrm flipV="1">
            <a:off x="2120900" y="3884612"/>
            <a:ext cx="5143500" cy="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5" name="Text Box 15"/>
          <p:cNvSpPr txBox="1">
            <a:spLocks noChangeArrowheads="1"/>
          </p:cNvSpPr>
          <p:nvPr/>
        </p:nvSpPr>
        <p:spPr bwMode="auto">
          <a:xfrm>
            <a:off x="1190625" y="2462212"/>
            <a:ext cx="8699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/>
              <a:t>0</a:t>
            </a:r>
            <a:r>
              <a:rPr lang="en-US" sz="1600" b="1">
                <a:solidFill>
                  <a:schemeClr val="hlink"/>
                </a:solidFill>
              </a:rPr>
              <a:t> 0 0</a:t>
            </a:r>
          </a:p>
        </p:txBody>
      </p:sp>
      <p:sp>
        <p:nvSpPr>
          <p:cNvPr id="35856" name="Line 16"/>
          <p:cNvSpPr>
            <a:spLocks noChangeShapeType="1"/>
          </p:cNvSpPr>
          <p:nvPr/>
        </p:nvSpPr>
        <p:spPr bwMode="auto">
          <a:xfrm>
            <a:off x="5029200" y="1903412"/>
            <a:ext cx="266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7" name="Line 17"/>
          <p:cNvSpPr>
            <a:spLocks noChangeShapeType="1"/>
          </p:cNvSpPr>
          <p:nvPr/>
        </p:nvSpPr>
        <p:spPr bwMode="auto">
          <a:xfrm flipV="1">
            <a:off x="1308100" y="1903412"/>
            <a:ext cx="4914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8" name="Text Box 18"/>
          <p:cNvSpPr txBox="1">
            <a:spLocks noChangeArrowheads="1"/>
          </p:cNvSpPr>
          <p:nvPr/>
        </p:nvSpPr>
        <p:spPr bwMode="auto">
          <a:xfrm>
            <a:off x="3124200" y="1509712"/>
            <a:ext cx="2298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Physical Time</a:t>
            </a:r>
          </a:p>
        </p:txBody>
      </p:sp>
      <p:sp>
        <p:nvSpPr>
          <p:cNvPr id="35859" name="Line 19"/>
          <p:cNvSpPr>
            <a:spLocks noChangeShapeType="1"/>
          </p:cNvSpPr>
          <p:nvPr/>
        </p:nvSpPr>
        <p:spPr bwMode="auto">
          <a:xfrm>
            <a:off x="3390900" y="2563812"/>
            <a:ext cx="1206500" cy="13208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0" name="Line 20"/>
          <p:cNvSpPr>
            <a:spLocks noChangeShapeType="1"/>
          </p:cNvSpPr>
          <p:nvPr/>
        </p:nvSpPr>
        <p:spPr bwMode="auto">
          <a:xfrm>
            <a:off x="3416300" y="2589212"/>
            <a:ext cx="1193800" cy="6223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1104900" y="5840412"/>
            <a:ext cx="571500" cy="228600"/>
            <a:chOff x="1024" y="3016"/>
            <a:chExt cx="360" cy="144"/>
          </a:xfrm>
        </p:grpSpPr>
        <p:sp>
          <p:nvSpPr>
            <p:cNvPr id="91158" name="Rectangle 22"/>
            <p:cNvSpPr>
              <a:spLocks noChangeArrowheads="1"/>
            </p:cNvSpPr>
            <p:nvPr/>
          </p:nvSpPr>
          <p:spPr bwMode="auto">
            <a:xfrm>
              <a:off x="1024" y="3016"/>
              <a:ext cx="360" cy="1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5400000" scaled="1"/>
            </a:gradFill>
            <a:ln w="12700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-107" charset="0"/>
                <a:ea typeface="ＭＳ Ｐゴシック" pitchFamily="-107" charset="-128"/>
                <a:cs typeface="ＭＳ Ｐゴシック" pitchFamily="-107" charset="-128"/>
              </a:endParaRPr>
            </a:p>
          </p:txBody>
        </p:sp>
        <p:sp>
          <p:nvSpPr>
            <p:cNvPr id="35949" name="Line 23"/>
            <p:cNvSpPr>
              <a:spLocks noChangeShapeType="1"/>
            </p:cNvSpPr>
            <p:nvPr/>
          </p:nvSpPr>
          <p:spPr bwMode="auto">
            <a:xfrm>
              <a:off x="1144" y="3024"/>
              <a:ext cx="0" cy="1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0" name="Line 24"/>
            <p:cNvSpPr>
              <a:spLocks noChangeShapeType="1"/>
            </p:cNvSpPr>
            <p:nvPr/>
          </p:nvSpPr>
          <p:spPr bwMode="auto">
            <a:xfrm>
              <a:off x="1264" y="3016"/>
              <a:ext cx="0" cy="1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1161" name="Rectangle 25"/>
          <p:cNvSpPr>
            <a:spLocks noChangeArrowheads="1"/>
          </p:cNvSpPr>
          <p:nvPr/>
        </p:nvSpPr>
        <p:spPr bwMode="auto">
          <a:xfrm>
            <a:off x="1231900" y="3097212"/>
            <a:ext cx="546100" cy="2159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35863" name="Line 26"/>
          <p:cNvSpPr>
            <a:spLocks noChangeShapeType="1"/>
          </p:cNvSpPr>
          <p:nvPr/>
        </p:nvSpPr>
        <p:spPr bwMode="auto">
          <a:xfrm>
            <a:off x="1409700" y="3109912"/>
            <a:ext cx="1588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4" name="Line 27"/>
          <p:cNvSpPr>
            <a:spLocks noChangeShapeType="1"/>
          </p:cNvSpPr>
          <p:nvPr/>
        </p:nvSpPr>
        <p:spPr bwMode="auto">
          <a:xfrm>
            <a:off x="1587500" y="3097212"/>
            <a:ext cx="1588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64" name="Rectangle 28"/>
          <p:cNvSpPr>
            <a:spLocks noChangeArrowheads="1"/>
          </p:cNvSpPr>
          <p:nvPr/>
        </p:nvSpPr>
        <p:spPr bwMode="auto">
          <a:xfrm>
            <a:off x="1231900" y="3795712"/>
            <a:ext cx="546100" cy="2159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35866" name="Line 29"/>
          <p:cNvSpPr>
            <a:spLocks noChangeShapeType="1"/>
          </p:cNvSpPr>
          <p:nvPr/>
        </p:nvSpPr>
        <p:spPr bwMode="auto">
          <a:xfrm>
            <a:off x="1409700" y="3808412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7" name="Line 30"/>
          <p:cNvSpPr>
            <a:spLocks noChangeShapeType="1"/>
          </p:cNvSpPr>
          <p:nvPr/>
        </p:nvSpPr>
        <p:spPr bwMode="auto">
          <a:xfrm>
            <a:off x="1587500" y="3795712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8" name="Line 31"/>
          <p:cNvSpPr>
            <a:spLocks noChangeShapeType="1"/>
          </p:cNvSpPr>
          <p:nvPr/>
        </p:nvSpPr>
        <p:spPr bwMode="auto">
          <a:xfrm flipV="1">
            <a:off x="5727700" y="2576512"/>
            <a:ext cx="330200" cy="6350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9" name="Line 32"/>
          <p:cNvSpPr>
            <a:spLocks noChangeShapeType="1"/>
          </p:cNvSpPr>
          <p:nvPr/>
        </p:nvSpPr>
        <p:spPr bwMode="auto">
          <a:xfrm>
            <a:off x="5765800" y="3236912"/>
            <a:ext cx="381000" cy="6731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70" name="Rectangle 34"/>
          <p:cNvSpPr>
            <a:spLocks noChangeArrowheads="1"/>
          </p:cNvSpPr>
          <p:nvPr/>
        </p:nvSpPr>
        <p:spPr bwMode="auto">
          <a:xfrm>
            <a:off x="2133600" y="2373312"/>
            <a:ext cx="546100" cy="2159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35872" name="Line 35"/>
          <p:cNvSpPr>
            <a:spLocks noChangeShapeType="1"/>
          </p:cNvSpPr>
          <p:nvPr/>
        </p:nvSpPr>
        <p:spPr bwMode="auto">
          <a:xfrm>
            <a:off x="2311400" y="2386012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3" name="Line 36"/>
          <p:cNvSpPr>
            <a:spLocks noChangeShapeType="1"/>
          </p:cNvSpPr>
          <p:nvPr/>
        </p:nvSpPr>
        <p:spPr bwMode="auto">
          <a:xfrm>
            <a:off x="2489200" y="2373312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73" name="Rectangle 37"/>
          <p:cNvSpPr>
            <a:spLocks noChangeArrowheads="1"/>
          </p:cNvSpPr>
          <p:nvPr/>
        </p:nvSpPr>
        <p:spPr bwMode="auto">
          <a:xfrm>
            <a:off x="3187700" y="2347912"/>
            <a:ext cx="546100" cy="2159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35875" name="Line 38"/>
          <p:cNvSpPr>
            <a:spLocks noChangeShapeType="1"/>
          </p:cNvSpPr>
          <p:nvPr/>
        </p:nvSpPr>
        <p:spPr bwMode="auto">
          <a:xfrm>
            <a:off x="3365500" y="2360612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6" name="Line 39"/>
          <p:cNvSpPr>
            <a:spLocks noChangeShapeType="1"/>
          </p:cNvSpPr>
          <p:nvPr/>
        </p:nvSpPr>
        <p:spPr bwMode="auto">
          <a:xfrm>
            <a:off x="3543300" y="2347912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76" name="Rectangle 40"/>
          <p:cNvSpPr>
            <a:spLocks noChangeArrowheads="1"/>
          </p:cNvSpPr>
          <p:nvPr/>
        </p:nvSpPr>
        <p:spPr bwMode="auto">
          <a:xfrm>
            <a:off x="2463800" y="3224212"/>
            <a:ext cx="546100" cy="2159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35878" name="Line 41"/>
          <p:cNvSpPr>
            <a:spLocks noChangeShapeType="1"/>
          </p:cNvSpPr>
          <p:nvPr/>
        </p:nvSpPr>
        <p:spPr bwMode="auto">
          <a:xfrm>
            <a:off x="2641600" y="3236912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9" name="Line 42"/>
          <p:cNvSpPr>
            <a:spLocks noChangeShapeType="1"/>
          </p:cNvSpPr>
          <p:nvPr/>
        </p:nvSpPr>
        <p:spPr bwMode="auto">
          <a:xfrm>
            <a:off x="2819400" y="3224212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79" name="Rectangle 43"/>
          <p:cNvSpPr>
            <a:spLocks noChangeArrowheads="1"/>
          </p:cNvSpPr>
          <p:nvPr/>
        </p:nvSpPr>
        <p:spPr bwMode="auto">
          <a:xfrm>
            <a:off x="4279900" y="3884612"/>
            <a:ext cx="546100" cy="2159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35881" name="Line 44"/>
          <p:cNvSpPr>
            <a:spLocks noChangeShapeType="1"/>
          </p:cNvSpPr>
          <p:nvPr/>
        </p:nvSpPr>
        <p:spPr bwMode="auto">
          <a:xfrm>
            <a:off x="4457700" y="3897312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2" name="Line 45"/>
          <p:cNvSpPr>
            <a:spLocks noChangeShapeType="1"/>
          </p:cNvSpPr>
          <p:nvPr/>
        </p:nvSpPr>
        <p:spPr bwMode="auto">
          <a:xfrm>
            <a:off x="4635500" y="3884612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82" name="Rectangle 46"/>
          <p:cNvSpPr>
            <a:spLocks noChangeArrowheads="1"/>
          </p:cNvSpPr>
          <p:nvPr/>
        </p:nvSpPr>
        <p:spPr bwMode="auto">
          <a:xfrm>
            <a:off x="4381500" y="3224212"/>
            <a:ext cx="546100" cy="2159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35884" name="Line 47"/>
          <p:cNvSpPr>
            <a:spLocks noChangeShapeType="1"/>
          </p:cNvSpPr>
          <p:nvPr/>
        </p:nvSpPr>
        <p:spPr bwMode="auto">
          <a:xfrm>
            <a:off x="4559300" y="3236912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5" name="Line 48"/>
          <p:cNvSpPr>
            <a:spLocks noChangeShapeType="1"/>
          </p:cNvSpPr>
          <p:nvPr/>
        </p:nvSpPr>
        <p:spPr bwMode="auto">
          <a:xfrm>
            <a:off x="4737100" y="3224212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85" name="Rectangle 49"/>
          <p:cNvSpPr>
            <a:spLocks noChangeArrowheads="1"/>
          </p:cNvSpPr>
          <p:nvPr/>
        </p:nvSpPr>
        <p:spPr bwMode="auto">
          <a:xfrm>
            <a:off x="5092700" y="3884612"/>
            <a:ext cx="546100" cy="2159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35887" name="Line 50"/>
          <p:cNvSpPr>
            <a:spLocks noChangeShapeType="1"/>
          </p:cNvSpPr>
          <p:nvPr/>
        </p:nvSpPr>
        <p:spPr bwMode="auto">
          <a:xfrm>
            <a:off x="5270500" y="3897312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8" name="Line 51"/>
          <p:cNvSpPr>
            <a:spLocks noChangeShapeType="1"/>
          </p:cNvSpPr>
          <p:nvPr/>
        </p:nvSpPr>
        <p:spPr bwMode="auto">
          <a:xfrm>
            <a:off x="5448300" y="3884612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88" name="Rectangle 52"/>
          <p:cNvSpPr>
            <a:spLocks noChangeArrowheads="1"/>
          </p:cNvSpPr>
          <p:nvPr/>
        </p:nvSpPr>
        <p:spPr bwMode="auto">
          <a:xfrm>
            <a:off x="5194300" y="3109912"/>
            <a:ext cx="546100" cy="2159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35890" name="Line 53"/>
          <p:cNvSpPr>
            <a:spLocks noChangeShapeType="1"/>
          </p:cNvSpPr>
          <p:nvPr/>
        </p:nvSpPr>
        <p:spPr bwMode="auto">
          <a:xfrm>
            <a:off x="5372100" y="3122612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91" name="Line 54"/>
          <p:cNvSpPr>
            <a:spLocks noChangeShapeType="1"/>
          </p:cNvSpPr>
          <p:nvPr/>
        </p:nvSpPr>
        <p:spPr bwMode="auto">
          <a:xfrm>
            <a:off x="5549900" y="3109912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91" name="Rectangle 55"/>
          <p:cNvSpPr>
            <a:spLocks noChangeArrowheads="1"/>
          </p:cNvSpPr>
          <p:nvPr/>
        </p:nvSpPr>
        <p:spPr bwMode="auto">
          <a:xfrm>
            <a:off x="5765800" y="2360612"/>
            <a:ext cx="546100" cy="2159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35893" name="Line 56"/>
          <p:cNvSpPr>
            <a:spLocks noChangeShapeType="1"/>
          </p:cNvSpPr>
          <p:nvPr/>
        </p:nvSpPr>
        <p:spPr bwMode="auto">
          <a:xfrm>
            <a:off x="5943600" y="2373312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94" name="Line 57"/>
          <p:cNvSpPr>
            <a:spLocks noChangeShapeType="1"/>
          </p:cNvSpPr>
          <p:nvPr/>
        </p:nvSpPr>
        <p:spPr bwMode="auto">
          <a:xfrm>
            <a:off x="6121400" y="2360612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94" name="Rectangle 58"/>
          <p:cNvSpPr>
            <a:spLocks noChangeArrowheads="1"/>
          </p:cNvSpPr>
          <p:nvPr/>
        </p:nvSpPr>
        <p:spPr bwMode="auto">
          <a:xfrm>
            <a:off x="5892800" y="3871912"/>
            <a:ext cx="546100" cy="2159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35896" name="Line 59"/>
          <p:cNvSpPr>
            <a:spLocks noChangeShapeType="1"/>
          </p:cNvSpPr>
          <p:nvPr/>
        </p:nvSpPr>
        <p:spPr bwMode="auto">
          <a:xfrm>
            <a:off x="6070600" y="3884612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97" name="Line 60"/>
          <p:cNvSpPr>
            <a:spLocks noChangeShapeType="1"/>
          </p:cNvSpPr>
          <p:nvPr/>
        </p:nvSpPr>
        <p:spPr bwMode="auto">
          <a:xfrm>
            <a:off x="6248400" y="3871912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97" name="Rectangle 61"/>
          <p:cNvSpPr>
            <a:spLocks noChangeArrowheads="1"/>
          </p:cNvSpPr>
          <p:nvPr/>
        </p:nvSpPr>
        <p:spPr bwMode="auto">
          <a:xfrm>
            <a:off x="6858000" y="2373312"/>
            <a:ext cx="546100" cy="2159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35899" name="Line 62"/>
          <p:cNvSpPr>
            <a:spLocks noChangeShapeType="1"/>
          </p:cNvSpPr>
          <p:nvPr/>
        </p:nvSpPr>
        <p:spPr bwMode="auto">
          <a:xfrm>
            <a:off x="7213600" y="2360612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00" name="Line 63"/>
          <p:cNvSpPr>
            <a:spLocks noChangeShapeType="1"/>
          </p:cNvSpPr>
          <p:nvPr/>
        </p:nvSpPr>
        <p:spPr bwMode="auto">
          <a:xfrm>
            <a:off x="7048500" y="2373312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01" name="Text Box 64"/>
          <p:cNvSpPr txBox="1">
            <a:spLocks noChangeArrowheads="1"/>
          </p:cNvSpPr>
          <p:nvPr/>
        </p:nvSpPr>
        <p:spPr bwMode="auto">
          <a:xfrm>
            <a:off x="2092325" y="2335212"/>
            <a:ext cx="8699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/>
              <a:t>1</a:t>
            </a:r>
            <a:r>
              <a:rPr lang="en-US" sz="1600" b="1">
                <a:solidFill>
                  <a:schemeClr val="hlink"/>
                </a:solidFill>
              </a:rPr>
              <a:t> 0 0</a:t>
            </a:r>
          </a:p>
        </p:txBody>
      </p:sp>
      <p:sp>
        <p:nvSpPr>
          <p:cNvPr id="35902" name="Text Box 65"/>
          <p:cNvSpPr txBox="1">
            <a:spLocks noChangeArrowheads="1"/>
          </p:cNvSpPr>
          <p:nvPr/>
        </p:nvSpPr>
        <p:spPr bwMode="auto">
          <a:xfrm>
            <a:off x="3146425" y="2309812"/>
            <a:ext cx="8699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/>
              <a:t>2</a:t>
            </a:r>
            <a:r>
              <a:rPr lang="en-US" sz="1600" b="1">
                <a:solidFill>
                  <a:schemeClr val="hlink"/>
                </a:solidFill>
              </a:rPr>
              <a:t> 0 0</a:t>
            </a:r>
          </a:p>
        </p:txBody>
      </p:sp>
      <p:sp>
        <p:nvSpPr>
          <p:cNvPr id="35903" name="Text Box 66"/>
          <p:cNvSpPr txBox="1">
            <a:spLocks noChangeArrowheads="1"/>
          </p:cNvSpPr>
          <p:nvPr/>
        </p:nvSpPr>
        <p:spPr bwMode="auto">
          <a:xfrm>
            <a:off x="2422525" y="3186112"/>
            <a:ext cx="8699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hlink"/>
                </a:solidFill>
              </a:rPr>
              <a:t>1</a:t>
            </a:r>
            <a:r>
              <a:rPr lang="en-US" sz="1600" b="1"/>
              <a:t> 0</a:t>
            </a:r>
            <a:r>
              <a:rPr lang="en-US" sz="1600" b="1">
                <a:solidFill>
                  <a:schemeClr val="hlink"/>
                </a:solidFill>
              </a:rPr>
              <a:t> 0</a:t>
            </a:r>
          </a:p>
        </p:txBody>
      </p:sp>
      <p:sp>
        <p:nvSpPr>
          <p:cNvPr id="35904" name="Text Box 67"/>
          <p:cNvSpPr txBox="1">
            <a:spLocks noChangeArrowheads="1"/>
          </p:cNvSpPr>
          <p:nvPr/>
        </p:nvSpPr>
        <p:spPr bwMode="auto">
          <a:xfrm>
            <a:off x="4340225" y="3173412"/>
            <a:ext cx="8699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hlink"/>
                </a:solidFill>
              </a:rPr>
              <a:t>2 </a:t>
            </a:r>
            <a:r>
              <a:rPr lang="en-US" sz="1600" b="1"/>
              <a:t>0</a:t>
            </a:r>
            <a:r>
              <a:rPr lang="en-US" sz="1600" b="1">
                <a:solidFill>
                  <a:schemeClr val="hlink"/>
                </a:solidFill>
              </a:rPr>
              <a:t> 0</a:t>
            </a:r>
          </a:p>
        </p:txBody>
      </p:sp>
      <p:sp>
        <p:nvSpPr>
          <p:cNvPr id="35905" name="Text Box 68"/>
          <p:cNvSpPr txBox="1">
            <a:spLocks noChangeArrowheads="1"/>
          </p:cNvSpPr>
          <p:nvPr/>
        </p:nvSpPr>
        <p:spPr bwMode="auto">
          <a:xfrm>
            <a:off x="5153025" y="3071812"/>
            <a:ext cx="8699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hlink"/>
                </a:solidFill>
              </a:rPr>
              <a:t>2 </a:t>
            </a:r>
            <a:r>
              <a:rPr lang="en-US" sz="1600" b="1"/>
              <a:t>1</a:t>
            </a:r>
            <a:r>
              <a:rPr lang="en-US" sz="1600" b="1">
                <a:solidFill>
                  <a:schemeClr val="hlink"/>
                </a:solidFill>
              </a:rPr>
              <a:t> 0</a:t>
            </a:r>
          </a:p>
        </p:txBody>
      </p:sp>
      <p:sp>
        <p:nvSpPr>
          <p:cNvPr id="35906" name="Text Box 69"/>
          <p:cNvSpPr txBox="1">
            <a:spLocks noChangeArrowheads="1"/>
          </p:cNvSpPr>
          <p:nvPr/>
        </p:nvSpPr>
        <p:spPr bwMode="auto">
          <a:xfrm>
            <a:off x="5724525" y="2322512"/>
            <a:ext cx="8699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/>
              <a:t>2</a:t>
            </a:r>
            <a:r>
              <a:rPr lang="en-US" sz="1600" b="1">
                <a:solidFill>
                  <a:schemeClr val="hlink"/>
                </a:solidFill>
              </a:rPr>
              <a:t> 1 0</a:t>
            </a:r>
          </a:p>
        </p:txBody>
      </p:sp>
      <p:sp>
        <p:nvSpPr>
          <p:cNvPr id="35907" name="Text Box 70"/>
          <p:cNvSpPr txBox="1">
            <a:spLocks noChangeArrowheads="1"/>
          </p:cNvSpPr>
          <p:nvPr/>
        </p:nvSpPr>
        <p:spPr bwMode="auto">
          <a:xfrm>
            <a:off x="1203325" y="3059112"/>
            <a:ext cx="8699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hlink"/>
                </a:solidFill>
              </a:rPr>
              <a:t>0 </a:t>
            </a:r>
            <a:r>
              <a:rPr lang="en-US" sz="1600" b="1"/>
              <a:t>0</a:t>
            </a:r>
            <a:r>
              <a:rPr lang="en-US" sz="1600" b="1">
                <a:solidFill>
                  <a:schemeClr val="hlink"/>
                </a:solidFill>
              </a:rPr>
              <a:t> 0</a:t>
            </a:r>
          </a:p>
        </p:txBody>
      </p:sp>
      <p:sp>
        <p:nvSpPr>
          <p:cNvPr id="35908" name="Text Box 71"/>
          <p:cNvSpPr txBox="1">
            <a:spLocks noChangeArrowheads="1"/>
          </p:cNvSpPr>
          <p:nvPr/>
        </p:nvSpPr>
        <p:spPr bwMode="auto">
          <a:xfrm>
            <a:off x="1203325" y="3757612"/>
            <a:ext cx="8699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hlink"/>
                </a:solidFill>
              </a:rPr>
              <a:t>0 0 </a:t>
            </a:r>
            <a:r>
              <a:rPr lang="en-US" sz="1600" b="1"/>
              <a:t>0</a:t>
            </a:r>
          </a:p>
        </p:txBody>
      </p:sp>
      <p:sp>
        <p:nvSpPr>
          <p:cNvPr id="35909" name="Text Box 72"/>
          <p:cNvSpPr txBox="1">
            <a:spLocks noChangeArrowheads="1"/>
          </p:cNvSpPr>
          <p:nvPr/>
        </p:nvSpPr>
        <p:spPr bwMode="auto">
          <a:xfrm>
            <a:off x="6829425" y="2335212"/>
            <a:ext cx="8699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/>
              <a:t>2</a:t>
            </a:r>
            <a:r>
              <a:rPr lang="en-US" sz="1600" b="1">
                <a:solidFill>
                  <a:schemeClr val="hlink"/>
                </a:solidFill>
              </a:rPr>
              <a:t> 1 0</a:t>
            </a:r>
          </a:p>
        </p:txBody>
      </p:sp>
      <p:sp>
        <p:nvSpPr>
          <p:cNvPr id="35910" name="Text Box 73"/>
          <p:cNvSpPr txBox="1">
            <a:spLocks noChangeArrowheads="1"/>
          </p:cNvSpPr>
          <p:nvPr/>
        </p:nvSpPr>
        <p:spPr bwMode="auto">
          <a:xfrm>
            <a:off x="4238625" y="3846512"/>
            <a:ext cx="8699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hlink"/>
                </a:solidFill>
              </a:rPr>
              <a:t>0 0 </a:t>
            </a:r>
            <a:r>
              <a:rPr lang="en-US" sz="1600" b="1"/>
              <a:t>0</a:t>
            </a:r>
          </a:p>
        </p:txBody>
      </p:sp>
      <p:sp>
        <p:nvSpPr>
          <p:cNvPr id="35911" name="Text Box 74"/>
          <p:cNvSpPr txBox="1">
            <a:spLocks noChangeArrowheads="1"/>
          </p:cNvSpPr>
          <p:nvPr/>
        </p:nvSpPr>
        <p:spPr bwMode="auto">
          <a:xfrm>
            <a:off x="5051425" y="3846512"/>
            <a:ext cx="8699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hlink"/>
                </a:solidFill>
              </a:rPr>
              <a:t>1 0 </a:t>
            </a:r>
            <a:r>
              <a:rPr lang="en-US" sz="1600" b="1"/>
              <a:t>0</a:t>
            </a:r>
          </a:p>
        </p:txBody>
      </p:sp>
      <p:sp>
        <p:nvSpPr>
          <p:cNvPr id="35912" name="Text Box 75"/>
          <p:cNvSpPr txBox="1">
            <a:spLocks noChangeArrowheads="1"/>
          </p:cNvSpPr>
          <p:nvPr/>
        </p:nvSpPr>
        <p:spPr bwMode="auto">
          <a:xfrm>
            <a:off x="5851525" y="3833812"/>
            <a:ext cx="8699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hlink"/>
                </a:solidFill>
              </a:rPr>
              <a:t>2 1 0</a:t>
            </a:r>
          </a:p>
        </p:txBody>
      </p:sp>
      <p:sp>
        <p:nvSpPr>
          <p:cNvPr id="35914" name="Text Box 77"/>
          <p:cNvSpPr txBox="1">
            <a:spLocks noChangeArrowheads="1"/>
          </p:cNvSpPr>
          <p:nvPr/>
        </p:nvSpPr>
        <p:spPr bwMode="auto">
          <a:xfrm>
            <a:off x="2247900" y="2716212"/>
            <a:ext cx="3175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/>
              <a:t>1</a:t>
            </a:r>
          </a:p>
        </p:txBody>
      </p:sp>
      <p:sp>
        <p:nvSpPr>
          <p:cNvPr id="35915" name="Text Box 78"/>
          <p:cNvSpPr txBox="1">
            <a:spLocks noChangeArrowheads="1"/>
          </p:cNvSpPr>
          <p:nvPr/>
        </p:nvSpPr>
        <p:spPr bwMode="auto">
          <a:xfrm>
            <a:off x="2832100" y="2817812"/>
            <a:ext cx="3175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/>
              <a:t>1</a:t>
            </a:r>
          </a:p>
        </p:txBody>
      </p:sp>
      <p:sp>
        <p:nvSpPr>
          <p:cNvPr id="35916" name="Text Box 79"/>
          <p:cNvSpPr txBox="1">
            <a:spLocks noChangeArrowheads="1"/>
          </p:cNvSpPr>
          <p:nvPr/>
        </p:nvSpPr>
        <p:spPr bwMode="auto">
          <a:xfrm>
            <a:off x="3327400" y="2678112"/>
            <a:ext cx="3175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/>
              <a:t>2</a:t>
            </a:r>
          </a:p>
        </p:txBody>
      </p:sp>
      <p:sp>
        <p:nvSpPr>
          <p:cNvPr id="35917" name="Text Box 80"/>
          <p:cNvSpPr txBox="1">
            <a:spLocks noChangeArrowheads="1"/>
          </p:cNvSpPr>
          <p:nvPr/>
        </p:nvSpPr>
        <p:spPr bwMode="auto">
          <a:xfrm>
            <a:off x="3898900" y="2640012"/>
            <a:ext cx="3175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/>
              <a:t>2</a:t>
            </a:r>
          </a:p>
        </p:txBody>
      </p:sp>
      <p:sp>
        <p:nvSpPr>
          <p:cNvPr id="35918" name="Text Box 81"/>
          <p:cNvSpPr txBox="1">
            <a:spLocks noChangeArrowheads="1"/>
          </p:cNvSpPr>
          <p:nvPr/>
        </p:nvSpPr>
        <p:spPr bwMode="auto">
          <a:xfrm>
            <a:off x="5562600" y="2703512"/>
            <a:ext cx="317500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6BB76D"/>
                </a:solidFill>
              </a:rPr>
              <a:t>1</a:t>
            </a:r>
          </a:p>
        </p:txBody>
      </p:sp>
      <p:sp>
        <p:nvSpPr>
          <p:cNvPr id="35919" name="Text Box 82"/>
          <p:cNvSpPr txBox="1">
            <a:spLocks noChangeArrowheads="1"/>
          </p:cNvSpPr>
          <p:nvPr/>
        </p:nvSpPr>
        <p:spPr bwMode="auto">
          <a:xfrm>
            <a:off x="5651500" y="3427412"/>
            <a:ext cx="317500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rgbClr val="6BB76D"/>
                </a:solidFill>
              </a:rPr>
              <a:t>1</a:t>
            </a:r>
          </a:p>
        </p:txBody>
      </p:sp>
      <p:sp>
        <p:nvSpPr>
          <p:cNvPr id="91219" name="AutoShape 83"/>
          <p:cNvSpPr>
            <a:spLocks noChangeArrowheads="1"/>
          </p:cNvSpPr>
          <p:nvPr/>
        </p:nvSpPr>
        <p:spPr bwMode="auto">
          <a:xfrm>
            <a:off x="7073900" y="1687512"/>
            <a:ext cx="1460500" cy="584200"/>
          </a:xfrm>
          <a:prstGeom prst="wedgeEllipseCallout">
            <a:avLst>
              <a:gd name="adj1" fmla="val -45347"/>
              <a:gd name="adj2" fmla="val 64403"/>
            </a:avLst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 anchor="ctr"/>
          <a:lstStyle/>
          <a:p>
            <a:pPr algn="ctr"/>
            <a:r>
              <a:rPr lang="en-US" b="1" dirty="0"/>
              <a:t>Reject:</a:t>
            </a:r>
            <a:r>
              <a:rPr lang="en-US" b="1" dirty="0">
                <a:solidFill>
                  <a:schemeClr val="tx1"/>
                </a:solidFill>
              </a:rPr>
              <a:t>  1 &lt; 1 + 1</a:t>
            </a:r>
          </a:p>
        </p:txBody>
      </p:sp>
      <p:grpSp>
        <p:nvGrpSpPr>
          <p:cNvPr id="3" name="Group 84"/>
          <p:cNvGrpSpPr>
            <a:grpSpLocks/>
          </p:cNvGrpSpPr>
          <p:nvPr/>
        </p:nvGrpSpPr>
        <p:grpSpPr bwMode="auto">
          <a:xfrm>
            <a:off x="1524000" y="2159000"/>
            <a:ext cx="4114800" cy="2601913"/>
            <a:chOff x="960" y="1233"/>
            <a:chExt cx="2592" cy="1639"/>
          </a:xfrm>
        </p:grpSpPr>
        <p:sp>
          <p:nvSpPr>
            <p:cNvPr id="35946" name="AutoShape 85"/>
            <p:cNvSpPr>
              <a:spLocks noChangeArrowheads="1"/>
            </p:cNvSpPr>
            <p:nvPr/>
          </p:nvSpPr>
          <p:spPr bwMode="auto">
            <a:xfrm>
              <a:off x="960" y="2504"/>
              <a:ext cx="912" cy="368"/>
            </a:xfrm>
            <a:prstGeom prst="wedgeEllipseCallout">
              <a:avLst>
                <a:gd name="adj1" fmla="val 39759"/>
                <a:gd name="adj2" fmla="val -179074"/>
              </a:avLst>
            </a:prstGeom>
            <a:solidFill>
              <a:schemeClr val="bg1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</p:spPr>
          <p:txBody>
            <a:bodyPr anchor="ctr"/>
            <a:lstStyle/>
            <a:p>
              <a:pPr algn="ctr"/>
              <a:r>
                <a:rPr lang="en-US" b="1" dirty="0"/>
                <a:t>Accept</a:t>
              </a:r>
              <a:r>
                <a:rPr lang="en-US" b="1" dirty="0">
                  <a:solidFill>
                    <a:schemeClr val="tx1"/>
                  </a:solidFill>
                </a:rPr>
                <a:t>  1 = 0 + 1</a:t>
              </a:r>
            </a:p>
          </p:txBody>
        </p:sp>
        <p:sp>
          <p:nvSpPr>
            <p:cNvPr id="35947" name="AutoShape 86"/>
            <p:cNvSpPr>
              <a:spLocks noChangeArrowheads="1"/>
            </p:cNvSpPr>
            <p:nvPr/>
          </p:nvSpPr>
          <p:spPr bwMode="auto">
            <a:xfrm>
              <a:off x="2656" y="1233"/>
              <a:ext cx="896" cy="368"/>
            </a:xfrm>
            <a:prstGeom prst="wedgeEllipseCallout">
              <a:avLst>
                <a:gd name="adj1" fmla="val -31514"/>
                <a:gd name="adj2" fmla="val 136144"/>
              </a:avLst>
            </a:prstGeom>
            <a:solidFill>
              <a:schemeClr val="bg1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</p:spPr>
          <p:txBody>
            <a:bodyPr anchor="ctr"/>
            <a:lstStyle/>
            <a:p>
              <a:pPr algn="ctr"/>
              <a:r>
                <a:rPr lang="en-US" b="1" dirty="0"/>
                <a:t>Accept:</a:t>
              </a:r>
              <a:r>
                <a:rPr lang="en-US" b="1" dirty="0">
                  <a:solidFill>
                    <a:schemeClr val="tx1"/>
                  </a:solidFill>
                </a:rPr>
                <a:t>  2 = 1 + 1</a:t>
              </a:r>
            </a:p>
          </p:txBody>
        </p:sp>
      </p:grpSp>
      <p:grpSp>
        <p:nvGrpSpPr>
          <p:cNvPr id="4" name="Group 87"/>
          <p:cNvGrpSpPr>
            <a:grpSpLocks/>
          </p:cNvGrpSpPr>
          <p:nvPr/>
        </p:nvGrpSpPr>
        <p:grpSpPr bwMode="auto">
          <a:xfrm>
            <a:off x="3857625" y="4037012"/>
            <a:ext cx="1781175" cy="1371600"/>
            <a:chOff x="2430" y="2416"/>
            <a:chExt cx="1122" cy="864"/>
          </a:xfrm>
        </p:grpSpPr>
        <p:grpSp>
          <p:nvGrpSpPr>
            <p:cNvPr id="5" name="Group 88"/>
            <p:cNvGrpSpPr>
              <a:grpSpLocks/>
            </p:cNvGrpSpPr>
            <p:nvPr/>
          </p:nvGrpSpPr>
          <p:grpSpPr bwMode="auto">
            <a:xfrm>
              <a:off x="2430" y="2416"/>
              <a:ext cx="548" cy="365"/>
              <a:chOff x="2734" y="2416"/>
              <a:chExt cx="548" cy="365"/>
            </a:xfrm>
          </p:grpSpPr>
          <p:grpSp>
            <p:nvGrpSpPr>
              <p:cNvPr id="7" name="Group 89"/>
              <p:cNvGrpSpPr>
                <a:grpSpLocks/>
              </p:cNvGrpSpPr>
              <p:nvPr/>
            </p:nvGrpSpPr>
            <p:grpSpPr bwMode="auto">
              <a:xfrm>
                <a:off x="2744" y="2608"/>
                <a:ext cx="360" cy="144"/>
                <a:chOff x="1024" y="3016"/>
                <a:chExt cx="360" cy="144"/>
              </a:xfrm>
            </p:grpSpPr>
            <p:sp>
              <p:nvSpPr>
                <p:cNvPr id="91226" name="Rectangle 90"/>
                <p:cNvSpPr>
                  <a:spLocks noChangeArrowheads="1"/>
                </p:cNvSpPr>
                <p:nvPr/>
              </p:nvSpPr>
              <p:spPr bwMode="auto">
                <a:xfrm>
                  <a:off x="1024" y="3016"/>
                  <a:ext cx="360" cy="136"/>
                </a:xfrm>
                <a:prstGeom prst="rect">
                  <a:avLst/>
                </a:prstGeom>
                <a:gradFill rotWithShape="0">
                  <a:gsLst>
                    <a:gs pos="0">
                      <a:schemeClr val="folHlink"/>
                    </a:gs>
                    <a:gs pos="50000">
                      <a:srgbClr val="FFFFFF"/>
                    </a:gs>
                    <a:gs pos="100000">
                      <a:schemeClr val="folHlink"/>
                    </a:gs>
                  </a:gsLst>
                  <a:lin ang="5400000" scaled="1"/>
                </a:gradFill>
                <a:ln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Helvetica" pitchFamily="-107" charset="0"/>
                    <a:ea typeface="ＭＳ Ｐゴシック" pitchFamily="-107" charset="-128"/>
                    <a:cs typeface="ＭＳ Ｐゴシック" pitchFamily="-107" charset="-128"/>
                  </a:endParaRPr>
                </a:p>
              </p:txBody>
            </p:sp>
            <p:sp>
              <p:nvSpPr>
                <p:cNvPr id="35944" name="Line 91"/>
                <p:cNvSpPr>
                  <a:spLocks noChangeShapeType="1"/>
                </p:cNvSpPr>
                <p:nvPr/>
              </p:nvSpPr>
              <p:spPr bwMode="auto">
                <a:xfrm>
                  <a:off x="1144" y="3024"/>
                  <a:ext cx="0" cy="13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45" name="Line 92"/>
                <p:cNvSpPr>
                  <a:spLocks noChangeShapeType="1"/>
                </p:cNvSpPr>
                <p:nvPr/>
              </p:nvSpPr>
              <p:spPr bwMode="auto">
                <a:xfrm>
                  <a:off x="1264" y="3016"/>
                  <a:ext cx="0" cy="13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941" name="AutoShape 93"/>
              <p:cNvSpPr>
                <a:spLocks noChangeArrowheads="1"/>
              </p:cNvSpPr>
              <p:nvPr/>
            </p:nvSpPr>
            <p:spPr bwMode="auto">
              <a:xfrm>
                <a:off x="2808" y="2416"/>
                <a:ext cx="184" cy="200"/>
              </a:xfrm>
              <a:prstGeom prst="curvedRightArrow">
                <a:avLst>
                  <a:gd name="adj1" fmla="val 21739"/>
                  <a:gd name="adj2" fmla="val 43478"/>
                  <a:gd name="adj3" fmla="val 33333"/>
                </a:avLst>
              </a:prstGeom>
              <a:solidFill>
                <a:schemeClr val="bg1"/>
              </a:solidFill>
              <a:ln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42" name="Text Box 94"/>
              <p:cNvSpPr txBox="1">
                <a:spLocks noChangeArrowheads="1"/>
              </p:cNvSpPr>
              <p:nvPr/>
            </p:nvSpPr>
            <p:spPr bwMode="auto">
              <a:xfrm>
                <a:off x="2734" y="2584"/>
                <a:ext cx="548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600" b="1">
                    <a:solidFill>
                      <a:schemeClr val="hlink"/>
                    </a:solidFill>
                  </a:rPr>
                  <a:t>2 0 </a:t>
                </a:r>
                <a:r>
                  <a:rPr lang="en-US" sz="1600" b="1"/>
                  <a:t>0</a:t>
                </a:r>
              </a:p>
            </p:txBody>
          </p:sp>
        </p:grpSp>
        <p:sp>
          <p:nvSpPr>
            <p:cNvPr id="35939" name="AutoShape 95"/>
            <p:cNvSpPr>
              <a:spLocks noChangeArrowheads="1"/>
            </p:cNvSpPr>
            <p:nvPr/>
          </p:nvSpPr>
          <p:spPr bwMode="auto">
            <a:xfrm>
              <a:off x="2736" y="2912"/>
              <a:ext cx="816" cy="368"/>
            </a:xfrm>
            <a:prstGeom prst="wedgeEllipseCallout">
              <a:avLst>
                <a:gd name="adj1" fmla="val -29389"/>
                <a:gd name="adj2" fmla="val -176903"/>
              </a:avLst>
            </a:prstGeom>
            <a:solidFill>
              <a:schemeClr val="bg1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</p:spPr>
          <p:txBody>
            <a:bodyPr anchor="ctr"/>
            <a:lstStyle/>
            <a:p>
              <a:pPr algn="ctr"/>
              <a:r>
                <a:rPr lang="en-US" b="1" dirty="0"/>
                <a:t>Buffer </a:t>
              </a:r>
              <a:r>
                <a:rPr lang="en-US" b="1" dirty="0">
                  <a:solidFill>
                    <a:schemeClr val="tx1"/>
                  </a:solidFill>
                </a:rPr>
                <a:t>2&gt;0 +1</a:t>
              </a:r>
            </a:p>
          </p:txBody>
        </p:sp>
      </p:grpSp>
      <p:sp>
        <p:nvSpPr>
          <p:cNvPr id="91232" name="AutoShape 96"/>
          <p:cNvSpPr>
            <a:spLocks noChangeArrowheads="1"/>
          </p:cNvSpPr>
          <p:nvPr/>
        </p:nvSpPr>
        <p:spPr bwMode="auto">
          <a:xfrm>
            <a:off x="5842000" y="4278312"/>
            <a:ext cx="1473200" cy="584200"/>
          </a:xfrm>
          <a:prstGeom prst="wedgeEllipseCallout">
            <a:avLst>
              <a:gd name="adj1" fmla="val -101727"/>
              <a:gd name="adj2" fmla="val -98644"/>
            </a:avLst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 anchor="ctr"/>
          <a:lstStyle/>
          <a:p>
            <a:pPr algn="ctr"/>
            <a:r>
              <a:rPr lang="en-US" b="1" dirty="0"/>
              <a:t>Accept:</a:t>
            </a:r>
            <a:r>
              <a:rPr lang="en-US" b="1" dirty="0">
                <a:solidFill>
                  <a:schemeClr val="tx1"/>
                </a:solidFill>
              </a:rPr>
              <a:t>  1 = 0 + 1</a:t>
            </a:r>
          </a:p>
        </p:txBody>
      </p:sp>
      <p:grpSp>
        <p:nvGrpSpPr>
          <p:cNvPr id="10" name="Group 97"/>
          <p:cNvGrpSpPr>
            <a:grpSpLocks/>
          </p:cNvGrpSpPr>
          <p:nvPr/>
        </p:nvGrpSpPr>
        <p:grpSpPr bwMode="auto">
          <a:xfrm>
            <a:off x="4937125" y="4024312"/>
            <a:ext cx="2530475" cy="1676400"/>
            <a:chOff x="3118" y="2408"/>
            <a:chExt cx="1594" cy="1056"/>
          </a:xfrm>
        </p:grpSpPr>
        <p:grpSp>
          <p:nvGrpSpPr>
            <p:cNvPr id="11" name="Group 98"/>
            <p:cNvGrpSpPr>
              <a:grpSpLocks/>
            </p:cNvGrpSpPr>
            <p:nvPr/>
          </p:nvGrpSpPr>
          <p:grpSpPr bwMode="auto">
            <a:xfrm>
              <a:off x="3118" y="2408"/>
              <a:ext cx="548" cy="197"/>
              <a:chOff x="3254" y="2392"/>
              <a:chExt cx="548" cy="197"/>
            </a:xfrm>
          </p:grpSpPr>
          <p:grpSp>
            <p:nvGrpSpPr>
              <p:cNvPr id="12" name="Group 99"/>
              <p:cNvGrpSpPr>
                <a:grpSpLocks/>
              </p:cNvGrpSpPr>
              <p:nvPr/>
            </p:nvGrpSpPr>
            <p:grpSpPr bwMode="auto">
              <a:xfrm>
                <a:off x="3264" y="2416"/>
                <a:ext cx="360" cy="144"/>
                <a:chOff x="1024" y="3016"/>
                <a:chExt cx="360" cy="144"/>
              </a:xfrm>
            </p:grpSpPr>
            <p:sp>
              <p:nvSpPr>
                <p:cNvPr id="91236" name="Rectangle 100"/>
                <p:cNvSpPr>
                  <a:spLocks noChangeArrowheads="1"/>
                </p:cNvSpPr>
                <p:nvPr/>
              </p:nvSpPr>
              <p:spPr bwMode="auto">
                <a:xfrm>
                  <a:off x="1024" y="3016"/>
                  <a:ext cx="360" cy="136"/>
                </a:xfrm>
                <a:prstGeom prst="rect">
                  <a:avLst/>
                </a:prstGeom>
                <a:gradFill rotWithShape="0">
                  <a:gsLst>
                    <a:gs pos="0">
                      <a:schemeClr val="folHlink"/>
                    </a:gs>
                    <a:gs pos="50000">
                      <a:srgbClr val="FFFFFF"/>
                    </a:gs>
                    <a:gs pos="100000">
                      <a:schemeClr val="folHlink"/>
                    </a:gs>
                  </a:gsLst>
                  <a:lin ang="5400000" scaled="1"/>
                </a:gradFill>
                <a:ln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Helvetica" pitchFamily="-107" charset="0"/>
                    <a:ea typeface="ＭＳ Ｐゴシック" pitchFamily="-107" charset="-128"/>
                    <a:cs typeface="ＭＳ Ｐゴシック" pitchFamily="-107" charset="-128"/>
                  </a:endParaRPr>
                </a:p>
              </p:txBody>
            </p:sp>
            <p:sp>
              <p:nvSpPr>
                <p:cNvPr id="35936" name="Line 101"/>
                <p:cNvSpPr>
                  <a:spLocks noChangeShapeType="1"/>
                </p:cNvSpPr>
                <p:nvPr/>
              </p:nvSpPr>
              <p:spPr bwMode="auto">
                <a:xfrm>
                  <a:off x="1144" y="3024"/>
                  <a:ext cx="0" cy="13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37" name="Line 102"/>
                <p:cNvSpPr>
                  <a:spLocks noChangeShapeType="1"/>
                </p:cNvSpPr>
                <p:nvPr/>
              </p:nvSpPr>
              <p:spPr bwMode="auto">
                <a:xfrm>
                  <a:off x="1264" y="3016"/>
                  <a:ext cx="0" cy="13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934" name="Text Box 103"/>
              <p:cNvSpPr txBox="1">
                <a:spLocks noChangeArrowheads="1"/>
              </p:cNvSpPr>
              <p:nvPr/>
            </p:nvSpPr>
            <p:spPr bwMode="auto">
              <a:xfrm>
                <a:off x="3254" y="2392"/>
                <a:ext cx="548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600" b="1">
                    <a:solidFill>
                      <a:schemeClr val="hlink"/>
                    </a:solidFill>
                  </a:rPr>
                  <a:t>2 0 </a:t>
                </a:r>
                <a:r>
                  <a:rPr lang="en-US" sz="1600" b="1"/>
                  <a:t>0</a:t>
                </a:r>
              </a:p>
            </p:txBody>
          </p:sp>
        </p:grpSp>
        <p:sp>
          <p:nvSpPr>
            <p:cNvPr id="35932" name="AutoShape 104"/>
            <p:cNvSpPr>
              <a:spLocks noChangeArrowheads="1"/>
            </p:cNvSpPr>
            <p:nvPr/>
          </p:nvSpPr>
          <p:spPr bwMode="auto">
            <a:xfrm>
              <a:off x="3864" y="2968"/>
              <a:ext cx="848" cy="496"/>
            </a:xfrm>
            <a:prstGeom prst="wedgeEllipseCallout">
              <a:avLst>
                <a:gd name="adj1" fmla="val -132579"/>
                <a:gd name="adj2" fmla="val -128023"/>
              </a:avLst>
            </a:prstGeom>
            <a:solidFill>
              <a:schemeClr val="bg1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</p:spPr>
          <p:txBody>
            <a:bodyPr anchor="ctr"/>
            <a:lstStyle/>
            <a:p>
              <a:pPr algn="ctr"/>
              <a:r>
                <a:rPr lang="en-US" b="1" dirty="0"/>
                <a:t>Accept Buffer</a:t>
              </a:r>
              <a:r>
                <a:rPr lang="en-US" b="1" dirty="0">
                  <a:solidFill>
                    <a:schemeClr val="tx1"/>
                  </a:solidFill>
                </a:rPr>
                <a:t>  2 =1 + 1</a:t>
              </a:r>
            </a:p>
          </p:txBody>
        </p:sp>
      </p:grpSp>
      <p:grpSp>
        <p:nvGrpSpPr>
          <p:cNvPr id="13" name="Group 105"/>
          <p:cNvGrpSpPr>
            <a:grpSpLocks/>
          </p:cNvGrpSpPr>
          <p:nvPr/>
        </p:nvGrpSpPr>
        <p:grpSpPr bwMode="auto">
          <a:xfrm>
            <a:off x="6223000" y="3262312"/>
            <a:ext cx="1472559" cy="584200"/>
            <a:chOff x="3920" y="1928"/>
            <a:chExt cx="877" cy="368"/>
          </a:xfrm>
        </p:grpSpPr>
        <p:sp>
          <p:nvSpPr>
            <p:cNvPr id="35929" name="AutoShape 106"/>
            <p:cNvSpPr>
              <a:spLocks noChangeArrowheads="1"/>
            </p:cNvSpPr>
            <p:nvPr/>
          </p:nvSpPr>
          <p:spPr bwMode="auto">
            <a:xfrm>
              <a:off x="3928" y="1928"/>
              <a:ext cx="824" cy="368"/>
            </a:xfrm>
            <a:prstGeom prst="wedgeEllipseCallout">
              <a:avLst>
                <a:gd name="adj1" fmla="val -58111"/>
                <a:gd name="adj2" fmla="val 60056"/>
              </a:avLst>
            </a:prstGeom>
            <a:solidFill>
              <a:schemeClr val="bg1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</p:spPr>
          <p:txBody>
            <a:bodyPr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5930" name="AutoShape 107"/>
            <p:cNvSpPr>
              <a:spLocks noChangeArrowheads="1"/>
            </p:cNvSpPr>
            <p:nvPr/>
          </p:nvSpPr>
          <p:spPr bwMode="auto">
            <a:xfrm>
              <a:off x="3920" y="1928"/>
              <a:ext cx="877" cy="368"/>
            </a:xfrm>
            <a:prstGeom prst="wedgeEllipseCallout">
              <a:avLst>
                <a:gd name="adj1" fmla="val -66620"/>
                <a:gd name="adj2" fmla="val -174727"/>
              </a:avLst>
            </a:prstGeom>
            <a:solidFill>
              <a:schemeClr val="bg1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</p:spPr>
          <p:txBody>
            <a:bodyPr/>
            <a:lstStyle/>
            <a:p>
              <a:pPr algn="ctr"/>
              <a:r>
                <a:rPr lang="en-US" b="1" dirty="0"/>
                <a:t>Accept</a:t>
              </a:r>
              <a:r>
                <a:rPr lang="en-US" b="1" dirty="0">
                  <a:solidFill>
                    <a:schemeClr val="tx1"/>
                  </a:solidFill>
                </a:rPr>
                <a:t>  1 = 0 + 1</a:t>
              </a:r>
            </a:p>
          </p:txBody>
        </p:sp>
      </p:grpSp>
      <p:sp>
        <p:nvSpPr>
          <p:cNvPr id="35926" name="Text Box 108"/>
          <p:cNvSpPr txBox="1">
            <a:spLocks noChangeArrowheads="1"/>
          </p:cNvSpPr>
          <p:nvPr/>
        </p:nvSpPr>
        <p:spPr bwMode="auto">
          <a:xfrm>
            <a:off x="1816100" y="5815012"/>
            <a:ext cx="2667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0000FF"/>
                </a:solidFill>
              </a:rPr>
              <a:t>Sequence Vector</a:t>
            </a:r>
          </a:p>
        </p:txBody>
      </p:sp>
      <p:sp>
        <p:nvSpPr>
          <p:cNvPr id="35927" name="Text Box 109"/>
          <p:cNvSpPr txBox="1">
            <a:spLocks noChangeArrowheads="1"/>
          </p:cNvSpPr>
          <p:nvPr/>
        </p:nvSpPr>
        <p:spPr bwMode="auto">
          <a:xfrm>
            <a:off x="1089025" y="5802312"/>
            <a:ext cx="8699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/>
              <a:t>0</a:t>
            </a:r>
            <a:r>
              <a:rPr lang="en-US" sz="1600" b="1">
                <a:solidFill>
                  <a:schemeClr val="hlink"/>
                </a:solidFill>
              </a:rPr>
              <a:t> 0 0</a:t>
            </a:r>
          </a:p>
        </p:txBody>
      </p:sp>
      <p:sp>
        <p:nvSpPr>
          <p:cNvPr id="35928" name="Text Box 110"/>
          <p:cNvSpPr txBox="1">
            <a:spLocks noChangeArrowheads="1"/>
          </p:cNvSpPr>
          <p:nvPr/>
        </p:nvSpPr>
        <p:spPr bwMode="auto">
          <a:xfrm>
            <a:off x="5181600" y="893058"/>
            <a:ext cx="3984384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i="1" dirty="0">
                <a:solidFill>
                  <a:srgbClr val="0000FF"/>
                </a:solidFill>
              </a:rPr>
              <a:t>(do </a:t>
            </a:r>
            <a:r>
              <a:rPr lang="en-US" b="1" i="1" dirty="0">
                <a:solidFill>
                  <a:srgbClr val="0000FF"/>
                </a:solidFill>
              </a:rPr>
              <a:t>NOT </a:t>
            </a:r>
            <a:r>
              <a:rPr lang="en-US" i="1" dirty="0">
                <a:solidFill>
                  <a:srgbClr val="0000FF"/>
                </a:solidFill>
              </a:rPr>
              <a:t>be confused with vector timestamps)</a:t>
            </a:r>
          </a:p>
          <a:p>
            <a:r>
              <a:rPr lang="ja-JP" altLang="en-US" b="1" dirty="0">
                <a:solidFill>
                  <a:srgbClr val="0000FF"/>
                </a:solidFill>
              </a:rPr>
              <a:t>“</a:t>
            </a:r>
            <a:r>
              <a:rPr lang="en-US" b="1" dirty="0">
                <a:solidFill>
                  <a:srgbClr val="0000FF"/>
                </a:solidFill>
              </a:rPr>
              <a:t>Accept</a:t>
            </a:r>
            <a:r>
              <a:rPr lang="ja-JP" altLang="en-US" b="1" dirty="0">
                <a:solidFill>
                  <a:srgbClr val="0000FF"/>
                </a:solidFill>
              </a:rPr>
              <a:t>”</a:t>
            </a:r>
            <a:r>
              <a:rPr lang="en-US" b="1" dirty="0">
                <a:solidFill>
                  <a:srgbClr val="0000FF"/>
                </a:solidFill>
              </a:rPr>
              <a:t> = Deliver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A43D-5B34-5D42-A57B-C3929BC7D46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14" name="Line 33"/>
          <p:cNvSpPr>
            <a:spLocks noChangeShapeType="1"/>
          </p:cNvSpPr>
          <p:nvPr/>
        </p:nvSpPr>
        <p:spPr bwMode="auto">
          <a:xfrm flipV="1">
            <a:off x="6527800" y="2590800"/>
            <a:ext cx="571500" cy="4318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Text Box 76"/>
          <p:cNvSpPr txBox="1">
            <a:spLocks noChangeArrowheads="1"/>
          </p:cNvSpPr>
          <p:nvPr/>
        </p:nvSpPr>
        <p:spPr bwMode="auto">
          <a:xfrm>
            <a:off x="6400800" y="2641600"/>
            <a:ext cx="3175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6BB76D"/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1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1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1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1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219" grpId="0" animBg="1" autoUpdateAnimBg="0"/>
      <p:bldP spid="91232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Reliable Multicast</a:t>
            </a:r>
          </a:p>
          <a:p>
            <a:pPr lvl="1"/>
            <a:r>
              <a:rPr lang="en-US" dirty="0"/>
              <a:t>Reliability</a:t>
            </a:r>
          </a:p>
          <a:p>
            <a:pPr lvl="1"/>
            <a:r>
              <a:rPr lang="en-US" dirty="0"/>
              <a:t>Ordering</a:t>
            </a:r>
          </a:p>
          <a:p>
            <a:pPr lvl="1"/>
            <a:r>
              <a:rPr lang="en-US" dirty="0"/>
              <a:t>R-multicast</a:t>
            </a:r>
          </a:p>
          <a:p>
            <a:r>
              <a:rPr lang="en-US" dirty="0">
                <a:solidFill>
                  <a:srgbClr val="0000FF"/>
                </a:solidFill>
              </a:rPr>
              <a:t>Ordered Multicast</a:t>
            </a:r>
          </a:p>
          <a:p>
            <a:pPr lvl="1"/>
            <a:r>
              <a:rPr lang="en-US" dirty="0"/>
              <a:t>FIFO ordering</a:t>
            </a:r>
          </a:p>
          <a:p>
            <a:pPr lvl="1"/>
            <a:r>
              <a:rPr lang="en-US" dirty="0"/>
              <a:t>Total ordering</a:t>
            </a:r>
          </a:p>
          <a:p>
            <a:pPr lvl="1"/>
            <a:r>
              <a:rPr lang="en-US" dirty="0"/>
              <a:t>Causal ordering</a:t>
            </a:r>
          </a:p>
          <a:p>
            <a:r>
              <a:rPr lang="en-US" dirty="0"/>
              <a:t>Next: continue on multicast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27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88A9B7-E954-E041-8E9D-C26F0D6CC7B8}" type="slidenum">
              <a:rPr lang="en-US"/>
              <a:pPr/>
              <a:t>28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34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Acknowledgements</a:t>
            </a:r>
          </a:p>
        </p:txBody>
      </p:sp>
      <p:sp>
        <p:nvSpPr>
          <p:cNvPr id="134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slides contain material developed and copyrighted by </a:t>
            </a:r>
            <a:r>
              <a:rPr lang="en-US" dirty="0" err="1"/>
              <a:t>Indranil</a:t>
            </a:r>
            <a:r>
              <a:rPr lang="en-US" dirty="0"/>
              <a:t> Gupta (UIUC).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How do a group of processes communicate?</a:t>
            </a:r>
          </a:p>
          <a:p>
            <a:r>
              <a:rPr lang="en-US" dirty="0" err="1">
                <a:solidFill>
                  <a:srgbClr val="0000FF"/>
                </a:solidFill>
              </a:rPr>
              <a:t>Unicast</a:t>
            </a:r>
            <a:r>
              <a:rPr lang="en-US" dirty="0">
                <a:solidFill>
                  <a:srgbClr val="0000FF"/>
                </a:solidFill>
              </a:rPr>
              <a:t> (best effort or reliable) </a:t>
            </a:r>
          </a:p>
          <a:p>
            <a:pPr lvl="1"/>
            <a:r>
              <a:rPr lang="en-US" dirty="0"/>
              <a:t>One-to-one: Message from process </a:t>
            </a:r>
            <a:r>
              <a:rPr lang="en-US" i="1" dirty="0" err="1"/>
              <a:t>p</a:t>
            </a:r>
            <a:r>
              <a:rPr lang="en-US" dirty="0"/>
              <a:t> to process </a:t>
            </a:r>
            <a:r>
              <a:rPr lang="en-US" i="1" dirty="0" err="1"/>
              <a:t>q</a:t>
            </a:r>
            <a:r>
              <a:rPr lang="en-US" dirty="0"/>
              <a:t>.</a:t>
            </a:r>
            <a:endParaRPr lang="en-US" dirty="0">
              <a:sym typeface="Symbol" charset="0"/>
            </a:endParaRPr>
          </a:p>
          <a:p>
            <a:pPr lvl="1"/>
            <a:r>
              <a:rPr lang="en-US" i="1" dirty="0"/>
              <a:t>Best effort</a:t>
            </a:r>
            <a:r>
              <a:rPr lang="en-US" dirty="0"/>
              <a:t>: message </a:t>
            </a:r>
            <a:r>
              <a:rPr lang="en-US" i="1" dirty="0"/>
              <a:t>may</a:t>
            </a:r>
            <a:r>
              <a:rPr lang="en-US" dirty="0"/>
              <a:t> be delivered, but will be intact</a:t>
            </a:r>
            <a:endParaRPr lang="en-US" i="1" dirty="0"/>
          </a:p>
          <a:p>
            <a:pPr lvl="1"/>
            <a:r>
              <a:rPr lang="en-US" i="1" dirty="0"/>
              <a:t>Reliable: </a:t>
            </a:r>
            <a:r>
              <a:rPr lang="en-US" dirty="0"/>
              <a:t>message </a:t>
            </a:r>
            <a:r>
              <a:rPr lang="en-US" i="1" dirty="0"/>
              <a:t>will </a:t>
            </a:r>
            <a:r>
              <a:rPr lang="en-US" dirty="0"/>
              <a:t>be delivered</a:t>
            </a:r>
          </a:p>
          <a:p>
            <a:r>
              <a:rPr lang="en-US" dirty="0">
                <a:solidFill>
                  <a:srgbClr val="0000FF"/>
                </a:solidFill>
              </a:rPr>
              <a:t>Broadcast</a:t>
            </a:r>
          </a:p>
          <a:p>
            <a:pPr lvl="1"/>
            <a:r>
              <a:rPr lang="en-US" dirty="0"/>
              <a:t>One-to-all: Message from process </a:t>
            </a:r>
            <a:r>
              <a:rPr lang="en-US" i="1" dirty="0" err="1"/>
              <a:t>p</a:t>
            </a:r>
            <a:r>
              <a:rPr lang="en-US" i="1" dirty="0"/>
              <a:t> </a:t>
            </a:r>
            <a:r>
              <a:rPr lang="en-US" dirty="0"/>
              <a:t>to </a:t>
            </a:r>
            <a:r>
              <a:rPr lang="en-US" i="1" dirty="0"/>
              <a:t>all </a:t>
            </a:r>
            <a:r>
              <a:rPr lang="en-US" dirty="0"/>
              <a:t>processes</a:t>
            </a:r>
          </a:p>
          <a:p>
            <a:pPr lvl="1"/>
            <a:r>
              <a:rPr lang="en-US" dirty="0"/>
              <a:t>Impractical for large networks</a:t>
            </a:r>
          </a:p>
          <a:p>
            <a:r>
              <a:rPr lang="en-US" dirty="0">
                <a:solidFill>
                  <a:srgbClr val="FF0000"/>
                </a:solidFill>
              </a:rPr>
              <a:t>Multicast</a:t>
            </a:r>
          </a:p>
          <a:p>
            <a:pPr lvl="1"/>
            <a:r>
              <a:rPr lang="en-US" dirty="0"/>
              <a:t>One-to-many: “Local” broadcast within a group </a:t>
            </a:r>
            <a:r>
              <a:rPr lang="en-US" i="1" dirty="0"/>
              <a:t>g</a:t>
            </a:r>
            <a:r>
              <a:rPr lang="en-US" dirty="0"/>
              <a:t> of processes (e.g., </a:t>
            </a:r>
            <a:r>
              <a:rPr lang="en-US" i="1" dirty="0"/>
              <a:t>m</a:t>
            </a:r>
            <a:r>
              <a:rPr lang="en-US" dirty="0"/>
              <a:t> processes out of </a:t>
            </a:r>
            <a:r>
              <a:rPr lang="en-US" i="1" dirty="0"/>
              <a:t>n</a:t>
            </a:r>
            <a:r>
              <a:rPr lang="en-US" dirty="0"/>
              <a:t> total processes)</a:t>
            </a:r>
          </a:p>
          <a:p>
            <a:r>
              <a:rPr lang="en-US" dirty="0"/>
              <a:t>What are the issues?</a:t>
            </a:r>
          </a:p>
          <a:p>
            <a:pPr lvl="1"/>
            <a:r>
              <a:rPr lang="en-US" dirty="0"/>
              <a:t>Processes crash (we assume crash-stop)</a:t>
            </a:r>
          </a:p>
          <a:p>
            <a:pPr lvl="1"/>
            <a:r>
              <a:rPr lang="en-US" dirty="0"/>
              <a:t>Messages get delayed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Why: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4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2" descr="wall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143000"/>
            <a:ext cx="822960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Why: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Akamai’s</a:t>
            </a:r>
            <a:r>
              <a:rPr lang="en-US" dirty="0"/>
              <a:t> Configuration Management System (called ACMS)</a:t>
            </a:r>
          </a:p>
          <a:p>
            <a:pPr lvl="1"/>
            <a:r>
              <a:rPr lang="en-US" dirty="0"/>
              <a:t>A core group of 3-5 servers.</a:t>
            </a:r>
          </a:p>
          <a:p>
            <a:pPr lvl="1"/>
            <a:r>
              <a:rPr lang="en-US" dirty="0"/>
              <a:t>Continuously multicast to each other the latest updates. </a:t>
            </a:r>
          </a:p>
          <a:p>
            <a:pPr lvl="1"/>
            <a:r>
              <a:rPr lang="en-US" dirty="0"/>
              <a:t>After an update is reliably multicast within this group, it is then sent out to all the (1000s of) servers </a:t>
            </a:r>
            <a:r>
              <a:rPr lang="en-US" dirty="0" err="1"/>
              <a:t>Akamai</a:t>
            </a:r>
            <a:r>
              <a:rPr lang="en-US" dirty="0"/>
              <a:t> has all over the world.</a:t>
            </a:r>
          </a:p>
          <a:p>
            <a:r>
              <a:rPr lang="en-US" dirty="0"/>
              <a:t>Air Traffic Control System</a:t>
            </a:r>
          </a:p>
          <a:p>
            <a:pPr lvl="1"/>
            <a:r>
              <a:rPr lang="en-US" dirty="0"/>
              <a:t>Commands by one ATC need to be ordered (and reliable) multicast out to other </a:t>
            </a:r>
            <a:r>
              <a:rPr lang="en-US" dirty="0" err="1"/>
              <a:t>ATC’s</a:t>
            </a:r>
            <a:r>
              <a:rPr lang="en-US" dirty="0"/>
              <a:t>.</a:t>
            </a:r>
          </a:p>
          <a:p>
            <a:r>
              <a:rPr lang="en-US" dirty="0"/>
              <a:t>Newsgroup servers</a:t>
            </a:r>
          </a:p>
          <a:p>
            <a:pPr lvl="1"/>
            <a:r>
              <a:rPr lang="en-US" dirty="0"/>
              <a:t>Multicast to each other in a reliable and ordered manner.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5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6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1335088" y="1509713"/>
            <a:ext cx="5675312" cy="4725987"/>
            <a:chOff x="841" y="951"/>
            <a:chExt cx="3575" cy="2977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711" y="951"/>
              <a:ext cx="2696" cy="2921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1719" y="959"/>
              <a:ext cx="2697" cy="2924"/>
            </a:xfrm>
            <a:prstGeom prst="rect">
              <a:avLst/>
            </a:prstGeom>
            <a:noFill/>
            <a:ln w="26988">
              <a:solidFill>
                <a:srgbClr val="FFDC99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823" y="1053"/>
              <a:ext cx="2471" cy="2698"/>
            </a:xfrm>
            <a:prstGeom prst="ellipse">
              <a:avLst/>
            </a:prstGeom>
            <a:solidFill>
              <a:srgbClr val="FFFFFF"/>
            </a:solidFill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1815" y="2402"/>
              <a:ext cx="2487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2734" y="1527"/>
              <a:ext cx="746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900">
                  <a:solidFill>
                    <a:srgbClr val="000000"/>
                  </a:solidFill>
                  <a:latin typeface="Arial" pitchFamily="-84" charset="0"/>
                </a:rPr>
                <a:t>Application</a:t>
              </a:r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2719" y="1705"/>
              <a:ext cx="932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900">
                  <a:solidFill>
                    <a:srgbClr val="000000"/>
                  </a:solidFill>
                  <a:latin typeface="Arial" pitchFamily="-84" charset="0"/>
                </a:rPr>
                <a:t>(at process </a:t>
              </a:r>
              <a:r>
                <a:rPr lang="en-US" sz="1900" i="1">
                  <a:solidFill>
                    <a:srgbClr val="000000"/>
                  </a:solidFill>
                  <a:latin typeface="Arial" pitchFamily="-84" charset="0"/>
                </a:rPr>
                <a:t>p)</a:t>
              </a:r>
              <a:endParaRPr lang="en-US" i="1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2149" y="2862"/>
              <a:ext cx="1782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900" b="1">
                  <a:latin typeface="Arial" pitchFamily="-84" charset="0"/>
                </a:rPr>
                <a:t>MULTICAST PROTOCOL</a:t>
              </a:r>
              <a:endParaRPr lang="en-US" b="1"/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2000" y="2221"/>
              <a:ext cx="685" cy="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900" i="1" dirty="0">
                  <a:latin typeface="Arial" pitchFamily="-84" charset="0"/>
                </a:rPr>
                <a:t>send</a:t>
              </a:r>
              <a:r>
                <a:rPr lang="en-US" sz="1900" i="1" dirty="0">
                  <a:solidFill>
                    <a:srgbClr val="000000"/>
                  </a:solidFill>
                  <a:latin typeface="Arial" pitchFamily="-84" charset="0"/>
                </a:rPr>
                <a:t> </a:t>
              </a:r>
            </a:p>
            <a:p>
              <a:pPr algn="ctr"/>
              <a:r>
                <a:rPr lang="en-US" sz="1900" i="1" dirty="0">
                  <a:solidFill>
                    <a:srgbClr val="000000"/>
                  </a:solidFill>
                  <a:latin typeface="Arial" pitchFamily="-84" charset="0"/>
                </a:rPr>
                <a:t>multicast  </a:t>
              </a:r>
              <a:endParaRPr lang="en-US" i="1" dirty="0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858" y="3514"/>
              <a:ext cx="609" cy="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900">
                  <a:solidFill>
                    <a:srgbClr val="000000"/>
                  </a:solidFill>
                  <a:latin typeface="Arial" pitchFamily="-84" charset="0"/>
                </a:rPr>
                <a:t>Incoming</a:t>
              </a:r>
              <a:endParaRPr lang="en-US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841" y="3702"/>
              <a:ext cx="678" cy="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900">
                  <a:solidFill>
                    <a:srgbClr val="000000"/>
                  </a:solidFill>
                  <a:latin typeface="Arial" pitchFamily="-84" charset="0"/>
                </a:rPr>
                <a:t>messages</a:t>
              </a:r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2389" y="3307"/>
              <a:ext cx="87" cy="56"/>
            </a:xfrm>
            <a:custGeom>
              <a:avLst/>
              <a:gdLst>
                <a:gd name="T0" fmla="*/ 0 w 87"/>
                <a:gd name="T1" fmla="*/ 19 h 56"/>
                <a:gd name="T2" fmla="*/ 0 w 87"/>
                <a:gd name="T3" fmla="*/ 0 h 56"/>
                <a:gd name="T4" fmla="*/ 87 w 87"/>
                <a:gd name="T5" fmla="*/ 0 h 56"/>
                <a:gd name="T6" fmla="*/ 17 w 87"/>
                <a:gd name="T7" fmla="*/ 56 h 56"/>
                <a:gd name="T8" fmla="*/ 0 w 87"/>
                <a:gd name="T9" fmla="*/ 19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56"/>
                <a:gd name="T17" fmla="*/ 87 w 87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56">
                  <a:moveTo>
                    <a:pt x="0" y="19"/>
                  </a:moveTo>
                  <a:lnTo>
                    <a:pt x="0" y="0"/>
                  </a:lnTo>
                  <a:lnTo>
                    <a:pt x="87" y="0"/>
                  </a:lnTo>
                  <a:lnTo>
                    <a:pt x="17" y="56"/>
                  </a:lnTo>
                  <a:lnTo>
                    <a:pt x="0" y="19"/>
                  </a:lnTo>
                  <a:close/>
                </a:path>
              </a:pathLst>
            </a:cu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2389" y="3307"/>
              <a:ext cx="87" cy="56"/>
            </a:xfrm>
            <a:custGeom>
              <a:avLst/>
              <a:gdLst>
                <a:gd name="T0" fmla="*/ 0 w 87"/>
                <a:gd name="T1" fmla="*/ 19 h 56"/>
                <a:gd name="T2" fmla="*/ 0 w 87"/>
                <a:gd name="T3" fmla="*/ 0 h 56"/>
                <a:gd name="T4" fmla="*/ 87 w 87"/>
                <a:gd name="T5" fmla="*/ 0 h 56"/>
                <a:gd name="T6" fmla="*/ 17 w 87"/>
                <a:gd name="T7" fmla="*/ 56 h 56"/>
                <a:gd name="T8" fmla="*/ 0 w 87"/>
                <a:gd name="T9" fmla="*/ 19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56"/>
                <a:gd name="T17" fmla="*/ 87 w 87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56">
                  <a:moveTo>
                    <a:pt x="0" y="19"/>
                  </a:moveTo>
                  <a:lnTo>
                    <a:pt x="0" y="0"/>
                  </a:lnTo>
                  <a:lnTo>
                    <a:pt x="87" y="0"/>
                  </a:lnTo>
                  <a:lnTo>
                    <a:pt x="17" y="56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 flipH="1">
              <a:off x="1606" y="3326"/>
              <a:ext cx="783" cy="282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1885" y="3401"/>
              <a:ext cx="156" cy="151"/>
            </a:xfrm>
            <a:custGeom>
              <a:avLst/>
              <a:gdLst>
                <a:gd name="T0" fmla="*/ 0 w 156"/>
                <a:gd name="T1" fmla="*/ 38 h 151"/>
                <a:gd name="T2" fmla="*/ 121 w 156"/>
                <a:gd name="T3" fmla="*/ 0 h 151"/>
                <a:gd name="T4" fmla="*/ 156 w 156"/>
                <a:gd name="T5" fmla="*/ 113 h 151"/>
                <a:gd name="T6" fmla="*/ 52 w 156"/>
                <a:gd name="T7" fmla="*/ 151 h 151"/>
                <a:gd name="T8" fmla="*/ 0 w 156"/>
                <a:gd name="T9" fmla="*/ 38 h 1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6"/>
                <a:gd name="T16" fmla="*/ 0 h 151"/>
                <a:gd name="T17" fmla="*/ 156 w 156"/>
                <a:gd name="T18" fmla="*/ 151 h 1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6" h="151">
                  <a:moveTo>
                    <a:pt x="0" y="38"/>
                  </a:moveTo>
                  <a:lnTo>
                    <a:pt x="121" y="0"/>
                  </a:lnTo>
                  <a:lnTo>
                    <a:pt x="156" y="113"/>
                  </a:lnTo>
                  <a:lnTo>
                    <a:pt x="52" y="151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FFFFF"/>
            </a:solidFill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3302" y="2162"/>
              <a:ext cx="87" cy="151"/>
            </a:xfrm>
            <a:custGeom>
              <a:avLst/>
              <a:gdLst>
                <a:gd name="T0" fmla="*/ 35 w 87"/>
                <a:gd name="T1" fmla="*/ 151 h 151"/>
                <a:gd name="T2" fmla="*/ 0 w 87"/>
                <a:gd name="T3" fmla="*/ 151 h 151"/>
                <a:gd name="T4" fmla="*/ 35 w 87"/>
                <a:gd name="T5" fmla="*/ 0 h 151"/>
                <a:gd name="T6" fmla="*/ 87 w 87"/>
                <a:gd name="T7" fmla="*/ 151 h 151"/>
                <a:gd name="T8" fmla="*/ 35 w 87"/>
                <a:gd name="T9" fmla="*/ 151 h 1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151"/>
                <a:gd name="T17" fmla="*/ 87 w 87"/>
                <a:gd name="T18" fmla="*/ 151 h 1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151">
                  <a:moveTo>
                    <a:pt x="35" y="151"/>
                  </a:moveTo>
                  <a:lnTo>
                    <a:pt x="0" y="151"/>
                  </a:lnTo>
                  <a:lnTo>
                    <a:pt x="35" y="0"/>
                  </a:lnTo>
                  <a:lnTo>
                    <a:pt x="87" y="151"/>
                  </a:lnTo>
                  <a:lnTo>
                    <a:pt x="35" y="151"/>
                  </a:lnTo>
                  <a:close/>
                </a:path>
              </a:pathLst>
            </a:cu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3302" y="2154"/>
              <a:ext cx="87" cy="151"/>
            </a:xfrm>
            <a:custGeom>
              <a:avLst/>
              <a:gdLst>
                <a:gd name="T0" fmla="*/ 35 w 87"/>
                <a:gd name="T1" fmla="*/ 151 h 151"/>
                <a:gd name="T2" fmla="*/ 0 w 87"/>
                <a:gd name="T3" fmla="*/ 151 h 151"/>
                <a:gd name="T4" fmla="*/ 35 w 87"/>
                <a:gd name="T5" fmla="*/ 0 h 151"/>
                <a:gd name="T6" fmla="*/ 87 w 87"/>
                <a:gd name="T7" fmla="*/ 151 h 151"/>
                <a:gd name="T8" fmla="*/ 35 w 87"/>
                <a:gd name="T9" fmla="*/ 151 h 1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151"/>
                <a:gd name="T17" fmla="*/ 87 w 87"/>
                <a:gd name="T18" fmla="*/ 151 h 1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151">
                  <a:moveTo>
                    <a:pt x="35" y="151"/>
                  </a:moveTo>
                  <a:lnTo>
                    <a:pt x="0" y="151"/>
                  </a:lnTo>
                  <a:lnTo>
                    <a:pt x="35" y="0"/>
                  </a:lnTo>
                  <a:lnTo>
                    <a:pt x="87" y="151"/>
                  </a:lnTo>
                  <a:lnTo>
                    <a:pt x="35" y="15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 flipV="1">
              <a:off x="3345" y="2324"/>
              <a:ext cx="1" cy="15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 flipV="1">
              <a:off x="2769" y="2276"/>
              <a:ext cx="1" cy="15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 rot="-10398036">
              <a:off x="2710" y="2418"/>
              <a:ext cx="87" cy="151"/>
            </a:xfrm>
            <a:custGeom>
              <a:avLst/>
              <a:gdLst>
                <a:gd name="T0" fmla="*/ 35 w 87"/>
                <a:gd name="T1" fmla="*/ 151 h 151"/>
                <a:gd name="T2" fmla="*/ 0 w 87"/>
                <a:gd name="T3" fmla="*/ 151 h 151"/>
                <a:gd name="T4" fmla="*/ 35 w 87"/>
                <a:gd name="T5" fmla="*/ 0 h 151"/>
                <a:gd name="T6" fmla="*/ 87 w 87"/>
                <a:gd name="T7" fmla="*/ 151 h 151"/>
                <a:gd name="T8" fmla="*/ 35 w 87"/>
                <a:gd name="T9" fmla="*/ 151 h 1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151"/>
                <a:gd name="T17" fmla="*/ 87 w 87"/>
                <a:gd name="T18" fmla="*/ 151 h 1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151">
                  <a:moveTo>
                    <a:pt x="35" y="151"/>
                  </a:moveTo>
                  <a:lnTo>
                    <a:pt x="0" y="151"/>
                  </a:lnTo>
                  <a:lnTo>
                    <a:pt x="35" y="0"/>
                  </a:lnTo>
                  <a:lnTo>
                    <a:pt x="87" y="151"/>
                  </a:lnTo>
                  <a:lnTo>
                    <a:pt x="35" y="15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3448" y="2221"/>
              <a:ext cx="643" cy="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900" i="1">
                  <a:latin typeface="Arial" pitchFamily="-84" charset="0"/>
                </a:rPr>
                <a:t>deliver</a:t>
              </a:r>
            </a:p>
            <a:p>
              <a:pPr algn="ctr"/>
              <a:r>
                <a:rPr lang="en-US" sz="1900" i="1">
                  <a:solidFill>
                    <a:srgbClr val="000000"/>
                  </a:solidFill>
                  <a:latin typeface="Arial" pitchFamily="-84" charset="0"/>
                </a:rPr>
                <a:t>multicast </a:t>
              </a:r>
              <a:endParaRPr lang="en-US" i="1"/>
            </a:p>
          </p:txBody>
        </p:sp>
      </p:grp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381000" y="2938046"/>
            <a:ext cx="1557149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One process </a:t>
            </a:r>
            <a:r>
              <a:rPr lang="en-US" i="1" dirty="0" err="1">
                <a:solidFill>
                  <a:srgbClr val="0000FF"/>
                </a:solidFill>
              </a:rPr>
              <a:t>p</a:t>
            </a:r>
            <a:endParaRPr lang="en-US" i="1" dirty="0">
              <a:solidFill>
                <a:srgbClr val="0000FF"/>
              </a:solidFill>
            </a:endParaRPr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>
            <a:off x="1843088" y="3135313"/>
            <a:ext cx="857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11"/>
          <p:cNvSpPr>
            <a:spLocks noChangeArrowheads="1"/>
          </p:cNvSpPr>
          <p:nvPr/>
        </p:nvSpPr>
        <p:spPr bwMode="auto">
          <a:xfrm>
            <a:off x="3802896" y="5257800"/>
            <a:ext cx="845304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900" i="1" dirty="0">
                <a:latin typeface="Arial" pitchFamily="-84" charset="0"/>
              </a:rPr>
              <a:t>receive</a:t>
            </a:r>
            <a:endParaRPr lang="en-US" i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Multicast (B-multicast)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straightforward way to implement B-multicast is to </a:t>
            </a:r>
            <a:r>
              <a:rPr lang="en-US" dirty="0">
                <a:solidFill>
                  <a:srgbClr val="0000FF"/>
                </a:solidFill>
              </a:rPr>
              <a:t>use a reliable one-to-one send (unicast) operation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B-multicast(</a:t>
            </a:r>
            <a:r>
              <a:rPr lang="en-US" i="1" dirty="0" err="1"/>
              <a:t>g</a:t>
            </a:r>
            <a:r>
              <a:rPr lang="en-US" dirty="0" err="1"/>
              <a:t>,</a:t>
            </a:r>
            <a:r>
              <a:rPr lang="en-US" i="1" dirty="0" err="1"/>
              <a:t>m</a:t>
            </a:r>
            <a:r>
              <a:rPr lang="en-US" dirty="0"/>
              <a:t>): for each process </a:t>
            </a:r>
            <a:r>
              <a:rPr lang="en-US" i="1" dirty="0"/>
              <a:t>p</a:t>
            </a:r>
            <a:r>
              <a:rPr lang="en-US" dirty="0"/>
              <a:t> in </a:t>
            </a:r>
            <a:r>
              <a:rPr lang="en-US" i="1" dirty="0"/>
              <a:t>g</a:t>
            </a:r>
            <a:r>
              <a:rPr lang="en-US" dirty="0"/>
              <a:t>, send(</a:t>
            </a:r>
            <a:r>
              <a:rPr lang="en-US" i="1" dirty="0" err="1"/>
              <a:t>p</a:t>
            </a:r>
            <a:r>
              <a:rPr lang="en-US" dirty="0" err="1"/>
              <a:t>,</a:t>
            </a:r>
            <a:r>
              <a:rPr lang="en-US" i="1" dirty="0" err="1"/>
              <a:t>m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receive(</a:t>
            </a:r>
            <a:r>
              <a:rPr lang="en-US" i="1" dirty="0"/>
              <a:t>m</a:t>
            </a:r>
            <a:r>
              <a:rPr lang="en-US" dirty="0"/>
              <a:t>): B-deliver(</a:t>
            </a:r>
            <a:r>
              <a:rPr lang="en-US" i="1" dirty="0"/>
              <a:t>m</a:t>
            </a:r>
            <a:r>
              <a:rPr lang="en-US" dirty="0"/>
              <a:t>) at </a:t>
            </a:r>
            <a:r>
              <a:rPr lang="en-US" i="1" dirty="0"/>
              <a:t>p</a:t>
            </a:r>
            <a:r>
              <a:rPr lang="en-US" dirty="0"/>
              <a:t>.</a:t>
            </a:r>
          </a:p>
          <a:p>
            <a:r>
              <a:rPr lang="en-US" dirty="0"/>
              <a:t>Guarantees?</a:t>
            </a:r>
          </a:p>
          <a:p>
            <a:pPr lvl="1"/>
            <a:r>
              <a:rPr lang="en-US" dirty="0"/>
              <a:t>All processes in </a:t>
            </a:r>
            <a:r>
              <a:rPr lang="en-US" i="1" dirty="0"/>
              <a:t>g </a:t>
            </a:r>
            <a:r>
              <a:rPr lang="en-US" dirty="0"/>
              <a:t>eventually receive every multicast message…</a:t>
            </a:r>
          </a:p>
          <a:p>
            <a:pPr lvl="1"/>
            <a:r>
              <a:rPr lang="en-US" dirty="0"/>
              <a:t>… </a:t>
            </a:r>
            <a:r>
              <a:rPr lang="en-US" dirty="0">
                <a:solidFill>
                  <a:srgbClr val="FF0000"/>
                </a:solidFill>
              </a:rPr>
              <a:t>as long as the sender doesn’t crash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This guarantee is not so good.</a:t>
            </a:r>
          </a:p>
          <a:p>
            <a:r>
              <a:rPr lang="en-US" dirty="0">
                <a:solidFill>
                  <a:srgbClr val="0000FF"/>
                </a:solidFill>
              </a:rPr>
              <a:t>What guarantees do we want?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A43D-5B34-5D42-A57B-C3929BC7D463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590800"/>
            <a:ext cx="519176" cy="5899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What: Properties to Consider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itchFamily="-1" charset="0"/>
              </a:rPr>
              <a:t>Often times, a distributed system cares about </a:t>
            </a:r>
            <a:r>
              <a:rPr lang="en-US" dirty="0">
                <a:solidFill>
                  <a:srgbClr val="FF0000"/>
                </a:solidFill>
                <a:latin typeface="Arial" pitchFamily="-1" charset="0"/>
              </a:rPr>
              <a:t>at least two categories of properties</a:t>
            </a:r>
            <a:r>
              <a:rPr lang="en-US" dirty="0">
                <a:latin typeface="Arial" pitchFamily="-1" charset="0"/>
              </a:rPr>
              <a:t>.</a:t>
            </a:r>
          </a:p>
          <a:p>
            <a:r>
              <a:rPr lang="en-US" dirty="0">
                <a:solidFill>
                  <a:srgbClr val="FF0000"/>
                </a:solidFill>
                <a:latin typeface="Arial" pitchFamily="-1" charset="0"/>
              </a:rPr>
              <a:t>Liveness</a:t>
            </a:r>
            <a:r>
              <a:rPr lang="en-US" dirty="0">
                <a:latin typeface="Arial" pitchFamily="-1" charset="0"/>
              </a:rPr>
              <a:t>: guarantee that something good will happen eventually</a:t>
            </a:r>
          </a:p>
          <a:p>
            <a:pPr lvl="1"/>
            <a:r>
              <a:rPr lang="en-US" dirty="0">
                <a:latin typeface="Arial" pitchFamily="-1" charset="0"/>
              </a:rPr>
              <a:t>For the initial state, there is a reachable state where the predicate becomes true.</a:t>
            </a:r>
          </a:p>
          <a:p>
            <a:pPr lvl="1"/>
            <a:r>
              <a:rPr lang="en-US" dirty="0">
                <a:latin typeface="Arial" pitchFamily="-1" charset="0"/>
              </a:rPr>
              <a:t>“Guarantee of termination” is a </a:t>
            </a:r>
            <a:r>
              <a:rPr lang="en-US" dirty="0" err="1">
                <a:latin typeface="Arial" pitchFamily="-1" charset="0"/>
              </a:rPr>
              <a:t>liveness</a:t>
            </a:r>
            <a:r>
              <a:rPr lang="en-US" dirty="0">
                <a:latin typeface="Arial" pitchFamily="-1" charset="0"/>
              </a:rPr>
              <a:t> property</a:t>
            </a:r>
            <a:endParaRPr lang="en-US" sz="2400" dirty="0">
              <a:latin typeface="Arial" pitchFamily="-1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Arial" pitchFamily="-1" charset="0"/>
              </a:rPr>
              <a:t>Safety</a:t>
            </a:r>
            <a:r>
              <a:rPr lang="en-US" dirty="0">
                <a:latin typeface="Arial" pitchFamily="-1" charset="0"/>
              </a:rPr>
              <a:t>: guarantee that something bad will never happen</a:t>
            </a:r>
          </a:p>
          <a:p>
            <a:pPr lvl="1"/>
            <a:r>
              <a:rPr lang="en-US" dirty="0">
                <a:latin typeface="Arial" pitchFamily="-1" charset="0"/>
              </a:rPr>
              <a:t>For any state reachable from the initial state, the predicate is false.</a:t>
            </a:r>
          </a:p>
          <a:p>
            <a:pPr lvl="1"/>
            <a:r>
              <a:rPr lang="en-US" dirty="0">
                <a:latin typeface="Arial" pitchFamily="-1" charset="0"/>
              </a:rPr>
              <a:t>Deadlock avoidance algorithms provide safety</a:t>
            </a:r>
          </a:p>
          <a:p>
            <a:r>
              <a:rPr lang="en-US" dirty="0">
                <a:latin typeface="Arial" pitchFamily="-1" charset="0"/>
              </a:rPr>
              <a:t>It is important to think about liveness and safety in your system &amp; context.</a:t>
            </a:r>
          </a:p>
          <a:p>
            <a:pPr lvl="1"/>
            <a:r>
              <a:rPr lang="en-US" dirty="0">
                <a:latin typeface="Arial" pitchFamily="-1" charset="0"/>
              </a:rPr>
              <a:t>Liveness and safety are used in many other CS contexts.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8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What: Reliable Multicast Goals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698500" y="1193800"/>
            <a:ext cx="7683500" cy="5283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These are </a:t>
            </a:r>
            <a:r>
              <a:rPr lang="en-US" dirty="0">
                <a:solidFill>
                  <a:srgbClr val="FF0000"/>
                </a:solidFill>
              </a:rPr>
              <a:t>refined</a:t>
            </a:r>
            <a:r>
              <a:rPr lang="en-US" dirty="0"/>
              <a:t> from liveness and safety categories for the context of reliable multicast.</a:t>
            </a:r>
          </a:p>
          <a:p>
            <a:r>
              <a:rPr lang="en-US" dirty="0">
                <a:solidFill>
                  <a:srgbClr val="FF0000"/>
                </a:solidFill>
              </a:rPr>
              <a:t>Integrity</a:t>
            </a:r>
            <a:r>
              <a:rPr lang="en-US" dirty="0"/>
              <a:t>: A correct (i.e., non-faulty) process </a:t>
            </a:r>
            <a:r>
              <a:rPr lang="en-US" i="1" dirty="0"/>
              <a:t>p</a:t>
            </a:r>
            <a:r>
              <a:rPr lang="en-US" dirty="0"/>
              <a:t> delivers a message </a:t>
            </a:r>
            <a:r>
              <a:rPr lang="en-US" i="1" dirty="0"/>
              <a:t>m</a:t>
            </a:r>
            <a:r>
              <a:rPr lang="en-US" dirty="0"/>
              <a:t> at most once.</a:t>
            </a:r>
          </a:p>
          <a:p>
            <a:pPr lvl="1"/>
            <a:r>
              <a:rPr lang="en-US" dirty="0"/>
              <a:t>“Non-faulty”: doesn’t deviate from the protocol &amp; alive</a:t>
            </a:r>
          </a:p>
          <a:p>
            <a:pPr lvl="1"/>
            <a:r>
              <a:rPr lang="en-US" dirty="0"/>
              <a:t>Safety or liveness?</a:t>
            </a:r>
          </a:p>
          <a:p>
            <a:r>
              <a:rPr lang="en-US" dirty="0">
                <a:solidFill>
                  <a:srgbClr val="FF0000"/>
                </a:solidFill>
              </a:rPr>
              <a:t>Agreement</a:t>
            </a:r>
            <a:r>
              <a:rPr lang="en-US" dirty="0"/>
              <a:t>: If a correct process </a:t>
            </a:r>
            <a:r>
              <a:rPr lang="en-US" dirty="0">
                <a:solidFill>
                  <a:srgbClr val="FF0000"/>
                </a:solidFill>
              </a:rPr>
              <a:t>delivers</a:t>
            </a:r>
            <a:r>
              <a:rPr lang="en-US" dirty="0"/>
              <a:t> message </a:t>
            </a:r>
            <a:r>
              <a:rPr lang="en-US" i="1" dirty="0"/>
              <a:t>m</a:t>
            </a:r>
            <a:r>
              <a:rPr lang="en-US" dirty="0"/>
              <a:t>, then all the other correct processes in group(</a:t>
            </a:r>
            <a:r>
              <a:rPr lang="en-US" i="1" dirty="0"/>
              <a:t>m</a:t>
            </a:r>
            <a:r>
              <a:rPr lang="en-US" dirty="0"/>
              <a:t>) will </a:t>
            </a:r>
            <a:r>
              <a:rPr lang="en-US" dirty="0">
                <a:solidFill>
                  <a:srgbClr val="FF0000"/>
                </a:solidFill>
              </a:rPr>
              <a:t>eventually deliver</a:t>
            </a:r>
            <a:r>
              <a:rPr lang="en-US" dirty="0"/>
              <a:t> </a:t>
            </a:r>
            <a:r>
              <a:rPr lang="en-US" i="1" dirty="0"/>
              <a:t>m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Property of </a:t>
            </a:r>
            <a:r>
              <a:rPr lang="ja-JP" altLang="en-US" dirty="0"/>
              <a:t>“</a:t>
            </a:r>
            <a:r>
              <a:rPr lang="en-US" dirty="0"/>
              <a:t>all or nothing.</a:t>
            </a:r>
            <a:r>
              <a:rPr lang="ja-JP" altLang="en-US" dirty="0"/>
              <a:t>”</a:t>
            </a:r>
            <a:endParaRPr lang="en-US" altLang="ja-JP" dirty="0"/>
          </a:p>
          <a:p>
            <a:r>
              <a:rPr lang="en-US" dirty="0">
                <a:solidFill>
                  <a:srgbClr val="FF0000"/>
                </a:solidFill>
              </a:rPr>
              <a:t>Validity</a:t>
            </a:r>
            <a:r>
              <a:rPr lang="en-US" dirty="0"/>
              <a:t>: If a correct process </a:t>
            </a:r>
            <a:r>
              <a:rPr lang="en-US" dirty="0">
                <a:solidFill>
                  <a:srgbClr val="FF0000"/>
                </a:solidFill>
              </a:rPr>
              <a:t>multicasts</a:t>
            </a:r>
            <a:r>
              <a:rPr lang="en-US" dirty="0"/>
              <a:t> (sends) message </a:t>
            </a:r>
            <a:r>
              <a:rPr lang="en-US" i="1" dirty="0"/>
              <a:t>m</a:t>
            </a:r>
            <a:r>
              <a:rPr lang="en-US" dirty="0"/>
              <a:t>, then it will eventually deliver </a:t>
            </a:r>
            <a:r>
              <a:rPr lang="en-US" i="1" dirty="0"/>
              <a:t>m</a:t>
            </a:r>
            <a:r>
              <a:rPr lang="en-US" dirty="0"/>
              <a:t> itself.</a:t>
            </a:r>
          </a:p>
          <a:p>
            <a:pPr lvl="1"/>
            <a:r>
              <a:rPr lang="en-US" dirty="0"/>
              <a:t>Guarantees </a:t>
            </a:r>
            <a:r>
              <a:rPr lang="en-US" dirty="0" err="1"/>
              <a:t>liveness</a:t>
            </a:r>
            <a:r>
              <a:rPr lang="en-US" dirty="0"/>
              <a:t> to the sender.</a:t>
            </a:r>
            <a:endParaRPr lang="en-US" b="1" dirty="0"/>
          </a:p>
          <a:p>
            <a:r>
              <a:rPr lang="en-US" dirty="0"/>
              <a:t>Validity and agreement together ensure overall </a:t>
            </a:r>
            <a:r>
              <a:rPr lang="en-US" dirty="0" err="1"/>
              <a:t>liveness</a:t>
            </a:r>
            <a:r>
              <a:rPr lang="en-US" dirty="0"/>
              <a:t>: if some correct process multicasts a message m, then, all correct processes deliver m too.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A43D-5B34-5D42-A57B-C3929BC7D46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theme/theme1.xml><?xml version="1.0" encoding="utf-8"?>
<a:theme xmlns:a="http://schemas.openxmlformats.org/drawingml/2006/main" name="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CS252-template</Template>
  <TotalTime>20017</TotalTime>
  <Pages>12</Pages>
  <Words>1884</Words>
  <Application>Microsoft Office PowerPoint</Application>
  <PresentationFormat>Letter Paper (8.5x11 in)</PresentationFormat>
  <Paragraphs>356</Paragraphs>
  <Slides>28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40" baseType="lpstr">
      <vt:lpstr>ＭＳ Ｐゴシック</vt:lpstr>
      <vt:lpstr>Arial</vt:lpstr>
      <vt:lpstr>Calibri</vt:lpstr>
      <vt:lpstr>Helvetica</vt:lpstr>
      <vt:lpstr>Monaco</vt:lpstr>
      <vt:lpstr>New York</vt:lpstr>
      <vt:lpstr>Symbol</vt:lpstr>
      <vt:lpstr>Times</vt:lpstr>
      <vt:lpstr>Times New Roman</vt:lpstr>
      <vt:lpstr>Wingdings</vt:lpstr>
      <vt:lpstr>CS252-template</vt:lpstr>
      <vt:lpstr>Office Theme</vt:lpstr>
      <vt:lpstr>CSE 486/586 Distributed Systems Reliable Multicast --- 1</vt:lpstr>
      <vt:lpstr>Last Time</vt:lpstr>
      <vt:lpstr>Today’s Question</vt:lpstr>
      <vt:lpstr>Why: Examples</vt:lpstr>
      <vt:lpstr>Why: Examples</vt:lpstr>
      <vt:lpstr>The Interface</vt:lpstr>
      <vt:lpstr>Basic Multicast (B-multicast)</vt:lpstr>
      <vt:lpstr>What: Properties to Consider</vt:lpstr>
      <vt:lpstr>What: Reliable Multicast Goals</vt:lpstr>
      <vt:lpstr>Reliable Multicast Overview</vt:lpstr>
      <vt:lpstr>Reliable R-Multicast Algorithm</vt:lpstr>
      <vt:lpstr>Reliable R-Multicast Algorithm</vt:lpstr>
      <vt:lpstr>CSE 486/586 Administrivia</vt:lpstr>
      <vt:lpstr>Ordered Multicast Problem</vt:lpstr>
      <vt:lpstr>Example: Bulletin Board</vt:lpstr>
      <vt:lpstr>Ordered Multicast Problem</vt:lpstr>
      <vt:lpstr>FIFO Ordering</vt:lpstr>
      <vt:lpstr>Causal Ordering</vt:lpstr>
      <vt:lpstr>Total Ordering</vt:lpstr>
      <vt:lpstr>Ordered Multicast</vt:lpstr>
      <vt:lpstr>Total, FIFO and Causal Ordering</vt:lpstr>
      <vt:lpstr>Display From Bulletin Board Program</vt:lpstr>
      <vt:lpstr>Providing Ordering Guarantees (FIFO) </vt:lpstr>
      <vt:lpstr>Hold-back Queue for Arrived Multicast Messages</vt:lpstr>
      <vt:lpstr>Implementing FIFO Ordering</vt:lpstr>
      <vt:lpstr>Example: FIFO Multicast </vt:lpstr>
      <vt:lpstr>Summary</vt:lpstr>
      <vt:lpstr>Acknowledgements</vt:lpstr>
    </vt:vector>
  </TitlesOfParts>
  <Manager/>
  <Company>UC Berkeley-EECS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152  Computer Architecture  and Engineering  Lec 01 - Introduction  </dc:title>
  <dc:subject/>
  <dc:creator> Krste Asanovic</dc:creator>
  <cp:keywords/>
  <dc:description/>
  <cp:lastModifiedBy>kiran prabhakar</cp:lastModifiedBy>
  <cp:revision>919</cp:revision>
  <cp:lastPrinted>2016-02-19T15:26:14Z</cp:lastPrinted>
  <dcterms:created xsi:type="dcterms:W3CDTF">2012-02-15T22:03:28Z</dcterms:created>
  <dcterms:modified xsi:type="dcterms:W3CDTF">2019-03-12T00:57:28Z</dcterms:modified>
  <cp:category/>
</cp:coreProperties>
</file>