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60"/>
  </p:notesMasterIdLst>
  <p:handoutMasterIdLst>
    <p:handoutMasterId r:id="rId61"/>
  </p:handoutMasterIdLst>
  <p:sldIdLst>
    <p:sldId id="322" r:id="rId3"/>
    <p:sldId id="767" r:id="rId4"/>
    <p:sldId id="829" r:id="rId5"/>
    <p:sldId id="839" r:id="rId6"/>
    <p:sldId id="830" r:id="rId7"/>
    <p:sldId id="831" r:id="rId8"/>
    <p:sldId id="843" r:id="rId9"/>
    <p:sldId id="832" r:id="rId10"/>
    <p:sldId id="844" r:id="rId11"/>
    <p:sldId id="833" r:id="rId12"/>
    <p:sldId id="842" r:id="rId13"/>
    <p:sldId id="840" r:id="rId14"/>
    <p:sldId id="847" r:id="rId15"/>
    <p:sldId id="846" r:id="rId16"/>
    <p:sldId id="848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67" r:id="rId25"/>
    <p:sldId id="857" r:id="rId26"/>
    <p:sldId id="885" r:id="rId27"/>
    <p:sldId id="860" r:id="rId28"/>
    <p:sldId id="858" r:id="rId29"/>
    <p:sldId id="859" r:id="rId30"/>
    <p:sldId id="861" r:id="rId31"/>
    <p:sldId id="868" r:id="rId32"/>
    <p:sldId id="862" r:id="rId33"/>
    <p:sldId id="863" r:id="rId34"/>
    <p:sldId id="864" r:id="rId35"/>
    <p:sldId id="865" r:id="rId36"/>
    <p:sldId id="866" r:id="rId37"/>
    <p:sldId id="869" r:id="rId38"/>
    <p:sldId id="870" r:id="rId39"/>
    <p:sldId id="871" r:id="rId40"/>
    <p:sldId id="872" r:id="rId41"/>
    <p:sldId id="873" r:id="rId42"/>
    <p:sldId id="878" r:id="rId43"/>
    <p:sldId id="879" r:id="rId44"/>
    <p:sldId id="874" r:id="rId45"/>
    <p:sldId id="875" r:id="rId46"/>
    <p:sldId id="876" r:id="rId47"/>
    <p:sldId id="877" r:id="rId48"/>
    <p:sldId id="880" r:id="rId49"/>
    <p:sldId id="881" r:id="rId50"/>
    <p:sldId id="882" r:id="rId51"/>
    <p:sldId id="883" r:id="rId52"/>
    <p:sldId id="884" r:id="rId53"/>
    <p:sldId id="835" r:id="rId54"/>
    <p:sldId id="838" r:id="rId55"/>
    <p:sldId id="836" r:id="rId56"/>
    <p:sldId id="837" r:id="rId57"/>
    <p:sldId id="704" r:id="rId58"/>
    <p:sldId id="584" r:id="rId5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FB"/>
    <a:srgbClr val="0066FF"/>
    <a:srgbClr val="55FC02"/>
    <a:srgbClr val="FBBA03"/>
    <a:srgbClr val="0332B7"/>
    <a:srgbClr val="000000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0" autoAdjust="0"/>
    <p:restoredTop sz="80175" autoAdjust="0"/>
  </p:normalViewPr>
  <p:slideViewPr>
    <p:cSldViewPr>
      <p:cViewPr varScale="1">
        <p:scale>
          <a:sx n="85" d="100"/>
          <a:sy n="85" d="100"/>
        </p:scale>
        <p:origin x="1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3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407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9534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9428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13048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788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136357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9558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6793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872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53037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6621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91492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3580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8019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825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54545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91730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2650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45756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8707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872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31324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9358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12145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78489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35302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48333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70576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12684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74001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8185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24381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3045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91604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27691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31436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50220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7860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8506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Green arrows are message</a:t>
            </a:r>
            <a:r>
              <a:rPr lang="en-US" baseline="0" dirty="0"/>
              <a:t> multicasts.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Dotted arrows are sequence number proposals.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A:1 in gray means</a:t>
            </a:r>
            <a:r>
              <a:rPr lang="en-US" baseline="0" dirty="0"/>
              <a:t> message A, proposal 1</a:t>
            </a:r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0145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Reliable Multicast --- 2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ISIS algorithm for total ordering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Sender multicasts message to everyone</a:t>
            </a:r>
          </a:p>
          <a:p>
            <a:r>
              <a:rPr lang="en-US" dirty="0"/>
              <a:t>Reply with </a:t>
            </a:r>
            <a:r>
              <a:rPr lang="en-US" dirty="0">
                <a:solidFill>
                  <a:srgbClr val="0000FF"/>
                </a:solidFill>
              </a:rPr>
              <a:t>proposed</a:t>
            </a:r>
            <a:r>
              <a:rPr lang="en-US" dirty="0"/>
              <a:t> priority (sequence no.)</a:t>
            </a:r>
          </a:p>
          <a:p>
            <a:pPr lvl="1"/>
            <a:r>
              <a:rPr lang="en-US" dirty="0"/>
              <a:t>Larger than all observed </a:t>
            </a:r>
            <a:r>
              <a:rPr lang="en-US" i="1" dirty="0"/>
              <a:t>agreed </a:t>
            </a:r>
            <a:r>
              <a:rPr lang="en-US" dirty="0"/>
              <a:t>priorities</a:t>
            </a:r>
          </a:p>
          <a:p>
            <a:pPr lvl="1"/>
            <a:r>
              <a:rPr lang="en-US" dirty="0"/>
              <a:t>Larger than any previously proposed (by self) priority</a:t>
            </a:r>
          </a:p>
          <a:p>
            <a:r>
              <a:rPr lang="en-US" dirty="0"/>
              <a:t>Store message in </a:t>
            </a:r>
            <a:r>
              <a:rPr lang="en-US" dirty="0">
                <a:solidFill>
                  <a:srgbClr val="0000FF"/>
                </a:solidFill>
              </a:rPr>
              <a:t>priority queue</a:t>
            </a:r>
          </a:p>
          <a:p>
            <a:pPr lvl="1"/>
            <a:r>
              <a:rPr lang="en-US" dirty="0"/>
              <a:t>Ordered by priority (proposed or agreed)</a:t>
            </a:r>
          </a:p>
          <a:p>
            <a:pPr lvl="1"/>
            <a:r>
              <a:rPr lang="en-US" dirty="0"/>
              <a:t>Mark message as undeliverable</a:t>
            </a:r>
          </a:p>
          <a:p>
            <a:r>
              <a:rPr lang="en-US" dirty="0"/>
              <a:t>Sender chooses </a:t>
            </a:r>
            <a:r>
              <a:rPr lang="en-US" dirty="0">
                <a:solidFill>
                  <a:srgbClr val="0000FF"/>
                </a:solidFill>
              </a:rPr>
              <a:t>agreed </a:t>
            </a:r>
            <a:r>
              <a:rPr lang="en-US" dirty="0"/>
              <a:t>priority, re-multicasts message with agreed priority</a:t>
            </a:r>
          </a:p>
          <a:p>
            <a:pPr lvl="1"/>
            <a:r>
              <a:rPr lang="en-US" dirty="0"/>
              <a:t> Maximum of all proposed priorities</a:t>
            </a:r>
          </a:p>
          <a:p>
            <a:r>
              <a:rPr lang="en-US" dirty="0"/>
              <a:t>Upon receiving agreed (final) priority</a:t>
            </a:r>
          </a:p>
          <a:p>
            <a:pPr lvl="1"/>
            <a:r>
              <a:rPr lang="en-US" dirty="0"/>
              <a:t>Mark message as deliverable</a:t>
            </a:r>
          </a:p>
          <a:p>
            <a:pPr lvl="1"/>
            <a:r>
              <a:rPr lang="en-US" dirty="0"/>
              <a:t>Reorder the delivery queue based on the priorities</a:t>
            </a:r>
          </a:p>
          <a:p>
            <a:pPr lvl="1"/>
            <a:r>
              <a:rPr lang="en-US" dirty="0"/>
              <a:t>Deliver any deliverable messages at the front of priority queue</a:t>
            </a:r>
          </a:p>
          <a:p>
            <a:r>
              <a:rPr lang="en-US" dirty="0">
                <a:solidFill>
                  <a:srgbClr val="FF0000"/>
                </a:solidFill>
              </a:rPr>
              <a:t>Notice any (small) issue?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102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PA2-B is due on 3/15.</a:t>
            </a:r>
          </a:p>
          <a:p>
            <a:pPr lvl="1"/>
            <a:r>
              <a:rPr lang="en-US" dirty="0"/>
              <a:t>Right before Spring break</a:t>
            </a:r>
          </a:p>
          <a:p>
            <a:r>
              <a:rPr lang="en-US" dirty="0"/>
              <a:t>Midterm is on 3/13.</a:t>
            </a:r>
          </a:p>
          <a:p>
            <a:r>
              <a:rPr lang="en-US" dirty="0"/>
              <a:t>Come up with a schedule that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9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processes P1 &amp; P2 at their initial state.</a:t>
            </a:r>
          </a:p>
          <a:p>
            <a:r>
              <a:rPr lang="en-US" dirty="0"/>
              <a:t>P1 sends M1 &amp; P2 sends M2.</a:t>
            </a:r>
          </a:p>
          <a:p>
            <a:r>
              <a:rPr lang="en-US" dirty="0"/>
              <a:t>P1 receives M1 (its own) and proposes 1. P2 does the same for M2.</a:t>
            </a:r>
          </a:p>
          <a:p>
            <a:r>
              <a:rPr lang="en-US" dirty="0"/>
              <a:t>P2 receives M1 (P1’s message) and proposes 2. P1 does the same for M2.</a:t>
            </a:r>
          </a:p>
          <a:p>
            <a:r>
              <a:rPr lang="en-US" dirty="0"/>
              <a:t>P1 picks 2 for M1 &amp; P2 also picks 2 for M2.</a:t>
            </a:r>
          </a:p>
          <a:p>
            <a:r>
              <a:rPr lang="en-US" dirty="0"/>
              <a:t>Same sequence number for two different </a:t>
            </a:r>
            <a:r>
              <a:rPr lang="en-US" dirty="0" err="1"/>
              <a:t>msgs</a:t>
            </a:r>
            <a:r>
              <a:rPr lang="en-US" dirty="0"/>
              <a:t>.</a:t>
            </a:r>
          </a:p>
          <a:p>
            <a:r>
              <a:rPr lang="en-US" dirty="0"/>
              <a:t>How do you want to solve this?</a:t>
            </a:r>
          </a:p>
          <a:p>
            <a:pPr lvl="1"/>
            <a:r>
              <a:rPr lang="en-US" dirty="0"/>
              <a:t>Use process numbers as a tie-breaker.</a:t>
            </a:r>
          </a:p>
          <a:p>
            <a:pPr lvl="1"/>
            <a:r>
              <a:rPr lang="en-US" dirty="0"/>
              <a:t>For a proposal, always use the following format: X.Y</a:t>
            </a:r>
          </a:p>
          <a:p>
            <a:pPr lvl="2"/>
            <a:r>
              <a:rPr lang="en-US" dirty="0"/>
              <a:t>X is the proposed number and Y is the process id.</a:t>
            </a:r>
          </a:p>
          <a:p>
            <a:pPr lvl="1"/>
            <a:r>
              <a:rPr lang="en-US" dirty="0"/>
              <a:t>P1 has proposed 2 for M1 </a:t>
            </a:r>
            <a:r>
              <a:rPr lang="en-US" dirty="0">
                <a:sym typeface="Wingdings" pitchFamily="2" charset="2"/>
              </a:rPr>
              <a:t> The proposal for M1 is now </a:t>
            </a:r>
            <a:r>
              <a:rPr lang="en-US" dirty="0"/>
              <a:t>2.1.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311835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17845-C186-E343-B9E7-77CADB75E844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</p:spTree>
    <p:extLst>
      <p:ext uri="{BB962C8B-B14F-4D97-AF65-F5344CB8AC3E}">
        <p14:creationId xmlns:p14="http://schemas.microsoft.com/office/powerpoint/2010/main" val="333324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FA85E-737F-8548-A76C-722B0351CBF5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6A2411-402C-5E40-90A5-B4A33E6A63C5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87975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67A854-0762-F641-9012-00131A111D8D}"/>
              </a:ext>
            </a:extLst>
          </p:cNvPr>
          <p:cNvSpPr/>
          <p:nvPr/>
        </p:nvSpPr>
        <p:spPr>
          <a:xfrm>
            <a:off x="6858000" y="32385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C4246A-C51F-3549-AE77-BC5857FCE681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C6C7F9-99C1-5042-971A-CC04C6950D22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333694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54C0C-BB70-D042-A339-86A60989DC86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373734-BA9E-3F4B-AE01-99E66163E2B8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BD026-9B66-7B4B-B670-04C7286FFD49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CAA82-5EDD-2544-B5B4-943F8BA1C7ED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194830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E871-1026-F94F-9D92-983E540D9040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51A05-8D28-0A4F-B8AF-3D86F313F3AF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5587F-1C9C-1C41-A463-74DEA685E0C2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995680-5462-C643-817F-4F1B8466B2EE}"/>
              </a:ext>
            </a:extLst>
          </p:cNvPr>
          <p:cNvSpPr/>
          <p:nvPr/>
        </p:nvSpPr>
        <p:spPr>
          <a:xfrm>
            <a:off x="7620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B5C0E-8488-2643-AC95-A22F88F7A272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30865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9FAE76-7AB4-1846-8576-896B41AB94D8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7039D3-7627-DC44-97FE-DA50418C0625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217B36-6B09-434B-8750-62B7472583E2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0014D8-5A76-B443-BDB7-C6B98535FAE5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EA7FCD-6BF6-124A-AD49-ADB31EBB7F38}"/>
              </a:ext>
            </a:extLst>
          </p:cNvPr>
          <p:cNvSpPr/>
          <p:nvPr/>
        </p:nvSpPr>
        <p:spPr>
          <a:xfrm>
            <a:off x="7620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36DB8D-D3CB-0C42-835D-023380BCB52E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34041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en-US" dirty="0"/>
              <a:t>One-to-many: “Local” broadcast within a group </a:t>
            </a:r>
            <a:r>
              <a:rPr lang="en-US" i="1" dirty="0" err="1"/>
              <a:t>g</a:t>
            </a:r>
            <a:r>
              <a:rPr lang="en-US" dirty="0"/>
              <a:t> of processes</a:t>
            </a:r>
          </a:p>
          <a:p>
            <a:r>
              <a:rPr lang="en-US" dirty="0"/>
              <a:t>What are the issues?</a:t>
            </a:r>
          </a:p>
          <a:p>
            <a:pPr lvl="1"/>
            <a:r>
              <a:rPr lang="en-US" dirty="0"/>
              <a:t>Processes crash (we assume crash-stop)</a:t>
            </a:r>
          </a:p>
          <a:p>
            <a:pPr lvl="1"/>
            <a:r>
              <a:rPr lang="en-US" dirty="0"/>
              <a:t>Messages get delayed</a:t>
            </a:r>
          </a:p>
          <a:p>
            <a:r>
              <a:rPr lang="en-US" dirty="0"/>
              <a:t>B-multicast</a:t>
            </a:r>
          </a:p>
          <a:p>
            <a:r>
              <a:rPr lang="en-US" dirty="0"/>
              <a:t>R-Multicast</a:t>
            </a:r>
          </a:p>
          <a:p>
            <a:pPr lvl="1"/>
            <a:r>
              <a:rPr lang="en-US" dirty="0"/>
              <a:t>Properties: integrity, agreement, validity</a:t>
            </a:r>
          </a:p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Why do we care about ordering?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5A5376-90D5-4D4E-B7E4-36534D7630E8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D80C-581E-8C4F-A2B4-5680E38A4468}"/>
              </a:ext>
            </a:extLst>
          </p:cNvPr>
          <p:cNvSpPr/>
          <p:nvPr/>
        </p:nvSpPr>
        <p:spPr>
          <a:xfrm>
            <a:off x="7620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2DACF-96C9-7545-8187-A569BED961A1}"/>
              </a:ext>
            </a:extLst>
          </p:cNvPr>
          <p:cNvSpPr/>
          <p:nvPr/>
        </p:nvSpPr>
        <p:spPr>
          <a:xfrm>
            <a:off x="6858000" y="48162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296377-1F7E-0942-AB8D-B3950F379E04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79640F-6989-884A-B6BC-8B442A63564A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6BCB05-3BF6-3647-BB42-41E6D102E516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2BD843-1204-CA4D-9E26-AFE6A6456F7B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</p:spTree>
    <p:extLst>
      <p:ext uri="{BB962C8B-B14F-4D97-AF65-F5344CB8AC3E}">
        <p14:creationId xmlns:p14="http://schemas.microsoft.com/office/powerpoint/2010/main" val="125777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A487C-509D-3944-894A-D2D9322DBE27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4E5DA5-037A-9C4F-945A-2B6C73A78D6A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FF61E-CF24-404F-9902-D68C8FC1B00E}"/>
              </a:ext>
            </a:extLst>
          </p:cNvPr>
          <p:cNvSpPr/>
          <p:nvPr/>
        </p:nvSpPr>
        <p:spPr>
          <a:xfrm>
            <a:off x="7620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AC7A04-A8B2-8E4E-ABB4-AD79C3569536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972BDF-717C-CC42-BD37-8BE93B1C446A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266017-5335-DC4F-83F2-07C87CD40321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7FD9FC-5053-B343-B502-40DBBEDB1FAF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5186C-AC18-5A47-8EB1-32A4D42E7D59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</p:spTree>
    <p:extLst>
      <p:ext uri="{BB962C8B-B14F-4D97-AF65-F5344CB8AC3E}">
        <p14:creationId xmlns:p14="http://schemas.microsoft.com/office/powerpoint/2010/main" val="173393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E62B76-7BF0-7445-A894-5C6FBABCBBD4}"/>
              </a:ext>
            </a:extLst>
          </p:cNvPr>
          <p:cNvSpPr/>
          <p:nvPr/>
        </p:nvSpPr>
        <p:spPr>
          <a:xfrm>
            <a:off x="7620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06D174-FDB5-D446-8F0D-99EBD1FB8110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</p:spTree>
    <p:extLst>
      <p:ext uri="{BB962C8B-B14F-4D97-AF65-F5344CB8AC3E}">
        <p14:creationId xmlns:p14="http://schemas.microsoft.com/office/powerpoint/2010/main" val="220476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E62B76-7BF0-7445-A894-5C6FBABCBBD4}"/>
              </a:ext>
            </a:extLst>
          </p:cNvPr>
          <p:cNvSpPr/>
          <p:nvPr/>
        </p:nvSpPr>
        <p:spPr>
          <a:xfrm>
            <a:off x="7619656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BA409A-74D1-B24A-A5B9-B1CE57CE6F20}"/>
              </a:ext>
            </a:extLst>
          </p:cNvPr>
          <p:cNvSpPr/>
          <p:nvPr/>
        </p:nvSpPr>
        <p:spPr>
          <a:xfrm>
            <a:off x="6858000" y="1790700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A:1.1</a:t>
            </a:r>
          </a:p>
        </p:txBody>
      </p:sp>
    </p:spTree>
    <p:extLst>
      <p:ext uri="{BB962C8B-B14F-4D97-AF65-F5344CB8AC3E}">
        <p14:creationId xmlns:p14="http://schemas.microsoft.com/office/powerpoint/2010/main" val="34539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E62B76-7BF0-7445-A894-5C6FBABCBBD4}"/>
              </a:ext>
            </a:extLst>
          </p:cNvPr>
          <p:cNvSpPr/>
          <p:nvPr/>
        </p:nvSpPr>
        <p:spPr>
          <a:xfrm>
            <a:off x="7619656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</p:spTree>
    <p:extLst>
      <p:ext uri="{BB962C8B-B14F-4D97-AF65-F5344CB8AC3E}">
        <p14:creationId xmlns:p14="http://schemas.microsoft.com/office/powerpoint/2010/main" val="105110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E62B76-7BF0-7445-A894-5C6FBABCBBD4}"/>
              </a:ext>
            </a:extLst>
          </p:cNvPr>
          <p:cNvSpPr/>
          <p:nvPr/>
        </p:nvSpPr>
        <p:spPr>
          <a:xfrm>
            <a:off x="7619656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7620000" y="1803992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</p:spTree>
    <p:extLst>
      <p:ext uri="{BB962C8B-B14F-4D97-AF65-F5344CB8AC3E}">
        <p14:creationId xmlns:p14="http://schemas.microsoft.com/office/powerpoint/2010/main" val="5181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8507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8333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20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81B3A87-45C0-B340-AE3D-1155B331D959}"/>
              </a:ext>
            </a:extLst>
          </p:cNvPr>
          <p:cNvSpPr/>
          <p:nvPr/>
        </p:nvSpPr>
        <p:spPr>
          <a:xfrm>
            <a:off x="7619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</p:spTree>
    <p:extLst>
      <p:ext uri="{BB962C8B-B14F-4D97-AF65-F5344CB8AC3E}">
        <p14:creationId xmlns:p14="http://schemas.microsoft.com/office/powerpoint/2010/main" val="125487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138F55-16A5-E644-9E96-707D8328C650}"/>
              </a:ext>
            </a:extLst>
          </p:cNvPr>
          <p:cNvSpPr/>
          <p:nvPr/>
        </p:nvSpPr>
        <p:spPr>
          <a:xfrm>
            <a:off x="7619313" y="3241406"/>
            <a:ext cx="686487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7619313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</p:spTree>
    <p:extLst>
      <p:ext uri="{BB962C8B-B14F-4D97-AF65-F5344CB8AC3E}">
        <p14:creationId xmlns:p14="http://schemas.microsoft.com/office/powerpoint/2010/main" val="244449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7B42A-668E-A14E-A6E8-A01EFDB15DF3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7619313" y="4816277"/>
            <a:ext cx="683552" cy="3810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</p:spTree>
    <p:extLst>
      <p:ext uri="{BB962C8B-B14F-4D97-AF65-F5344CB8AC3E}">
        <p14:creationId xmlns:p14="http://schemas.microsoft.com/office/powerpoint/2010/main" val="15860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7619313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D1FFC8-CEE1-5C4B-8900-D68DE307BA31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B:1.3</a:t>
            </a:r>
          </a:p>
        </p:txBody>
      </p:sp>
    </p:spTree>
    <p:extLst>
      <p:ext uri="{BB962C8B-B14F-4D97-AF65-F5344CB8AC3E}">
        <p14:creationId xmlns:p14="http://schemas.microsoft.com/office/powerpoint/2010/main" val="27864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Ordering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219200"/>
            <a:ext cx="48942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8000" y="1143000"/>
            <a:ext cx="2738438" cy="507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Totally ordered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FIFO-related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Causally 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3</a:t>
            </a:r>
            <a:br>
              <a:rPr lang="en-GB" sz="1600" baseline="-25000" dirty="0">
                <a:solidFill>
                  <a:schemeClr val="tx1"/>
                </a:solidFill>
                <a:latin typeface="Arial" charset="0"/>
              </a:rPr>
            </a:br>
            <a:endParaRPr lang="en-GB" sz="1600" baseline="-250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 ordering does not imply causal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Causal ordering implies FIFO ordering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Causal ordering does not imply total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Hybrid mode: causal-total ordering, FIFO-total ordering.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7619313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6857313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</p:spTree>
    <p:extLst>
      <p:ext uri="{BB962C8B-B14F-4D97-AF65-F5344CB8AC3E}">
        <p14:creationId xmlns:p14="http://schemas.microsoft.com/office/powerpoint/2010/main" val="1168337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7619313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6857313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</p:spTree>
    <p:extLst>
      <p:ext uri="{BB962C8B-B14F-4D97-AF65-F5344CB8AC3E}">
        <p14:creationId xmlns:p14="http://schemas.microsoft.com/office/powerpoint/2010/main" val="11937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875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8698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</p:spTree>
    <p:extLst>
      <p:ext uri="{BB962C8B-B14F-4D97-AF65-F5344CB8AC3E}">
        <p14:creationId xmlns:p14="http://schemas.microsoft.com/office/powerpoint/2010/main" val="237375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304476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A09209-B3BB-8040-9029-B4BC6EEF1210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85670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0CED6E-AD12-4F47-8F85-4B88DCA9CE5C}"/>
              </a:ext>
            </a:extLst>
          </p:cNvPr>
          <p:cNvSpPr/>
          <p:nvPr/>
        </p:nvSpPr>
        <p:spPr>
          <a:xfrm>
            <a:off x="8382000" y="3241406"/>
            <a:ext cx="690966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C:3.2</a:t>
            </a:r>
          </a:p>
        </p:txBody>
      </p:sp>
    </p:spTree>
    <p:extLst>
      <p:ext uri="{BB962C8B-B14F-4D97-AF65-F5344CB8AC3E}">
        <p14:creationId xmlns:p14="http://schemas.microsoft.com/office/powerpoint/2010/main" val="12423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</p:spTree>
    <p:extLst>
      <p:ext uri="{BB962C8B-B14F-4D97-AF65-F5344CB8AC3E}">
        <p14:creationId xmlns:p14="http://schemas.microsoft.com/office/powerpoint/2010/main" val="2536387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54055-0CD4-8E49-B847-37C383243A09}"/>
              </a:ext>
            </a:extLst>
          </p:cNvPr>
          <p:cNvSpPr/>
          <p:nvPr/>
        </p:nvSpPr>
        <p:spPr>
          <a:xfrm>
            <a:off x="6858000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C:2.1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6856532" y="1799651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</p:spTree>
    <p:extLst>
      <p:ext uri="{BB962C8B-B14F-4D97-AF65-F5344CB8AC3E}">
        <p14:creationId xmlns:p14="http://schemas.microsoft.com/office/powerpoint/2010/main" val="646715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8381313" y="1801947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7619313" y="1801947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6856532" y="1799651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</p:spTree>
    <p:extLst>
      <p:ext uri="{BB962C8B-B14F-4D97-AF65-F5344CB8AC3E}">
        <p14:creationId xmlns:p14="http://schemas.microsoft.com/office/powerpoint/2010/main" val="7296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842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8333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666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19200" y="2500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397000" y="2513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74800" y="2500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FIFO Multicast 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976803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2108200" y="2563812"/>
            <a:ext cx="5702300" cy="25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3100" y="2398712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3100" y="3008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47700" y="3643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P3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362200" y="2576512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362200" y="2563812"/>
            <a:ext cx="30099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120900" y="32115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120900" y="3884612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90625" y="2462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029200" y="1903412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1308100" y="1903412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24200" y="1509712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390900" y="2563812"/>
            <a:ext cx="1206500" cy="1320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416300" y="2589212"/>
            <a:ext cx="11938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04900" y="5840412"/>
            <a:ext cx="571500" cy="228600"/>
            <a:chOff x="1024" y="3016"/>
            <a:chExt cx="360" cy="144"/>
          </a:xfrm>
        </p:grpSpPr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1024" y="3016"/>
              <a:ext cx="360" cy="1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35949" name="Line 23"/>
            <p:cNvSpPr>
              <a:spLocks noChangeShapeType="1"/>
            </p:cNvSpPr>
            <p:nvPr/>
          </p:nvSpPr>
          <p:spPr bwMode="auto">
            <a:xfrm>
              <a:off x="1144" y="30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24"/>
            <p:cNvSpPr>
              <a:spLocks noChangeShapeType="1"/>
            </p:cNvSpPr>
            <p:nvPr/>
          </p:nvSpPr>
          <p:spPr bwMode="auto">
            <a:xfrm>
              <a:off x="1264" y="301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231900" y="3097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1409700" y="31099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1587500" y="30972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1231900" y="37957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1409700" y="38084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>
            <a:off x="1587500" y="37957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1"/>
          <p:cNvSpPr>
            <a:spLocks noChangeShapeType="1"/>
          </p:cNvSpPr>
          <p:nvPr/>
        </p:nvSpPr>
        <p:spPr bwMode="auto">
          <a:xfrm flipV="1">
            <a:off x="5727700" y="2576512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2"/>
          <p:cNvSpPr>
            <a:spLocks noChangeShapeType="1"/>
          </p:cNvSpPr>
          <p:nvPr/>
        </p:nvSpPr>
        <p:spPr bwMode="auto">
          <a:xfrm>
            <a:off x="5765800" y="3236912"/>
            <a:ext cx="381000" cy="673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21336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2" name="Line 35"/>
          <p:cNvSpPr>
            <a:spLocks noChangeShapeType="1"/>
          </p:cNvSpPr>
          <p:nvPr/>
        </p:nvSpPr>
        <p:spPr bwMode="auto">
          <a:xfrm>
            <a:off x="2311400" y="2386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6"/>
          <p:cNvSpPr>
            <a:spLocks noChangeShapeType="1"/>
          </p:cNvSpPr>
          <p:nvPr/>
        </p:nvSpPr>
        <p:spPr bwMode="auto">
          <a:xfrm>
            <a:off x="24892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3187700" y="2347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33655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3543300" y="2347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24638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26416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28194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42799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44577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>
            <a:off x="46355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3815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>
            <a:off x="45593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8"/>
          <p:cNvSpPr>
            <a:spLocks noChangeShapeType="1"/>
          </p:cNvSpPr>
          <p:nvPr/>
        </p:nvSpPr>
        <p:spPr bwMode="auto">
          <a:xfrm>
            <a:off x="47371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50927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7" name="Line 50"/>
          <p:cNvSpPr>
            <a:spLocks noChangeShapeType="1"/>
          </p:cNvSpPr>
          <p:nvPr/>
        </p:nvSpPr>
        <p:spPr bwMode="auto">
          <a:xfrm>
            <a:off x="52705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1"/>
          <p:cNvSpPr>
            <a:spLocks noChangeShapeType="1"/>
          </p:cNvSpPr>
          <p:nvPr/>
        </p:nvSpPr>
        <p:spPr bwMode="auto">
          <a:xfrm>
            <a:off x="54483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5194300" y="3109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0" name="Line 53"/>
          <p:cNvSpPr>
            <a:spLocks noChangeShapeType="1"/>
          </p:cNvSpPr>
          <p:nvPr/>
        </p:nvSpPr>
        <p:spPr bwMode="auto">
          <a:xfrm>
            <a:off x="5372100" y="3122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>
            <a:off x="5549900" y="3109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5765800" y="2360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59436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7"/>
          <p:cNvSpPr>
            <a:spLocks noChangeShapeType="1"/>
          </p:cNvSpPr>
          <p:nvPr/>
        </p:nvSpPr>
        <p:spPr bwMode="auto">
          <a:xfrm>
            <a:off x="61214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5892800" y="3871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6" name="Line 59"/>
          <p:cNvSpPr>
            <a:spLocks noChangeShapeType="1"/>
          </p:cNvSpPr>
          <p:nvPr/>
        </p:nvSpPr>
        <p:spPr bwMode="auto">
          <a:xfrm>
            <a:off x="60706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0"/>
          <p:cNvSpPr>
            <a:spLocks noChangeShapeType="1"/>
          </p:cNvSpPr>
          <p:nvPr/>
        </p:nvSpPr>
        <p:spPr bwMode="auto">
          <a:xfrm>
            <a:off x="6248400" y="3871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68580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>
            <a:off x="72136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>
            <a:off x="70485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20923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3146425" y="2309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2422525" y="3186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</a:t>
            </a:r>
            <a:r>
              <a:rPr lang="en-US" sz="1600" b="1"/>
              <a:t> 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4340225" y="31734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5" name="Text Box 68"/>
          <p:cNvSpPr txBox="1">
            <a:spLocks noChangeArrowheads="1"/>
          </p:cNvSpPr>
          <p:nvPr/>
        </p:nvSpPr>
        <p:spPr bwMode="auto">
          <a:xfrm>
            <a:off x="5153025" y="3071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5724525" y="2322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07" name="Text Box 70"/>
          <p:cNvSpPr txBox="1">
            <a:spLocks noChangeArrowheads="1"/>
          </p:cNvSpPr>
          <p:nvPr/>
        </p:nvSpPr>
        <p:spPr bwMode="auto">
          <a:xfrm>
            <a:off x="1203325" y="3059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8" name="Text Box 71"/>
          <p:cNvSpPr txBox="1">
            <a:spLocks noChangeArrowheads="1"/>
          </p:cNvSpPr>
          <p:nvPr/>
        </p:nvSpPr>
        <p:spPr bwMode="auto">
          <a:xfrm>
            <a:off x="1203325" y="37576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09" name="Text Box 72"/>
          <p:cNvSpPr txBox="1">
            <a:spLocks noChangeArrowheads="1"/>
          </p:cNvSpPr>
          <p:nvPr/>
        </p:nvSpPr>
        <p:spPr bwMode="auto">
          <a:xfrm>
            <a:off x="68294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10" name="Text Box 73"/>
          <p:cNvSpPr txBox="1">
            <a:spLocks noChangeArrowheads="1"/>
          </p:cNvSpPr>
          <p:nvPr/>
        </p:nvSpPr>
        <p:spPr bwMode="auto">
          <a:xfrm>
            <a:off x="42386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11" name="Text Box 74"/>
          <p:cNvSpPr txBox="1">
            <a:spLocks noChangeArrowheads="1"/>
          </p:cNvSpPr>
          <p:nvPr/>
        </p:nvSpPr>
        <p:spPr bwMode="auto">
          <a:xfrm>
            <a:off x="50514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1 0 </a:t>
            </a:r>
            <a:r>
              <a:rPr lang="en-US" sz="1600" b="1"/>
              <a:t>0</a:t>
            </a:r>
          </a:p>
        </p:txBody>
      </p:sp>
      <p:sp>
        <p:nvSpPr>
          <p:cNvPr id="35912" name="Text Box 75"/>
          <p:cNvSpPr txBox="1">
            <a:spLocks noChangeArrowheads="1"/>
          </p:cNvSpPr>
          <p:nvPr/>
        </p:nvSpPr>
        <p:spPr bwMode="auto">
          <a:xfrm>
            <a:off x="5851525" y="3833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2 1 0</a:t>
            </a:r>
          </a:p>
        </p:txBody>
      </p:sp>
      <p:sp>
        <p:nvSpPr>
          <p:cNvPr id="35914" name="Text Box 77"/>
          <p:cNvSpPr txBox="1">
            <a:spLocks noChangeArrowheads="1"/>
          </p:cNvSpPr>
          <p:nvPr/>
        </p:nvSpPr>
        <p:spPr bwMode="auto">
          <a:xfrm>
            <a:off x="2247900" y="27162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5" name="Text Box 78"/>
          <p:cNvSpPr txBox="1">
            <a:spLocks noChangeArrowheads="1"/>
          </p:cNvSpPr>
          <p:nvPr/>
        </p:nvSpPr>
        <p:spPr bwMode="auto">
          <a:xfrm>
            <a:off x="2832100" y="28178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6" name="Text Box 79"/>
          <p:cNvSpPr txBox="1">
            <a:spLocks noChangeArrowheads="1"/>
          </p:cNvSpPr>
          <p:nvPr/>
        </p:nvSpPr>
        <p:spPr bwMode="auto">
          <a:xfrm>
            <a:off x="3327400" y="26781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7" name="Text Box 80"/>
          <p:cNvSpPr txBox="1">
            <a:spLocks noChangeArrowheads="1"/>
          </p:cNvSpPr>
          <p:nvPr/>
        </p:nvSpPr>
        <p:spPr bwMode="auto">
          <a:xfrm>
            <a:off x="3898900" y="26400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8" name="Text Box 81"/>
          <p:cNvSpPr txBox="1">
            <a:spLocks noChangeArrowheads="1"/>
          </p:cNvSpPr>
          <p:nvPr/>
        </p:nvSpPr>
        <p:spPr bwMode="auto">
          <a:xfrm>
            <a:off x="5562600" y="27035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35919" name="Text Box 82"/>
          <p:cNvSpPr txBox="1">
            <a:spLocks noChangeArrowheads="1"/>
          </p:cNvSpPr>
          <p:nvPr/>
        </p:nvSpPr>
        <p:spPr bwMode="auto">
          <a:xfrm>
            <a:off x="5651500" y="34274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91219" name="AutoShape 83"/>
          <p:cNvSpPr>
            <a:spLocks noChangeArrowheads="1"/>
          </p:cNvSpPr>
          <p:nvPr/>
        </p:nvSpPr>
        <p:spPr bwMode="auto">
          <a:xfrm>
            <a:off x="7073900" y="1687512"/>
            <a:ext cx="1460500" cy="584200"/>
          </a:xfrm>
          <a:prstGeom prst="wedgeEllipseCallout">
            <a:avLst>
              <a:gd name="adj1" fmla="val -45347"/>
              <a:gd name="adj2" fmla="val 64403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Reject:</a:t>
            </a:r>
            <a:r>
              <a:rPr lang="en-US" b="1" dirty="0">
                <a:solidFill>
                  <a:schemeClr val="tx1"/>
                </a:solidFill>
              </a:rPr>
              <a:t>  1 &lt; 1 + 1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524000" y="2159000"/>
            <a:ext cx="4114800" cy="2601913"/>
            <a:chOff x="960" y="1233"/>
            <a:chExt cx="2592" cy="1639"/>
          </a:xfrm>
        </p:grpSpPr>
        <p:sp>
          <p:nvSpPr>
            <p:cNvPr id="35946" name="AutoShape 85"/>
            <p:cNvSpPr>
              <a:spLocks noChangeArrowheads="1"/>
            </p:cNvSpPr>
            <p:nvPr/>
          </p:nvSpPr>
          <p:spPr bwMode="auto">
            <a:xfrm>
              <a:off x="960" y="2504"/>
              <a:ext cx="912" cy="368"/>
            </a:xfrm>
            <a:prstGeom prst="wedgeEllipseCallout">
              <a:avLst>
                <a:gd name="adj1" fmla="val 39759"/>
                <a:gd name="adj2" fmla="val -1790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  <p:sp>
          <p:nvSpPr>
            <p:cNvPr id="35947" name="AutoShape 86"/>
            <p:cNvSpPr>
              <a:spLocks noChangeArrowheads="1"/>
            </p:cNvSpPr>
            <p:nvPr/>
          </p:nvSpPr>
          <p:spPr bwMode="auto">
            <a:xfrm>
              <a:off x="2656" y="1233"/>
              <a:ext cx="896" cy="368"/>
            </a:xfrm>
            <a:prstGeom prst="wedgeEllipseCallout">
              <a:avLst>
                <a:gd name="adj1" fmla="val -31514"/>
                <a:gd name="adj2" fmla="val 13614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Accept:</a:t>
              </a:r>
              <a:r>
                <a:rPr lang="en-US" b="1" dirty="0">
                  <a:solidFill>
                    <a:schemeClr val="tx1"/>
                  </a:solidFill>
                </a:rPr>
                <a:t>  2 = 1 + 1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857625" y="4037012"/>
            <a:ext cx="1781175" cy="1371600"/>
            <a:chOff x="2430" y="2416"/>
            <a:chExt cx="1122" cy="864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430" y="2416"/>
              <a:ext cx="548" cy="365"/>
              <a:chOff x="2734" y="2416"/>
              <a:chExt cx="548" cy="365"/>
            </a:xfrm>
          </p:grpSpPr>
          <p:grpSp>
            <p:nvGrpSpPr>
              <p:cNvPr id="7" name="Group 89"/>
              <p:cNvGrpSpPr>
                <a:grpSpLocks/>
              </p:cNvGrpSpPr>
              <p:nvPr/>
            </p:nvGrpSpPr>
            <p:grpSpPr bwMode="auto">
              <a:xfrm>
                <a:off x="2744" y="2608"/>
                <a:ext cx="360" cy="144"/>
                <a:chOff x="1024" y="3016"/>
                <a:chExt cx="360" cy="144"/>
              </a:xfrm>
            </p:grpSpPr>
            <p:sp>
              <p:nvSpPr>
                <p:cNvPr id="9122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44" name="Line 9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5" name="Line 9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41" name="AutoShape 93"/>
              <p:cNvSpPr>
                <a:spLocks noChangeArrowheads="1"/>
              </p:cNvSpPr>
              <p:nvPr/>
            </p:nvSpPr>
            <p:spPr bwMode="auto">
              <a:xfrm>
                <a:off x="2808" y="2416"/>
                <a:ext cx="184" cy="200"/>
              </a:xfrm>
              <a:prstGeom prst="curvedRightArrow">
                <a:avLst>
                  <a:gd name="adj1" fmla="val 21739"/>
                  <a:gd name="adj2" fmla="val 43478"/>
                  <a:gd name="adj3" fmla="val 3333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Text Box 94"/>
              <p:cNvSpPr txBox="1">
                <a:spLocks noChangeArrowheads="1"/>
              </p:cNvSpPr>
              <p:nvPr/>
            </p:nvSpPr>
            <p:spPr bwMode="auto">
              <a:xfrm>
                <a:off x="2734" y="258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9" name="AutoShape 95"/>
            <p:cNvSpPr>
              <a:spLocks noChangeArrowheads="1"/>
            </p:cNvSpPr>
            <p:nvPr/>
          </p:nvSpPr>
          <p:spPr bwMode="auto">
            <a:xfrm>
              <a:off x="2736" y="2912"/>
              <a:ext cx="816" cy="368"/>
            </a:xfrm>
            <a:prstGeom prst="wedgeEllipseCallout">
              <a:avLst>
                <a:gd name="adj1" fmla="val -29389"/>
                <a:gd name="adj2" fmla="val -1769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Buffer </a:t>
              </a:r>
              <a:r>
                <a:rPr lang="en-US" b="1" dirty="0">
                  <a:solidFill>
                    <a:schemeClr val="tx1"/>
                  </a:solidFill>
                </a:rPr>
                <a:t>2&gt;0 +1</a:t>
              </a:r>
            </a:p>
          </p:txBody>
        </p:sp>
      </p:grpSp>
      <p:sp>
        <p:nvSpPr>
          <p:cNvPr id="91232" name="AutoShape 96"/>
          <p:cNvSpPr>
            <a:spLocks noChangeArrowheads="1"/>
          </p:cNvSpPr>
          <p:nvPr/>
        </p:nvSpPr>
        <p:spPr bwMode="auto">
          <a:xfrm>
            <a:off x="5842000" y="4278312"/>
            <a:ext cx="1473200" cy="584200"/>
          </a:xfrm>
          <a:prstGeom prst="wedgeEllipseCallout">
            <a:avLst>
              <a:gd name="adj1" fmla="val -101727"/>
              <a:gd name="adj2" fmla="val -9864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Accept:</a:t>
            </a:r>
            <a:r>
              <a:rPr lang="en-US" b="1" dirty="0">
                <a:solidFill>
                  <a:schemeClr val="tx1"/>
                </a:solidFill>
              </a:rPr>
              <a:t>  1 = 0 + 1</a:t>
            </a:r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4937125" y="4024312"/>
            <a:ext cx="2530475" cy="1676400"/>
            <a:chOff x="3118" y="2408"/>
            <a:chExt cx="1594" cy="1056"/>
          </a:xfrm>
        </p:grpSpPr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3118" y="2408"/>
              <a:ext cx="548" cy="197"/>
              <a:chOff x="3254" y="2392"/>
              <a:chExt cx="548" cy="197"/>
            </a:xfrm>
          </p:grpSpPr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3264" y="2416"/>
                <a:ext cx="360" cy="144"/>
                <a:chOff x="1024" y="3016"/>
                <a:chExt cx="360" cy="144"/>
              </a:xfrm>
            </p:grpSpPr>
            <p:sp>
              <p:nvSpPr>
                <p:cNvPr id="91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36" name="Line 10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7" name="Line 10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4" name="Text Box 103"/>
              <p:cNvSpPr txBox="1">
                <a:spLocks noChangeArrowheads="1"/>
              </p:cNvSpPr>
              <p:nvPr/>
            </p:nvSpPr>
            <p:spPr bwMode="auto">
              <a:xfrm>
                <a:off x="3254" y="239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2" name="AutoShape 104"/>
            <p:cNvSpPr>
              <a:spLocks noChangeArrowheads="1"/>
            </p:cNvSpPr>
            <p:nvPr/>
          </p:nvSpPr>
          <p:spPr bwMode="auto">
            <a:xfrm>
              <a:off x="3864" y="2968"/>
              <a:ext cx="848" cy="496"/>
            </a:xfrm>
            <a:prstGeom prst="wedgeEllipseCallout">
              <a:avLst>
                <a:gd name="adj1" fmla="val -132579"/>
                <a:gd name="adj2" fmla="val -12802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 Buffer</a:t>
              </a:r>
              <a:r>
                <a:rPr lang="en-US" b="1" dirty="0">
                  <a:solidFill>
                    <a:schemeClr val="tx1"/>
                  </a:solidFill>
                </a:rPr>
                <a:t>  2 =1 + 1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6223000" y="3262312"/>
            <a:ext cx="1472559" cy="584200"/>
            <a:chOff x="3920" y="1928"/>
            <a:chExt cx="877" cy="368"/>
          </a:xfrm>
        </p:grpSpPr>
        <p:sp>
          <p:nvSpPr>
            <p:cNvPr id="35929" name="AutoShape 106"/>
            <p:cNvSpPr>
              <a:spLocks noChangeArrowheads="1"/>
            </p:cNvSpPr>
            <p:nvPr/>
          </p:nvSpPr>
          <p:spPr bwMode="auto">
            <a:xfrm>
              <a:off x="3928" y="1928"/>
              <a:ext cx="824" cy="368"/>
            </a:xfrm>
            <a:prstGeom prst="wedgeEllipseCallout">
              <a:avLst>
                <a:gd name="adj1" fmla="val -58111"/>
                <a:gd name="adj2" fmla="val 60056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930" name="AutoShape 107"/>
            <p:cNvSpPr>
              <a:spLocks noChangeArrowheads="1"/>
            </p:cNvSpPr>
            <p:nvPr/>
          </p:nvSpPr>
          <p:spPr bwMode="auto">
            <a:xfrm>
              <a:off x="3920" y="1928"/>
              <a:ext cx="877" cy="368"/>
            </a:xfrm>
            <a:prstGeom prst="wedgeEllipseCallout">
              <a:avLst>
                <a:gd name="adj1" fmla="val -66620"/>
                <a:gd name="adj2" fmla="val -1747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</p:grpSp>
      <p:sp>
        <p:nvSpPr>
          <p:cNvPr id="35926" name="Text Box 108"/>
          <p:cNvSpPr txBox="1">
            <a:spLocks noChangeArrowheads="1"/>
          </p:cNvSpPr>
          <p:nvPr/>
        </p:nvSpPr>
        <p:spPr bwMode="auto">
          <a:xfrm>
            <a:off x="1816100" y="5815012"/>
            <a:ext cx="2667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Sequence Vector</a:t>
            </a:r>
          </a:p>
        </p:txBody>
      </p:sp>
      <p:sp>
        <p:nvSpPr>
          <p:cNvPr id="35927" name="Text Box 109"/>
          <p:cNvSpPr txBox="1">
            <a:spLocks noChangeArrowheads="1"/>
          </p:cNvSpPr>
          <p:nvPr/>
        </p:nvSpPr>
        <p:spPr bwMode="auto">
          <a:xfrm>
            <a:off x="1089025" y="58023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28" name="Text Box 110"/>
          <p:cNvSpPr txBox="1">
            <a:spLocks noChangeArrowheads="1"/>
          </p:cNvSpPr>
          <p:nvPr/>
        </p:nvSpPr>
        <p:spPr bwMode="auto">
          <a:xfrm>
            <a:off x="5181600" y="893058"/>
            <a:ext cx="398438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FF"/>
                </a:solidFill>
              </a:rPr>
              <a:t>(do </a:t>
            </a:r>
            <a:r>
              <a:rPr lang="en-US" b="1" i="1" dirty="0">
                <a:solidFill>
                  <a:srgbClr val="0000FF"/>
                </a:solidFill>
              </a:rPr>
              <a:t>NOT </a:t>
            </a:r>
            <a:r>
              <a:rPr lang="en-US" i="1" dirty="0">
                <a:solidFill>
                  <a:srgbClr val="0000FF"/>
                </a:solidFill>
              </a:rPr>
              <a:t>be confused with vector timestamps)</a:t>
            </a:r>
          </a:p>
          <a:p>
            <a:r>
              <a:rPr lang="ja-JP" altLang="en-US" b="1" dirty="0">
                <a:solidFill>
                  <a:srgbClr val="0000FF"/>
                </a:solidFill>
              </a:rPr>
              <a:t>“</a:t>
            </a:r>
            <a:r>
              <a:rPr lang="en-US" b="1" dirty="0">
                <a:solidFill>
                  <a:srgbClr val="0000FF"/>
                </a:solidFill>
              </a:rPr>
              <a:t>Accept</a:t>
            </a:r>
            <a:r>
              <a:rPr lang="ja-JP" altLang="en-US" b="1" dirty="0">
                <a:solidFill>
                  <a:srgbClr val="0000FF"/>
                </a:solidFill>
              </a:rPr>
              <a:t>”</a:t>
            </a:r>
            <a:r>
              <a:rPr lang="en-US" b="1" dirty="0">
                <a:solidFill>
                  <a:srgbClr val="0000FF"/>
                </a:solidFill>
              </a:rPr>
              <a:t> = Deliver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4" name="Line 33"/>
          <p:cNvSpPr>
            <a:spLocks noChangeShapeType="1"/>
          </p:cNvSpPr>
          <p:nvPr/>
        </p:nvSpPr>
        <p:spPr bwMode="auto">
          <a:xfrm flipV="1">
            <a:off x="6527800" y="2590800"/>
            <a:ext cx="571500" cy="431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6400800" y="2641600"/>
            <a:ext cx="3175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9" grpId="0" animBg="1" autoUpdateAnimBg="0"/>
      <p:bldP spid="912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990205-6643-6F4C-AE1F-C055B72A7D58}"/>
              </a:ext>
            </a:extLst>
          </p:cNvPr>
          <p:cNvSpPr/>
          <p:nvPr/>
        </p:nvSpPr>
        <p:spPr>
          <a:xfrm>
            <a:off x="8381313" y="4816278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93591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FA9CCC-034E-DD42-889F-C37199D2C1B1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</p:spTree>
    <p:extLst>
      <p:ext uri="{BB962C8B-B14F-4D97-AF65-F5344CB8AC3E}">
        <p14:creationId xmlns:p14="http://schemas.microsoft.com/office/powerpoint/2010/main" val="2013250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FA9CCC-034E-DD42-889F-C37199D2C1B1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FE39E7-375D-0448-AD6A-486C406321FA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49944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12461-4293-EA49-B543-53E0EC5405BB}"/>
              </a:ext>
            </a:extLst>
          </p:cNvPr>
          <p:cNvSpPr/>
          <p:nvPr/>
        </p:nvSpPr>
        <p:spPr>
          <a:xfrm>
            <a:off x="6858000" y="324140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B:1.2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D185BE-6973-9A46-AB95-DC3B977F5EE2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27BEBB-257C-934A-9B67-F2CBDE93EDA8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80114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6855065" y="3233585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C2F641-AAF8-3947-B3D2-33E81C4131F3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1EC757-5B9B-B44D-97FD-D7B21E97328C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534319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7619313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6855065" y="3233585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E84A9C-D1B5-754C-B615-AC140EEB9293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EAE04E-6B0D-0942-B369-A058175B758C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4552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8542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-0.0835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362755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5B9766-77FF-C94F-BAC5-4EE96FC7BFED}"/>
              </a:ext>
            </a:extLst>
          </p:cNvPr>
          <p:cNvSpPr/>
          <p:nvPr/>
        </p:nvSpPr>
        <p:spPr>
          <a:xfrm>
            <a:off x="7739392" y="2982684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918537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B4AF6A4-2284-8440-920F-843108FB2397}"/>
              </a:ext>
            </a:extLst>
          </p:cNvPr>
          <p:cNvSpPr/>
          <p:nvPr/>
        </p:nvSpPr>
        <p:spPr>
          <a:xfrm>
            <a:off x="7617065" y="1784566"/>
            <a:ext cx="6858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5B9766-77FF-C94F-BAC5-4EE96FC7BFED}"/>
              </a:ext>
            </a:extLst>
          </p:cNvPr>
          <p:cNvSpPr/>
          <p:nvPr/>
        </p:nvSpPr>
        <p:spPr>
          <a:xfrm>
            <a:off x="7739392" y="2982684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0C1D5E-9CB9-354C-96C1-AEA9FF57251A}"/>
              </a:ext>
            </a:extLst>
          </p:cNvPr>
          <p:cNvSpPr/>
          <p:nvPr/>
        </p:nvSpPr>
        <p:spPr>
          <a:xfrm>
            <a:off x="8498457" y="2982683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972881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5B9766-77FF-C94F-BAC5-4EE96FC7BFED}"/>
              </a:ext>
            </a:extLst>
          </p:cNvPr>
          <p:cNvSpPr/>
          <p:nvPr/>
        </p:nvSpPr>
        <p:spPr>
          <a:xfrm>
            <a:off x="7739392" y="2982684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0C1D5E-9CB9-354C-96C1-AEA9FF57251A}"/>
              </a:ext>
            </a:extLst>
          </p:cNvPr>
          <p:cNvSpPr/>
          <p:nvPr/>
        </p:nvSpPr>
        <p:spPr>
          <a:xfrm>
            <a:off x="8498457" y="2982683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88C145-D620-D449-8915-E1F9BA200DCB}"/>
              </a:ext>
            </a:extLst>
          </p:cNvPr>
          <p:cNvSpPr/>
          <p:nvPr/>
        </p:nvSpPr>
        <p:spPr>
          <a:xfrm>
            <a:off x="7614130" y="1784302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</p:spTree>
    <p:extLst>
      <p:ext uri="{BB962C8B-B14F-4D97-AF65-F5344CB8AC3E}">
        <p14:creationId xmlns:p14="http://schemas.microsoft.com/office/powerpoint/2010/main" val="6703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Totally Ordered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sequencer</a:t>
            </a:r>
          </a:p>
          <a:p>
            <a:pPr lvl="1"/>
            <a:r>
              <a:rPr lang="en-US" dirty="0"/>
              <a:t>One dedicated “sequencer” that orders all messages</a:t>
            </a:r>
          </a:p>
          <a:p>
            <a:pPr lvl="1"/>
            <a:r>
              <a:rPr lang="en-US" dirty="0"/>
              <a:t>Everyone else follows.</a:t>
            </a:r>
          </a:p>
          <a:p>
            <a:r>
              <a:rPr lang="en-US" dirty="0">
                <a:solidFill>
                  <a:srgbClr val="0000FF"/>
                </a:solidFill>
              </a:rPr>
              <a:t>ISIS system</a:t>
            </a:r>
          </a:p>
          <a:p>
            <a:pPr lvl="1"/>
            <a:r>
              <a:rPr lang="en-US" dirty="0"/>
              <a:t>Similar to having a sequencer, but the responsibility is distributed to </a:t>
            </a:r>
            <a:r>
              <a:rPr lang="en-US" dirty="0">
                <a:solidFill>
                  <a:srgbClr val="FF0000"/>
                </a:solidFill>
              </a:rPr>
              <a:t>each sender.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5B9766-77FF-C94F-BAC5-4EE96FC7BFED}"/>
              </a:ext>
            </a:extLst>
          </p:cNvPr>
          <p:cNvSpPr/>
          <p:nvPr/>
        </p:nvSpPr>
        <p:spPr>
          <a:xfrm>
            <a:off x="7739392" y="2982684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0C1D5E-9CB9-354C-96C1-AEA9FF57251A}"/>
              </a:ext>
            </a:extLst>
          </p:cNvPr>
          <p:cNvSpPr/>
          <p:nvPr/>
        </p:nvSpPr>
        <p:spPr>
          <a:xfrm>
            <a:off x="8498457" y="2982683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88C145-D620-D449-8915-E1F9BA200DCB}"/>
              </a:ext>
            </a:extLst>
          </p:cNvPr>
          <p:cNvSpPr/>
          <p:nvPr/>
        </p:nvSpPr>
        <p:spPr>
          <a:xfrm>
            <a:off x="7614130" y="1784302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6DB6DD-696F-0E4C-AF2D-1E19D5D3F13A}"/>
              </a:ext>
            </a:extLst>
          </p:cNvPr>
          <p:cNvSpPr/>
          <p:nvPr/>
        </p:nvSpPr>
        <p:spPr>
          <a:xfrm>
            <a:off x="7736457" y="152215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64372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ISIS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885964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don’t dictate when events are happening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DA64D-383B-7042-A246-D37AC0651654}"/>
              </a:ext>
            </a:extLst>
          </p:cNvPr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DB3D5-57B5-D04B-B180-630209D78253}"/>
              </a:ext>
            </a:extLst>
          </p:cNvPr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58F1-3309-2B4A-B361-969B2927A812}"/>
              </a:ext>
            </a:extLst>
          </p:cNvPr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1A581-47AE-8444-AD3C-AA3FC70B2BB3}"/>
              </a:ext>
            </a:extLst>
          </p:cNvPr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12084-E53A-2647-A338-9388F01DA6FF}"/>
              </a:ext>
            </a:extLst>
          </p:cNvPr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5FCA-07F8-5B40-AB10-70778EAB52AA}"/>
              </a:ext>
            </a:extLst>
          </p:cNvPr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8AA67E-5B21-9D4D-AE6B-40A02C32B518}"/>
              </a:ext>
            </a:extLst>
          </p:cNvPr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DE33A5-0D0C-D64E-BB74-8EF7014C8732}"/>
              </a:ext>
            </a:extLst>
          </p:cNvPr>
          <p:cNvSpPr txBox="1"/>
          <p:nvPr/>
        </p:nvSpPr>
        <p:spPr>
          <a:xfrm>
            <a:off x="2772822" y="3387551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91560-1586-7343-8469-37932B3A72D1}"/>
              </a:ext>
            </a:extLst>
          </p:cNvPr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848397-075A-B342-B011-ACDDA6B9E008}"/>
              </a:ext>
            </a:extLst>
          </p:cNvPr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0B587-A441-F54B-9CB8-52AA01C11BC3}"/>
              </a:ext>
            </a:extLst>
          </p:cNvPr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CD300-DFAC-0040-89CA-7DEFCE217EA4}"/>
              </a:ext>
            </a:extLst>
          </p:cNvPr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7FD697-C417-1C4C-BC16-FDE98B222B5A}"/>
              </a:ext>
            </a:extLst>
          </p:cNvPr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241DA-4955-514C-BDF6-CE857C34C539}"/>
              </a:ext>
            </a:extLst>
          </p:cNvPr>
          <p:cNvCxnSpPr/>
          <p:nvPr/>
        </p:nvCxnSpPr>
        <p:spPr>
          <a:xfrm>
            <a:off x="4495800" y="1981200"/>
            <a:ext cx="8382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1E18A-A6AA-2C4B-803D-576155710969}"/>
              </a:ext>
            </a:extLst>
          </p:cNvPr>
          <p:cNvSpPr/>
          <p:nvPr/>
        </p:nvSpPr>
        <p:spPr>
          <a:xfrm>
            <a:off x="6858000" y="1784566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585BF-50D4-D946-8F3C-6686F4A6E35B}"/>
              </a:ext>
            </a:extLst>
          </p:cNvPr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090CD1-6A2B-E34E-84AE-1C0AC76EDD63}"/>
              </a:ext>
            </a:extLst>
          </p:cNvPr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F81A6-1451-1944-AEB9-8E7A89694514}"/>
              </a:ext>
            </a:extLst>
          </p:cNvPr>
          <p:cNvSpPr/>
          <p:nvPr/>
        </p:nvSpPr>
        <p:spPr>
          <a:xfrm>
            <a:off x="6858000" y="4816278"/>
            <a:ext cx="6858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93050-2BEA-4542-80F8-98DE2AC62352}"/>
              </a:ext>
            </a:extLst>
          </p:cNvPr>
          <p:cNvSpPr/>
          <p:nvPr/>
        </p:nvSpPr>
        <p:spPr>
          <a:xfrm>
            <a:off x="6860248" y="3238500"/>
            <a:ext cx="683552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A:2.3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6AB7C-4ABE-564F-B70B-952A6B3D0FF1}"/>
              </a:ext>
            </a:extLst>
          </p:cNvPr>
          <p:cNvSpPr/>
          <p:nvPr/>
        </p:nvSpPr>
        <p:spPr>
          <a:xfrm>
            <a:off x="7617065" y="4816278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23178-E761-A541-A98D-CFB3CCEE7E71}"/>
              </a:ext>
            </a:extLst>
          </p:cNvPr>
          <p:cNvSpPr/>
          <p:nvPr/>
        </p:nvSpPr>
        <p:spPr>
          <a:xfrm>
            <a:off x="698032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CD6736-5308-3547-AD15-727AE27ADECA}"/>
              </a:ext>
            </a:extLst>
          </p:cNvPr>
          <p:cNvSpPr/>
          <p:nvPr/>
        </p:nvSpPr>
        <p:spPr>
          <a:xfrm>
            <a:off x="7739392" y="45827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815019-F281-434F-BFF9-D1BA2841D27A}"/>
              </a:ext>
            </a:extLst>
          </p:cNvPr>
          <p:cNvSpPr/>
          <p:nvPr/>
        </p:nvSpPr>
        <p:spPr>
          <a:xfrm>
            <a:off x="8378378" y="3238500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9E6AC6-57F5-414B-B1D6-FD2FAA4FFA8B}"/>
              </a:ext>
            </a:extLst>
          </p:cNvPr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463CD6-253D-D444-A863-C858CA473832}"/>
              </a:ext>
            </a:extLst>
          </p:cNvPr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966A8-15E9-7A47-88E0-E6EC14131AC1}"/>
              </a:ext>
            </a:extLst>
          </p:cNvPr>
          <p:cNvSpPr/>
          <p:nvPr/>
        </p:nvSpPr>
        <p:spPr>
          <a:xfrm>
            <a:off x="8376130" y="1780282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CC75C-1AFC-3440-BA71-0FD21117601E}"/>
              </a:ext>
            </a:extLst>
          </p:cNvPr>
          <p:cNvSpPr/>
          <p:nvPr/>
        </p:nvSpPr>
        <p:spPr>
          <a:xfrm>
            <a:off x="6980327" y="1527956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37D83F-76F7-4543-B028-8CEB26133A6A}"/>
              </a:ext>
            </a:extLst>
          </p:cNvPr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A3DF83-4656-1648-8CDE-3ACCCA563678}"/>
              </a:ext>
            </a:extLst>
          </p:cNvPr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E86D9B-AC8F-7143-A40C-4F00EF1C7AC3}"/>
              </a:ext>
            </a:extLst>
          </p:cNvPr>
          <p:cNvSpPr/>
          <p:nvPr/>
        </p:nvSpPr>
        <p:spPr>
          <a:xfrm>
            <a:off x="7617065" y="3243474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703997-9227-A548-BB6E-9F6CDD26A581}"/>
              </a:ext>
            </a:extLst>
          </p:cNvPr>
          <p:cNvSpPr/>
          <p:nvPr/>
        </p:nvSpPr>
        <p:spPr>
          <a:xfrm>
            <a:off x="6979203" y="2982685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5B9766-77FF-C94F-BAC5-4EE96FC7BFED}"/>
              </a:ext>
            </a:extLst>
          </p:cNvPr>
          <p:cNvSpPr/>
          <p:nvPr/>
        </p:nvSpPr>
        <p:spPr>
          <a:xfrm>
            <a:off x="7739392" y="2982684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0C1D5E-9CB9-354C-96C1-AEA9FF57251A}"/>
              </a:ext>
            </a:extLst>
          </p:cNvPr>
          <p:cNvSpPr/>
          <p:nvPr/>
        </p:nvSpPr>
        <p:spPr>
          <a:xfrm>
            <a:off x="8498457" y="2982683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E299C-3CA9-254B-A1C1-EA6BE0A26A4E}"/>
              </a:ext>
            </a:extLst>
          </p:cNvPr>
          <p:cNvSpPr/>
          <p:nvPr/>
        </p:nvSpPr>
        <p:spPr>
          <a:xfrm>
            <a:off x="8376129" y="4816278"/>
            <a:ext cx="688735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C:3.3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4276F3-9556-6047-ABDB-C0106D764B37}"/>
              </a:ext>
            </a:extLst>
          </p:cNvPr>
          <p:cNvSpPr/>
          <p:nvPr/>
        </p:nvSpPr>
        <p:spPr>
          <a:xfrm>
            <a:off x="8498457" y="457853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88C145-D620-D449-8915-E1F9BA200DCB}"/>
              </a:ext>
            </a:extLst>
          </p:cNvPr>
          <p:cNvSpPr/>
          <p:nvPr/>
        </p:nvSpPr>
        <p:spPr>
          <a:xfrm>
            <a:off x="7614130" y="1784302"/>
            <a:ext cx="6858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B:3.1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6DB6DD-696F-0E4C-AF2D-1E19D5D3F13A}"/>
              </a:ext>
            </a:extLst>
          </p:cNvPr>
          <p:cNvSpPr/>
          <p:nvPr/>
        </p:nvSpPr>
        <p:spPr>
          <a:xfrm>
            <a:off x="7736457" y="152215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FA9175-DFEF-9B43-A474-FE04993E81F9}"/>
              </a:ext>
            </a:extLst>
          </p:cNvPr>
          <p:cNvSpPr/>
          <p:nvPr/>
        </p:nvSpPr>
        <p:spPr>
          <a:xfrm>
            <a:off x="8492587" y="1522149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066190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Total Order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 message m</a:t>
            </a:r>
            <a:r>
              <a:rPr lang="en-US" baseline="-25000" dirty="0"/>
              <a:t>1</a:t>
            </a:r>
            <a:r>
              <a:rPr lang="en-US" dirty="0"/>
              <a:t>, consider the first process </a:t>
            </a:r>
            <a:r>
              <a:rPr lang="en-US" i="1" dirty="0"/>
              <a:t>p</a:t>
            </a:r>
            <a:r>
              <a:rPr lang="en-US" dirty="0"/>
              <a:t> that delivers m</a:t>
            </a:r>
            <a:r>
              <a:rPr lang="en-US" baseline="-25000" dirty="0"/>
              <a:t>1</a:t>
            </a:r>
          </a:p>
          <a:p>
            <a:r>
              <a:rPr lang="en-US" dirty="0"/>
              <a:t>At </a:t>
            </a:r>
            <a:r>
              <a:rPr lang="en-US" i="1" dirty="0"/>
              <a:t>p</a:t>
            </a:r>
            <a:r>
              <a:rPr lang="en-US" dirty="0"/>
              <a:t>, when message m</a:t>
            </a:r>
            <a:r>
              <a:rPr lang="en-US" baseline="-25000" dirty="0"/>
              <a:t>1</a:t>
            </a:r>
            <a:r>
              <a:rPr lang="en-US" dirty="0"/>
              <a:t> is at head of priority queue and has been marked deliverable, let m</a:t>
            </a:r>
            <a:r>
              <a:rPr lang="en-US" baseline="-25000" dirty="0"/>
              <a:t>2</a:t>
            </a:r>
            <a:r>
              <a:rPr lang="en-US" dirty="0"/>
              <a:t> be another message that has not yet been delivered (i.e., is on the same queue or has not been seen yet by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finalpriority</a:t>
            </a:r>
            <a:r>
              <a:rPr lang="en-US" dirty="0"/>
              <a:t>(m</a:t>
            </a:r>
            <a:r>
              <a:rPr lang="en-US" baseline="-25000" dirty="0"/>
              <a:t>2</a:t>
            </a:r>
            <a:r>
              <a:rPr lang="en-US" dirty="0"/>
              <a:t>) &gt;=			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proposedpriority</a:t>
            </a:r>
            <a:r>
              <a:rPr lang="en-US" dirty="0"/>
              <a:t>(m</a:t>
            </a:r>
            <a:r>
              <a:rPr lang="en-US" baseline="-25000" dirty="0"/>
              <a:t>2</a:t>
            </a:r>
            <a:r>
              <a:rPr lang="en-US" dirty="0"/>
              <a:t>) &gt;		</a:t>
            </a:r>
          </a:p>
          <a:p>
            <a:pPr marL="118872" indent="0">
              <a:buNone/>
            </a:pPr>
            <a:r>
              <a:rPr lang="en-US" dirty="0"/>
              <a:t>			</a:t>
            </a:r>
            <a:r>
              <a:rPr lang="en-US" dirty="0" err="1"/>
              <a:t>finalpriority</a:t>
            </a:r>
            <a:r>
              <a:rPr lang="en-US" dirty="0"/>
              <a:t>(m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Suppose there is some other process </a:t>
            </a:r>
            <a:r>
              <a:rPr lang="en-US" i="1" dirty="0"/>
              <a:t>p’ </a:t>
            </a:r>
            <a:r>
              <a:rPr lang="en-US" dirty="0"/>
              <a:t>that delivers m</a:t>
            </a:r>
            <a:r>
              <a:rPr lang="en-US" baseline="-25000" dirty="0"/>
              <a:t>2</a:t>
            </a:r>
            <a:r>
              <a:rPr lang="en-US" dirty="0"/>
              <a:t> before it delivers m</a:t>
            </a:r>
            <a:r>
              <a:rPr lang="en-US" baseline="-25000" dirty="0"/>
              <a:t>1</a:t>
            </a:r>
            <a:r>
              <a:rPr lang="en-US" dirty="0"/>
              <a:t>. Then at </a:t>
            </a:r>
            <a:r>
              <a:rPr lang="en-US" i="1" dirty="0"/>
              <a:t>p’</a:t>
            </a:r>
            <a:r>
              <a:rPr lang="en-US" dirty="0"/>
              <a:t>,</a:t>
            </a:r>
          </a:p>
          <a:p>
            <a:pPr marL="118872" indent="0">
              <a:buNone/>
            </a:pPr>
            <a:r>
              <a:rPr lang="en-US" dirty="0"/>
              <a:t>	 </a:t>
            </a:r>
            <a:r>
              <a:rPr lang="en-US" dirty="0" err="1"/>
              <a:t>finalpriority</a:t>
            </a:r>
            <a:r>
              <a:rPr lang="en-US" dirty="0"/>
              <a:t>(m</a:t>
            </a:r>
            <a:r>
              <a:rPr lang="en-US" baseline="-25000" dirty="0"/>
              <a:t>1</a:t>
            </a:r>
            <a:r>
              <a:rPr lang="en-US" dirty="0"/>
              <a:t>) &gt;= </a:t>
            </a:r>
          </a:p>
          <a:p>
            <a:pPr marL="118872" indent="0">
              <a:buNone/>
            </a:pPr>
            <a:r>
              <a:rPr lang="en-US" dirty="0"/>
              <a:t>		</a:t>
            </a:r>
            <a:r>
              <a:rPr lang="en-US" dirty="0" err="1"/>
              <a:t>proposedpriority</a:t>
            </a:r>
            <a:r>
              <a:rPr lang="en-US" dirty="0"/>
              <a:t>(m</a:t>
            </a:r>
            <a:r>
              <a:rPr lang="en-US" baseline="-25000" dirty="0"/>
              <a:t>1</a:t>
            </a:r>
            <a:r>
              <a:rPr lang="en-US" dirty="0"/>
              <a:t>) &gt;</a:t>
            </a:r>
          </a:p>
          <a:p>
            <a:pPr marL="118872" indent="0">
              <a:buNone/>
            </a:pPr>
            <a:r>
              <a:rPr lang="en-US" dirty="0"/>
              <a:t>			</a:t>
            </a:r>
            <a:r>
              <a:rPr lang="en-US" dirty="0" err="1"/>
              <a:t>finalpriority</a:t>
            </a:r>
            <a:r>
              <a:rPr lang="en-US" dirty="0"/>
              <a:t>(m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a contradiction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724400" y="2816423"/>
            <a:ext cx="2941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10200" y="4876800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759325" y="4364037"/>
            <a:ext cx="2879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5410200" y="3297237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Causally Ordered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Each process keeps a vector of message clocks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counter represents </a:t>
            </a:r>
            <a:r>
              <a:rPr lang="en-US" dirty="0">
                <a:solidFill>
                  <a:srgbClr val="0000FF"/>
                </a:solidFill>
              </a:rPr>
              <a:t>the number of messages received</a:t>
            </a:r>
            <a:r>
              <a:rPr lang="en-US" dirty="0"/>
              <a:t> from each of the other processes.</a:t>
            </a:r>
          </a:p>
          <a:p>
            <a:pPr lvl="1"/>
            <a:r>
              <a:rPr lang="en-US" dirty="0"/>
              <a:t>This works just like vector clocks, </a:t>
            </a:r>
            <a:r>
              <a:rPr lang="en-US"/>
              <a:t>but with messages.</a:t>
            </a:r>
            <a:endParaRPr lang="en-US" dirty="0"/>
          </a:p>
          <a:p>
            <a:r>
              <a:rPr lang="en-US" dirty="0"/>
              <a:t>When multicasting a message, the sender process increments its own counter and attaches its vector clock.</a:t>
            </a:r>
          </a:p>
          <a:p>
            <a:r>
              <a:rPr lang="en-US" dirty="0"/>
              <a:t>Upon receiving a multicast message, the receiver process </a:t>
            </a:r>
            <a:r>
              <a:rPr lang="en-US" dirty="0">
                <a:solidFill>
                  <a:srgbClr val="0000FF"/>
                </a:solidFill>
              </a:rPr>
              <a:t>waits</a:t>
            </a:r>
            <a:r>
              <a:rPr lang="en-US" dirty="0"/>
              <a:t> until it can preserve causal ordering, i.e., </a:t>
            </a:r>
            <a:r>
              <a:rPr lang="en-US" dirty="0">
                <a:solidFill>
                  <a:srgbClr val="FF0000"/>
                </a:solidFill>
              </a:rPr>
              <a:t>until it has delivered all the messages that have happened before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has delivered all the messages </a:t>
            </a:r>
            <a:r>
              <a:rPr lang="en-US" dirty="0">
                <a:solidFill>
                  <a:srgbClr val="FF0000"/>
                </a:solidFill>
              </a:rPr>
              <a:t>from the sender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has delivered all the messages </a:t>
            </a:r>
            <a:r>
              <a:rPr lang="en-US" dirty="0">
                <a:solidFill>
                  <a:srgbClr val="FF0000"/>
                </a:solidFill>
              </a:rPr>
              <a:t>that the sender had delivered before the multicast message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Causal 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6375"/>
            <a:ext cx="72009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901825" y="2273300"/>
            <a:ext cx="3330575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05425" y="1985963"/>
            <a:ext cx="358933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The number of group-g messages</a:t>
            </a:r>
          </a:p>
          <a:p>
            <a:r>
              <a:rPr lang="en-US" sz="1600">
                <a:solidFill>
                  <a:schemeClr val="hlink"/>
                </a:solidFill>
              </a:rPr>
              <a:t>from process j that have been seen at</a:t>
            </a:r>
          </a:p>
          <a:p>
            <a:r>
              <a:rPr lang="en-US" sz="1600">
                <a:solidFill>
                  <a:schemeClr val="hlink"/>
                </a:solidFill>
              </a:rPr>
              <a:t>process i so 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Example: Causal Ordering Multicast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21082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62200" y="2374900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362200" y="2362200"/>
            <a:ext cx="34417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120900" y="3009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159000" y="3683000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384800" y="57404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1663700" y="57404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467100" y="57912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3594100" y="2387600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606800" y="3022600"/>
            <a:ext cx="4318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5334000" y="2349500"/>
            <a:ext cx="469900" cy="546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149600" y="3238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6019800" y="1536700"/>
            <a:ext cx="1219200" cy="457200"/>
          </a:xfrm>
          <a:prstGeom prst="wedgeEllipseCallout">
            <a:avLst>
              <a:gd name="adj1" fmla="val -50667"/>
              <a:gd name="adj2" fmla="val 96181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Reject: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1524000" y="3975100"/>
            <a:ext cx="1219200" cy="495300"/>
          </a:xfrm>
          <a:prstGeom prst="wedgeEllipseCallout">
            <a:avLst>
              <a:gd name="adj1" fmla="val 39759"/>
              <a:gd name="adj2" fmla="val -202245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93800" y="2247900"/>
            <a:ext cx="942975" cy="312738"/>
            <a:chOff x="976" y="1360"/>
            <a:chExt cx="594" cy="197"/>
          </a:xfrm>
        </p:grpSpPr>
        <p:sp>
          <p:nvSpPr>
            <p:cNvPr id="48180" name="Oval 22"/>
            <p:cNvSpPr>
              <a:spLocks noChangeArrowheads="1"/>
            </p:cNvSpPr>
            <p:nvPr/>
          </p:nvSpPr>
          <p:spPr bwMode="auto">
            <a:xfrm>
              <a:off x="976" y="1376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1022" y="1360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0,0,0</a:t>
              </a:r>
            </a:p>
          </p:txBody>
        </p:sp>
      </p:grpSp>
      <p:sp>
        <p:nvSpPr>
          <p:cNvPr id="48150" name="Oval 24"/>
          <p:cNvSpPr>
            <a:spLocks noChangeArrowheads="1"/>
          </p:cNvSpPr>
          <p:nvPr/>
        </p:nvSpPr>
        <p:spPr bwMode="auto">
          <a:xfrm>
            <a:off x="1206500" y="28956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5"/>
          <p:cNvSpPr txBox="1">
            <a:spLocks noChangeArrowheads="1"/>
          </p:cNvSpPr>
          <p:nvPr/>
        </p:nvSpPr>
        <p:spPr bwMode="auto">
          <a:xfrm>
            <a:off x="1279525" y="28702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2" name="Oval 26"/>
          <p:cNvSpPr>
            <a:spLocks noChangeArrowheads="1"/>
          </p:cNvSpPr>
          <p:nvPr/>
        </p:nvSpPr>
        <p:spPr bwMode="auto">
          <a:xfrm>
            <a:off x="1219200" y="355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Text Box 27"/>
          <p:cNvSpPr txBox="1">
            <a:spLocks noChangeArrowheads="1"/>
          </p:cNvSpPr>
          <p:nvPr/>
        </p:nvSpPr>
        <p:spPr bwMode="auto">
          <a:xfrm>
            <a:off x="1292225" y="3530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4" name="Oval 28"/>
          <p:cNvSpPr>
            <a:spLocks noChangeArrowheads="1"/>
          </p:cNvSpPr>
          <p:nvPr/>
        </p:nvSpPr>
        <p:spPr bwMode="auto">
          <a:xfrm>
            <a:off x="2032000" y="2120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Text Box 29"/>
          <p:cNvSpPr txBox="1">
            <a:spLocks noChangeArrowheads="1"/>
          </p:cNvSpPr>
          <p:nvPr/>
        </p:nvSpPr>
        <p:spPr bwMode="auto">
          <a:xfrm>
            <a:off x="2105025" y="2095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48156" name="Oval 30"/>
          <p:cNvSpPr>
            <a:spLocks noChangeArrowheads="1"/>
          </p:cNvSpPr>
          <p:nvPr/>
        </p:nvSpPr>
        <p:spPr bwMode="auto">
          <a:xfrm>
            <a:off x="3467100" y="21463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31"/>
          <p:cNvSpPr txBox="1">
            <a:spLocks noChangeArrowheads="1"/>
          </p:cNvSpPr>
          <p:nvPr/>
        </p:nvSpPr>
        <p:spPr bwMode="auto">
          <a:xfrm>
            <a:off x="3540125" y="21209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58" name="Oval 32"/>
          <p:cNvSpPr>
            <a:spLocks noChangeArrowheads="1"/>
          </p:cNvSpPr>
          <p:nvPr/>
        </p:nvSpPr>
        <p:spPr bwMode="auto">
          <a:xfrm>
            <a:off x="2260600" y="3009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Text Box 33"/>
          <p:cNvSpPr txBox="1">
            <a:spLocks noChangeArrowheads="1"/>
          </p:cNvSpPr>
          <p:nvPr/>
        </p:nvSpPr>
        <p:spPr bwMode="auto">
          <a:xfrm>
            <a:off x="2333625" y="2984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103458" name="AutoShape 34"/>
          <p:cNvSpPr>
            <a:spLocks noChangeArrowheads="1"/>
          </p:cNvSpPr>
          <p:nvPr/>
        </p:nvSpPr>
        <p:spPr bwMode="auto">
          <a:xfrm>
            <a:off x="3771900" y="4686300"/>
            <a:ext cx="1562100" cy="876300"/>
          </a:xfrm>
          <a:prstGeom prst="wedgeEllipseCallout">
            <a:avLst>
              <a:gd name="adj1" fmla="val -29389"/>
              <a:gd name="adj2" fmla="val -134602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/>
              <a:t>Buffer,</a:t>
            </a:r>
            <a:r>
              <a:rPr lang="en-US" b="1">
                <a:solidFill>
                  <a:schemeClr val="tx1"/>
                </a:solidFill>
              </a:rPr>
              <a:t>  missing P1(1) </a:t>
            </a:r>
          </a:p>
        </p:txBody>
      </p:sp>
      <p:sp>
        <p:nvSpPr>
          <p:cNvPr id="48161" name="Oval 35"/>
          <p:cNvSpPr>
            <a:spLocks noChangeArrowheads="1"/>
          </p:cNvSpPr>
          <p:nvPr/>
        </p:nvSpPr>
        <p:spPr bwMode="auto">
          <a:xfrm>
            <a:off x="3606800" y="3708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36"/>
          <p:cNvSpPr txBox="1">
            <a:spLocks noChangeArrowheads="1"/>
          </p:cNvSpPr>
          <p:nvPr/>
        </p:nvSpPr>
        <p:spPr bwMode="auto">
          <a:xfrm>
            <a:off x="3679825" y="3683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,1,0</a:t>
            </a:r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3162300" y="2933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Text Box 38"/>
          <p:cNvSpPr txBox="1">
            <a:spLocks noChangeArrowheads="1"/>
          </p:cNvSpPr>
          <p:nvPr/>
        </p:nvSpPr>
        <p:spPr bwMode="auto">
          <a:xfrm>
            <a:off x="3235325" y="2908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65" name="Oval 39"/>
          <p:cNvSpPr>
            <a:spLocks noChangeArrowheads="1"/>
          </p:cNvSpPr>
          <p:nvPr/>
        </p:nvSpPr>
        <p:spPr bwMode="auto">
          <a:xfrm>
            <a:off x="5372100" y="2171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Text Box 40"/>
          <p:cNvSpPr txBox="1">
            <a:spLocks noChangeArrowheads="1"/>
          </p:cNvSpPr>
          <p:nvPr/>
        </p:nvSpPr>
        <p:spPr bwMode="auto">
          <a:xfrm>
            <a:off x="5445125" y="2146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838700" y="3632200"/>
            <a:ext cx="1425575" cy="1028700"/>
            <a:chOff x="3048" y="2288"/>
            <a:chExt cx="898" cy="648"/>
          </a:xfrm>
        </p:grpSpPr>
        <p:sp>
          <p:nvSpPr>
            <p:cNvPr id="48177" name="AutoShape 42"/>
            <p:cNvSpPr>
              <a:spLocks noChangeArrowheads="1"/>
            </p:cNvSpPr>
            <p:nvPr/>
          </p:nvSpPr>
          <p:spPr bwMode="auto">
            <a:xfrm>
              <a:off x="3048" y="2624"/>
              <a:ext cx="840" cy="312"/>
            </a:xfrm>
            <a:prstGeom prst="wedgeEllipseCallout">
              <a:avLst>
                <a:gd name="adj1" fmla="val 21676"/>
                <a:gd name="adj2" fmla="val -10224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8" name="Oval 43"/>
            <p:cNvSpPr>
              <a:spLocks noChangeArrowheads="1"/>
            </p:cNvSpPr>
            <p:nvPr/>
          </p:nvSpPr>
          <p:spPr bwMode="auto">
            <a:xfrm>
              <a:off x="3352" y="2304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44"/>
            <p:cNvSpPr txBox="1">
              <a:spLocks noChangeArrowheads="1"/>
            </p:cNvSpPr>
            <p:nvPr/>
          </p:nvSpPr>
          <p:spPr bwMode="auto">
            <a:xfrm>
              <a:off x="3398" y="2288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1,0,0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994400" y="3606800"/>
            <a:ext cx="2006600" cy="1600200"/>
            <a:chOff x="3776" y="2272"/>
            <a:chExt cx="1264" cy="1008"/>
          </a:xfrm>
        </p:grpSpPr>
        <p:sp>
          <p:nvSpPr>
            <p:cNvPr id="48174" name="AutoShape 46"/>
            <p:cNvSpPr>
              <a:spLocks noChangeArrowheads="1"/>
            </p:cNvSpPr>
            <p:nvPr/>
          </p:nvSpPr>
          <p:spPr bwMode="auto">
            <a:xfrm>
              <a:off x="4080" y="2784"/>
              <a:ext cx="960" cy="496"/>
            </a:xfrm>
            <a:prstGeom prst="wedgeEllipseCallout">
              <a:avLst>
                <a:gd name="adj1" fmla="val -60218"/>
                <a:gd name="adj2" fmla="val -1215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 Buffered message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5" name="Oval 47"/>
            <p:cNvSpPr>
              <a:spLocks noChangeArrowheads="1"/>
            </p:cNvSpPr>
            <p:nvPr/>
          </p:nvSpPr>
          <p:spPr bwMode="auto">
            <a:xfrm>
              <a:off x="3776" y="2288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3822" y="2272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1,1,0</a:t>
              </a:r>
            </a:p>
          </p:txBody>
        </p:sp>
      </p:grpSp>
      <p:sp>
        <p:nvSpPr>
          <p:cNvPr id="48169" name="Text Box 49"/>
          <p:cNvSpPr txBox="1">
            <a:spLocks noChangeArrowheads="1"/>
          </p:cNvSpPr>
          <p:nvPr/>
        </p:nvSpPr>
        <p:spPr bwMode="auto">
          <a:xfrm>
            <a:off x="1866900" y="25400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0" name="Text Box 50"/>
          <p:cNvSpPr txBox="1">
            <a:spLocks noChangeArrowheads="1"/>
          </p:cNvSpPr>
          <p:nvPr/>
        </p:nvSpPr>
        <p:spPr bwMode="auto">
          <a:xfrm>
            <a:off x="4356100" y="3213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1" name="Text Box 51"/>
          <p:cNvSpPr txBox="1">
            <a:spLocks noChangeArrowheads="1"/>
          </p:cNvSpPr>
          <p:nvPr/>
        </p:nvSpPr>
        <p:spPr bwMode="auto">
          <a:xfrm>
            <a:off x="3187700" y="2451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48172" name="Text Box 52"/>
          <p:cNvSpPr txBox="1">
            <a:spLocks noChangeArrowheads="1"/>
          </p:cNvSpPr>
          <p:nvPr/>
        </p:nvSpPr>
        <p:spPr bwMode="auto">
          <a:xfrm>
            <a:off x="4953000" y="25019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77" name="AutoShape 53"/>
          <p:cNvSpPr>
            <a:spLocks noChangeArrowheads="1"/>
          </p:cNvSpPr>
          <p:nvPr/>
        </p:nvSpPr>
        <p:spPr bwMode="auto">
          <a:xfrm>
            <a:off x="4191000" y="1714500"/>
            <a:ext cx="1219200" cy="457200"/>
          </a:xfrm>
          <a:prstGeom prst="wedgeEllipseCallout">
            <a:avLst>
              <a:gd name="adj1" fmla="val -55986"/>
              <a:gd name="adj2" fmla="val 5451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3" grpId="0" animBg="1" autoUpdateAnimBg="0"/>
      <p:bldP spid="103444" grpId="0" animBg="1" autoUpdateAnimBg="0"/>
      <p:bldP spid="103458" grpId="0" animBg="1" autoUpdateAnimBg="0"/>
      <p:bldP spid="10347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Two multicast algorithms for total ordering</a:t>
            </a:r>
          </a:p>
          <a:p>
            <a:pPr lvl="1"/>
            <a:r>
              <a:rPr lang="en-US" dirty="0"/>
              <a:t>Sequencer</a:t>
            </a:r>
          </a:p>
          <a:p>
            <a:pPr lvl="1"/>
            <a:r>
              <a:rPr lang="en-US" dirty="0"/>
              <a:t>ISIS</a:t>
            </a:r>
          </a:p>
          <a:p>
            <a:r>
              <a:rPr lang="en-US" dirty="0">
                <a:solidFill>
                  <a:srgbClr val="0000FF"/>
                </a:solidFill>
              </a:rPr>
              <a:t>Multicast for causal ordering</a:t>
            </a:r>
          </a:p>
          <a:p>
            <a:pPr lvl="1"/>
            <a:r>
              <a:rPr lang="en-US" dirty="0"/>
              <a:t>Uses </a:t>
            </a:r>
            <a:r>
              <a:rPr lang="en-US"/>
              <a:t>vector timestamps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57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Total Ordering Using a Sequencer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419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791200" y="1219200"/>
            <a:ext cx="2495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Sequencer = Leader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791200" y="2362200"/>
            <a:ext cx="1831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: unique message 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4201-CF48-FB4F-9E96-B44024CF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</a:t>
            </a:r>
            <a:r>
              <a:rPr lang="en-GB" dirty="0"/>
              <a:t>algorithm for total ordering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6841-7FDC-1E45-B830-587ECC5F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207000"/>
          </a:xfrm>
        </p:spPr>
        <p:txBody>
          <a:bodyPr/>
          <a:lstStyle/>
          <a:p>
            <a:r>
              <a:rPr lang="en-US" dirty="0"/>
              <a:t>No central sequencer</a:t>
            </a:r>
          </a:p>
          <a:p>
            <a:pPr lvl="1"/>
            <a:r>
              <a:rPr lang="en-US" dirty="0"/>
              <a:t>Achieves decentralization</a:t>
            </a:r>
          </a:p>
          <a:p>
            <a:pPr lvl="1"/>
            <a:r>
              <a:rPr lang="en-US" i="1" dirty="0"/>
              <a:t>Distributed</a:t>
            </a:r>
            <a:r>
              <a:rPr lang="en-US" dirty="0"/>
              <a:t> doesn’t mean </a:t>
            </a:r>
            <a:r>
              <a:rPr lang="en-US" i="1" dirty="0"/>
              <a:t>decentralized</a:t>
            </a:r>
            <a:r>
              <a:rPr lang="en-US" dirty="0"/>
              <a:t>.</a:t>
            </a:r>
          </a:p>
          <a:p>
            <a:r>
              <a:rPr lang="en-US" dirty="0"/>
              <a:t>Every sender acts as a sequencer.</a:t>
            </a:r>
          </a:p>
          <a:p>
            <a:r>
              <a:rPr lang="en-US" dirty="0"/>
              <a:t>Since there is no single sequencer that determines a number, it requires </a:t>
            </a:r>
            <a:r>
              <a:rPr lang="en-US" i="1" dirty="0">
                <a:solidFill>
                  <a:srgbClr val="FF0000"/>
                </a:solidFill>
              </a:rPr>
              <a:t>agreement</a:t>
            </a:r>
            <a:r>
              <a:rPr lang="en-US" dirty="0"/>
              <a:t> on sequence numbers.</a:t>
            </a:r>
          </a:p>
          <a:p>
            <a:pPr lvl="1"/>
            <a:r>
              <a:rPr lang="en-US" dirty="0">
                <a:solidFill>
                  <a:srgbClr val="114FFB"/>
                </a:solidFill>
              </a:rPr>
              <a:t>Agreement is very important for decentralization.</a:t>
            </a:r>
          </a:p>
          <a:p>
            <a:r>
              <a:rPr lang="en-US" dirty="0"/>
              <a:t>Thus, each sender does not pick a sequence number alone.</a:t>
            </a:r>
          </a:p>
          <a:p>
            <a:pPr lvl="1"/>
            <a:r>
              <a:rPr lang="en-US" dirty="0"/>
              <a:t>Otherwise, two different senders can pick the same number.</a:t>
            </a:r>
          </a:p>
          <a:p>
            <a:r>
              <a:rPr lang="en-US" dirty="0"/>
              <a:t>Each sender receives proposals for a sequence number every time.</a:t>
            </a:r>
          </a:p>
          <a:p>
            <a:pPr lvl="1"/>
            <a:r>
              <a:rPr lang="en-US" dirty="0"/>
              <a:t>Among the proposals, the sender picks a number.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C94E3-1B10-584D-AAA0-CFECD36C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ISIS algorithm for total 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4179888" y="3197225"/>
            <a:ext cx="573087" cy="647700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Arc 4"/>
          <p:cNvSpPr>
            <a:spLocks/>
          </p:cNvSpPr>
          <p:nvPr/>
        </p:nvSpPr>
        <p:spPr bwMode="auto">
          <a:xfrm>
            <a:off x="6276975" y="2297113"/>
            <a:ext cx="300038" cy="201612"/>
          </a:xfrm>
          <a:custGeom>
            <a:avLst/>
            <a:gdLst>
              <a:gd name="T0" fmla="*/ 889 w 21600"/>
              <a:gd name="T1" fmla="*/ 201612 h 14085"/>
              <a:gd name="T2" fmla="*/ 54660 w 21600"/>
              <a:gd name="T3" fmla="*/ 0 h 14085"/>
              <a:gd name="T4" fmla="*/ 300038 w 21600"/>
              <a:gd name="T5" fmla="*/ 177908 h 14085"/>
              <a:gd name="T6" fmla="*/ 0 60000 65536"/>
              <a:gd name="T7" fmla="*/ 0 60000 65536"/>
              <a:gd name="T8" fmla="*/ 0 60000 65536"/>
              <a:gd name="T9" fmla="*/ 0 w 21600"/>
              <a:gd name="T10" fmla="*/ 0 h 14085"/>
              <a:gd name="T11" fmla="*/ 21600 w 21600"/>
              <a:gd name="T12" fmla="*/ 14085 h 140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085" fill="none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</a:path>
              <a:path w="21600" h="14085" stroke="0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  <a:lnTo>
                  <a:pt x="21600" y="1242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Arc 5"/>
          <p:cNvSpPr>
            <a:spLocks/>
          </p:cNvSpPr>
          <p:nvPr/>
        </p:nvSpPr>
        <p:spPr bwMode="auto">
          <a:xfrm>
            <a:off x="4452938" y="2341563"/>
            <a:ext cx="1890712" cy="1209675"/>
          </a:xfrm>
          <a:custGeom>
            <a:avLst/>
            <a:gdLst>
              <a:gd name="T0" fmla="*/ 0 w 27511"/>
              <a:gd name="T1" fmla="*/ 1208107 h 21600"/>
              <a:gd name="T2" fmla="*/ 1890712 w 27511"/>
              <a:gd name="T3" fmla="*/ 46259 h 21600"/>
              <a:gd name="T4" fmla="*/ 1484406 w 27511"/>
              <a:gd name="T5" fmla="*/ 1209675 h 21600"/>
              <a:gd name="T6" fmla="*/ 0 60000 65536"/>
              <a:gd name="T7" fmla="*/ 0 60000 65536"/>
              <a:gd name="T8" fmla="*/ 0 60000 65536"/>
              <a:gd name="T9" fmla="*/ 0 w 27511"/>
              <a:gd name="T10" fmla="*/ 0 h 21600"/>
              <a:gd name="T11" fmla="*/ 27511 w 2751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11" h="21600" fill="none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</a:path>
              <a:path w="27511" h="21600" stroke="0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  <a:lnTo>
                  <a:pt x="21599" y="2160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Arc 6"/>
          <p:cNvSpPr>
            <a:spLocks/>
          </p:cNvSpPr>
          <p:nvPr/>
        </p:nvSpPr>
        <p:spPr bwMode="auto">
          <a:xfrm>
            <a:off x="4737100" y="3219450"/>
            <a:ext cx="285750" cy="198438"/>
          </a:xfrm>
          <a:custGeom>
            <a:avLst/>
            <a:gdLst>
              <a:gd name="T0" fmla="*/ 218903 w 21600"/>
              <a:gd name="T1" fmla="*/ 0 h 13882"/>
              <a:gd name="T2" fmla="*/ 285750 w 21600"/>
              <a:gd name="T3" fmla="*/ 198438 h 13882"/>
              <a:gd name="T4" fmla="*/ 0 w 21600"/>
              <a:gd name="T5" fmla="*/ 198438 h 13882"/>
              <a:gd name="T6" fmla="*/ 0 60000 65536"/>
              <a:gd name="T7" fmla="*/ 0 60000 65536"/>
              <a:gd name="T8" fmla="*/ 0 60000 65536"/>
              <a:gd name="T9" fmla="*/ 0 w 21600"/>
              <a:gd name="T10" fmla="*/ 0 h 13882"/>
              <a:gd name="T11" fmla="*/ 21600 w 21600"/>
              <a:gd name="T12" fmla="*/ 13882 h 13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882" fill="none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</a:path>
              <a:path w="21600" h="13882" stroke="0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  <a:lnTo>
                  <a:pt x="0" y="13882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Arc 7"/>
          <p:cNvSpPr>
            <a:spLocks/>
          </p:cNvSpPr>
          <p:nvPr/>
        </p:nvSpPr>
        <p:spPr bwMode="auto">
          <a:xfrm>
            <a:off x="6596063" y="3049588"/>
            <a:ext cx="184150" cy="325437"/>
          </a:xfrm>
          <a:custGeom>
            <a:avLst/>
            <a:gdLst>
              <a:gd name="T0" fmla="*/ 184150 w 13948"/>
              <a:gd name="T1" fmla="*/ 325437 h 21600"/>
              <a:gd name="T2" fmla="*/ 0 w 13948"/>
              <a:gd name="T3" fmla="*/ 248477 h 21600"/>
              <a:gd name="T4" fmla="*/ 184150 w 13948"/>
              <a:gd name="T5" fmla="*/ 0 h 21600"/>
              <a:gd name="T6" fmla="*/ 0 60000 65536"/>
              <a:gd name="T7" fmla="*/ 0 60000 65536"/>
              <a:gd name="T8" fmla="*/ 0 60000 65536"/>
              <a:gd name="T9" fmla="*/ 0 w 13948"/>
              <a:gd name="T10" fmla="*/ 0 h 21600"/>
              <a:gd name="T11" fmla="*/ 13948 w 139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48" h="21600" fill="none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</a:path>
              <a:path w="13948" h="21600" stroke="0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  <a:lnTo>
                  <a:pt x="1394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Arc 8"/>
          <p:cNvSpPr>
            <a:spLocks/>
          </p:cNvSpPr>
          <p:nvPr/>
        </p:nvSpPr>
        <p:spPr bwMode="auto">
          <a:xfrm>
            <a:off x="4448175" y="3152775"/>
            <a:ext cx="2222500" cy="576263"/>
          </a:xfrm>
          <a:custGeom>
            <a:avLst/>
            <a:gdLst>
              <a:gd name="T0" fmla="*/ 2222500 w 33597"/>
              <a:gd name="T1" fmla="*/ 176907 h 21600"/>
              <a:gd name="T2" fmla="*/ 0 w 33597"/>
              <a:gd name="T3" fmla="*/ 459356 h 21600"/>
              <a:gd name="T4" fmla="*/ 862685 w 33597"/>
              <a:gd name="T5" fmla="*/ 0 h 21600"/>
              <a:gd name="T6" fmla="*/ 0 60000 65536"/>
              <a:gd name="T7" fmla="*/ 0 60000 65536"/>
              <a:gd name="T8" fmla="*/ 0 60000 65536"/>
              <a:gd name="T9" fmla="*/ 0 w 33597"/>
              <a:gd name="T10" fmla="*/ 0 h 21600"/>
              <a:gd name="T11" fmla="*/ 33597 w 33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97" h="21600" fill="none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</a:path>
              <a:path w="33597" h="21600" stroke="0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  <a:lnTo>
                  <a:pt x="13041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19325" y="1485900"/>
            <a:ext cx="571500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Arc 10"/>
          <p:cNvSpPr>
            <a:spLocks/>
          </p:cNvSpPr>
          <p:nvPr/>
        </p:nvSpPr>
        <p:spPr bwMode="auto">
          <a:xfrm>
            <a:off x="2778125" y="1727200"/>
            <a:ext cx="287338" cy="222250"/>
          </a:xfrm>
          <a:custGeom>
            <a:avLst/>
            <a:gdLst>
              <a:gd name="T0" fmla="*/ 277334 w 21600"/>
              <a:gd name="T1" fmla="*/ 0 h 14744"/>
              <a:gd name="T2" fmla="*/ 260613 w 21600"/>
              <a:gd name="T3" fmla="*/ 222250 h 14744"/>
              <a:gd name="T4" fmla="*/ 0 w 21600"/>
              <a:gd name="T5" fmla="*/ 85138 h 14744"/>
              <a:gd name="T6" fmla="*/ 0 60000 65536"/>
              <a:gd name="T7" fmla="*/ 0 60000 65536"/>
              <a:gd name="T8" fmla="*/ 0 60000 65536"/>
              <a:gd name="T9" fmla="*/ 0 w 21600"/>
              <a:gd name="T10" fmla="*/ 0 h 14744"/>
              <a:gd name="T11" fmla="*/ 21600 w 21600"/>
              <a:gd name="T12" fmla="*/ 14744 h 14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744" fill="none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</a:path>
              <a:path w="21600" h="14744" stroke="0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  <a:lnTo>
                  <a:pt x="0" y="5648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Arc 11"/>
          <p:cNvSpPr>
            <a:spLocks/>
          </p:cNvSpPr>
          <p:nvPr/>
        </p:nvSpPr>
        <p:spPr bwMode="auto">
          <a:xfrm>
            <a:off x="2778125" y="1825625"/>
            <a:ext cx="1703388" cy="1709738"/>
          </a:xfrm>
          <a:custGeom>
            <a:avLst/>
            <a:gdLst>
              <a:gd name="T0" fmla="*/ 234926 w 21600"/>
              <a:gd name="T1" fmla="*/ 0 h 21393"/>
              <a:gd name="T2" fmla="*/ 1703388 w 21600"/>
              <a:gd name="T3" fmla="*/ 1709738 h 21393"/>
              <a:gd name="T4" fmla="*/ 0 w 21600"/>
              <a:gd name="T5" fmla="*/ 1709738 h 21393"/>
              <a:gd name="T6" fmla="*/ 0 60000 65536"/>
              <a:gd name="T7" fmla="*/ 0 60000 65536"/>
              <a:gd name="T8" fmla="*/ 0 60000 65536"/>
              <a:gd name="T9" fmla="*/ 0 w 21600"/>
              <a:gd name="T10" fmla="*/ 0 h 21393"/>
              <a:gd name="T11" fmla="*/ 21600 w 21600"/>
              <a:gd name="T12" fmla="*/ 21393 h 2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93" fill="none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</a:path>
              <a:path w="21600" h="21393" stroke="0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  <a:lnTo>
                  <a:pt x="0" y="21393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Arc 12"/>
          <p:cNvSpPr>
            <a:spLocks/>
          </p:cNvSpPr>
          <p:nvPr/>
        </p:nvSpPr>
        <p:spPr bwMode="auto">
          <a:xfrm>
            <a:off x="2457450" y="2090738"/>
            <a:ext cx="192088" cy="309562"/>
          </a:xfrm>
          <a:custGeom>
            <a:avLst/>
            <a:gdLst>
              <a:gd name="T0" fmla="*/ 192088 w 14458"/>
              <a:gd name="T1" fmla="*/ 268072 h 21600"/>
              <a:gd name="T2" fmla="*/ 0 w 14458"/>
              <a:gd name="T3" fmla="*/ 305076 h 21600"/>
              <a:gd name="T4" fmla="*/ 48600 w 14458"/>
              <a:gd name="T5" fmla="*/ 0 h 21600"/>
              <a:gd name="T6" fmla="*/ 0 60000 65536"/>
              <a:gd name="T7" fmla="*/ 0 60000 65536"/>
              <a:gd name="T8" fmla="*/ 0 60000 65536"/>
              <a:gd name="T9" fmla="*/ 0 w 14458"/>
              <a:gd name="T10" fmla="*/ 0 h 21600"/>
              <a:gd name="T11" fmla="*/ 14458 w 1445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58" h="21600" fill="none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</a:path>
              <a:path w="14458" h="21600" stroke="0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  <a:lnTo>
                  <a:pt x="365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Arc 13"/>
          <p:cNvSpPr>
            <a:spLocks/>
          </p:cNvSpPr>
          <p:nvPr/>
        </p:nvSpPr>
        <p:spPr bwMode="auto">
          <a:xfrm>
            <a:off x="2549525" y="2090738"/>
            <a:ext cx="1930400" cy="1460500"/>
          </a:xfrm>
          <a:custGeom>
            <a:avLst/>
            <a:gdLst>
              <a:gd name="T0" fmla="*/ 1928948 w 21270"/>
              <a:gd name="T1" fmla="*/ 1460500 h 21599"/>
              <a:gd name="T2" fmla="*/ 0 w 21270"/>
              <a:gd name="T3" fmla="*/ 253976 h 21599"/>
              <a:gd name="T4" fmla="*/ 1930400 w 21270"/>
              <a:gd name="T5" fmla="*/ 0 h 21599"/>
              <a:gd name="T6" fmla="*/ 0 60000 65536"/>
              <a:gd name="T7" fmla="*/ 0 60000 65536"/>
              <a:gd name="T8" fmla="*/ 0 60000 65536"/>
              <a:gd name="T9" fmla="*/ 0 w 21270"/>
              <a:gd name="T10" fmla="*/ 0 h 21599"/>
              <a:gd name="T11" fmla="*/ 21270 w 2127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70" h="21599" fill="none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</a:path>
              <a:path w="21270" h="21599" stroke="0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  <a:lnTo>
                  <a:pt x="2127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Arc 14"/>
          <p:cNvSpPr>
            <a:spLocks/>
          </p:cNvSpPr>
          <p:nvPr/>
        </p:nvSpPr>
        <p:spPr bwMode="auto">
          <a:xfrm>
            <a:off x="3924300" y="2978150"/>
            <a:ext cx="282575" cy="277813"/>
          </a:xfrm>
          <a:custGeom>
            <a:avLst/>
            <a:gdLst>
              <a:gd name="T0" fmla="*/ 0 w 20399"/>
              <a:gd name="T1" fmla="*/ 171230 h 18509"/>
              <a:gd name="T2" fmla="*/ 128356 w 20399"/>
              <a:gd name="T3" fmla="*/ 0 h 18509"/>
              <a:gd name="T4" fmla="*/ 282575 w 20399"/>
              <a:gd name="T5" fmla="*/ 277813 h 18509"/>
              <a:gd name="T6" fmla="*/ 0 60000 65536"/>
              <a:gd name="T7" fmla="*/ 0 60000 65536"/>
              <a:gd name="T8" fmla="*/ 0 60000 65536"/>
              <a:gd name="T9" fmla="*/ 0 w 20399"/>
              <a:gd name="T10" fmla="*/ 0 h 18509"/>
              <a:gd name="T11" fmla="*/ 20399 w 20399"/>
              <a:gd name="T12" fmla="*/ 18509 h 18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99" h="18509" fill="none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</a:path>
              <a:path w="20399" h="18509" stroke="0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  <a:lnTo>
                  <a:pt x="20399" y="1850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519363" y="1809750"/>
            <a:ext cx="1443037" cy="123983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436813" y="17224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2627313" y="5349875"/>
            <a:ext cx="600075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4005263" y="3846513"/>
            <a:ext cx="242887" cy="307975"/>
          </a:xfrm>
          <a:custGeom>
            <a:avLst/>
            <a:gdLst>
              <a:gd name="T0" fmla="*/ 154371 w 18371"/>
              <a:gd name="T1" fmla="*/ 307975 h 20536"/>
              <a:gd name="T2" fmla="*/ 0 w 18371"/>
              <a:gd name="T3" fmla="*/ 170364 h 20536"/>
              <a:gd name="T4" fmla="*/ 242887 w 18371"/>
              <a:gd name="T5" fmla="*/ 0 h 20536"/>
              <a:gd name="T6" fmla="*/ 0 60000 65536"/>
              <a:gd name="T7" fmla="*/ 0 60000 65536"/>
              <a:gd name="T8" fmla="*/ 0 60000 65536"/>
              <a:gd name="T9" fmla="*/ 0 w 18371"/>
              <a:gd name="T10" fmla="*/ 0 h 20536"/>
              <a:gd name="T11" fmla="*/ 18371 w 18371"/>
              <a:gd name="T12" fmla="*/ 20536 h 20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71" h="20536" fill="none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</a:path>
              <a:path w="18371" h="20536" stroke="0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  <a:lnTo>
                  <a:pt x="18371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Arc 19"/>
          <p:cNvSpPr>
            <a:spLocks/>
          </p:cNvSpPr>
          <p:nvPr/>
        </p:nvSpPr>
        <p:spPr bwMode="auto">
          <a:xfrm>
            <a:off x="3200400" y="5541963"/>
            <a:ext cx="300038" cy="219075"/>
          </a:xfrm>
          <a:custGeom>
            <a:avLst/>
            <a:gdLst>
              <a:gd name="T0" fmla="*/ 259700 w 21600"/>
              <a:gd name="T1" fmla="*/ 0 h 14566"/>
              <a:gd name="T2" fmla="*/ 295468 w 21600"/>
              <a:gd name="T3" fmla="*/ 219075 h 14566"/>
              <a:gd name="T4" fmla="*/ 0 w 21600"/>
              <a:gd name="T5" fmla="*/ 162674 h 14566"/>
              <a:gd name="T6" fmla="*/ 0 60000 65536"/>
              <a:gd name="T7" fmla="*/ 0 60000 65536"/>
              <a:gd name="T8" fmla="*/ 0 60000 65536"/>
              <a:gd name="T9" fmla="*/ 0 w 21600"/>
              <a:gd name="T10" fmla="*/ 0 h 14566"/>
              <a:gd name="T11" fmla="*/ 21600 w 21600"/>
              <a:gd name="T12" fmla="*/ 14566 h 14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566" fill="none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</a:path>
              <a:path w="21600" h="14566" stroke="0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  <a:lnTo>
                  <a:pt x="0" y="10816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Arc 20"/>
          <p:cNvSpPr>
            <a:spLocks/>
          </p:cNvSpPr>
          <p:nvPr/>
        </p:nvSpPr>
        <p:spPr bwMode="auto">
          <a:xfrm>
            <a:off x="3200400" y="3521075"/>
            <a:ext cx="1306513" cy="2151063"/>
          </a:xfrm>
          <a:custGeom>
            <a:avLst/>
            <a:gdLst>
              <a:gd name="T0" fmla="*/ 1306513 w 21600"/>
              <a:gd name="T1" fmla="*/ 0 h 21278"/>
              <a:gd name="T2" fmla="*/ 224466 w 21600"/>
              <a:gd name="T3" fmla="*/ 2151063 h 21278"/>
              <a:gd name="T4" fmla="*/ 0 w 21600"/>
              <a:gd name="T5" fmla="*/ 0 h 21278"/>
              <a:gd name="T6" fmla="*/ 0 60000 65536"/>
              <a:gd name="T7" fmla="*/ 0 60000 65536"/>
              <a:gd name="T8" fmla="*/ 0 60000 65536"/>
              <a:gd name="T9" fmla="*/ 0 w 21600"/>
              <a:gd name="T10" fmla="*/ 0 h 21278"/>
              <a:gd name="T11" fmla="*/ 21600 w 21600"/>
              <a:gd name="T12" fmla="*/ 21278 h 21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78" fill="none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</a:path>
              <a:path w="21600" h="21278" stroke="0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  <a:lnTo>
                  <a:pt x="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Arc 21"/>
          <p:cNvSpPr>
            <a:spLocks/>
          </p:cNvSpPr>
          <p:nvPr/>
        </p:nvSpPr>
        <p:spPr bwMode="auto">
          <a:xfrm>
            <a:off x="2795588" y="5084763"/>
            <a:ext cx="203200" cy="325437"/>
          </a:xfrm>
          <a:custGeom>
            <a:avLst/>
            <a:gdLst>
              <a:gd name="T0" fmla="*/ 0 w 14603"/>
              <a:gd name="T1" fmla="*/ 11074 h 21600"/>
              <a:gd name="T2" fmla="*/ 203200 w 14603"/>
              <a:gd name="T3" fmla="*/ 29726 h 21600"/>
              <a:gd name="T4" fmla="*/ 77715 w 14603"/>
              <a:gd name="T5" fmla="*/ 325437 h 21600"/>
              <a:gd name="T6" fmla="*/ 0 60000 65536"/>
              <a:gd name="T7" fmla="*/ 0 60000 65536"/>
              <a:gd name="T8" fmla="*/ 0 60000 65536"/>
              <a:gd name="T9" fmla="*/ 0 w 14603"/>
              <a:gd name="T10" fmla="*/ 0 h 21600"/>
              <a:gd name="T11" fmla="*/ 14603 w 146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03" h="21600" fill="none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</a:path>
              <a:path w="14603" h="21600" stroke="0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  <a:lnTo>
                  <a:pt x="5585" y="2160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Arc 22"/>
          <p:cNvSpPr>
            <a:spLocks/>
          </p:cNvSpPr>
          <p:nvPr/>
        </p:nvSpPr>
        <p:spPr bwMode="auto">
          <a:xfrm>
            <a:off x="2886075" y="3521075"/>
            <a:ext cx="1566863" cy="1887538"/>
          </a:xfrm>
          <a:custGeom>
            <a:avLst/>
            <a:gdLst>
              <a:gd name="T0" fmla="*/ 0 w 21438"/>
              <a:gd name="T1" fmla="*/ 1657265 h 21599"/>
              <a:gd name="T2" fmla="*/ 1565401 w 21438"/>
              <a:gd name="T3" fmla="*/ 0 h 21599"/>
              <a:gd name="T4" fmla="*/ 1566863 w 21438"/>
              <a:gd name="T5" fmla="*/ 1887538 h 21599"/>
              <a:gd name="T6" fmla="*/ 0 60000 65536"/>
              <a:gd name="T7" fmla="*/ 0 60000 65536"/>
              <a:gd name="T8" fmla="*/ 0 60000 65536"/>
              <a:gd name="T9" fmla="*/ 0 w 21438"/>
              <a:gd name="T10" fmla="*/ 0 h 21599"/>
              <a:gd name="T11" fmla="*/ 21438 w 21438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8" h="21599" fill="none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</a:path>
              <a:path w="21438" h="21599" stroke="0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  <a:lnTo>
                  <a:pt x="21438" y="21599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4397375" y="34623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3240088" y="2617788"/>
            <a:ext cx="2190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33900" y="3668713"/>
            <a:ext cx="600075" cy="796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490788" y="5673725"/>
            <a:ext cx="3270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227388" y="2576513"/>
            <a:ext cx="134937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227388" y="2576513"/>
            <a:ext cx="163512" cy="295275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776538" y="30035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021013" y="4037013"/>
            <a:ext cx="2174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211513" y="259080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471863" y="444976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798888" y="2282825"/>
            <a:ext cx="80962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3798888" y="2282825"/>
            <a:ext cx="109537" cy="176213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837113" y="2035175"/>
            <a:ext cx="1093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 Message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 rot="-1129043">
            <a:off x="4926013" y="2711450"/>
            <a:ext cx="163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2 Proposed Seq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268913" y="3344863"/>
            <a:ext cx="327025" cy="293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268913" y="3344863"/>
            <a:ext cx="354012" cy="323850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1782763" y="1735138"/>
            <a:ext cx="2460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1928813" y="1844675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2163763" y="5600700"/>
            <a:ext cx="2460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2309813" y="57086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5200650" y="45085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345113" y="46164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7296150" y="25908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7440613" y="26987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268913" y="3579813"/>
            <a:ext cx="217487" cy="8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268913" y="3579813"/>
            <a:ext cx="246062" cy="119062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6521450" y="2370138"/>
            <a:ext cx="571500" cy="649287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V="1">
            <a:off x="2954338" y="4052888"/>
            <a:ext cx="1116012" cy="159226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2846388" y="5586413"/>
            <a:ext cx="161925" cy="176212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4968875" y="2665413"/>
            <a:ext cx="1770063" cy="6492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Oval 53"/>
          <p:cNvSpPr>
            <a:spLocks noChangeArrowheads="1"/>
          </p:cNvSpPr>
          <p:nvPr/>
        </p:nvSpPr>
        <p:spPr bwMode="auto">
          <a:xfrm>
            <a:off x="6738938" y="2606675"/>
            <a:ext cx="136525" cy="177800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>
            <a:off x="6958013" y="2665413"/>
            <a:ext cx="2984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5291138" y="3771900"/>
            <a:ext cx="147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 Agreed Seq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3965575" y="486251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3" name="Rectangle 57"/>
          <p:cNvSpPr>
            <a:spLocks noChangeArrowheads="1"/>
          </p:cNvSpPr>
          <p:nvPr/>
        </p:nvSpPr>
        <p:spPr bwMode="auto">
          <a:xfrm>
            <a:off x="3694113" y="22669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B9ED-1B31-694D-8A88-71B2082D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</a:t>
            </a:r>
            <a:r>
              <a:rPr lang="en-GB" dirty="0"/>
              <a:t>algorithm for total ordering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5BB4-0272-E14F-9BE0-10D4BDA2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propose a number?</a:t>
            </a:r>
          </a:p>
          <a:p>
            <a:pPr lvl="1"/>
            <a:r>
              <a:rPr lang="en-US" dirty="0"/>
              <a:t>Need a way to guarantee that </a:t>
            </a:r>
            <a:r>
              <a:rPr lang="en-US" dirty="0">
                <a:solidFill>
                  <a:srgbClr val="FF0000"/>
                </a:solidFill>
              </a:rPr>
              <a:t>a higher number is picked</a:t>
            </a:r>
            <a:r>
              <a:rPr lang="en-US" dirty="0"/>
              <a:t> among </a:t>
            </a:r>
            <a:r>
              <a:rPr lang="en-US" dirty="0">
                <a:solidFill>
                  <a:srgbClr val="FF0000"/>
                </a:solidFill>
              </a:rPr>
              <a:t>all numbers assigned as sequence numbers</a:t>
            </a:r>
            <a:r>
              <a:rPr lang="en-US" dirty="0"/>
              <a:t> already or </a:t>
            </a:r>
            <a:r>
              <a:rPr lang="en-US" dirty="0">
                <a:solidFill>
                  <a:srgbClr val="FF0000"/>
                </a:solidFill>
              </a:rPr>
              <a:t>potentially assigned</a:t>
            </a:r>
            <a:r>
              <a:rPr lang="en-US" dirty="0"/>
              <a:t> as sequence numbers</a:t>
            </a:r>
          </a:p>
          <a:p>
            <a:pPr lvl="1"/>
            <a:r>
              <a:rPr lang="en-US" dirty="0"/>
              <a:t>Each message receiver pick a number that is the highest among all the numbers that it has ever seen, i.e., all previous proposals and actual message sequence numbers.</a:t>
            </a:r>
          </a:p>
          <a:p>
            <a:r>
              <a:rPr lang="en-US" dirty="0"/>
              <a:t>How to pick a sequence number out of all proposals?</a:t>
            </a:r>
          </a:p>
          <a:p>
            <a:pPr lvl="1"/>
            <a:r>
              <a:rPr lang="en-US" dirty="0"/>
              <a:t>Among all proposals, pick </a:t>
            </a:r>
            <a:r>
              <a:rPr lang="en-US" dirty="0">
                <a:solidFill>
                  <a:srgbClr val="FF0000"/>
                </a:solidFill>
              </a:rPr>
              <a:t>the highest number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2E99C-FAFF-494A-944A-50AC6A10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30495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21285</TotalTime>
  <Pages>12</Pages>
  <Words>3680</Words>
  <Application>Microsoft Macintosh PowerPoint</Application>
  <PresentationFormat>Letter Paper (8.5x11 in)</PresentationFormat>
  <Paragraphs>1102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CS252-template</vt:lpstr>
      <vt:lpstr>Office Theme</vt:lpstr>
      <vt:lpstr>CSE 486/586 Distributed Systems Reliable Multicast --- 2</vt:lpstr>
      <vt:lpstr>Last Time</vt:lpstr>
      <vt:lpstr>Recap: Ordering</vt:lpstr>
      <vt:lpstr>Example: FIFO Multicast </vt:lpstr>
      <vt:lpstr>Totally Ordered Multicast</vt:lpstr>
      <vt:lpstr>Total Ordering Using a Sequencer</vt:lpstr>
      <vt:lpstr>ISIS algorithm for total ordering</vt:lpstr>
      <vt:lpstr>ISIS algorithm for total ordering</vt:lpstr>
      <vt:lpstr>ISIS algorithm for total ordering</vt:lpstr>
      <vt:lpstr>ISIS algorithm for total ordering</vt:lpstr>
      <vt:lpstr>CSE 486/586 Administrivia</vt:lpstr>
      <vt:lpstr>Problematic Scenario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Example: ISIS algorithm</vt:lpstr>
      <vt:lpstr>Proof of Total Order </vt:lpstr>
      <vt:lpstr>Causally Ordered Multicast</vt:lpstr>
      <vt:lpstr>Causal Ordering</vt:lpstr>
      <vt:lpstr>Example: Causal Ordering Multicast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942</cp:revision>
  <cp:lastPrinted>2019-02-27T15:37:05Z</cp:lastPrinted>
  <dcterms:created xsi:type="dcterms:W3CDTF">2012-02-15T22:02:33Z</dcterms:created>
  <dcterms:modified xsi:type="dcterms:W3CDTF">2019-02-27T15:41:09Z</dcterms:modified>
  <cp:category/>
</cp:coreProperties>
</file>