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3"/>
  </p:notesMasterIdLst>
  <p:handoutMasterIdLst>
    <p:handoutMasterId r:id="rId24"/>
  </p:handoutMasterIdLst>
  <p:sldIdLst>
    <p:sldId id="322" r:id="rId3"/>
    <p:sldId id="823" r:id="rId4"/>
    <p:sldId id="824" r:id="rId5"/>
    <p:sldId id="825" r:id="rId6"/>
    <p:sldId id="826" r:id="rId7"/>
    <p:sldId id="827" r:id="rId8"/>
    <p:sldId id="828" r:id="rId9"/>
    <p:sldId id="829" r:id="rId10"/>
    <p:sldId id="830" r:id="rId11"/>
    <p:sldId id="831" r:id="rId12"/>
    <p:sldId id="832" r:id="rId13"/>
    <p:sldId id="846" r:id="rId14"/>
    <p:sldId id="833" r:id="rId15"/>
    <p:sldId id="834" r:id="rId16"/>
    <p:sldId id="835" r:id="rId17"/>
    <p:sldId id="844" r:id="rId18"/>
    <p:sldId id="845" r:id="rId19"/>
    <p:sldId id="843" r:id="rId20"/>
    <p:sldId id="777" r:id="rId21"/>
    <p:sldId id="584" r:id="rId22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4" autoAdjust="0"/>
    <p:restoredTop sz="80167" autoAdjust="0"/>
  </p:normalViewPr>
  <p:slideViewPr>
    <p:cSldViewPr>
      <p:cViewPr varScale="1">
        <p:scale>
          <a:sx n="81" d="100"/>
          <a:sy n="81" d="100"/>
        </p:scale>
        <p:origin x="19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times are used </a:t>
            </a:r>
            <a:r>
              <a:rPr lang="en-US"/>
              <a:t>to detect </a:t>
            </a:r>
            <a:r>
              <a:rPr lang="en-US" dirty="0"/>
              <a:t>time-outs.</a:t>
            </a:r>
          </a:p>
        </p:txBody>
      </p:sp>
    </p:spTree>
    <p:extLst>
      <p:ext uri="{BB962C8B-B14F-4D97-AF65-F5344CB8AC3E}">
        <p14:creationId xmlns:p14="http://schemas.microsoft.com/office/powerpoint/2010/main" val="391163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/>
            </a:br>
            <a:r>
              <a:rPr lang="en-US"/>
              <a:t>Gossiping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2268538" y="5157788"/>
            <a:ext cx="194310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195513" y="2636838"/>
            <a:ext cx="3600450" cy="3240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924300" y="4005263"/>
            <a:ext cx="360363" cy="1008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995738" y="3933825"/>
            <a:ext cx="2520950" cy="1439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1908175" y="2492375"/>
            <a:ext cx="381635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835150" y="3357563"/>
            <a:ext cx="288925" cy="2519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1979613" y="2636838"/>
            <a:ext cx="3600450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3924300" y="2565400"/>
            <a:ext cx="1871663" cy="1150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2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400800" y="5241925"/>
            <a:ext cx="1917700" cy="45720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Uninfected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“Gossip” (or “Epidemic”) Multicast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362200" y="3886200"/>
            <a:ext cx="1524000" cy="1905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886200" y="3886200"/>
            <a:ext cx="3810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657600" y="3352800"/>
            <a:ext cx="5197475" cy="10541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   Protocol </a:t>
            </a:r>
            <a:r>
              <a:rPr lang="en-GB" sz="2800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rounds</a:t>
            </a: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(local clock)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  b </a:t>
            </a: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random targets per round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672513" y="2306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638800" y="2270125"/>
            <a:ext cx="1562100" cy="45720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Infected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838200" y="4648200"/>
            <a:ext cx="3065463" cy="45720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Gossip Message (UDP)</a:t>
            </a:r>
          </a:p>
        </p:txBody>
      </p:sp>
    </p:spTree>
    <p:extLst>
      <p:ext uri="{BB962C8B-B14F-4D97-AF65-F5344CB8AC3E}">
        <p14:creationId xmlns:p14="http://schemas.microsoft.com/office/powerpoint/2010/main" val="76889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PA2-B is due in ~2 weeks.</a:t>
            </a:r>
          </a:p>
          <a:p>
            <a:pPr lvl="1"/>
            <a:r>
              <a:rPr lang="en-US" dirty="0"/>
              <a:t>Please start now!</a:t>
            </a:r>
          </a:p>
          <a:p>
            <a:pPr lvl="1"/>
            <a:r>
              <a:rPr lang="en-US" dirty="0"/>
              <a:t>This is when some people seriously consider code-copying.</a:t>
            </a:r>
          </a:p>
          <a:p>
            <a:r>
              <a:rPr lang="en-US" dirty="0"/>
              <a:t>PA1 grades are posted.</a:t>
            </a:r>
          </a:p>
          <a:p>
            <a:r>
              <a:rPr lang="en-US" dirty="0"/>
              <a:t>PA2-A grading is in progress.</a:t>
            </a:r>
          </a:p>
          <a:p>
            <a:r>
              <a:rPr lang="en-US" dirty="0"/>
              <a:t>Undergrads: we will have recitations this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5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</a:t>
            </a:r>
          </a:p>
          <a:p>
            <a:r>
              <a:rPr lang="en-US" dirty="0"/>
              <a:t>Quick spread</a:t>
            </a:r>
          </a:p>
          <a:p>
            <a:r>
              <a:rPr lang="en-US" dirty="0"/>
              <a:t>Highly fault-tolerant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Analysis from old mathematical branch of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Epidemiology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[Bailey 75]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Parameters </a:t>
            </a:r>
            <a:r>
              <a:rPr lang="en-US" i="1" dirty="0" err="1">
                <a:latin typeface="Arial" charset="0"/>
                <a:ea typeface="ＭＳ Ｐゴシック" charset="0"/>
                <a:cs typeface="ＭＳ Ｐゴシック" charset="0"/>
              </a:rPr>
              <a:t>c,b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for determining rounds: (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c*log(n)), b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# of nodes to contact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be small numbers independent of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n, e</a:t>
            </a:r>
            <a:r>
              <a:rPr lang="en-US" i="1" dirty="0">
                <a:latin typeface="Arial" charset="0"/>
                <a:ea typeface="ＭＳ Ｐゴシック" charset="0"/>
              </a:rPr>
              <a:t>.g., c=2; b=2;</a:t>
            </a:r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Within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c*log(n)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rounds, [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low latency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]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all but              of nodes receive the multicast 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							[reliability]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each node has transmitted no more than </a:t>
            </a:r>
            <a:r>
              <a:rPr lang="en-US" i="1" dirty="0">
                <a:latin typeface="Arial" charset="0"/>
                <a:ea typeface="ＭＳ Ｐゴシック" charset="0"/>
              </a:rPr>
              <a:t>c*b*log(n) </a:t>
            </a:r>
            <a:r>
              <a:rPr lang="en-US" dirty="0">
                <a:latin typeface="Arial" charset="0"/>
                <a:ea typeface="ＭＳ Ｐゴシック" charset="0"/>
              </a:rPr>
              <a:t>gossip messages [lightweight]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179736"/>
              </p:ext>
            </p:extLst>
          </p:nvPr>
        </p:nvGraphicFramePr>
        <p:xfrm>
          <a:off x="2209800" y="4905375"/>
          <a:ext cx="800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355320" imgH="393480" progId="Equation.3">
                  <p:embed/>
                </p:oleObj>
              </mc:Choice>
              <mc:Fallback>
                <p:oleObj name="Equation" r:id="rId3" imgW="355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05375"/>
                        <a:ext cx="8001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1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Fault-Tolerance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Packet loss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50% packet loss: analyze with </a:t>
            </a:r>
            <a:r>
              <a:rPr lang="en-US" i="1" dirty="0">
                <a:latin typeface="Arial" charset="0"/>
                <a:ea typeface="ＭＳ Ｐゴシック" charset="0"/>
              </a:rPr>
              <a:t>b </a:t>
            </a:r>
            <a:r>
              <a:rPr lang="en-US" dirty="0">
                <a:latin typeface="Arial" charset="0"/>
                <a:ea typeface="ＭＳ Ｐゴシック" charset="0"/>
              </a:rPr>
              <a:t>replaced with </a:t>
            </a:r>
            <a:r>
              <a:rPr lang="en-US" i="1" dirty="0">
                <a:latin typeface="Arial" charset="0"/>
                <a:ea typeface="ＭＳ Ｐゴシック" charset="0"/>
              </a:rPr>
              <a:t>b/2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To achieve same reliability as 0% packet loss, takes twice as many rounds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Node failure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50% of nodes fail: analyze with </a:t>
            </a:r>
            <a:r>
              <a:rPr lang="en-US" i="1" dirty="0">
                <a:latin typeface="Arial" charset="0"/>
                <a:ea typeface="ＭＳ Ｐゴシック" charset="0"/>
              </a:rPr>
              <a:t>n</a:t>
            </a:r>
            <a:r>
              <a:rPr lang="en-US" dirty="0">
                <a:latin typeface="Arial" charset="0"/>
                <a:ea typeface="ＭＳ Ｐゴシック" charset="0"/>
              </a:rPr>
              <a:t> replaced with </a:t>
            </a:r>
            <a:r>
              <a:rPr lang="en-US" i="1" dirty="0">
                <a:latin typeface="Arial" charset="0"/>
                <a:ea typeface="ＭＳ Ｐゴシック" charset="0"/>
              </a:rPr>
              <a:t>n/2 </a:t>
            </a:r>
            <a:r>
              <a:rPr lang="en-US" dirty="0">
                <a:latin typeface="Arial" charset="0"/>
                <a:ea typeface="ＭＳ Ｐゴシック" charset="0"/>
              </a:rPr>
              <a:t>and </a:t>
            </a:r>
            <a:r>
              <a:rPr lang="en-US" i="1" dirty="0">
                <a:latin typeface="Arial" charset="0"/>
                <a:ea typeface="ＭＳ Ｐゴシック" charset="0"/>
              </a:rPr>
              <a:t>b</a:t>
            </a:r>
            <a:r>
              <a:rPr lang="en-US" dirty="0">
                <a:latin typeface="Arial" charset="0"/>
                <a:ea typeface="ＭＳ Ｐゴシック" charset="0"/>
              </a:rPr>
              <a:t> replaced with </a:t>
            </a:r>
            <a:r>
              <a:rPr lang="en-US" i="1" dirty="0">
                <a:latin typeface="Arial" charset="0"/>
                <a:ea typeface="ＭＳ Ｐゴシック" charset="0"/>
              </a:rPr>
              <a:t>b/2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Same as above</a:t>
            </a:r>
          </a:p>
          <a:p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1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Fault-Tolerance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066800"/>
            <a:ext cx="7683500" cy="4927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With failures, is it possible that the epidemic might die out quickly?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Possible, but improbable: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Once a few nodes are infected, with high probability, the epidemic will not die out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So the analysis we saw in the previous slides is actually behavior </a:t>
            </a:r>
            <a:r>
              <a:rPr lang="en-US" i="1" dirty="0">
                <a:latin typeface="Arial" charset="0"/>
                <a:ea typeface="ＭＳ Ｐゴシック" charset="0"/>
              </a:rPr>
              <a:t>with high probability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[Galey and </a:t>
            </a:r>
            <a:r>
              <a:rPr lang="en-US" dirty="0" err="1">
                <a:latin typeface="Arial" charset="0"/>
                <a:ea typeface="ＭＳ Ｐゴシック" charset="0"/>
              </a:rPr>
              <a:t>Dani</a:t>
            </a:r>
            <a:r>
              <a:rPr lang="en-US" dirty="0">
                <a:latin typeface="Arial" charset="0"/>
                <a:ea typeface="ＭＳ Ｐゴシック" charset="0"/>
              </a:rPr>
              <a:t> 98]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same applicable to: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Rumors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Infectious diseases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 Internet worm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Some implementations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Amazon Web Services EC2/S3 (rumored)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Usenet NNTP (Network News Transport Protocol)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4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Gossip for Failure Detection:</a:t>
            </a:r>
            <a:br>
              <a:rPr lang="en-GB" dirty="0"/>
            </a:br>
            <a:r>
              <a:rPr lang="en-GB" dirty="0"/>
              <a:t>Gossip-style </a:t>
            </a:r>
            <a:r>
              <a:rPr lang="en-GB" dirty="0" err="1"/>
              <a:t>Heartbeating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627313" y="2133600"/>
            <a:ext cx="3960812" cy="2209800"/>
            <a:chOff x="1655" y="1344"/>
            <a:chExt cx="2495" cy="139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427538" y="5734050"/>
            <a:ext cx="287337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2916238" y="2420938"/>
            <a:ext cx="1655762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2916238" y="3213100"/>
            <a:ext cx="316865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3276600" y="3068638"/>
            <a:ext cx="30241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643438" y="2420938"/>
            <a:ext cx="1441450" cy="2520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0" y="4535031"/>
            <a:ext cx="4191000" cy="2246769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All-to-all </a:t>
            </a:r>
            <a:r>
              <a:rPr lang="en-GB" sz="2000" dirty="0" err="1">
                <a:solidFill>
                  <a:schemeClr val="tx1"/>
                </a:solidFill>
                <a:latin typeface="Arial" charset="0"/>
              </a:rPr>
              <a:t>heartbeating</a:t>
            </a:r>
            <a:endParaRPr lang="en-GB" sz="2000" dirty="0">
              <a:solidFill>
                <a:schemeClr val="tx1"/>
              </a:solidFill>
              <a:latin typeface="Arial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Each process sends out heartbeats to every other process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Con: Slow process/link causes false positives 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 rot="2127742">
            <a:off x="3886200" y="2819400"/>
            <a:ext cx="473075" cy="17938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1447800"/>
            <a:ext cx="4191000" cy="1223963"/>
            <a:chOff x="3152" y="935"/>
            <a:chExt cx="2540" cy="771"/>
          </a:xfrm>
        </p:grpSpPr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3152" y="935"/>
              <a:ext cx="2540" cy="771"/>
            </a:xfrm>
            <a:prstGeom prst="cloudCallout">
              <a:avLst>
                <a:gd name="adj1" fmla="val 21065"/>
                <a:gd name="adj2" fmla="val 109792"/>
              </a:avLst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en-GB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696" y="1071"/>
              <a:ext cx="1713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>
                  <a:solidFill>
                    <a:schemeClr val="tx1"/>
                  </a:solidFill>
                  <a:latin typeface="Arial" charset="0"/>
                  <a:sym typeface="Wingdings" charset="0"/>
                </a:rPr>
                <a:t> Using gossip to spread heartbeats gives b</a:t>
              </a:r>
              <a:r>
                <a:rPr lang="en-GB" sz="2000">
                  <a:solidFill>
                    <a:schemeClr val="tx1"/>
                  </a:solidFill>
                  <a:latin typeface="Arial" charset="0"/>
                </a:rPr>
                <a:t>etter accuracy</a:t>
              </a:r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779838" y="1989138"/>
            <a:ext cx="42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400" i="1">
                <a:solidFill>
                  <a:schemeClr val="tx1"/>
                </a:solidFill>
                <a:latin typeface="Arial" charset="0"/>
              </a:rPr>
              <a:t>pi</a:t>
            </a: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2555875" y="4005263"/>
            <a:ext cx="431800" cy="40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-111" charset="-127"/>
              </a:rPr>
              <a:t>Gossip-Style Failure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038600" y="2971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ko-KR" sz="240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 flipV="1">
            <a:off x="3352800" y="2209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" name="Group 5"/>
          <p:cNvGraphicFramePr>
            <a:graphicFrameLocks noGrp="1"/>
          </p:cNvGraphicFramePr>
          <p:nvPr/>
        </p:nvGraphicFramePr>
        <p:xfrm>
          <a:off x="1676400" y="2209800"/>
          <a:ext cx="1676400" cy="1219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10098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6324600" y="2590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ko-KR" sz="2400">
                <a:latin typeface="Times New Roman" charset="0"/>
                <a:ea typeface="굴림" charset="0"/>
                <a:cs typeface="굴림" charset="0"/>
              </a:rPr>
              <a:t>2</a:t>
            </a: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6019800" y="4495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ko-KR" sz="2400">
                <a:latin typeface="Times New Roman" charset="0"/>
                <a:ea typeface="굴림" charset="0"/>
                <a:cs typeface="굴림" charset="0"/>
              </a:rPr>
              <a:t>4</a:t>
            </a: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44958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ko-KR" sz="2400">
                <a:latin typeface="Times New Roman" charset="0"/>
                <a:ea typeface="굴림" charset="0"/>
                <a:cs typeface="굴림" charset="0"/>
              </a:rPr>
              <a:t>3</a:t>
            </a:r>
          </a:p>
        </p:txBody>
      </p:sp>
      <p:sp>
        <p:nvSpPr>
          <p:cNvPr id="11" name="Line 30"/>
          <p:cNvSpPr>
            <a:spLocks noChangeShapeType="1"/>
          </p:cNvSpPr>
          <p:nvPr/>
        </p:nvSpPr>
        <p:spPr bwMode="auto">
          <a:xfrm flipV="1">
            <a:off x="4572000" y="28956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>
            <a:off x="4343400" y="3505200"/>
            <a:ext cx="304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2"/>
          <p:cNvSpPr>
            <a:spLocks noChangeShapeType="1"/>
          </p:cNvSpPr>
          <p:nvPr/>
        </p:nvSpPr>
        <p:spPr bwMode="auto">
          <a:xfrm flipV="1">
            <a:off x="5029200" y="4800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V="1">
            <a:off x="6400800" y="31242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 flipV="1">
            <a:off x="4953000" y="3048000"/>
            <a:ext cx="1447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H="1" flipV="1">
            <a:off x="4572000" y="3352800"/>
            <a:ext cx="1447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AutoShape 37"/>
          <p:cNvSpPr>
            <a:spLocks noChangeArrowheads="1"/>
          </p:cNvSpPr>
          <p:nvPr/>
        </p:nvSpPr>
        <p:spPr bwMode="auto">
          <a:xfrm rot="21102171">
            <a:off x="4338638" y="2774950"/>
            <a:ext cx="2133600" cy="152400"/>
          </a:xfrm>
          <a:prstGeom prst="rightArrow">
            <a:avLst>
              <a:gd name="adj1" fmla="val 50000"/>
              <a:gd name="adj2" fmla="val 3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762000" y="4648200"/>
            <a:ext cx="3581400" cy="17907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rPr>
              <a:t>Protocol: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rPr>
              <a:t>Processes periodically gossip their membership list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rPr>
              <a:t>On receipt, the local membership list is updated</a:t>
            </a:r>
          </a:p>
        </p:txBody>
      </p:sp>
      <p:graphicFrame>
        <p:nvGraphicFramePr>
          <p:cNvPr id="19" name="Group 39"/>
          <p:cNvGraphicFramePr>
            <a:graphicFrameLocks noGrp="1"/>
          </p:cNvGraphicFramePr>
          <p:nvPr/>
        </p:nvGraphicFramePr>
        <p:xfrm>
          <a:off x="7010400" y="1524000"/>
          <a:ext cx="1676400" cy="1219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10090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Line 61"/>
          <p:cNvSpPr>
            <a:spLocks noChangeShapeType="1"/>
          </p:cNvSpPr>
          <p:nvPr/>
        </p:nvSpPr>
        <p:spPr bwMode="auto">
          <a:xfrm flipV="1">
            <a:off x="6705600" y="15240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" name="Group 62"/>
          <p:cNvGraphicFramePr>
            <a:graphicFrameLocks noGrp="1"/>
          </p:cNvGraphicFramePr>
          <p:nvPr/>
        </p:nvGraphicFramePr>
        <p:xfrm>
          <a:off x="7086600" y="3657600"/>
          <a:ext cx="1676400" cy="1219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10098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AutoShape 84"/>
          <p:cNvSpPr>
            <a:spLocks noChangeArrowheads="1"/>
          </p:cNvSpPr>
          <p:nvPr/>
        </p:nvSpPr>
        <p:spPr bwMode="auto">
          <a:xfrm>
            <a:off x="7543800" y="2971800"/>
            <a:ext cx="6858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3" name="Text Box 85"/>
          <p:cNvSpPr txBox="1">
            <a:spLocks noChangeArrowheads="1"/>
          </p:cNvSpPr>
          <p:nvPr/>
        </p:nvSpPr>
        <p:spPr bwMode="auto">
          <a:xfrm>
            <a:off x="6096000" y="5257800"/>
            <a:ext cx="2743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rPr>
              <a:t>Current time : 70 at process 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6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rPr>
              <a:t>(asynchronous clocks)</a:t>
            </a:r>
          </a:p>
        </p:txBody>
      </p:sp>
      <p:sp>
        <p:nvSpPr>
          <p:cNvPr id="24" name="Text Box 86"/>
          <p:cNvSpPr txBox="1">
            <a:spLocks noChangeArrowheads="1"/>
          </p:cNvSpPr>
          <p:nvPr/>
        </p:nvSpPr>
        <p:spPr bwMode="auto">
          <a:xfrm>
            <a:off x="762000" y="36576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rPr>
              <a:t>Address</a:t>
            </a:r>
          </a:p>
        </p:txBody>
      </p:sp>
      <p:sp>
        <p:nvSpPr>
          <p:cNvPr id="25" name="Line 87"/>
          <p:cNvSpPr>
            <a:spLocks noChangeShapeType="1"/>
          </p:cNvSpPr>
          <p:nvPr/>
        </p:nvSpPr>
        <p:spPr bwMode="auto">
          <a:xfrm flipV="1">
            <a:off x="1371600" y="3429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88"/>
          <p:cNvSpPr txBox="1">
            <a:spLocks noChangeArrowheads="1"/>
          </p:cNvSpPr>
          <p:nvPr/>
        </p:nvSpPr>
        <p:spPr bwMode="auto">
          <a:xfrm>
            <a:off x="1143000" y="39624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rPr>
              <a:t>Heartbeat Counter</a:t>
            </a:r>
          </a:p>
        </p:txBody>
      </p:sp>
      <p:sp>
        <p:nvSpPr>
          <p:cNvPr id="27" name="Line 89"/>
          <p:cNvSpPr>
            <a:spLocks noChangeShapeType="1"/>
          </p:cNvSpPr>
          <p:nvPr/>
        </p:nvSpPr>
        <p:spPr bwMode="auto">
          <a:xfrm flipV="1">
            <a:off x="1905000" y="3429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90"/>
          <p:cNvSpPr>
            <a:spLocks noChangeShapeType="1"/>
          </p:cNvSpPr>
          <p:nvPr/>
        </p:nvSpPr>
        <p:spPr bwMode="auto">
          <a:xfrm flipV="1">
            <a:off x="3048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91"/>
          <p:cNvSpPr txBox="1">
            <a:spLocks noChangeArrowheads="1"/>
          </p:cNvSpPr>
          <p:nvPr/>
        </p:nvSpPr>
        <p:spPr bwMode="auto">
          <a:xfrm>
            <a:off x="2667000" y="36576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rPr>
              <a:t>Time (local)</a:t>
            </a:r>
          </a:p>
        </p:txBody>
      </p:sp>
    </p:spTree>
    <p:extLst>
      <p:ext uri="{BB962C8B-B14F-4D97-AF65-F5344CB8AC3E}">
        <p14:creationId xmlns:p14="http://schemas.microsoft.com/office/powerpoint/2010/main" val="274985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-111" charset="-127"/>
              </a:rPr>
              <a:t>Gossip-Style Failure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Arial" charset="0"/>
                <a:ea typeface="굴림" charset="0"/>
                <a:cs typeface="굴림" charset="0"/>
              </a:rPr>
              <a:t>If the heartbeat has not increased for more than </a:t>
            </a:r>
            <a:r>
              <a:rPr lang="en-US" altLang="ko-KR" dirty="0" err="1">
                <a:latin typeface="Arial" charset="0"/>
                <a:ea typeface="굴림" charset="0"/>
                <a:cs typeface="굴림" charset="0"/>
              </a:rPr>
              <a:t>T</a:t>
            </a:r>
            <a:r>
              <a:rPr lang="en-US" altLang="ko-KR" baseline="-25000" dirty="0" err="1">
                <a:latin typeface="Arial" charset="0"/>
                <a:ea typeface="굴림" charset="0"/>
                <a:cs typeface="굴림" charset="0"/>
              </a:rPr>
              <a:t>fail</a:t>
            </a:r>
            <a:r>
              <a:rPr lang="en-US" altLang="ko-KR" dirty="0">
                <a:latin typeface="Arial" charset="0"/>
                <a:ea typeface="굴림" charset="0"/>
                <a:cs typeface="굴림" charset="0"/>
              </a:rPr>
              <a:t> seconds (according to local time), </a:t>
            </a:r>
            <a:br>
              <a:rPr lang="en-US" altLang="ko-KR" dirty="0">
                <a:latin typeface="Arial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Arial" charset="0"/>
                <a:ea typeface="굴림" charset="0"/>
                <a:cs typeface="굴림" charset="0"/>
              </a:rPr>
              <a:t>the member is considered failed</a:t>
            </a:r>
          </a:p>
          <a:p>
            <a:pPr eaLnBrk="1" hangingPunct="1"/>
            <a:r>
              <a:rPr lang="en-US" altLang="ko-KR" dirty="0">
                <a:latin typeface="Arial" charset="0"/>
                <a:ea typeface="굴림" charset="0"/>
                <a:cs typeface="굴림" charset="0"/>
              </a:rPr>
              <a:t>But don’t delete it right away</a:t>
            </a:r>
          </a:p>
          <a:p>
            <a:pPr eaLnBrk="1" hangingPunct="1"/>
            <a:r>
              <a:rPr lang="en-US" altLang="ko-KR" dirty="0">
                <a:latin typeface="Arial" charset="0"/>
                <a:ea typeface="굴림" charset="0"/>
                <a:cs typeface="굴림" charset="0"/>
              </a:rPr>
              <a:t>Wait another </a:t>
            </a:r>
            <a:r>
              <a:rPr lang="en-US" altLang="ko-KR" dirty="0" err="1">
                <a:latin typeface="Arial" charset="0"/>
                <a:ea typeface="굴림" charset="0"/>
                <a:cs typeface="굴림" charset="0"/>
              </a:rPr>
              <a:t>T</a:t>
            </a:r>
            <a:r>
              <a:rPr lang="en-US" altLang="ko-KR" baseline="-25000" dirty="0" err="1">
                <a:latin typeface="Arial" charset="0"/>
                <a:ea typeface="굴림" charset="0"/>
                <a:cs typeface="굴림" charset="0"/>
              </a:rPr>
              <a:t>cleanup</a:t>
            </a:r>
            <a:r>
              <a:rPr lang="en-US" altLang="ko-KR" dirty="0">
                <a:latin typeface="Arial" charset="0"/>
                <a:ea typeface="굴림" charset="0"/>
                <a:cs typeface="굴림" charset="0"/>
              </a:rPr>
              <a:t> seconds, then delete the member from the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0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Gossiping</a:t>
            </a:r>
          </a:p>
          <a:p>
            <a:pPr lvl="1"/>
            <a:r>
              <a:rPr lang="en-US" dirty="0"/>
              <a:t>One strategy for lazy replication</a:t>
            </a:r>
          </a:p>
          <a:p>
            <a:pPr lvl="1"/>
            <a:r>
              <a:rPr lang="en-US" dirty="0"/>
              <a:t>High-level of fault-tolerance &amp; quick spread</a:t>
            </a:r>
          </a:p>
          <a:p>
            <a:r>
              <a:rPr lang="en-US" dirty="0"/>
              <a:t>Another use case for gossiping</a:t>
            </a:r>
          </a:p>
          <a:p>
            <a:pPr lvl="1"/>
            <a:r>
              <a:rPr lang="en-US" dirty="0"/>
              <a:t>Failure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Multicast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092950" y="2590800"/>
            <a:ext cx="1844375" cy="267765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Distributed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Group of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 “Nodes”=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Processes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at Internet-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based hosts</a:t>
            </a:r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>
            <a:off x="6762750" y="1773238"/>
            <a:ext cx="360363" cy="4679950"/>
          </a:xfrm>
          <a:prstGeom prst="rightBrace">
            <a:avLst>
              <a:gd name="adj1" fmla="val 108223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57200" y="1447800"/>
            <a:ext cx="46499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Node with a piece of information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to be communicated to everyone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524000" y="2362200"/>
            <a:ext cx="228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5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Fault-Tolerance and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3850" y="1844675"/>
            <a:ext cx="2762295" cy="5232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Multicast sender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755650" y="4868863"/>
            <a:ext cx="863600" cy="129698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908175" y="3284538"/>
            <a:ext cx="287338" cy="25923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908175" y="3284538"/>
            <a:ext cx="2303463" cy="17287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08175" y="3213100"/>
            <a:ext cx="1871663" cy="5762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908175" y="2492375"/>
            <a:ext cx="3816350" cy="7207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908175" y="3284538"/>
            <a:ext cx="4608513" cy="20891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rot="18238766">
            <a:off x="996951" y="3332162"/>
            <a:ext cx="2881312" cy="627063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79388" y="6165850"/>
            <a:ext cx="2946400" cy="51911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 dirty="0">
                <a:solidFill>
                  <a:srgbClr val="FF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Multicast Protocol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405563" y="2514600"/>
            <a:ext cx="2720975" cy="26797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Nodes may crash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Packets may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  be dropped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Possibly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1000</a:t>
            </a:r>
            <a:r>
              <a:rPr lang="ja-JP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of nodes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endParaRPr lang="en-US" sz="240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211638" y="2420938"/>
            <a:ext cx="504825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X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708400" y="3429000"/>
            <a:ext cx="504825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4683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B-Multicast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908175" y="3284538"/>
            <a:ext cx="287338" cy="25923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908175" y="3284538"/>
            <a:ext cx="2303463" cy="17287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908175" y="3213100"/>
            <a:ext cx="1871663" cy="5762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1908175" y="2492375"/>
            <a:ext cx="3816350" cy="7207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08175" y="3284538"/>
            <a:ext cx="4608513" cy="20891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85800" y="45720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UDP/TCP packets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405563" y="2514600"/>
            <a:ext cx="2449512" cy="17716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Simplest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implementation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endParaRPr lang="en-US" sz="240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Problems?</a:t>
            </a:r>
          </a:p>
        </p:txBody>
      </p:sp>
    </p:spTree>
    <p:extLst>
      <p:ext uri="{BB962C8B-B14F-4D97-AF65-F5344CB8AC3E}">
        <p14:creationId xmlns:p14="http://schemas.microsoft.com/office/powerpoint/2010/main" val="29870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R-Multicast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908175" y="3284538"/>
            <a:ext cx="287338" cy="25923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908175" y="3284538"/>
            <a:ext cx="2303463" cy="17287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908175" y="3213100"/>
            <a:ext cx="1871663" cy="5762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1908175" y="2492375"/>
            <a:ext cx="3816350" cy="7207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08175" y="3284538"/>
            <a:ext cx="4608513" cy="20891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85800" y="45720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UDP/TCP packets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405563" y="2514600"/>
            <a:ext cx="2509837" cy="21627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Stronger guarantees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Overhead is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quadratic in N</a:t>
            </a:r>
          </a:p>
        </p:txBody>
      </p:sp>
    </p:spTree>
    <p:extLst>
      <p:ext uri="{BB962C8B-B14F-4D97-AF65-F5344CB8AC3E}">
        <p14:creationId xmlns:p14="http://schemas.microsoft.com/office/powerpoint/2010/main" val="370036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E.g., tree-based multicast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997075" y="3216275"/>
            <a:ext cx="1736725" cy="517525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85800" y="45720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UDP/TCP packets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860550" y="3352800"/>
            <a:ext cx="304800" cy="25146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572000" y="5105400"/>
            <a:ext cx="1752600" cy="3048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4114800" y="2590800"/>
            <a:ext cx="1447800" cy="12192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038600" y="4038600"/>
            <a:ext cx="228600" cy="8382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745163" y="2514600"/>
            <a:ext cx="3398837" cy="26479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e.g.,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IPmulticast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SRM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 RMTP, TRAM,TMTP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Tree setup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 and maintenance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Problems?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" y="381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3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3850" y="1844675"/>
            <a:ext cx="2735263" cy="51911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Multicast sender</a:t>
            </a:r>
          </a:p>
        </p:txBody>
      </p:sp>
    </p:spTree>
    <p:extLst>
      <p:ext uri="{BB962C8B-B14F-4D97-AF65-F5344CB8AC3E}">
        <p14:creationId xmlns:p14="http://schemas.microsoft.com/office/powerpoint/2010/main" val="403836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978025" y="3213100"/>
            <a:ext cx="187325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835150" y="3284538"/>
            <a:ext cx="288925" cy="2592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225925" y="1700213"/>
            <a:ext cx="4918075" cy="576262"/>
            <a:chOff x="3152" y="1071"/>
            <a:chExt cx="3098" cy="363"/>
          </a:xfrm>
        </p:grpSpPr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787" y="1071"/>
              <a:ext cx="246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SzPct val="65000"/>
                <a:buFont typeface="Wingdings" charset="0"/>
                <a:buNone/>
              </a:pPr>
              <a:r>
                <a:rPr lang="en-GB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ahoma" charset="0"/>
                </a:rPr>
                <a:t>Gossip messages (UDP)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243" y="1252"/>
              <a:ext cx="474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152" y="1071"/>
              <a:ext cx="3088" cy="36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03188" y="1066800"/>
            <a:ext cx="4011612" cy="1060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Periodically, transmit to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 </a:t>
            </a: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random targets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771775" y="2349500"/>
            <a:ext cx="71438" cy="9350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2124075" y="2349500"/>
            <a:ext cx="576263" cy="26638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4067175" y="2565400"/>
            <a:ext cx="1657350" cy="1150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195513" y="4005263"/>
            <a:ext cx="1584325" cy="18716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1835150" y="3284538"/>
            <a:ext cx="215900" cy="2665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908175" y="3213100"/>
            <a:ext cx="1871663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908175" y="3213100"/>
            <a:ext cx="2376488" cy="1800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995738" y="4005263"/>
            <a:ext cx="360362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36525" y="1143000"/>
            <a:ext cx="3978275" cy="1060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Other nodes do same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after receiving multicast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268538" y="2276475"/>
            <a:ext cx="1541462" cy="12287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4225925" y="1700213"/>
            <a:ext cx="4918075" cy="576262"/>
            <a:chOff x="3152" y="1071"/>
            <a:chExt cx="3098" cy="363"/>
          </a:xfrm>
        </p:grpSpPr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787" y="1071"/>
              <a:ext cx="246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SzPct val="65000"/>
                <a:buFont typeface="Wingdings" charset="0"/>
                <a:buNone/>
              </a:pPr>
              <a:r>
                <a:rPr lang="en-GB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ahoma" charset="0"/>
                </a:rPr>
                <a:t>Gossip messages (UDP)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243" y="1252"/>
              <a:ext cx="474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152" y="1071"/>
              <a:ext cx="3088" cy="36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729729"/>
      </p:ext>
    </p:extLst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27558</TotalTime>
  <Pages>12</Pages>
  <Words>656</Words>
  <Application>Microsoft Macintosh PowerPoint</Application>
  <PresentationFormat>Letter Paper (8.5x11 in)</PresentationFormat>
  <Paragraphs>189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굴림</vt:lpstr>
      <vt:lpstr>ＭＳ Ｐゴシック</vt:lpstr>
      <vt:lpstr>Arial</vt:lpstr>
      <vt:lpstr>Calibri</vt:lpstr>
      <vt:lpstr>Tahoma</vt:lpstr>
      <vt:lpstr>Times New Roman</vt:lpstr>
      <vt:lpstr>Wingdings</vt:lpstr>
      <vt:lpstr>CS252-template</vt:lpstr>
      <vt:lpstr>Office Theme</vt:lpstr>
      <vt:lpstr>Equation</vt:lpstr>
      <vt:lpstr>CSE 486/586 Distributed Systems Gossiping</vt:lpstr>
      <vt:lpstr>Revisiting Multicast</vt:lpstr>
      <vt:lpstr>Fault-Tolerance and Scalability</vt:lpstr>
      <vt:lpstr>B-Multicast</vt:lpstr>
      <vt:lpstr>R-Multicast</vt:lpstr>
      <vt:lpstr>Any Other?</vt:lpstr>
      <vt:lpstr>Another Approach</vt:lpstr>
      <vt:lpstr>Another Approach</vt:lpstr>
      <vt:lpstr>Another Approach</vt:lpstr>
      <vt:lpstr>Another Approach</vt:lpstr>
      <vt:lpstr>“Gossip” (or “Epidemic”) Multicast</vt:lpstr>
      <vt:lpstr>CSE 486/586 Administrivia</vt:lpstr>
      <vt:lpstr>Properties</vt:lpstr>
      <vt:lpstr>Fault-Tolerance</vt:lpstr>
      <vt:lpstr>Fault-Tolerance</vt:lpstr>
      <vt:lpstr>Using Gossip for Failure Detection: Gossip-style Heartbeating</vt:lpstr>
      <vt:lpstr>Gossip-Style Failure Detection</vt:lpstr>
      <vt:lpstr>Gossip-Style Failure Detection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1202</cp:revision>
  <cp:lastPrinted>2017-03-01T16:30:07Z</cp:lastPrinted>
  <dcterms:created xsi:type="dcterms:W3CDTF">2012-03-21T04:48:11Z</dcterms:created>
  <dcterms:modified xsi:type="dcterms:W3CDTF">2019-02-27T16:27:31Z</dcterms:modified>
  <cp:category/>
</cp:coreProperties>
</file>