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40"/>
  </p:notesMasterIdLst>
  <p:handoutMasterIdLst>
    <p:handoutMasterId r:id="rId41"/>
  </p:handoutMasterIdLst>
  <p:sldIdLst>
    <p:sldId id="322" r:id="rId3"/>
    <p:sldId id="800" r:id="rId4"/>
    <p:sldId id="767" r:id="rId5"/>
    <p:sldId id="765" r:id="rId6"/>
    <p:sldId id="768" r:id="rId7"/>
    <p:sldId id="769" r:id="rId8"/>
    <p:sldId id="770" r:id="rId9"/>
    <p:sldId id="771" r:id="rId10"/>
    <p:sldId id="772" r:id="rId11"/>
    <p:sldId id="775" r:id="rId12"/>
    <p:sldId id="774" r:id="rId13"/>
    <p:sldId id="776" r:id="rId14"/>
    <p:sldId id="777" r:id="rId15"/>
    <p:sldId id="778" r:id="rId16"/>
    <p:sldId id="779" r:id="rId17"/>
    <p:sldId id="780" r:id="rId18"/>
    <p:sldId id="781" r:id="rId19"/>
    <p:sldId id="799" r:id="rId20"/>
    <p:sldId id="782" r:id="rId21"/>
    <p:sldId id="783" r:id="rId22"/>
    <p:sldId id="784" r:id="rId23"/>
    <p:sldId id="785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04" r:id="rId38"/>
    <p:sldId id="584" r:id="rId3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0" autoAdjust="0"/>
    <p:restoredTop sz="80123" autoAdjust="0"/>
  </p:normalViewPr>
  <p:slideViewPr>
    <p:cSldViewPr>
      <p:cViewPr varScale="1">
        <p:scale>
          <a:sx n="77" d="100"/>
          <a:sy n="77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4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0262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ittyrant.cs.washington.edu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Peer-to-</a:t>
            </a:r>
            <a:r>
              <a:rPr lang="en-US"/>
              <a:t>Peer Architecture </a:t>
            </a:r>
            <a:r>
              <a:rPr lang="en-US" dirty="0"/>
              <a:t>--- 1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429000" y="2362200"/>
            <a:ext cx="533400" cy="469900"/>
            <a:chOff x="2256" y="19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810000" y="3048000"/>
            <a:ext cx="533400" cy="469900"/>
            <a:chOff x="2256" y="19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267200" y="2362200"/>
            <a:ext cx="533400" cy="469900"/>
            <a:chOff x="2256" y="19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352800" y="56261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95400" y="41021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019800" y="51816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2286000" y="5181600"/>
            <a:ext cx="533400" cy="469900"/>
            <a:chOff x="1584" y="3160"/>
            <a:chExt cx="336" cy="296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572000" y="5626100"/>
            <a:ext cx="533400" cy="469900"/>
            <a:chOff x="1584" y="3160"/>
            <a:chExt cx="336" cy="29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934200" y="4038600"/>
            <a:ext cx="533400" cy="469900"/>
            <a:chOff x="1584" y="3160"/>
            <a:chExt cx="336" cy="296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810000" y="28194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191000" y="2768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3962400" y="2667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1752600" y="281940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2743200" y="35052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724400" y="2743200"/>
            <a:ext cx="2209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648200" y="2819400"/>
            <a:ext cx="1524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572000" y="2819400"/>
            <a:ext cx="2286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733800" y="3505200"/>
            <a:ext cx="381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3276600" y="2057400"/>
            <a:ext cx="17526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62000" y="3581400"/>
            <a:ext cx="854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Peers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85800" y="2571690"/>
            <a:ext cx="266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err="1">
                <a:solidFill>
                  <a:srgbClr val="000000"/>
                </a:solidFill>
              </a:rPr>
              <a:t>napster.com</a:t>
            </a:r>
            <a:r>
              <a:rPr lang="en-US" sz="2000" b="0" dirty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7081838" y="4800600"/>
            <a:ext cx="2062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own files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421313" y="1905000"/>
            <a:ext cx="24272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</a:rPr>
              <a:t>Store peer pointers for all files</a:t>
            </a: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4953000" y="2286000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391400" y="43434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495800" y="3048000"/>
            <a:ext cx="1524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4724400" y="3048000"/>
            <a:ext cx="2286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3099661" y="4933890"/>
            <a:ext cx="1624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3. Response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847684" y="4537075"/>
            <a:ext cx="1172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1. Query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971800" y="1447800"/>
            <a:ext cx="5757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2. All servers search their lists (</a:t>
            </a:r>
            <a:r>
              <a:rPr lang="en-US" sz="2000" b="0" u="sng" dirty="0">
                <a:solidFill>
                  <a:srgbClr val="0000FF"/>
                </a:solidFill>
              </a:rPr>
              <a:t>ternary tree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algo</a:t>
            </a:r>
            <a:r>
              <a:rPr lang="en-US" sz="2000" b="0" dirty="0">
                <a:solidFill>
                  <a:srgbClr val="0000FF"/>
                </a:solidFill>
              </a:rPr>
              <a:t>.)</a:t>
            </a: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5105400" y="5562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lg" len="lg"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895600" y="5486400"/>
            <a:ext cx="16764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lg" len="lg"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5334000" y="5791200"/>
            <a:ext cx="2266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4. ping candidates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743200" y="5638800"/>
            <a:ext cx="18288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362200" y="6096000"/>
            <a:ext cx="3264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5. download from best host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 dirty="0"/>
              <a:t>The First: Napster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First: Napster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Server’s directory continually updated</a:t>
            </a:r>
          </a:p>
          <a:p>
            <a:pPr lvl="1"/>
            <a:r>
              <a:rPr lang="en-US" dirty="0"/>
              <a:t>Always know what file is currently available</a:t>
            </a:r>
          </a:p>
          <a:p>
            <a:pPr lvl="1"/>
            <a:r>
              <a:rPr lang="en-US" dirty="0"/>
              <a:t>Point of vulnerability for legal action</a:t>
            </a:r>
          </a:p>
          <a:p>
            <a:r>
              <a:rPr lang="en-US" dirty="0">
                <a:solidFill>
                  <a:srgbClr val="0000FF"/>
                </a:solidFill>
              </a:rPr>
              <a:t>Peer-to-peer file transfer</a:t>
            </a:r>
          </a:p>
          <a:p>
            <a:pPr lvl="1"/>
            <a:r>
              <a:rPr lang="en-US" dirty="0"/>
              <a:t>No load on the server</a:t>
            </a:r>
          </a:p>
          <a:p>
            <a:pPr lvl="1"/>
            <a:r>
              <a:rPr lang="en-US" dirty="0"/>
              <a:t>Plausible deniability for legal action (but not enough)</a:t>
            </a:r>
          </a:p>
          <a:p>
            <a:r>
              <a:rPr lang="en-US" dirty="0">
                <a:solidFill>
                  <a:srgbClr val="0000FF"/>
                </a:solidFill>
              </a:rPr>
              <a:t>Proprietary protocol</a:t>
            </a:r>
          </a:p>
          <a:p>
            <a:pPr lvl="1"/>
            <a:r>
              <a:rPr lang="en-US" dirty="0"/>
              <a:t>Login, search, upload, download, and status operations</a:t>
            </a:r>
          </a:p>
          <a:p>
            <a:pPr lvl="1"/>
            <a:r>
              <a:rPr lang="en-US" dirty="0"/>
              <a:t>No security: </a:t>
            </a:r>
            <a:r>
              <a:rPr lang="en-US" dirty="0" err="1"/>
              <a:t>cleartext</a:t>
            </a:r>
            <a:r>
              <a:rPr lang="en-US" dirty="0"/>
              <a:t> passwords and other vulnerability</a:t>
            </a:r>
          </a:p>
          <a:p>
            <a:r>
              <a:rPr lang="en-US" dirty="0">
                <a:solidFill>
                  <a:srgbClr val="0000FF"/>
                </a:solidFill>
              </a:rPr>
              <a:t>Bandwidth issues</a:t>
            </a:r>
          </a:p>
          <a:p>
            <a:pPr lvl="1"/>
            <a:r>
              <a:rPr lang="en-US" dirty="0"/>
              <a:t>Suppliers ranked by apparent bandwidth &amp; response time</a:t>
            </a:r>
          </a:p>
          <a:p>
            <a:r>
              <a:rPr lang="en-US" dirty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dirty="0"/>
              <a:t>Decentralized file transfer, but centralized lookup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Second: Gnutella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Complete decentralization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33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304800" y="167640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</a:rPr>
              <a:t>Servants </a:t>
            </a:r>
            <a:r>
              <a:rPr lang="en-US" sz="2000" b="0" dirty="0">
                <a:solidFill>
                  <a:schemeClr val="tx1"/>
                </a:solidFill>
              </a:rPr>
              <a:t>(“Peers”)</a:t>
            </a: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7239000" y="5473700"/>
            <a:ext cx="533400" cy="469900"/>
            <a:chOff x="1584" y="3160"/>
            <a:chExt cx="336" cy="296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4" name="Line 49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50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81000" y="5867400"/>
            <a:ext cx="8282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Connected in an </a:t>
            </a:r>
            <a:r>
              <a:rPr lang="en-US" sz="2000" dirty="0">
                <a:solidFill>
                  <a:srgbClr val="000000"/>
                </a:solidFill>
              </a:rPr>
              <a:t>overlay </a:t>
            </a:r>
            <a:r>
              <a:rPr lang="en-US" sz="2000" b="0" dirty="0">
                <a:solidFill>
                  <a:srgbClr val="000000"/>
                </a:solidFill>
              </a:rPr>
              <a:t>graph (== each link is an implicit Internet path)</a:t>
            </a:r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 flipH="1" flipV="1">
            <a:off x="1752600" y="3505200"/>
            <a:ext cx="2286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V="1">
            <a:off x="1981200" y="54102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 flipV="1">
            <a:off x="7315200" y="1295400"/>
            <a:ext cx="152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6324601" y="650875"/>
            <a:ext cx="256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own files</a:t>
            </a:r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7315200" y="2362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6705601" y="3200400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Also store “peer pointers”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Second: Gnutella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889125" y="1260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400" b="0" i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1981200" y="1524000"/>
            <a:ext cx="6338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Query’s flooded out, </a:t>
            </a:r>
            <a:r>
              <a:rPr lang="en-US" sz="2000" b="0" dirty="0" err="1">
                <a:solidFill>
                  <a:srgbClr val="000000"/>
                </a:solidFill>
              </a:rPr>
              <a:t>ttl</a:t>
            </a:r>
            <a:r>
              <a:rPr lang="en-US" sz="2000" b="0" dirty="0">
                <a:solidFill>
                  <a:srgbClr val="000000"/>
                </a:solidFill>
              </a:rPr>
              <a:t>-restricted, forwarded only once</a:t>
            </a:r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2514600" y="457200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/>
              <a:t>TTL=2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Second: Gnutella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1981200" y="1524000"/>
            <a:ext cx="6167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</a:rPr>
              <a:t>Successful results </a:t>
            </a:r>
            <a:r>
              <a:rPr lang="en-US" sz="2000" b="0" dirty="0" err="1">
                <a:solidFill>
                  <a:schemeClr val="tx1"/>
                </a:solidFill>
              </a:rPr>
              <a:t>QueryHit’s</a:t>
            </a:r>
            <a:r>
              <a:rPr lang="en-US" sz="2000" b="0" dirty="0">
                <a:solidFill>
                  <a:schemeClr val="tx1"/>
                </a:solidFill>
              </a:rPr>
              <a:t> routed on </a:t>
            </a:r>
            <a:r>
              <a:rPr lang="en-US" sz="2000" b="0" u="sng" dirty="0">
                <a:solidFill>
                  <a:schemeClr val="tx1"/>
                </a:solidFill>
              </a:rPr>
              <a:t>reverse path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Second: Gnutella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/>
              <a:t>Fully decentralized</a:t>
            </a:r>
          </a:p>
          <a:p>
            <a:pPr lvl="1"/>
            <a:r>
              <a:rPr lang="en-US" dirty="0"/>
              <a:t>Search cost distributed</a:t>
            </a:r>
          </a:p>
          <a:p>
            <a:pPr lvl="1"/>
            <a:r>
              <a:rPr lang="en-US" dirty="0"/>
              <a:t>Processing per node permits powerful search semantics</a:t>
            </a:r>
          </a:p>
          <a:p>
            <a:r>
              <a:rPr lang="en-US" dirty="0">
                <a:solidFill>
                  <a:srgbClr val="0000FF"/>
                </a:solidFill>
              </a:rPr>
              <a:t>Disadvantages</a:t>
            </a:r>
          </a:p>
          <a:p>
            <a:pPr lvl="1"/>
            <a:r>
              <a:rPr lang="en-US" dirty="0"/>
              <a:t>Search scope may be quite large</a:t>
            </a:r>
          </a:p>
          <a:p>
            <a:pPr lvl="1"/>
            <a:r>
              <a:rPr lang="en-US" dirty="0"/>
              <a:t>Search time may be quite long</a:t>
            </a:r>
          </a:p>
          <a:p>
            <a:pPr lvl="1"/>
            <a:r>
              <a:rPr lang="en-US" dirty="0"/>
              <a:t>High overhead, and nodes come and go often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Third: </a:t>
            </a:r>
            <a:r>
              <a:rPr lang="en-US" dirty="0" err="1"/>
              <a:t>KaAzA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3873500" cy="4927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Middle ground </a:t>
            </a:r>
            <a:r>
              <a:rPr lang="en-US" dirty="0"/>
              <a:t>between Napster &amp; Gnutella</a:t>
            </a:r>
          </a:p>
          <a:p>
            <a:r>
              <a:rPr lang="en-US" dirty="0"/>
              <a:t>Each peer is </a:t>
            </a:r>
            <a:r>
              <a:rPr lang="en-US" dirty="0">
                <a:solidFill>
                  <a:srgbClr val="FF0000"/>
                </a:solidFill>
              </a:rPr>
              <a:t>either a group leader (super peer)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assigned to a group leader</a:t>
            </a:r>
          </a:p>
          <a:p>
            <a:pPr lvl="1"/>
            <a:r>
              <a:rPr lang="en-US" dirty="0"/>
              <a:t>TCP connection between peer and its group leader</a:t>
            </a:r>
          </a:p>
          <a:p>
            <a:pPr lvl="1"/>
            <a:r>
              <a:rPr lang="en-US" dirty="0"/>
              <a:t>TCP connections between some pairs of group leaders</a:t>
            </a:r>
          </a:p>
          <a:p>
            <a:r>
              <a:rPr lang="en-US" dirty="0"/>
              <a:t>Group leader tracks the content in all its 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833938" y="762000"/>
          <a:ext cx="4040187" cy="568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VISIO" r:id="rId3" imgW="4208760" imgH="5924520" progId="Visio.Drawing.5">
                  <p:embed/>
                </p:oleObj>
              </mc:Choice>
              <mc:Fallback>
                <p:oleObj name="VISIO" r:id="rId3" imgW="4208760" imgH="5924520" progId="Visio.Drawing.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762000"/>
                        <a:ext cx="4040187" cy="568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Third: </a:t>
            </a:r>
            <a:r>
              <a:rPr lang="en-US" dirty="0" err="1"/>
              <a:t>KaZaA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 </a:t>
            </a:r>
            <a:r>
              <a:rPr lang="en-US" dirty="0" err="1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 stores </a:t>
            </a:r>
            <a:r>
              <a:rPr lang="en-US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a directory listing (&lt;</a:t>
            </a:r>
            <a:r>
              <a:rPr lang="en-US" dirty="0" err="1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filename,peer</a:t>
            </a:r>
            <a:r>
              <a:rPr lang="en-US" dirty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 pointer&gt;)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, similar to Napster servers</a:t>
            </a:r>
          </a:p>
          <a:p>
            <a:pPr eaLnBrk="1" hangingPunct="1"/>
            <a:r>
              <a:rPr lang="en-US" dirty="0" err="1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 membership changes over time</a:t>
            </a:r>
          </a:p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Any peer can become (and stay) a </a:t>
            </a:r>
            <a:r>
              <a:rPr lang="en-US" dirty="0" err="1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, provided it has earned enough</a:t>
            </a:r>
            <a:r>
              <a:rPr lang="en-US" dirty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reputation</a:t>
            </a:r>
          </a:p>
          <a:p>
            <a:pPr lvl="1" eaLnBrk="1" hangingPunct="1"/>
            <a:r>
              <a:rPr lang="en-US" dirty="0" err="1">
                <a:ea typeface="ＭＳ Ｐゴシック" pitchFamily="-84" charset="-128"/>
              </a:rPr>
              <a:t>Kazaalite</a:t>
            </a:r>
            <a:r>
              <a:rPr lang="en-US" dirty="0">
                <a:ea typeface="ＭＳ Ｐゴシック" pitchFamily="-84" charset="-128"/>
              </a:rPr>
              <a:t>: participation level (=reputation) of a user between 0 and 1000, initially 10, then affected by length of periods of connectivity and total number of uploads</a:t>
            </a:r>
          </a:p>
          <a:p>
            <a:pPr lvl="1" eaLnBrk="1" hangingPunct="1"/>
            <a:r>
              <a:rPr lang="en-US" dirty="0">
                <a:ea typeface="ＭＳ Ｐゴシック" pitchFamily="-84" charset="-128"/>
              </a:rPr>
              <a:t>More sophisticated reputation schemes invented, especially based on economics</a:t>
            </a:r>
          </a:p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 peer searches by contacting a nearby </a:t>
            </a:r>
            <a:r>
              <a:rPr lang="en-US" dirty="0" err="1">
                <a:ea typeface="ＭＳ Ｐゴシック" pitchFamily="-84" charset="-128"/>
                <a:cs typeface="ＭＳ Ｐゴシック" pitchFamily="-84" charset="-128"/>
              </a:rPr>
              <a:t>supernode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PA2-B is due on 3/15 (Friday).</a:t>
            </a:r>
          </a:p>
          <a:p>
            <a:pPr lvl="1"/>
            <a:r>
              <a:rPr lang="en-US" dirty="0"/>
              <a:t>Right before Spring break</a:t>
            </a:r>
          </a:p>
          <a:p>
            <a:r>
              <a:rPr lang="en-US" dirty="0"/>
              <a:t>Midterm is on 3/13 (Wednesday).</a:t>
            </a:r>
          </a:p>
          <a:p>
            <a:r>
              <a:rPr lang="en-US" dirty="0"/>
              <a:t>PA2A grades are posted.</a:t>
            </a:r>
          </a:p>
          <a:p>
            <a:r>
              <a:rPr lang="en-US" dirty="0"/>
              <a:t>We have </a:t>
            </a:r>
            <a:r>
              <a:rPr lang="en-US"/>
              <a:t>recitations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5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Now: </a:t>
            </a:r>
            <a:r>
              <a:rPr lang="en-US" dirty="0" err="1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motivation: </a:t>
            </a:r>
            <a:r>
              <a:rPr lang="en-US" dirty="0">
                <a:solidFill>
                  <a:srgbClr val="FF0000"/>
                </a:solidFill>
              </a:rPr>
              <a:t>popular content</a:t>
            </a:r>
          </a:p>
          <a:p>
            <a:pPr lvl="1"/>
            <a:r>
              <a:rPr lang="en-US" dirty="0"/>
              <a:t>Popularity exhibits temporal locality (Flash Crowds)</a:t>
            </a:r>
          </a:p>
          <a:p>
            <a:pPr lvl="1"/>
            <a:r>
              <a:rPr lang="en-US" dirty="0"/>
              <a:t>E.g., Slashdot/</a:t>
            </a:r>
            <a:r>
              <a:rPr lang="en-US" dirty="0" err="1"/>
              <a:t>Digg</a:t>
            </a:r>
            <a:r>
              <a:rPr lang="en-US" dirty="0"/>
              <a:t> effect, CNN Web site on 9/11, release of a new movie or game</a:t>
            </a:r>
          </a:p>
          <a:p>
            <a:r>
              <a:rPr lang="en-US" dirty="0"/>
              <a:t>Bram Cohen (the inventor) attended UB.</a:t>
            </a:r>
          </a:p>
          <a:p>
            <a:r>
              <a:rPr lang="en-US" dirty="0"/>
              <a:t>Focused on </a:t>
            </a:r>
            <a:r>
              <a:rPr lang="en-US" dirty="0">
                <a:solidFill>
                  <a:srgbClr val="0000FF"/>
                </a:solidFill>
              </a:rPr>
              <a:t>efficient </a:t>
            </a:r>
            <a:r>
              <a:rPr lang="en-US" i="1" dirty="0">
                <a:solidFill>
                  <a:srgbClr val="0000FF"/>
                </a:solidFill>
              </a:rPr>
              <a:t>fetching</a:t>
            </a:r>
            <a:r>
              <a:rPr lang="en-US" dirty="0">
                <a:solidFill>
                  <a:srgbClr val="0000FF"/>
                </a:solidFill>
              </a:rPr>
              <a:t>, not searching</a:t>
            </a:r>
          </a:p>
          <a:p>
            <a:pPr lvl="1"/>
            <a:r>
              <a:rPr lang="en-US" dirty="0"/>
              <a:t>Distribute same file to many peers</a:t>
            </a:r>
          </a:p>
          <a:p>
            <a:pPr lvl="1"/>
            <a:r>
              <a:rPr lang="en-US" dirty="0"/>
              <a:t>Single publisher, many </a:t>
            </a:r>
            <a:r>
              <a:rPr lang="en-US" dirty="0" err="1"/>
              <a:t>downloaders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Preventing free-loading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Gossiping</a:t>
            </a:r>
          </a:p>
          <a:p>
            <a:pPr lvl="1"/>
            <a:r>
              <a:rPr lang="en-US" dirty="0"/>
              <a:t>Multicast</a:t>
            </a:r>
          </a:p>
          <a:p>
            <a:pPr lvl="1"/>
            <a:r>
              <a:rPr lang="en-US" dirty="0"/>
              <a:t>Failure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2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Feature: Parallel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Divide large file into many pieces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Replicate</a:t>
            </a:r>
            <a:r>
              <a:rPr lang="en-US" dirty="0"/>
              <a:t> different pieces on different peers</a:t>
            </a:r>
          </a:p>
          <a:p>
            <a:pPr lvl="1"/>
            <a:r>
              <a:rPr lang="en-US" dirty="0"/>
              <a:t>A peer with a complete piece can trade with other peers</a:t>
            </a:r>
          </a:p>
          <a:p>
            <a:pPr lvl="1"/>
            <a:r>
              <a:rPr lang="en-US" dirty="0"/>
              <a:t>Peer can (hopefully) assemble the entire file</a:t>
            </a:r>
          </a:p>
          <a:p>
            <a:r>
              <a:rPr lang="en-US" dirty="0">
                <a:solidFill>
                  <a:srgbClr val="0000FF"/>
                </a:solidFill>
              </a:rPr>
              <a:t>Allows simultaneous downloading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Retrieving different parts </a:t>
            </a:r>
            <a:r>
              <a:rPr lang="en-US" dirty="0"/>
              <a:t>of the file from different peers </a:t>
            </a:r>
            <a:r>
              <a:rPr lang="en-US" dirty="0">
                <a:solidFill>
                  <a:srgbClr val="FF0000"/>
                </a:solidFill>
              </a:rPr>
              <a:t>at the same time</a:t>
            </a:r>
          </a:p>
          <a:p>
            <a:pPr lvl="1"/>
            <a:r>
              <a:rPr lang="en-US" dirty="0"/>
              <a:t>And uploading parts of the file to peers</a:t>
            </a:r>
          </a:p>
          <a:p>
            <a:pPr lvl="1"/>
            <a:r>
              <a:rPr lang="en-US" dirty="0"/>
              <a:t>Important for very large files</a:t>
            </a:r>
          </a:p>
          <a:p>
            <a:r>
              <a:rPr lang="en-US" dirty="0">
                <a:solidFill>
                  <a:srgbClr val="0000FF"/>
                </a:solidFill>
              </a:rPr>
              <a:t>System Components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Tracker</a:t>
            </a:r>
          </a:p>
          <a:p>
            <a:pPr lvl="1"/>
            <a:r>
              <a:rPr lang="en-US" dirty="0"/>
              <a:t>Peers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Infrastructure node</a:t>
            </a:r>
          </a:p>
          <a:p>
            <a:pPr lvl="1"/>
            <a:r>
              <a:rPr lang="en-US" dirty="0"/>
              <a:t>Keeps track of peers participating in the torrent</a:t>
            </a:r>
          </a:p>
          <a:p>
            <a:r>
              <a:rPr lang="en-US" dirty="0">
                <a:solidFill>
                  <a:srgbClr val="0000FF"/>
                </a:solidFill>
              </a:rPr>
              <a:t>Peers register with the tracker</a:t>
            </a:r>
          </a:p>
          <a:p>
            <a:pPr lvl="1"/>
            <a:r>
              <a:rPr lang="en-US" dirty="0"/>
              <a:t>Peer registers when it arrives</a:t>
            </a:r>
          </a:p>
          <a:p>
            <a:pPr lvl="1"/>
            <a:r>
              <a:rPr lang="en-US" dirty="0"/>
              <a:t>Peer periodically informs tracker it is still there</a:t>
            </a:r>
          </a:p>
          <a:p>
            <a:r>
              <a:rPr lang="en-US" dirty="0">
                <a:solidFill>
                  <a:srgbClr val="0000FF"/>
                </a:solidFill>
              </a:rPr>
              <a:t>Tracker selects peers for downloading</a:t>
            </a:r>
          </a:p>
          <a:p>
            <a:pPr lvl="1"/>
            <a:r>
              <a:rPr lang="en-US" dirty="0"/>
              <a:t>Returns a random set of peers</a:t>
            </a:r>
          </a:p>
          <a:p>
            <a:pPr lvl="1"/>
            <a:r>
              <a:rPr lang="en-US" dirty="0"/>
              <a:t>Including their IP addresses</a:t>
            </a:r>
          </a:p>
          <a:p>
            <a:pPr lvl="1"/>
            <a:r>
              <a:rPr lang="en-US" dirty="0"/>
              <a:t>So the new peer knows who to contact for data</a:t>
            </a:r>
          </a:p>
          <a:p>
            <a:r>
              <a:rPr lang="en-US" dirty="0">
                <a:solidFill>
                  <a:srgbClr val="0000FF"/>
                </a:solidFill>
              </a:rPr>
              <a:t>Can be “</a:t>
            </a:r>
            <a:r>
              <a:rPr lang="en-US" dirty="0" err="1">
                <a:solidFill>
                  <a:srgbClr val="0000FF"/>
                </a:solidFill>
              </a:rPr>
              <a:t>trackerless</a:t>
            </a:r>
            <a:r>
              <a:rPr lang="en-US" dirty="0">
                <a:solidFill>
                  <a:srgbClr val="0000FF"/>
                </a:solidFill>
              </a:rPr>
              <a:t>” using DHT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Large file divided into smaller pieces</a:t>
            </a:r>
          </a:p>
          <a:p>
            <a:pPr lvl="1"/>
            <a:r>
              <a:rPr lang="en-US" dirty="0"/>
              <a:t>Fixed-sized chunks</a:t>
            </a:r>
          </a:p>
          <a:p>
            <a:pPr lvl="1"/>
            <a:r>
              <a:rPr lang="en-US" dirty="0"/>
              <a:t>Typical chunk size of 256 Kbytes</a:t>
            </a:r>
          </a:p>
          <a:p>
            <a:r>
              <a:rPr lang="en-US" dirty="0">
                <a:solidFill>
                  <a:srgbClr val="0000FF"/>
                </a:solidFill>
              </a:rPr>
              <a:t>Allows simultaneous transfers</a:t>
            </a:r>
          </a:p>
          <a:p>
            <a:pPr lvl="1"/>
            <a:r>
              <a:rPr lang="en-US" dirty="0"/>
              <a:t>Downloading chunks from different neighbors</a:t>
            </a:r>
          </a:p>
          <a:p>
            <a:pPr lvl="1"/>
            <a:r>
              <a:rPr lang="en-US" dirty="0"/>
              <a:t>Uploading chunks to other neighbors</a:t>
            </a:r>
          </a:p>
          <a:p>
            <a:r>
              <a:rPr lang="en-US" dirty="0">
                <a:solidFill>
                  <a:srgbClr val="0000FF"/>
                </a:solidFill>
              </a:rPr>
              <a:t>Learning what chunks your neighbors have</a:t>
            </a:r>
          </a:p>
          <a:p>
            <a:pPr lvl="1"/>
            <a:r>
              <a:rPr lang="en-US" dirty="0"/>
              <a:t>Periodically asking them for a list</a:t>
            </a:r>
          </a:p>
          <a:p>
            <a:r>
              <a:rPr lang="en-US" dirty="0">
                <a:solidFill>
                  <a:srgbClr val="0000FF"/>
                </a:solidFill>
              </a:rPr>
              <a:t>File done when all chunks are downloaded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528" y="1536"/>
              <a:ext cx="384" cy="1104"/>
              <a:chOff x="528" y="1536"/>
              <a:chExt cx="384" cy="1104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720" y="1632"/>
                <a:ext cx="1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 rot="-4596209">
                <a:off x="96" y="1968"/>
                <a:ext cx="10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.torrent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0" y="1680"/>
              <a:ext cx="1776" cy="960"/>
              <a:chOff x="960" y="1680"/>
              <a:chExt cx="1776" cy="96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Get-announce</a:t>
                </a:r>
              </a:p>
            </p:txBody>
          </p:sp>
        </p:grp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1152" y="1680"/>
              <a:ext cx="1808" cy="960"/>
              <a:chOff x="1152" y="1680"/>
              <a:chExt cx="1808" cy="960"/>
            </a:xfrm>
          </p:grpSpPr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Response-peer list</a:t>
                </a:r>
              </a:p>
            </p:txBody>
          </p:sp>
        </p:grp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 rot="-207199">
                <a:off x="2352" y="2400"/>
                <a:ext cx="9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Shake-hand</a:t>
                </a:r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 rot="1756914">
              <a:off x="1152" y="3216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Shake-hand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960"/>
              <a:chOff x="1200" y="2400"/>
              <a:chExt cx="2976" cy="96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0" y="1680"/>
              <a:ext cx="2000" cy="960"/>
              <a:chOff x="960" y="1680"/>
              <a:chExt cx="2000" cy="960"/>
            </a:xfrm>
          </p:grpSpPr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Get-announce</a:t>
                </a: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Response-peer list</a:t>
                </a:r>
              </a:p>
            </p:txBody>
          </p:sp>
        </p:grp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/>
              <a:t>Up to the 90’s</a:t>
            </a:r>
          </a:p>
          <a:p>
            <a:pPr lvl="1"/>
            <a:r>
              <a:rPr lang="en-US" dirty="0"/>
              <a:t>Prevalent architecture:</a:t>
            </a:r>
            <a:r>
              <a:rPr lang="en-US" dirty="0">
                <a:solidFill>
                  <a:srgbClr val="0000FF"/>
                </a:solidFill>
              </a:rPr>
              <a:t> client-server </a:t>
            </a:r>
            <a:r>
              <a:rPr lang="en-US" dirty="0"/>
              <a:t>(or master-slave)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Unequal</a:t>
            </a:r>
            <a:r>
              <a:rPr lang="en-US" dirty="0"/>
              <a:t> responsibilities</a:t>
            </a:r>
          </a:p>
          <a:p>
            <a:r>
              <a:rPr lang="en-US" dirty="0"/>
              <a:t>Now</a:t>
            </a:r>
          </a:p>
          <a:p>
            <a:pPr lvl="1"/>
            <a:r>
              <a:rPr lang="en-US" dirty="0"/>
              <a:t>Emerged architecture: </a:t>
            </a:r>
            <a:r>
              <a:rPr lang="en-US" dirty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responsibilities</a:t>
            </a:r>
          </a:p>
          <a:p>
            <a:r>
              <a:rPr lang="en-US" dirty="0"/>
              <a:t>Today: studying </a:t>
            </a:r>
            <a:r>
              <a:rPr lang="en-US" dirty="0">
                <a:solidFill>
                  <a:srgbClr val="0000FF"/>
                </a:solidFill>
              </a:rPr>
              <a:t>peer-to-peer as a paradigm </a:t>
            </a:r>
            <a:r>
              <a:rPr lang="en-US" dirty="0"/>
              <a:t>(not just as a file-sharing application, but will still use file-sharing as the main example)</a:t>
            </a:r>
          </a:p>
          <a:p>
            <a:pPr lvl="1"/>
            <a:r>
              <a:rPr lang="en-US" dirty="0"/>
              <a:t>Learn the techniques and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Request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Which chunks to request?</a:t>
            </a:r>
          </a:p>
          <a:p>
            <a:pPr lvl="1"/>
            <a:r>
              <a:rPr lang="en-US" dirty="0"/>
              <a:t>Could download in order</a:t>
            </a:r>
          </a:p>
          <a:p>
            <a:pPr lvl="1"/>
            <a:r>
              <a:rPr lang="en-US" dirty="0"/>
              <a:t>Like an HTTP client does</a:t>
            </a:r>
          </a:p>
          <a:p>
            <a:r>
              <a:rPr lang="en-US" dirty="0">
                <a:solidFill>
                  <a:srgbClr val="0000FF"/>
                </a:solidFill>
              </a:rPr>
              <a:t>Problem: many peers have the early chunks</a:t>
            </a:r>
          </a:p>
          <a:p>
            <a:pPr lvl="1"/>
            <a:r>
              <a:rPr lang="en-US" dirty="0"/>
              <a:t>Peers have little to share with each other</a:t>
            </a:r>
          </a:p>
          <a:p>
            <a:pPr lvl="1"/>
            <a:r>
              <a:rPr lang="en-US" dirty="0"/>
              <a:t>Limiting the scalability of the system</a:t>
            </a:r>
          </a:p>
          <a:p>
            <a:r>
              <a:rPr lang="en-US" dirty="0">
                <a:solidFill>
                  <a:srgbClr val="0000FF"/>
                </a:solidFill>
              </a:rPr>
              <a:t>Problem: eventually nobody has rare chunks</a:t>
            </a:r>
          </a:p>
          <a:p>
            <a:pPr lvl="1"/>
            <a:r>
              <a:rPr lang="en-US" dirty="0"/>
              <a:t>E.g., the chunks need the end of the file</a:t>
            </a:r>
          </a:p>
          <a:p>
            <a:pPr lvl="1"/>
            <a:r>
              <a:rPr lang="en-US" dirty="0"/>
              <a:t>Limiting the ability to complete a download</a:t>
            </a:r>
          </a:p>
          <a:p>
            <a:r>
              <a:rPr lang="en-US" dirty="0">
                <a:solidFill>
                  <a:srgbClr val="0000FF"/>
                </a:solidFill>
              </a:rPr>
              <a:t>Solutions: </a:t>
            </a:r>
            <a:r>
              <a:rPr lang="en-US" dirty="0">
                <a:solidFill>
                  <a:srgbClr val="FF0000"/>
                </a:solidFill>
              </a:rPr>
              <a:t>random selection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rarest first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Rarest Chunk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Which chunks to request first?</a:t>
            </a:r>
          </a:p>
          <a:p>
            <a:pPr lvl="1"/>
            <a:r>
              <a:rPr lang="en-US" dirty="0"/>
              <a:t>The chunk with the fewest available copies</a:t>
            </a:r>
          </a:p>
          <a:p>
            <a:pPr lvl="1"/>
            <a:r>
              <a:rPr lang="en-US" dirty="0"/>
              <a:t>I.e., the rarest chunk first</a:t>
            </a:r>
          </a:p>
          <a:p>
            <a:r>
              <a:rPr lang="en-US" dirty="0">
                <a:solidFill>
                  <a:srgbClr val="0000FF"/>
                </a:solidFill>
              </a:rPr>
              <a:t>Benefits to the peer</a:t>
            </a:r>
          </a:p>
          <a:p>
            <a:pPr lvl="1"/>
            <a:r>
              <a:rPr lang="en-US" dirty="0"/>
              <a:t>Avoid starvation when some peers depart</a:t>
            </a:r>
          </a:p>
          <a:p>
            <a:r>
              <a:rPr lang="en-US" dirty="0">
                <a:solidFill>
                  <a:srgbClr val="0000FF"/>
                </a:solidFill>
              </a:rPr>
              <a:t>Benefits to the system</a:t>
            </a:r>
          </a:p>
          <a:p>
            <a:pPr lvl="1"/>
            <a:r>
              <a:rPr lang="en-US" dirty="0"/>
              <a:t>Avoid starvation across all peers wanting a file</a:t>
            </a:r>
          </a:p>
          <a:p>
            <a:pPr lvl="1"/>
            <a:r>
              <a:rPr lang="en-US" dirty="0"/>
              <a:t>Balance load by equalizing # of copies of chunks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Free-Riding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Vast majority of users are free-riders</a:t>
            </a:r>
          </a:p>
          <a:p>
            <a:pPr lvl="1"/>
            <a:r>
              <a:rPr lang="en-US" dirty="0"/>
              <a:t>Most share no files and answer no queries</a:t>
            </a:r>
          </a:p>
          <a:p>
            <a:pPr lvl="1"/>
            <a:r>
              <a:rPr lang="en-US" dirty="0"/>
              <a:t>Others limit # of connections or upload speed</a:t>
            </a:r>
          </a:p>
          <a:p>
            <a:r>
              <a:rPr lang="en-US" dirty="0">
                <a:solidFill>
                  <a:srgbClr val="0000FF"/>
                </a:solidFill>
              </a:rPr>
              <a:t>A few “peers” essentially act as servers</a:t>
            </a:r>
          </a:p>
          <a:p>
            <a:pPr lvl="1"/>
            <a:r>
              <a:rPr lang="en-US" dirty="0"/>
              <a:t>A few individuals contributing to the public good</a:t>
            </a:r>
          </a:p>
          <a:p>
            <a:pPr lvl="1"/>
            <a:r>
              <a:rPr lang="en-US" dirty="0"/>
              <a:t>Making them hubs that basically act as a serve</a:t>
            </a:r>
            <a:r>
              <a:rPr lang="en-US" sz="2400" dirty="0"/>
              <a:t>r</a:t>
            </a:r>
          </a:p>
          <a:p>
            <a:r>
              <a:rPr lang="en-US" dirty="0" err="1">
                <a:solidFill>
                  <a:srgbClr val="0000FF"/>
                </a:solidFill>
              </a:rPr>
              <a:t>BitTorrent</a:t>
            </a:r>
            <a:r>
              <a:rPr lang="en-US" dirty="0">
                <a:solidFill>
                  <a:srgbClr val="0000FF"/>
                </a:solidFill>
              </a:rPr>
              <a:t> prevent free riding</a:t>
            </a:r>
          </a:p>
          <a:p>
            <a:pPr lvl="1"/>
            <a:r>
              <a:rPr lang="en-US" dirty="0"/>
              <a:t>Allow the fastest peers to download from you</a:t>
            </a:r>
          </a:p>
          <a:p>
            <a:pPr lvl="1"/>
            <a:r>
              <a:rPr lang="en-US" dirty="0"/>
              <a:t>Occasionally let some free loaders download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Free-Riding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Peer has limited upload bandwidth</a:t>
            </a:r>
          </a:p>
          <a:p>
            <a:pPr lvl="1"/>
            <a:r>
              <a:rPr lang="en-US" dirty="0"/>
              <a:t>And must share it among multiple peers</a:t>
            </a:r>
          </a:p>
          <a:p>
            <a:r>
              <a:rPr lang="en-US" dirty="0">
                <a:solidFill>
                  <a:srgbClr val="0000FF"/>
                </a:solidFill>
              </a:rPr>
              <a:t>Prioritizing the upload bandwidth: tit for tat</a:t>
            </a:r>
          </a:p>
          <a:p>
            <a:pPr lvl="1"/>
            <a:r>
              <a:rPr lang="en-US" dirty="0"/>
              <a:t>Favor neighbors that are uploading at highest rate</a:t>
            </a:r>
          </a:p>
          <a:p>
            <a:r>
              <a:rPr lang="en-US" dirty="0">
                <a:solidFill>
                  <a:srgbClr val="0000FF"/>
                </a:solidFill>
              </a:rPr>
              <a:t>Rewarding the top four neighbors</a:t>
            </a:r>
          </a:p>
          <a:p>
            <a:pPr lvl="1"/>
            <a:r>
              <a:rPr lang="en-US" dirty="0"/>
              <a:t>Measure download bit rates from each neighbor</a:t>
            </a:r>
          </a:p>
          <a:p>
            <a:pPr lvl="1"/>
            <a:r>
              <a:rPr lang="en-US" dirty="0"/>
              <a:t>Reciprocates by sending to the top four peers</a:t>
            </a:r>
          </a:p>
          <a:p>
            <a:pPr lvl="1"/>
            <a:r>
              <a:rPr lang="en-US" dirty="0" err="1"/>
              <a:t>Recompute</a:t>
            </a:r>
            <a:r>
              <a:rPr lang="en-US" dirty="0"/>
              <a:t> and reallocate every 10 seconds</a:t>
            </a:r>
          </a:p>
          <a:p>
            <a:r>
              <a:rPr lang="en-US" dirty="0">
                <a:solidFill>
                  <a:srgbClr val="0000FF"/>
                </a:solidFill>
              </a:rPr>
              <a:t>Optimistic </a:t>
            </a:r>
            <a:r>
              <a:rPr lang="en-US" dirty="0" err="1">
                <a:solidFill>
                  <a:srgbClr val="0000FF"/>
                </a:solidFill>
              </a:rPr>
              <a:t>unchoking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Randomly try a new neighbor every 30 seconds</a:t>
            </a:r>
          </a:p>
          <a:p>
            <a:pPr lvl="1"/>
            <a:r>
              <a:rPr lang="en-US" dirty="0"/>
              <a:t>So new neighbor has a chance to be a better partner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 </a:t>
            </a:r>
            <a:r>
              <a:rPr lang="en-US" dirty="0" err="1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BitTorrent</a:t>
            </a:r>
            <a:r>
              <a:rPr lang="en-US" dirty="0">
                <a:solidFill>
                  <a:srgbClr val="0000FF"/>
                </a:solidFill>
              </a:rPr>
              <a:t> can </a:t>
            </a:r>
            <a:r>
              <a:rPr lang="en-US">
                <a:solidFill>
                  <a:srgbClr val="0000FF"/>
                </a:solidFill>
              </a:rPr>
              <a:t>be gamed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Peer uploads to top N peers at rate 1/N</a:t>
            </a:r>
          </a:p>
          <a:p>
            <a:pPr lvl="1"/>
            <a:r>
              <a:rPr lang="en-US" dirty="0"/>
              <a:t>E.g., if N=4 and peers upload at 15, 12, 10, 9, 8, 3</a:t>
            </a:r>
          </a:p>
          <a:p>
            <a:pPr lvl="1"/>
            <a:r>
              <a:rPr lang="en-US" dirty="0"/>
              <a:t>… then peer uploading at rate 9 gets treated quite well</a:t>
            </a:r>
          </a:p>
          <a:p>
            <a:r>
              <a:rPr lang="en-US" dirty="0">
                <a:solidFill>
                  <a:srgbClr val="0000FF"/>
                </a:solidFill>
              </a:rPr>
              <a:t>Best to be the N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peer in the list, rather than 1</a:t>
            </a:r>
            <a:r>
              <a:rPr lang="en-US" baseline="30000" dirty="0">
                <a:solidFill>
                  <a:srgbClr val="0000FF"/>
                </a:solidFill>
              </a:rPr>
              <a:t>st</a:t>
            </a:r>
          </a:p>
          <a:p>
            <a:pPr lvl="1"/>
            <a:r>
              <a:rPr lang="en-US" dirty="0"/>
              <a:t>Offer just a bit more bandwidth than the low-rate peers</a:t>
            </a:r>
          </a:p>
          <a:p>
            <a:pPr lvl="1"/>
            <a:r>
              <a:rPr lang="en-US" dirty="0"/>
              <a:t>But not as much as the higher-rate peers</a:t>
            </a:r>
          </a:p>
          <a:p>
            <a:pPr lvl="1"/>
            <a:r>
              <a:rPr lang="en-US" dirty="0"/>
              <a:t>And you’ll still be treated well by others</a:t>
            </a:r>
          </a:p>
          <a:p>
            <a:r>
              <a:rPr lang="en-US" dirty="0" err="1">
                <a:solidFill>
                  <a:srgbClr val="0000FF"/>
                </a:solidFill>
              </a:rPr>
              <a:t>BitTyrant</a:t>
            </a:r>
            <a:r>
              <a:rPr lang="en-US" dirty="0">
                <a:solidFill>
                  <a:srgbClr val="0000FF"/>
                </a:solidFill>
              </a:rPr>
              <a:t> software</a:t>
            </a:r>
          </a:p>
          <a:p>
            <a:pPr lvl="1"/>
            <a:r>
              <a:rPr lang="en-US" dirty="0"/>
              <a:t>Uploads at higher rates to higher-bandwidth peers</a:t>
            </a:r>
          </a:p>
          <a:p>
            <a:pPr lvl="1"/>
            <a:r>
              <a:rPr lang="en-US" dirty="0">
                <a:hlinkClick r:id="rId2"/>
              </a:rPr>
              <a:t>http://bittyrant.cs.washington.edu/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Significant fraction of Internet traffic</a:t>
            </a:r>
          </a:p>
          <a:p>
            <a:pPr lvl="1"/>
            <a:r>
              <a:rPr lang="en-US" dirty="0"/>
              <a:t>Estimated at 30%</a:t>
            </a:r>
          </a:p>
          <a:p>
            <a:pPr lvl="1"/>
            <a:r>
              <a:rPr lang="en-US" dirty="0"/>
              <a:t>Though this is hard to measure</a:t>
            </a:r>
          </a:p>
          <a:p>
            <a:r>
              <a:rPr lang="en-US" dirty="0">
                <a:solidFill>
                  <a:srgbClr val="0000FF"/>
                </a:solidFill>
              </a:rPr>
              <a:t>Problem of incomplete downloads</a:t>
            </a:r>
          </a:p>
          <a:p>
            <a:pPr lvl="1"/>
            <a:r>
              <a:rPr lang="en-US" dirty="0"/>
              <a:t>Peers leave the system when done</a:t>
            </a:r>
          </a:p>
          <a:p>
            <a:pPr lvl="1"/>
            <a:r>
              <a:rPr lang="en-US" dirty="0"/>
              <a:t>Many file downloads never complete</a:t>
            </a:r>
          </a:p>
          <a:p>
            <a:pPr lvl="1"/>
            <a:r>
              <a:rPr lang="en-US" dirty="0"/>
              <a:t>Especially a problem for less popular content</a:t>
            </a:r>
          </a:p>
          <a:p>
            <a:r>
              <a:rPr lang="en-US" dirty="0">
                <a:solidFill>
                  <a:srgbClr val="0000FF"/>
                </a:solidFill>
              </a:rPr>
              <a:t>Still lots of legal questions remains</a:t>
            </a:r>
          </a:p>
          <a:p>
            <a:r>
              <a:rPr lang="en-US" dirty="0">
                <a:solidFill>
                  <a:srgbClr val="0000FF"/>
                </a:solidFill>
              </a:rPr>
              <a:t>Further need for incentives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of peer-to-peer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Central directory</a:t>
            </a:r>
            <a:r>
              <a:rPr lang="en-US" dirty="0"/>
              <a:t> (Napster)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Query flooding</a:t>
            </a:r>
            <a:r>
              <a:rPr lang="en-US" dirty="0"/>
              <a:t> (Gnutella)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Hierarchical overlay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modern Gnutella)</a:t>
            </a:r>
          </a:p>
          <a:p>
            <a:r>
              <a:rPr lang="en-US" dirty="0" err="1"/>
              <a:t>BitTorrent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Prevents free-riding</a:t>
            </a:r>
          </a:p>
          <a:p>
            <a:r>
              <a:rPr lang="en-US" dirty="0"/>
              <a:t>Next: Distributed 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(UIUC), Michael Freedman (Princeton), and Jennifer Rexford (Princeton).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Distributing a Large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client-server architecture can do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890112" y="1768792"/>
            <a:ext cx="7339488" cy="4632008"/>
            <a:chOff x="461963" y="1508125"/>
            <a:chExt cx="8154987" cy="5146675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151188" y="2566988"/>
              <a:ext cx="3341687" cy="22399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 descr="j02857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1838" y="1930400"/>
              <a:ext cx="1824037" cy="1120775"/>
            </a:xfrm>
            <a:prstGeom prst="rect">
              <a:avLst/>
            </a:prstGeom>
            <a:noFill/>
          </p:spPr>
        </p:pic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60563" y="2890838"/>
              <a:ext cx="1458912" cy="422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8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37425" y="1662113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9" name="Picture 9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13625" y="4427538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0" name="Picture 10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8" y="5426075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1" name="Picture 11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68413" y="4389438"/>
              <a:ext cx="1203325" cy="1228725"/>
            </a:xfrm>
            <a:prstGeom prst="rect">
              <a:avLst/>
            </a:prstGeom>
            <a:noFill/>
          </p:spPr>
        </p:pic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2382838" y="4389438"/>
              <a:ext cx="1228725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574925" y="40814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4" name="Document"/>
            <p:cNvSpPr>
              <a:spLocks noEditPoints="1" noChangeArrowheads="1"/>
            </p:cNvSpPr>
            <p:nvPr/>
          </p:nvSpPr>
          <p:spPr bwMode="auto">
            <a:xfrm>
              <a:off x="2613025" y="1508125"/>
              <a:ext cx="728663" cy="84613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457575" y="1700213"/>
              <a:ext cx="11334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9900"/>
                  </a:solidFill>
                </a:rPr>
                <a:t>F bits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687888" y="4735513"/>
              <a:ext cx="920750" cy="11509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6108700" y="4159250"/>
              <a:ext cx="1497013" cy="844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6070600" y="2584450"/>
              <a:ext cx="1420813" cy="268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572000" y="5080000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607175" y="40052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6415088" y="212248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61963" y="3097213"/>
              <a:ext cx="2554287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 u</a:t>
              </a:r>
              <a:r>
                <a:rPr lang="en-US" sz="28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61963" y="6078538"/>
              <a:ext cx="3217862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Download rates d</a:t>
              </a:r>
              <a:r>
                <a:rPr lang="en-US" sz="2800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4071938" y="3352800"/>
              <a:ext cx="1490662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Internet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Distributing a Large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…but </a:t>
            </a:r>
            <a:r>
              <a:rPr lang="en-US" dirty="0">
                <a:solidFill>
                  <a:srgbClr val="0000FF"/>
                </a:solidFill>
              </a:rPr>
              <a:t>sometimes not good enough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Limited bandwidth</a:t>
            </a:r>
          </a:p>
          <a:p>
            <a:pPr lvl="1"/>
            <a:r>
              <a:rPr lang="en-US" dirty="0"/>
              <a:t>One server can only serve so many clients.</a:t>
            </a:r>
          </a:p>
          <a:p>
            <a:r>
              <a:rPr lang="en-US" dirty="0">
                <a:solidFill>
                  <a:srgbClr val="0000FF"/>
                </a:solidFill>
              </a:rPr>
              <a:t>Increase the upload rate</a:t>
            </a:r>
            <a:r>
              <a:rPr lang="en-US" dirty="0"/>
              <a:t> from the server-side?</a:t>
            </a:r>
          </a:p>
          <a:p>
            <a:pPr lvl="1"/>
            <a:r>
              <a:rPr lang="en-US" dirty="0"/>
              <a:t>Higher link bandwidth at the one server</a:t>
            </a:r>
          </a:p>
          <a:p>
            <a:pPr lvl="1"/>
            <a:r>
              <a:rPr lang="en-US" dirty="0"/>
              <a:t>Multiple servers, each with their own link</a:t>
            </a:r>
          </a:p>
          <a:p>
            <a:pPr lvl="1"/>
            <a:r>
              <a:rPr lang="en-US" dirty="0"/>
              <a:t>Requires deploying more infrastructure</a:t>
            </a:r>
          </a:p>
          <a:p>
            <a:r>
              <a:rPr lang="en-US" dirty="0"/>
              <a:t>Alternative: </a:t>
            </a:r>
            <a:r>
              <a:rPr lang="en-US" dirty="0">
                <a:solidFill>
                  <a:srgbClr val="FF0000"/>
                </a:solidFill>
              </a:rPr>
              <a:t>have the receivers help</a:t>
            </a:r>
          </a:p>
          <a:p>
            <a:pPr lvl="1"/>
            <a:r>
              <a:rPr lang="en-US" dirty="0"/>
              <a:t>Receivers get a copy of the data</a:t>
            </a:r>
          </a:p>
          <a:p>
            <a:pPr lvl="1"/>
            <a:r>
              <a:rPr lang="en-US" dirty="0"/>
              <a:t>And then redistribute the data to other receivers</a:t>
            </a:r>
          </a:p>
          <a:p>
            <a:pPr lvl="1"/>
            <a:r>
              <a:rPr lang="en-US" dirty="0"/>
              <a:t>To reduce the burden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Distributing a Large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Peer-to-peer to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1676400"/>
            <a:ext cx="7339488" cy="4683443"/>
            <a:chOff x="461963" y="1508125"/>
            <a:chExt cx="8154987" cy="5203825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151188" y="2566988"/>
              <a:ext cx="3341687" cy="22399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4" descr="j02857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1838" y="1930400"/>
              <a:ext cx="1824037" cy="1120775"/>
            </a:xfrm>
            <a:prstGeom prst="rect">
              <a:avLst/>
            </a:prstGeom>
            <a:noFill/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960563" y="2890838"/>
              <a:ext cx="1458912" cy="422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6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37425" y="1662113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9" name="Picture 7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13625" y="4427538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0" name="Picture 8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8" y="5426075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1" name="Picture 9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68413" y="4389438"/>
              <a:ext cx="1203325" cy="1228725"/>
            </a:xfrm>
            <a:prstGeom prst="rect">
              <a:avLst/>
            </a:prstGeom>
            <a:noFill/>
          </p:spPr>
        </p:pic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382838" y="4389438"/>
              <a:ext cx="1228725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74925" y="40814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4" name="Document"/>
            <p:cNvSpPr>
              <a:spLocks noEditPoints="1" noChangeArrowheads="1"/>
            </p:cNvSpPr>
            <p:nvPr/>
          </p:nvSpPr>
          <p:spPr bwMode="auto">
            <a:xfrm>
              <a:off x="2613025" y="1508125"/>
              <a:ext cx="728663" cy="84613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57575" y="1700213"/>
              <a:ext cx="11334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9900"/>
                  </a:solidFill>
                </a:rPr>
                <a:t>F bits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87888" y="4735513"/>
              <a:ext cx="920750" cy="11509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108700" y="4159250"/>
              <a:ext cx="1497013" cy="844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070600" y="2584450"/>
              <a:ext cx="1420813" cy="268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572000" y="5080000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607175" y="40052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415088" y="212248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61963" y="3097213"/>
              <a:ext cx="2554287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 u</a:t>
              </a:r>
              <a:r>
                <a:rPr lang="en-US" sz="28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61963" y="6192838"/>
              <a:ext cx="3217862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Download rates d</a:t>
              </a:r>
              <a:r>
                <a:rPr lang="en-US" sz="2800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071938" y="3352800"/>
              <a:ext cx="1490662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Internet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498725" y="4543425"/>
              <a:ext cx="1228725" cy="5746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98788" y="477361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494338" y="473551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5110163" y="4735513"/>
              <a:ext cx="576262" cy="7667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 flipV="1">
              <a:off x="5954713" y="4311650"/>
              <a:ext cx="1420812" cy="8842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223000" y="4657725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6338888" y="2738438"/>
              <a:ext cx="1304925" cy="2682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877050" y="285273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61963" y="5848350"/>
              <a:ext cx="27241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rates u</a:t>
              </a:r>
              <a:r>
                <a:rPr lang="en-US" sz="2800" baseline="-25000">
                  <a:solidFill>
                    <a:srgbClr val="0000FF"/>
                  </a:solidFill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Peer-to-Peer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Peers come and go</a:t>
            </a:r>
          </a:p>
          <a:p>
            <a:pPr lvl="1"/>
            <a:r>
              <a:rPr lang="en-US" dirty="0"/>
              <a:t>Peers are intermittently connected</a:t>
            </a:r>
          </a:p>
          <a:p>
            <a:pPr lvl="1"/>
            <a:r>
              <a:rPr lang="en-US" dirty="0"/>
              <a:t>May come and go at any time</a:t>
            </a:r>
          </a:p>
          <a:p>
            <a:pPr lvl="1"/>
            <a:r>
              <a:rPr lang="en-US" dirty="0"/>
              <a:t>Or come back with a different IP address</a:t>
            </a:r>
          </a:p>
          <a:p>
            <a:r>
              <a:rPr lang="en-US" dirty="0">
                <a:solidFill>
                  <a:srgbClr val="0000FF"/>
                </a:solidFill>
              </a:rPr>
              <a:t>How to locate the relevant peers?</a:t>
            </a:r>
          </a:p>
          <a:p>
            <a:pPr lvl="1"/>
            <a:r>
              <a:rPr lang="en-US" dirty="0"/>
              <a:t>Peers that are online right now</a:t>
            </a:r>
          </a:p>
          <a:p>
            <a:pPr lvl="1"/>
            <a:r>
              <a:rPr lang="en-US" dirty="0"/>
              <a:t>Peers that have the content you want</a:t>
            </a:r>
          </a:p>
          <a:p>
            <a:r>
              <a:rPr lang="en-US" dirty="0">
                <a:solidFill>
                  <a:srgbClr val="0000FF"/>
                </a:solidFill>
              </a:rPr>
              <a:t>How to motivate peers to stay in system?</a:t>
            </a:r>
          </a:p>
          <a:p>
            <a:pPr lvl="1"/>
            <a:r>
              <a:rPr lang="en-US" dirty="0"/>
              <a:t>Why not leave as soon as download ends?</a:t>
            </a:r>
          </a:p>
          <a:p>
            <a:pPr lvl="1"/>
            <a:r>
              <a:rPr lang="en-US" dirty="0"/>
              <a:t>Why bother uploading content to anyone else?</a:t>
            </a:r>
          </a:p>
          <a:p>
            <a:r>
              <a:rPr lang="en-US" dirty="0">
                <a:solidFill>
                  <a:srgbClr val="0000FF"/>
                </a:solidFill>
              </a:rPr>
              <a:t>How to download efficiently?</a:t>
            </a:r>
          </a:p>
          <a:p>
            <a:pPr lvl="1"/>
            <a:r>
              <a:rPr lang="en-US" dirty="0"/>
              <a:t>The faster, the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Relevant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of peer-to-peer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Central directory</a:t>
            </a:r>
            <a:r>
              <a:rPr lang="en-US" dirty="0"/>
              <a:t> (Napster)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Query flooding</a:t>
            </a:r>
            <a:r>
              <a:rPr lang="en-US" dirty="0"/>
              <a:t> (Gnutella)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Hierarchical overlay</a:t>
            </a:r>
            <a:r>
              <a:rPr lang="en-US" dirty="0"/>
              <a:t> (</a:t>
            </a:r>
            <a:r>
              <a:rPr lang="en-US" dirty="0" err="1"/>
              <a:t>Kazaa</a:t>
            </a:r>
            <a:r>
              <a:rPr lang="en-US" dirty="0"/>
              <a:t>, modern Gnutella)</a:t>
            </a:r>
          </a:p>
          <a:p>
            <a:r>
              <a:rPr lang="en-US" dirty="0"/>
              <a:t>Design goals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r>
              <a:rPr lang="en-US" dirty="0"/>
              <a:t>Plausible deniability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First: Napster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29000" y="2667000"/>
            <a:ext cx="533400" cy="469900"/>
            <a:chOff x="2256" y="1960"/>
            <a:chExt cx="336" cy="296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810000" y="3352800"/>
            <a:ext cx="533400" cy="469900"/>
            <a:chOff x="2256" y="1960"/>
            <a:chExt cx="336" cy="29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267200" y="2667000"/>
            <a:ext cx="533400" cy="469900"/>
            <a:chOff x="2256" y="1960"/>
            <a:chExt cx="336" cy="296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352800" y="5930900"/>
            <a:ext cx="533400" cy="469900"/>
            <a:chOff x="1584" y="3160"/>
            <a:chExt cx="336" cy="296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295400" y="44069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019800" y="5486400"/>
            <a:ext cx="533400" cy="469900"/>
            <a:chOff x="1584" y="3160"/>
            <a:chExt cx="336" cy="296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286000" y="5486400"/>
            <a:ext cx="533400" cy="469900"/>
            <a:chOff x="1584" y="3160"/>
            <a:chExt cx="336" cy="29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572000" y="5930900"/>
            <a:ext cx="533400" cy="469900"/>
            <a:chOff x="1584" y="3160"/>
            <a:chExt cx="336" cy="296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6934200" y="4343400"/>
            <a:ext cx="533400" cy="469900"/>
            <a:chOff x="1584" y="3160"/>
            <a:chExt cx="336" cy="296"/>
          </a:xfrm>
        </p:grpSpPr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810000" y="31242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4191000" y="3073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3962400" y="2971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752600" y="312420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2743200" y="38100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724400" y="3048000"/>
            <a:ext cx="2209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648200" y="3124200"/>
            <a:ext cx="1524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572000" y="3124200"/>
            <a:ext cx="2286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3733800" y="3810000"/>
            <a:ext cx="381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276600" y="2362200"/>
            <a:ext cx="17526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0" y="3581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</a:rPr>
              <a:t>Client machines (“Peers”)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1447800" y="2674203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err="1">
                <a:solidFill>
                  <a:srgbClr val="000000"/>
                </a:solidFill>
              </a:rPr>
              <a:t>napster.com</a:t>
            </a:r>
            <a:r>
              <a:rPr lang="en-US" sz="2000" b="0" dirty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889125" y="156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400" b="0" i="1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858000" y="5562600"/>
            <a:ext cx="152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own files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743200" y="1497449"/>
            <a:ext cx="35687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</a:rPr>
              <a:t>Store a directory, i.e., filenames with peer pointers </a:t>
            </a:r>
          </a:p>
          <a:p>
            <a:endParaRPr lang="en-US" sz="2000" b="0" i="1" dirty="0">
              <a:solidFill>
                <a:schemeClr val="tx1"/>
              </a:solidFill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4724400" y="22098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7315200" y="464820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29338" y="1219200"/>
            <a:ext cx="29718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172200" y="1143000"/>
            <a:ext cx="2993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>
                <a:solidFill>
                  <a:srgbClr val="000000"/>
                </a:solidFill>
              </a:rPr>
              <a:t>Filename  Info about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7543800" y="1219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129338" y="1676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129338" y="2057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6143625" y="2743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040037" y="1981200"/>
            <a:ext cx="31542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 PennyLane.mp3  Beatles, @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</a:rPr>
              <a:t>	          128.84.92.23:1006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</a:rPr>
              <a:t>                                  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18459</TotalTime>
  <Pages>12</Pages>
  <Words>1816</Words>
  <Application>Microsoft Macintosh PowerPoint</Application>
  <PresentationFormat>Letter Paper (8.5x11 in)</PresentationFormat>
  <Paragraphs>478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Times New Roman</vt:lpstr>
      <vt:lpstr>CS252-template</vt:lpstr>
      <vt:lpstr>Office Theme</vt:lpstr>
      <vt:lpstr>VISIO</vt:lpstr>
      <vt:lpstr>CSE 486/586 Distributed Systems Peer-to-Peer Architecture --- 1</vt:lpstr>
      <vt:lpstr>Last Time</vt:lpstr>
      <vt:lpstr>Today’s Question</vt:lpstr>
      <vt:lpstr>Motivation: Distributing a Large File</vt:lpstr>
      <vt:lpstr>Motivation: Distributing a Large File</vt:lpstr>
      <vt:lpstr>Motivation: Distributing a Large File</vt:lpstr>
      <vt:lpstr>Challenges of Peer-to-Peer</vt:lpstr>
      <vt:lpstr>Locating Relevant Peers</vt:lpstr>
      <vt:lpstr>The First: Napster</vt:lpstr>
      <vt:lpstr>The First: Napster</vt:lpstr>
      <vt:lpstr>The First: Napster</vt:lpstr>
      <vt:lpstr>The Second: Gnutella</vt:lpstr>
      <vt:lpstr>The Second: Gnutella</vt:lpstr>
      <vt:lpstr>The Second: Gnutella</vt:lpstr>
      <vt:lpstr>The Second: Gnutella</vt:lpstr>
      <vt:lpstr>The Third: KaAzA</vt:lpstr>
      <vt:lpstr>The Third: KaZaA</vt:lpstr>
      <vt:lpstr>CSE 486/586 Administrivia</vt:lpstr>
      <vt:lpstr>Now: BitTorrent</vt:lpstr>
      <vt:lpstr>Key Feature: Parallel Downloading</vt:lpstr>
      <vt:lpstr>Tracker</vt:lpstr>
      <vt:lpstr>Chunks</vt:lpstr>
      <vt:lpstr>BitTorrent Protocol</vt:lpstr>
      <vt:lpstr>BitTorrent Protocol</vt:lpstr>
      <vt:lpstr>BitTorrent Protocol</vt:lpstr>
      <vt:lpstr>BitTorrent Protocol</vt:lpstr>
      <vt:lpstr>BitTorrent Protocol</vt:lpstr>
      <vt:lpstr>BitTorrent Protocol</vt:lpstr>
      <vt:lpstr>BitTorrent Protocol</vt:lpstr>
      <vt:lpstr>Chunk Request Order</vt:lpstr>
      <vt:lpstr>Rarest Chunk First</vt:lpstr>
      <vt:lpstr>Preventing Free-Riding</vt:lpstr>
      <vt:lpstr>Preventing Free-Riding</vt:lpstr>
      <vt:lpstr>Gaming BitTorrent</vt:lpstr>
      <vt:lpstr>BitTorrent Today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692</cp:revision>
  <cp:lastPrinted>2017-03-03T15:38:08Z</cp:lastPrinted>
  <dcterms:created xsi:type="dcterms:W3CDTF">2012-02-08T15:16:50Z</dcterms:created>
  <dcterms:modified xsi:type="dcterms:W3CDTF">2019-03-04T17:03:46Z</dcterms:modified>
  <cp:category/>
</cp:coreProperties>
</file>