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78" r:id="rId4"/>
    <p:sldId id="839" r:id="rId5"/>
    <p:sldId id="840" r:id="rId6"/>
    <p:sldId id="841" r:id="rId7"/>
    <p:sldId id="842" r:id="rId8"/>
    <p:sldId id="877" r:id="rId9"/>
    <p:sldId id="848" r:id="rId10"/>
    <p:sldId id="843" r:id="rId11"/>
    <p:sldId id="844" r:id="rId12"/>
    <p:sldId id="845" r:id="rId13"/>
    <p:sldId id="846" r:id="rId14"/>
    <p:sldId id="847" r:id="rId15"/>
    <p:sldId id="876" r:id="rId16"/>
    <p:sldId id="849" r:id="rId17"/>
    <p:sldId id="870" r:id="rId18"/>
    <p:sldId id="850" r:id="rId19"/>
    <p:sldId id="851" r:id="rId20"/>
    <p:sldId id="852" r:id="rId21"/>
    <p:sldId id="873" r:id="rId22"/>
    <p:sldId id="874" r:id="rId23"/>
    <p:sldId id="853" r:id="rId24"/>
    <p:sldId id="875" r:id="rId25"/>
    <p:sldId id="704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066FF"/>
    <a:srgbClr val="55FC02"/>
    <a:srgbClr val="FBBA03"/>
    <a:srgbClr val="0332B7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3" autoAdjust="0"/>
    <p:restoredTop sz="80190" autoAdjust="0"/>
  </p:normalViewPr>
  <p:slideViewPr>
    <p:cSldViewPr>
      <p:cViewPr varScale="1">
        <p:scale>
          <a:sx n="70" d="100"/>
          <a:sy n="70" d="100"/>
        </p:scale>
        <p:origin x="1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30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10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990600"/>
            <a:ext cx="7683500" cy="4927600"/>
          </a:xfrm>
        </p:spPr>
        <p:txBody>
          <a:bodyPr/>
          <a:lstStyle/>
          <a:p>
            <a:r>
              <a:rPr lang="en-US" dirty="0"/>
              <a:t>Assume that </a:t>
            </a:r>
            <a:r>
              <a:rPr lang="en-US" dirty="0">
                <a:solidFill>
                  <a:srgbClr val="0000FF"/>
                </a:solidFill>
              </a:rPr>
              <a:t>two non-faulty processes differ</a:t>
            </a:r>
            <a:r>
              <a:rPr lang="en-US" dirty="0"/>
              <a:t> in their final set of values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proof by contradiction</a:t>
            </a:r>
            <a:r>
              <a:rPr lang="en-US" dirty="0"/>
              <a:t> </a:t>
            </a:r>
          </a:p>
          <a:p>
            <a:r>
              <a:rPr lang="en-US" dirty="0"/>
              <a:t>Suppose p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are these processes.</a:t>
            </a:r>
          </a:p>
          <a:p>
            <a:r>
              <a:rPr lang="en-US" dirty="0"/>
              <a:t>Assume that p</a:t>
            </a:r>
            <a:r>
              <a:rPr lang="en-US" baseline="-25000" dirty="0"/>
              <a:t>i</a:t>
            </a:r>
            <a:r>
              <a:rPr lang="en-US" dirty="0"/>
              <a:t> possesses a value </a:t>
            </a:r>
            <a:r>
              <a:rPr lang="en-US" dirty="0" err="1"/>
              <a:t>v</a:t>
            </a:r>
            <a:r>
              <a:rPr lang="en-US" dirty="0"/>
              <a:t> that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does not possess.</a:t>
            </a:r>
          </a:p>
          <a:p>
            <a:r>
              <a:rPr lang="en-US" dirty="0"/>
              <a:t>Intuition: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must have </a:t>
            </a:r>
            <a:r>
              <a:rPr lang="en-US" dirty="0">
                <a:solidFill>
                  <a:srgbClr val="FF0000"/>
                </a:solidFill>
              </a:rPr>
              <a:t>consistently missed </a:t>
            </a: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 in </a:t>
            </a:r>
            <a:r>
              <a:rPr lang="en-US" dirty="0">
                <a:solidFill>
                  <a:srgbClr val="FF0000"/>
                </a:solidFill>
              </a:rPr>
              <a:t>all rounds</a:t>
            </a:r>
            <a:r>
              <a:rPr lang="en-US" dirty="0">
                <a:solidFill>
                  <a:srgbClr val="0000FF"/>
                </a:solidFill>
              </a:rPr>
              <a:t>. Let’s backtrack this.</a:t>
            </a:r>
          </a:p>
          <a:p>
            <a:pPr lvl="1"/>
            <a:r>
              <a:rPr lang="en-US" dirty="0" err="1">
                <a:sym typeface="Wingdings" charset="0"/>
              </a:rPr>
              <a:t></a:t>
            </a:r>
            <a:r>
              <a:rPr lang="en-US" dirty="0">
                <a:sym typeface="Wingdings" charset="0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charset="0"/>
              </a:rPr>
              <a:t>In the last round</a:t>
            </a:r>
            <a:r>
              <a:rPr lang="en-US" dirty="0">
                <a:sym typeface="Wingdings" charset="0"/>
              </a:rPr>
              <a:t>, some third process, </a:t>
            </a:r>
            <a:r>
              <a:rPr lang="en-US" dirty="0" err="1">
                <a:sym typeface="Wingdings" charset="0"/>
              </a:rPr>
              <a:t>p</a:t>
            </a:r>
            <a:r>
              <a:rPr lang="en-US" baseline="-25000" dirty="0" err="1">
                <a:sym typeface="Wingdings" charset="0"/>
              </a:rPr>
              <a:t>k</a:t>
            </a:r>
            <a:r>
              <a:rPr lang="en-US" dirty="0">
                <a:sym typeface="Wingdings" charset="0"/>
              </a:rPr>
              <a:t>, sent </a:t>
            </a:r>
            <a:r>
              <a:rPr lang="en-US" dirty="0" err="1">
                <a:sym typeface="Wingdings" charset="0"/>
              </a:rPr>
              <a:t>v</a:t>
            </a:r>
            <a:r>
              <a:rPr lang="en-US" dirty="0">
                <a:sym typeface="Wingdings" charset="0"/>
              </a:rPr>
              <a:t> to p</a:t>
            </a:r>
            <a:r>
              <a:rPr lang="en-US" baseline="-25000" dirty="0">
                <a:sym typeface="Wingdings" charset="0"/>
              </a:rPr>
              <a:t>i</a:t>
            </a:r>
            <a:r>
              <a:rPr lang="en-US" dirty="0">
                <a:sym typeface="Wingdings" charset="0"/>
              </a:rPr>
              <a:t>, and crashed before sending </a:t>
            </a:r>
            <a:r>
              <a:rPr lang="en-US" dirty="0" err="1">
                <a:sym typeface="Wingdings" charset="0"/>
              </a:rPr>
              <a:t>v</a:t>
            </a:r>
            <a:r>
              <a:rPr lang="en-US" dirty="0">
                <a:sym typeface="Wingdings" charset="0"/>
              </a:rPr>
              <a:t> to </a:t>
            </a:r>
            <a:r>
              <a:rPr lang="en-US" dirty="0" err="1">
                <a:sym typeface="Wingdings" charset="0"/>
              </a:rPr>
              <a:t>p</a:t>
            </a:r>
            <a:r>
              <a:rPr lang="en-US" baseline="-25000" dirty="0" err="1">
                <a:sym typeface="Wingdings" charset="0"/>
              </a:rPr>
              <a:t>j</a:t>
            </a:r>
            <a:r>
              <a:rPr lang="en-US" dirty="0">
                <a:sym typeface="Wingdings" charset="0"/>
              </a:rPr>
              <a:t>.</a:t>
            </a:r>
          </a:p>
          <a:p>
            <a:pPr lvl="1"/>
            <a:r>
              <a:rPr lang="en-US" dirty="0" err="1">
                <a:sym typeface="Wingdings" charset="0"/>
              </a:rPr>
              <a:t></a:t>
            </a:r>
            <a:r>
              <a:rPr lang="en-US" dirty="0">
                <a:sym typeface="Wingdings" charset="0"/>
              </a:rPr>
              <a:t> Any process sending </a:t>
            </a:r>
            <a:r>
              <a:rPr lang="en-US" dirty="0" err="1">
                <a:sym typeface="Wingdings" charset="0"/>
              </a:rPr>
              <a:t>v</a:t>
            </a:r>
            <a:r>
              <a:rPr lang="en-US" dirty="0">
                <a:sym typeface="Wingdings" charset="0"/>
              </a:rPr>
              <a:t> in the penultimate round must have crashed; otherwise, both </a:t>
            </a:r>
            <a:r>
              <a:rPr lang="en-US" dirty="0" err="1">
                <a:sym typeface="Wingdings" charset="0"/>
              </a:rPr>
              <a:t>p</a:t>
            </a:r>
            <a:r>
              <a:rPr lang="en-US" baseline="-25000" dirty="0" err="1">
                <a:sym typeface="Wingdings" charset="0"/>
              </a:rPr>
              <a:t>k</a:t>
            </a:r>
            <a:r>
              <a:rPr lang="en-US" dirty="0">
                <a:sym typeface="Wingdings" charset="0"/>
              </a:rPr>
              <a:t> and </a:t>
            </a:r>
            <a:r>
              <a:rPr lang="en-US" dirty="0" err="1">
                <a:sym typeface="Wingdings" charset="0"/>
              </a:rPr>
              <a:t>p</a:t>
            </a:r>
            <a:r>
              <a:rPr lang="en-US" baseline="-25000" dirty="0" err="1">
                <a:sym typeface="Wingdings" charset="0"/>
              </a:rPr>
              <a:t>j</a:t>
            </a:r>
            <a:r>
              <a:rPr lang="en-US" dirty="0">
                <a:sym typeface="Wingdings" charset="0"/>
              </a:rPr>
              <a:t> should have received </a:t>
            </a:r>
            <a:r>
              <a:rPr lang="en-US" dirty="0" err="1">
                <a:sym typeface="Wingdings" charset="0"/>
              </a:rPr>
              <a:t>v</a:t>
            </a:r>
            <a:r>
              <a:rPr lang="en-US" dirty="0">
                <a:sym typeface="Wingdings" charset="0"/>
              </a:rPr>
              <a:t>.</a:t>
            </a:r>
          </a:p>
          <a:p>
            <a:pPr lvl="1"/>
            <a:r>
              <a:rPr lang="en-US" dirty="0" err="1">
                <a:sym typeface="Wingdings" charset="0"/>
              </a:rPr>
              <a:t></a:t>
            </a:r>
            <a:r>
              <a:rPr lang="en-US" dirty="0">
                <a:sym typeface="Wingdings" charset="0"/>
              </a:rPr>
              <a:t> Proceeding in this way, we infer at least one crash in each of the preceding rounds. </a:t>
            </a:r>
          </a:p>
          <a:p>
            <a:pPr lvl="1"/>
            <a:r>
              <a:rPr lang="en-US" dirty="0" err="1">
                <a:sym typeface="Wingdings" charset="0"/>
              </a:rPr>
              <a:t></a:t>
            </a:r>
            <a:r>
              <a:rPr lang="en-US" dirty="0">
                <a:sym typeface="Wingdings" charset="0"/>
              </a:rPr>
              <a:t> But we have assumed at most </a:t>
            </a:r>
            <a:r>
              <a:rPr lang="en-US" dirty="0" err="1">
                <a:sym typeface="Wingdings" charset="0"/>
              </a:rPr>
              <a:t>f</a:t>
            </a:r>
            <a:r>
              <a:rPr lang="en-US" dirty="0">
                <a:sym typeface="Wingdings" charset="0"/>
              </a:rPr>
              <a:t> crashes can occur and there are f+1 rounds ==&gt; contradiction.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Second: Asynchronous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have </a:t>
            </a:r>
            <a:r>
              <a:rPr lang="en-US" dirty="0">
                <a:solidFill>
                  <a:srgbClr val="0000FF"/>
                </a:solidFill>
              </a:rPr>
              <a:t>arbitrary delay</a:t>
            </a:r>
            <a:r>
              <a:rPr lang="en-US" dirty="0"/>
              <a:t>, processes </a:t>
            </a:r>
            <a:r>
              <a:rPr lang="en-US" dirty="0">
                <a:solidFill>
                  <a:srgbClr val="0000FF"/>
                </a:solidFill>
              </a:rPr>
              <a:t>arbitrarily slow</a:t>
            </a:r>
          </a:p>
          <a:p>
            <a:r>
              <a:rPr lang="en-US" dirty="0">
                <a:solidFill>
                  <a:srgbClr val="FF0000"/>
                </a:solidFill>
              </a:rPr>
              <a:t>Impossible to guarantee consensus even with a single process failure</a:t>
            </a:r>
          </a:p>
          <a:p>
            <a:pPr lvl="1"/>
            <a:r>
              <a:rPr lang="en-US" dirty="0"/>
              <a:t>Insight: a slow process is indistinguishable from a crashed process</a:t>
            </a:r>
          </a:p>
          <a:p>
            <a:r>
              <a:rPr lang="en-US" dirty="0"/>
              <a:t>Impossibility applies to any protocol that claims to solve consensus</a:t>
            </a:r>
          </a:p>
          <a:p>
            <a:r>
              <a:rPr lang="en-US" dirty="0"/>
              <a:t>Proved in a now-famous result by Fischer, Lynch and Patterson, 1983  (</a:t>
            </a:r>
            <a:r>
              <a:rPr lang="en-US" dirty="0">
                <a:solidFill>
                  <a:srgbClr val="0000FF"/>
                </a:solidFill>
              </a:rPr>
              <a:t>FLP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Stopped many distributed system designers dead in their tracks</a:t>
            </a:r>
          </a:p>
          <a:p>
            <a:pPr lvl="1"/>
            <a:r>
              <a:rPr lang="en-US" dirty="0"/>
              <a:t>A lot of claims of </a:t>
            </a:r>
            <a:r>
              <a:rPr lang="ja-JP" altLang="en-US" dirty="0"/>
              <a:t>“</a:t>
            </a:r>
            <a:r>
              <a:rPr lang="en-US" dirty="0"/>
              <a:t>reliability</a:t>
            </a:r>
            <a:r>
              <a:rPr lang="ja-JP" altLang="en-US" dirty="0"/>
              <a:t>”</a:t>
            </a:r>
            <a:r>
              <a:rPr lang="en-US" dirty="0"/>
              <a:t> vanished overnight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Doomed?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Tx/>
              <a:buChar char="•"/>
            </a:pPr>
            <a:r>
              <a:rPr lang="en-US" sz="2400" dirty="0"/>
              <a:t>Asynchronous systems (i.e., systems with </a:t>
            </a:r>
            <a:r>
              <a:rPr lang="en-US" sz="2400" dirty="0">
                <a:solidFill>
                  <a:srgbClr val="0066FF"/>
                </a:solidFill>
              </a:rPr>
              <a:t>arbitrary delays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FF0000"/>
                </a:solidFill>
              </a:rPr>
              <a:t>cannot guarantee</a:t>
            </a:r>
            <a:r>
              <a:rPr lang="en-US" sz="2400" dirty="0"/>
              <a:t> that they will reach consensus even with one </a:t>
            </a:r>
            <a:r>
              <a:rPr lang="en-US" sz="2400" dirty="0">
                <a:solidFill>
                  <a:srgbClr val="114FFB"/>
                </a:solidFill>
              </a:rPr>
              <a:t>faulty process</a:t>
            </a:r>
            <a:r>
              <a:rPr lang="en-US" sz="2400" dirty="0"/>
              <a:t>.</a:t>
            </a:r>
          </a:p>
          <a:p>
            <a:r>
              <a:rPr lang="en-US" dirty="0"/>
              <a:t>Key word: “guarantee”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Does not</a:t>
            </a:r>
            <a:r>
              <a:rPr lang="en-US" dirty="0"/>
              <a:t> mean that processes can </a:t>
            </a:r>
            <a:r>
              <a:rPr lang="en-US" i="1" dirty="0"/>
              <a:t>never</a:t>
            </a:r>
            <a:r>
              <a:rPr lang="en-US" dirty="0"/>
              <a:t> reach a consensus if one is faulty</a:t>
            </a:r>
          </a:p>
          <a:p>
            <a:pPr lvl="1"/>
            <a:r>
              <a:rPr lang="en-US" dirty="0"/>
              <a:t>Allows room for reaching agreement with some probability greater than zero</a:t>
            </a:r>
          </a:p>
          <a:p>
            <a:pPr lvl="1"/>
            <a:r>
              <a:rPr lang="en-US" dirty="0"/>
              <a:t>In practice many systems reach consensus.</a:t>
            </a:r>
          </a:p>
          <a:p>
            <a:r>
              <a:rPr lang="en-US" dirty="0"/>
              <a:t>How to get around this?</a:t>
            </a:r>
          </a:p>
          <a:p>
            <a:pPr lvl="1"/>
            <a:r>
              <a:rPr lang="en-US" dirty="0"/>
              <a:t>Two key things in the result:</a:t>
            </a:r>
            <a:r>
              <a:rPr lang="en-US" dirty="0">
                <a:solidFill>
                  <a:srgbClr val="0000FF"/>
                </a:solidFill>
              </a:rPr>
              <a:t> faulty processes &amp; arbitrary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38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Overcome Impossibility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1: </a:t>
            </a:r>
            <a:r>
              <a:rPr lang="en-US" dirty="0">
                <a:solidFill>
                  <a:srgbClr val="FF0000"/>
                </a:solidFill>
              </a:rPr>
              <a:t>masking faults</a:t>
            </a:r>
            <a:r>
              <a:rPr lang="en-US" dirty="0"/>
              <a:t> (crash-stop)</a:t>
            </a:r>
          </a:p>
          <a:p>
            <a:pPr lvl="1"/>
            <a:r>
              <a:rPr lang="en-US" dirty="0"/>
              <a:t>For example, use persistent storage and keep local checkpoints</a:t>
            </a:r>
          </a:p>
          <a:p>
            <a:pPr lvl="1"/>
            <a:r>
              <a:rPr lang="en-US" dirty="0"/>
              <a:t>Then upon a failure, restart the process and </a:t>
            </a:r>
            <a:r>
              <a:rPr lang="en-US" dirty="0">
                <a:solidFill>
                  <a:srgbClr val="FF0000"/>
                </a:solidFill>
              </a:rPr>
              <a:t>recover from the last checkpoint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masks fault, but may introduce arbitrary delays.</a:t>
            </a:r>
          </a:p>
          <a:p>
            <a:r>
              <a:rPr lang="en-US" dirty="0"/>
              <a:t>Technique 2: </a:t>
            </a:r>
            <a:r>
              <a:rPr lang="en-US" dirty="0">
                <a:solidFill>
                  <a:srgbClr val="FF0000"/>
                </a:solidFill>
              </a:rPr>
              <a:t>using failure detectors</a:t>
            </a:r>
          </a:p>
          <a:p>
            <a:pPr lvl="1"/>
            <a:r>
              <a:rPr lang="en-US" dirty="0"/>
              <a:t>For example, if a process is slow, mark it as a failed process.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Enforce crash-stop</a:t>
            </a:r>
            <a:r>
              <a:rPr lang="en-US" dirty="0"/>
              <a:t>: Actually kill it somehow, or discard all the messages from that point on (fail-silent)</a:t>
            </a:r>
          </a:p>
          <a:p>
            <a:pPr lvl="1"/>
            <a:r>
              <a:rPr lang="en-US" dirty="0"/>
              <a:t>This effectively turns an asynchronous system into a synchronous system</a:t>
            </a:r>
          </a:p>
          <a:p>
            <a:pPr lvl="1"/>
            <a:r>
              <a:rPr lang="en-US" dirty="0"/>
              <a:t>Failure detectors might not be 100% accurate and requires a long timeout value to be reasonably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PA2-B due on Friday next week </a:t>
            </a:r>
            <a:r>
              <a:rPr lang="en-US"/>
              <a:t>(3/15)</a:t>
            </a:r>
            <a:endParaRPr lang="en-US" dirty="0"/>
          </a:p>
          <a:p>
            <a:pPr lvl="1"/>
            <a:r>
              <a:rPr lang="en-US" dirty="0"/>
              <a:t>Please do not use someone else’s code!</a:t>
            </a:r>
          </a:p>
          <a:p>
            <a:r>
              <a:rPr lang="en-US" dirty="0"/>
              <a:t>Midterm on Wednesday (3/13)</a:t>
            </a:r>
          </a:p>
          <a:p>
            <a:pPr lvl="1"/>
            <a:r>
              <a:rPr lang="en-US" dirty="0"/>
              <a:t>Cheat sheet allowed (letter-sized, front-and-back, 1-page)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process p has a state</a:t>
            </a:r>
          </a:p>
          <a:p>
            <a:pPr lvl="1"/>
            <a:r>
              <a:rPr lang="en-US" dirty="0"/>
              <a:t>program counter, registers, stack, local variables </a:t>
            </a:r>
          </a:p>
          <a:p>
            <a:pPr lvl="1"/>
            <a:r>
              <a:rPr lang="en-US" dirty="0"/>
              <a:t>input register </a:t>
            </a:r>
            <a:r>
              <a:rPr lang="en-US" dirty="0" err="1"/>
              <a:t>xp</a:t>
            </a:r>
            <a:r>
              <a:rPr lang="en-US" dirty="0"/>
              <a:t> : initially either 0 or 1</a:t>
            </a:r>
          </a:p>
          <a:p>
            <a:pPr lvl="1"/>
            <a:r>
              <a:rPr lang="en-US" dirty="0"/>
              <a:t>output register </a:t>
            </a:r>
            <a:r>
              <a:rPr lang="en-US" dirty="0" err="1"/>
              <a:t>yp</a:t>
            </a:r>
            <a:r>
              <a:rPr lang="en-US" dirty="0"/>
              <a:t> : initially b (b=undecided)</a:t>
            </a:r>
          </a:p>
          <a:p>
            <a:r>
              <a:rPr lang="en-US" dirty="0"/>
              <a:t>Consensus Problem: Design a protocol so that either</a:t>
            </a:r>
          </a:p>
          <a:p>
            <a:pPr lvl="1"/>
            <a:r>
              <a:rPr lang="en-US" dirty="0"/>
              <a:t>all non-faulty processes set their output variables to 0 </a:t>
            </a:r>
          </a:p>
          <a:p>
            <a:pPr lvl="1"/>
            <a:r>
              <a:rPr lang="en-US" dirty="0"/>
              <a:t>Or non-faulty all processes set their output variables to 1</a:t>
            </a:r>
          </a:p>
          <a:p>
            <a:pPr lvl="1"/>
            <a:r>
              <a:rPr lang="en-US" dirty="0"/>
              <a:t>(No trivial solutions allowed)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Impossibility: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State machine</a:t>
            </a:r>
          </a:p>
          <a:p>
            <a:pPr lvl="1"/>
            <a:r>
              <a:rPr lang="en-US" dirty="0"/>
              <a:t>Forget real time, everything is in steps &amp; state transitions.</a:t>
            </a:r>
          </a:p>
          <a:p>
            <a:pPr lvl="1"/>
            <a:r>
              <a:rPr lang="en-US" dirty="0"/>
              <a:t>Equally applicable to a single process as well as distributed processes</a:t>
            </a:r>
          </a:p>
          <a:p>
            <a:r>
              <a:rPr lang="en-US" dirty="0"/>
              <a:t>A state (S1) is </a:t>
            </a:r>
            <a:r>
              <a:rPr lang="en-US" dirty="0">
                <a:solidFill>
                  <a:srgbClr val="0000FF"/>
                </a:solidFill>
              </a:rPr>
              <a:t>reachable</a:t>
            </a:r>
            <a:r>
              <a:rPr lang="en-US" dirty="0"/>
              <a:t> from another state (S0) if there is a sequence of events from S0 to S1.</a:t>
            </a:r>
          </a:p>
          <a:p>
            <a:r>
              <a:rPr lang="en-US" dirty="0"/>
              <a:t>There an initial state with an initial set of input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819150" y="1870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62750" y="1870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6625" y="3886200"/>
            <a:ext cx="419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Global Message Buffer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1139825" y="2514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V="1">
            <a:off x="5483225" y="24384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733550" y="2555875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send(p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,m)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092825" y="2895600"/>
            <a:ext cx="297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receive(p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	may return null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032125" y="476567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ja-JP" altLang="en-US" sz="240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Network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”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Definition of </a:t>
            </a:r>
            <a:r>
              <a:rPr lang="ja-JP" altLang="en-US"/>
              <a:t>“</a:t>
            </a:r>
            <a:r>
              <a:rPr lang="en-US"/>
              <a:t>State</a:t>
            </a:r>
            <a:r>
              <a:rPr lang="ja-JP" altLang="en-US"/>
              <a:t>”</a:t>
            </a:r>
            <a:r>
              <a:rPr lang="en-US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State of a process</a:t>
            </a:r>
          </a:p>
          <a:p>
            <a:r>
              <a:rPr lang="en-US"/>
              <a:t>Configuration: = Global state. Collection of states, one per process; and state of the global buffer</a:t>
            </a:r>
          </a:p>
          <a:p>
            <a:r>
              <a:rPr lang="en-US"/>
              <a:t>Each Event consists atomically of three sub-steps:</a:t>
            </a:r>
          </a:p>
          <a:p>
            <a:pPr lvl="1"/>
            <a:r>
              <a:rPr lang="en-US"/>
              <a:t>receipt of a message by a process (say p), and</a:t>
            </a:r>
          </a:p>
          <a:p>
            <a:pPr lvl="1"/>
            <a:r>
              <a:rPr lang="en-US"/>
              <a:t>processing of message, and</a:t>
            </a:r>
          </a:p>
          <a:p>
            <a:pPr lvl="1"/>
            <a:r>
              <a:rPr lang="en-US"/>
              <a:t>sending out of all necessary messages by p (into the global message buffer)</a:t>
            </a:r>
          </a:p>
          <a:p>
            <a:r>
              <a:rPr lang="en-US"/>
              <a:t>Note: this event is different from the Lamport events</a:t>
            </a:r>
          </a:p>
          <a:p>
            <a:r>
              <a:rPr lang="en-US"/>
              <a:t>Schedule: sequence of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1828800" y="121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9812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286000" y="2133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4384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498725" y="2327275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Event 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=(p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438400" y="4267200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727325" y="1260475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Configuration C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18125" y="308927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s=(e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7315200" y="1828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7315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7772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Freeform 14"/>
          <p:cNvSpPr>
            <a:spLocks/>
          </p:cNvSpPr>
          <p:nvPr/>
        </p:nvSpPr>
        <p:spPr bwMode="auto">
          <a:xfrm>
            <a:off x="4038600" y="381000"/>
            <a:ext cx="2362200" cy="5867400"/>
          </a:xfrm>
          <a:custGeom>
            <a:avLst/>
            <a:gdLst>
              <a:gd name="T0" fmla="*/ 1488 w 1488"/>
              <a:gd name="T1" fmla="*/ 0 h 3696"/>
              <a:gd name="T2" fmla="*/ 672 w 1488"/>
              <a:gd name="T3" fmla="*/ 1248 h 3696"/>
              <a:gd name="T4" fmla="*/ 816 w 1488"/>
              <a:gd name="T5" fmla="*/ 1968 h 3696"/>
              <a:gd name="T6" fmla="*/ 864 w 1488"/>
              <a:gd name="T7" fmla="*/ 2496 h 3696"/>
              <a:gd name="T8" fmla="*/ 0 w 1488"/>
              <a:gd name="T9" fmla="*/ 3696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3696">
                <a:moveTo>
                  <a:pt x="1488" y="0"/>
                </a:moveTo>
                <a:cubicBezTo>
                  <a:pt x="1136" y="460"/>
                  <a:pt x="784" y="920"/>
                  <a:pt x="672" y="1248"/>
                </a:cubicBezTo>
                <a:cubicBezTo>
                  <a:pt x="560" y="1576"/>
                  <a:pt x="784" y="1760"/>
                  <a:pt x="816" y="1968"/>
                </a:cubicBezTo>
                <a:cubicBezTo>
                  <a:pt x="848" y="2176"/>
                  <a:pt x="1000" y="2208"/>
                  <a:pt x="864" y="2496"/>
                </a:cubicBezTo>
                <a:cubicBezTo>
                  <a:pt x="728" y="2784"/>
                  <a:pt x="144" y="3496"/>
                  <a:pt x="0" y="3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8100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3733800" y="61722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Equivalent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Finger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&lt;key, value&gt; using fingers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590800" y="23622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1242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515779" y="38131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470525" y="51657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360737" y="25146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970213" y="50276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357687" y="55483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933950" y="240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971800" y="47498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895600" y="45704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2743200" y="42656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667000" y="38862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3124200" y="27432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3124200" y="28194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209800" y="495300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N86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676400" y="3886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86 + 2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752600" y="3320990"/>
            <a:ext cx="800219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N102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45555" y="28637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N20</a:t>
            </a:r>
          </a:p>
        </p:txBody>
      </p:sp>
      <p:cxnSp>
        <p:nvCxnSpPr>
          <p:cNvPr id="34" name="Straight Arrow Connector 33"/>
          <p:cNvCxnSpPr>
            <a:stCxn id="6" idx="2"/>
          </p:cNvCxnSpPr>
          <p:nvPr/>
        </p:nvCxnSpPr>
        <p:spPr bwMode="auto">
          <a:xfrm rot="10800000" flipV="1">
            <a:off x="3352800" y="3201194"/>
            <a:ext cx="2514600" cy="21328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90800" y="5410200"/>
            <a:ext cx="764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20 + 2</a:t>
            </a:r>
            <a:r>
              <a:rPr lang="en-US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2667000" y="2971800"/>
            <a:ext cx="381000" cy="38100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5806857" y="3234226"/>
            <a:ext cx="229132" cy="185500"/>
          </a:xfrm>
          <a:custGeom>
            <a:avLst/>
            <a:gdLst>
              <a:gd name="connsiteX0" fmla="*/ 111293 w 229132"/>
              <a:gd name="connsiteY0" fmla="*/ 0 h 185500"/>
              <a:gd name="connsiteX1" fmla="*/ 19640 w 229132"/>
              <a:gd name="connsiteY1" fmla="*/ 157129 h 185500"/>
              <a:gd name="connsiteX2" fmla="*/ 229132 w 229132"/>
              <a:gd name="connsiteY2" fmla="*/ 170223 h 185500"/>
              <a:gd name="connsiteX3" fmla="*/ 229132 w 229132"/>
              <a:gd name="connsiteY3" fmla="*/ 170223 h 18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32" h="185500">
                <a:moveTo>
                  <a:pt x="111293" y="0"/>
                </a:moveTo>
                <a:cubicBezTo>
                  <a:pt x="55646" y="64379"/>
                  <a:pt x="0" y="128759"/>
                  <a:pt x="19640" y="157129"/>
                </a:cubicBezTo>
                <a:cubicBezTo>
                  <a:pt x="39280" y="185500"/>
                  <a:pt x="229132" y="170223"/>
                  <a:pt x="229132" y="170223"/>
                </a:cubicBezTo>
                <a:lnTo>
                  <a:pt x="229132" y="17022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610459" y="3234226"/>
            <a:ext cx="477903" cy="386274"/>
          </a:xfrm>
          <a:custGeom>
            <a:avLst/>
            <a:gdLst>
              <a:gd name="connsiteX0" fmla="*/ 281504 w 477903"/>
              <a:gd name="connsiteY0" fmla="*/ 0 h 386274"/>
              <a:gd name="connsiteX1" fmla="*/ 32733 w 477903"/>
              <a:gd name="connsiteY1" fmla="*/ 327351 h 386274"/>
              <a:gd name="connsiteX2" fmla="*/ 477903 w 477903"/>
              <a:gd name="connsiteY2" fmla="*/ 353539 h 38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903" h="386274">
                <a:moveTo>
                  <a:pt x="281504" y="0"/>
                </a:moveTo>
                <a:cubicBezTo>
                  <a:pt x="140752" y="134214"/>
                  <a:pt x="0" y="268428"/>
                  <a:pt x="32733" y="327351"/>
                </a:cubicBezTo>
                <a:cubicBezTo>
                  <a:pt x="65466" y="386274"/>
                  <a:pt x="271684" y="369906"/>
                  <a:pt x="477903" y="35353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5403149" y="3234226"/>
            <a:ext cx="737586" cy="785642"/>
          </a:xfrm>
          <a:custGeom>
            <a:avLst/>
            <a:gdLst>
              <a:gd name="connsiteX0" fmla="*/ 475721 w 737586"/>
              <a:gd name="connsiteY0" fmla="*/ 0 h 785642"/>
              <a:gd name="connsiteX1" fmla="*/ 43644 w 737586"/>
              <a:gd name="connsiteY1" fmla="*/ 510668 h 785642"/>
              <a:gd name="connsiteX2" fmla="*/ 737586 w 737586"/>
              <a:gd name="connsiteY2" fmla="*/ 785642 h 7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86" h="785642">
                <a:moveTo>
                  <a:pt x="475721" y="0"/>
                </a:moveTo>
                <a:cubicBezTo>
                  <a:pt x="237860" y="189864"/>
                  <a:pt x="0" y="379728"/>
                  <a:pt x="43644" y="510668"/>
                </a:cubicBezTo>
                <a:cubicBezTo>
                  <a:pt x="87288" y="641608"/>
                  <a:pt x="412437" y="713625"/>
                  <a:pt x="737586" y="7856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5169653" y="3221132"/>
            <a:ext cx="735404" cy="1545096"/>
          </a:xfrm>
          <a:custGeom>
            <a:avLst/>
            <a:gdLst>
              <a:gd name="connsiteX0" fmla="*/ 735404 w 735404"/>
              <a:gd name="connsiteY0" fmla="*/ 0 h 1545096"/>
              <a:gd name="connsiteX1" fmla="*/ 2182 w 735404"/>
              <a:gd name="connsiteY1" fmla="*/ 759454 h 1545096"/>
              <a:gd name="connsiteX2" fmla="*/ 722310 w 735404"/>
              <a:gd name="connsiteY2" fmla="*/ 1545096 h 154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04" h="1545096">
                <a:moveTo>
                  <a:pt x="735404" y="0"/>
                </a:moveTo>
                <a:cubicBezTo>
                  <a:pt x="369884" y="250969"/>
                  <a:pt x="4364" y="501938"/>
                  <a:pt x="2182" y="759454"/>
                </a:cubicBezTo>
                <a:cubicBezTo>
                  <a:pt x="0" y="1016970"/>
                  <a:pt x="361155" y="1281033"/>
                  <a:pt x="722310" y="1545096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4394968" y="3194944"/>
            <a:ext cx="1470809" cy="2265268"/>
          </a:xfrm>
          <a:custGeom>
            <a:avLst/>
            <a:gdLst>
              <a:gd name="connsiteX0" fmla="*/ 1470809 w 1470809"/>
              <a:gd name="connsiteY0" fmla="*/ 0 h 2265268"/>
              <a:gd name="connsiteX1" fmla="*/ 135297 w 1470809"/>
              <a:gd name="connsiteY1" fmla="*/ 1257027 h 2265268"/>
              <a:gd name="connsiteX2" fmla="*/ 659027 w 1470809"/>
              <a:gd name="connsiteY2" fmla="*/ 2265268 h 226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809" h="2265268">
                <a:moveTo>
                  <a:pt x="1470809" y="0"/>
                </a:moveTo>
                <a:cubicBezTo>
                  <a:pt x="870701" y="439741"/>
                  <a:pt x="270594" y="879482"/>
                  <a:pt x="135297" y="1257027"/>
                </a:cubicBezTo>
                <a:cubicBezTo>
                  <a:pt x="0" y="1634572"/>
                  <a:pt x="659027" y="2265268"/>
                  <a:pt x="659027" y="226526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>
            <a:stCxn id="6" idx="2"/>
            <a:endCxn id="10" idx="6"/>
          </p:cNvCxnSpPr>
          <p:nvPr/>
        </p:nvCxnSpPr>
        <p:spPr bwMode="auto">
          <a:xfrm rot="10800000" flipV="1">
            <a:off x="3124200" y="3201194"/>
            <a:ext cx="2743200" cy="1903412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reeform 45"/>
          <p:cNvSpPr/>
          <p:nvPr/>
        </p:nvSpPr>
        <p:spPr bwMode="auto">
          <a:xfrm>
            <a:off x="2631744" y="3397902"/>
            <a:ext cx="1918161" cy="1682583"/>
          </a:xfrm>
          <a:custGeom>
            <a:avLst/>
            <a:gdLst>
              <a:gd name="connsiteX0" fmla="*/ 432077 w 1918161"/>
              <a:gd name="connsiteY0" fmla="*/ 1682583 h 1682583"/>
              <a:gd name="connsiteX1" fmla="*/ 1846148 w 1918161"/>
              <a:gd name="connsiteY1" fmla="*/ 202957 h 1682583"/>
              <a:gd name="connsiteX2" fmla="*/ 0 w 1918161"/>
              <a:gd name="connsiteY2" fmla="*/ 464838 h 16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161" h="1682583">
                <a:moveTo>
                  <a:pt x="432077" y="1682583"/>
                </a:moveTo>
                <a:cubicBezTo>
                  <a:pt x="1175119" y="1044249"/>
                  <a:pt x="1918161" y="405915"/>
                  <a:pt x="1846148" y="202957"/>
                </a:cubicBezTo>
                <a:cubicBezTo>
                  <a:pt x="1774135" y="0"/>
                  <a:pt x="887067" y="232419"/>
                  <a:pt x="0" y="464838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2657930" y="2658089"/>
            <a:ext cx="909981" cy="1204651"/>
          </a:xfrm>
          <a:custGeom>
            <a:avLst/>
            <a:gdLst>
              <a:gd name="connsiteX0" fmla="*/ 0 w 909981"/>
              <a:gd name="connsiteY0" fmla="*/ 1204651 h 1204651"/>
              <a:gd name="connsiteX1" fmla="*/ 772502 w 909981"/>
              <a:gd name="connsiteY1" fmla="*/ 733266 h 1204651"/>
              <a:gd name="connsiteX2" fmla="*/ 824875 w 909981"/>
              <a:gd name="connsiteY2" fmla="*/ 0 h 120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981" h="1204651">
                <a:moveTo>
                  <a:pt x="0" y="1204651"/>
                </a:moveTo>
                <a:cubicBezTo>
                  <a:pt x="317511" y="1069346"/>
                  <a:pt x="635023" y="934041"/>
                  <a:pt x="772502" y="733266"/>
                </a:cubicBezTo>
                <a:cubicBezTo>
                  <a:pt x="909981" y="532491"/>
                  <a:pt x="867428" y="266245"/>
                  <a:pt x="824875" y="0"/>
                </a:cubicBez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/>
      <p:bldP spid="35" grpId="0"/>
      <p:bldP spid="35" grpId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Valencies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config</a:t>
            </a:r>
            <a:r>
              <a:rPr lang="en-US" dirty="0"/>
              <a:t>. C have a set of decision values V reachable from it</a:t>
            </a:r>
          </a:p>
          <a:p>
            <a:pPr lvl="1"/>
            <a:r>
              <a:rPr lang="en-US" dirty="0"/>
              <a:t>If |V| = 2, </a:t>
            </a:r>
            <a:r>
              <a:rPr lang="en-US" dirty="0" err="1"/>
              <a:t>config</a:t>
            </a:r>
            <a:r>
              <a:rPr lang="en-US" dirty="0"/>
              <a:t>. C is bivalent</a:t>
            </a:r>
          </a:p>
          <a:p>
            <a:pPr lvl="1"/>
            <a:r>
              <a:rPr lang="en-US" dirty="0"/>
              <a:t>If |V| = 1, </a:t>
            </a:r>
            <a:r>
              <a:rPr lang="en-US" dirty="0" err="1"/>
              <a:t>config</a:t>
            </a:r>
            <a:r>
              <a:rPr lang="en-US" dirty="0"/>
              <a:t>. C is said to be 0-valent or 1-valent, as is the case</a:t>
            </a:r>
          </a:p>
          <a:p>
            <a:r>
              <a:rPr lang="en-US" dirty="0"/>
              <a:t>Bivalent means that </a:t>
            </a:r>
            <a:r>
              <a:rPr lang="en-US" dirty="0">
                <a:solidFill>
                  <a:srgbClr val="FF0000"/>
                </a:solidFill>
              </a:rPr>
              <a:t>the outcome is unpredictable </a:t>
            </a:r>
            <a:r>
              <a:rPr lang="en-US" dirty="0"/>
              <a:t>(but still doesn’t mean that consensus is not guaranteed). </a:t>
            </a:r>
            <a:r>
              <a:rPr lang="en-US" dirty="0">
                <a:solidFill>
                  <a:srgbClr val="000000"/>
                </a:solidFill>
              </a:rPr>
              <a:t>Three possibilities: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Unanimous 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Unanimous 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0’s and 1’s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say that a protocol guarantees consensus (with one faulty process &amp; arbitrary delays), we should be able to say the following:</a:t>
            </a:r>
          </a:p>
          <a:p>
            <a:r>
              <a:rPr lang="en-US" dirty="0"/>
              <a:t>Consider all possible input sets (i.e., all initial configurations).</a:t>
            </a:r>
          </a:p>
          <a:p>
            <a:r>
              <a:rPr lang="en-US" dirty="0"/>
              <a:t>For each input set (i.e., for each initial configuration), the protocol should produce either 0 or 1 even with one failure for all possible execution paths (runs).</a:t>
            </a:r>
          </a:p>
          <a:p>
            <a:pPr lvl="1"/>
            <a:r>
              <a:rPr lang="en-US" dirty="0"/>
              <a:t>I.e., no “0’s and 1’s”</a:t>
            </a:r>
          </a:p>
          <a:p>
            <a:r>
              <a:rPr lang="en-US" dirty="0">
                <a:solidFill>
                  <a:srgbClr val="FF0000"/>
                </a:solidFill>
              </a:rPr>
              <a:t>The impossibility result: We can’t do that.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I.e., there is always a run that will produce “0’s and 1’s”.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4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1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4114800" y="2209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971800" y="3810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4114800" y="5486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3657600" y="304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657600" y="4648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65325" y="30130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s1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2766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s2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6934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953000" y="2895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5029200" y="4648200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927725" y="28606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s2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927725" y="53752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2690813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s1 and s2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can each be applied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C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involve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disjoint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sets of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receiving processes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2743200" y="1524000"/>
            <a:ext cx="3810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400" b="1">
                <a:latin typeface="Times New Roman" charset="0"/>
              </a:rPr>
              <a:t>Schedules are commutative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2: There exists an initial configuration that is bivalent</a:t>
            </a:r>
          </a:p>
          <a:p>
            <a:r>
              <a:rPr lang="en-US" dirty="0"/>
              <a:t>Lemma 3: Starting from a bivalent </a:t>
            </a:r>
            <a:r>
              <a:rPr lang="en-US" dirty="0" err="1"/>
              <a:t>config</a:t>
            </a:r>
            <a:r>
              <a:rPr lang="en-US" dirty="0"/>
              <a:t>., there is always another bivalent </a:t>
            </a:r>
            <a:r>
              <a:rPr lang="en-US" dirty="0" err="1"/>
              <a:t>config</a:t>
            </a:r>
            <a:r>
              <a:rPr lang="en-US" dirty="0"/>
              <a:t>. that is reachable</a:t>
            </a:r>
          </a:p>
          <a:p>
            <a:r>
              <a:rPr lang="en-US" dirty="0"/>
              <a:t>Insight: It is not possible to distinguish a faulty node from </a:t>
            </a:r>
            <a:r>
              <a:rPr lang="en-US"/>
              <a:t>a slow node.</a:t>
            </a:r>
            <a:endParaRPr lang="en-US" dirty="0"/>
          </a:p>
          <a:p>
            <a:r>
              <a:rPr lang="en-US" dirty="0"/>
              <a:t>Theorem (Impossibility of Consensus): There is always a run of events in an asynchronous distributed system (given any algorithm) such that the group of processes never reaches consensus (i.e., always stays bivalent)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Consensus: </a:t>
            </a:r>
            <a:r>
              <a:rPr lang="en-US" dirty="0"/>
              <a:t>reaching an agreement</a:t>
            </a:r>
          </a:p>
          <a:p>
            <a:r>
              <a:rPr lang="en-US" dirty="0"/>
              <a:t>Possible in synchronous systems</a:t>
            </a:r>
          </a:p>
          <a:p>
            <a:r>
              <a:rPr lang="en-US" dirty="0"/>
              <a:t>Asynchronous systems cannot guarantee.</a:t>
            </a:r>
          </a:p>
          <a:p>
            <a:pPr lvl="1"/>
            <a:r>
              <a:rPr lang="en-US" dirty="0"/>
              <a:t>Asynchronous systems </a:t>
            </a:r>
            <a:r>
              <a:rPr lang="en-US" dirty="0">
                <a:solidFill>
                  <a:srgbClr val="FF0000"/>
                </a:solidFill>
              </a:rPr>
              <a:t>cannot guarantee</a:t>
            </a:r>
            <a:r>
              <a:rPr lang="en-US" dirty="0"/>
              <a:t> that they will reach consensus even with one faulty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Consider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 descr="Screen Shot 2012-02-15 at 11.56.5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788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066800" y="3657600"/>
            <a:ext cx="2819400" cy="304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Reason: Impossibility of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Should Steve give an A to everybody taking CSE 486/586?</a:t>
            </a:r>
          </a:p>
          <a:p>
            <a:r>
              <a:rPr lang="en-US" dirty="0"/>
              <a:t>Input: everyone says either yes/no.</a:t>
            </a:r>
          </a:p>
          <a:p>
            <a:r>
              <a:rPr lang="en-US" dirty="0"/>
              <a:t>Output: an agreement of yes or no.</a:t>
            </a:r>
          </a:p>
          <a:p>
            <a:r>
              <a:rPr lang="en-US" dirty="0"/>
              <a:t>Bad news</a:t>
            </a:r>
          </a:p>
          <a:p>
            <a:pPr lvl="1"/>
            <a:r>
              <a:rPr lang="en-US" dirty="0"/>
              <a:t>Asynchronous systems </a:t>
            </a:r>
            <a:r>
              <a:rPr lang="en-US" dirty="0">
                <a:solidFill>
                  <a:srgbClr val="FF0000"/>
                </a:solidFill>
              </a:rPr>
              <a:t>cannot guarantee</a:t>
            </a:r>
            <a:r>
              <a:rPr lang="en-US" dirty="0"/>
              <a:t> that they will reach consensus even with one faulty process.</a:t>
            </a:r>
          </a:p>
          <a:p>
            <a:r>
              <a:rPr lang="en-US" dirty="0"/>
              <a:t>Many consensus problems</a:t>
            </a:r>
          </a:p>
          <a:p>
            <a:pPr lvl="1"/>
            <a:r>
              <a:rPr lang="en-US" dirty="0"/>
              <a:t>Reliable, totally-ordered multicast (what we saw already)</a:t>
            </a:r>
          </a:p>
          <a:p>
            <a:pPr lvl="1"/>
            <a:r>
              <a:rPr lang="en-US" dirty="0"/>
              <a:t>Mutual exclusion, leader election, etc. (what we will see)</a:t>
            </a:r>
          </a:p>
          <a:p>
            <a:pPr lvl="1"/>
            <a:r>
              <a:rPr lang="en-US" dirty="0"/>
              <a:t>Cannot reach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Consensus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processes</a:t>
            </a:r>
          </a:p>
          <a:p>
            <a:r>
              <a:rPr lang="en-US" dirty="0"/>
              <a:t>Each process </a:t>
            </a:r>
            <a:r>
              <a:rPr lang="en-US" dirty="0" err="1"/>
              <a:t>p</a:t>
            </a:r>
            <a:r>
              <a:rPr lang="en-US" dirty="0"/>
              <a:t> has </a:t>
            </a:r>
          </a:p>
          <a:p>
            <a:pPr lvl="1"/>
            <a:r>
              <a:rPr lang="en-US" dirty="0"/>
              <a:t>input variable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: initially either 0 or 1</a:t>
            </a:r>
          </a:p>
          <a:p>
            <a:pPr lvl="1"/>
            <a:r>
              <a:rPr lang="en-US" dirty="0"/>
              <a:t>output variable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: initially </a:t>
            </a:r>
            <a:r>
              <a:rPr lang="en-US" dirty="0" err="1"/>
              <a:t>b</a:t>
            </a:r>
            <a:r>
              <a:rPr lang="en-US" dirty="0"/>
              <a:t> (</a:t>
            </a:r>
            <a:r>
              <a:rPr lang="en-US" dirty="0" err="1"/>
              <a:t>b</a:t>
            </a:r>
            <a:r>
              <a:rPr lang="en-US" dirty="0"/>
              <a:t>=undecided) – can be changed only once</a:t>
            </a:r>
          </a:p>
          <a:p>
            <a:r>
              <a:rPr lang="en-US" dirty="0"/>
              <a:t>Consensus problem: Design a protocol so that either</a:t>
            </a:r>
          </a:p>
          <a:p>
            <a:pPr lvl="1"/>
            <a:r>
              <a:rPr lang="en-US" dirty="0"/>
              <a:t>all non-faulty processes set their output variables to 0 </a:t>
            </a:r>
          </a:p>
          <a:p>
            <a:pPr lvl="1"/>
            <a:r>
              <a:rPr lang="en-US" dirty="0"/>
              <a:t>Or all non-faulty processes set their output variables to 1</a:t>
            </a:r>
          </a:p>
          <a:p>
            <a:pPr lvl="1"/>
            <a:r>
              <a:rPr lang="en-US" dirty="0"/>
              <a:t>There is at least one initial state that leads to each outcomes 1 and 2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(System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fail only by </a:t>
            </a:r>
            <a:r>
              <a:rPr lang="en-US" i="1" dirty="0"/>
              <a:t>crash-stop</a:t>
            </a:r>
            <a:r>
              <a:rPr lang="en-US" dirty="0"/>
              <a:t>ping</a:t>
            </a:r>
          </a:p>
          <a:p>
            <a:r>
              <a:rPr lang="en-US" dirty="0"/>
              <a:t>Synchronous system: bounds on</a:t>
            </a:r>
          </a:p>
          <a:p>
            <a:pPr lvl="1"/>
            <a:r>
              <a:rPr lang="en-US" dirty="0"/>
              <a:t>Message delays</a:t>
            </a:r>
          </a:p>
          <a:p>
            <a:pPr lvl="1"/>
            <a:r>
              <a:rPr lang="en-US" dirty="0"/>
              <a:t>Max time for each process step</a:t>
            </a:r>
          </a:p>
          <a:p>
            <a:pPr lvl="1"/>
            <a:r>
              <a:rPr lang="en-US" dirty="0"/>
              <a:t>e.g., multiprocessor (common clock across processors)</a:t>
            </a:r>
          </a:p>
          <a:p>
            <a:r>
              <a:rPr lang="en-US" dirty="0"/>
              <a:t>Asynchronous system: no such bounds</a:t>
            </a:r>
          </a:p>
          <a:p>
            <a:pPr lvl="1"/>
            <a:r>
              <a:rPr lang="en-US" dirty="0"/>
              <a:t>E.g., the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Machine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copies of a state machine</a:t>
            </a:r>
          </a:p>
          <a:p>
            <a:r>
              <a:rPr lang="en-US" dirty="0"/>
              <a:t>For what?</a:t>
            </a:r>
          </a:p>
          <a:p>
            <a:pPr lvl="1"/>
            <a:r>
              <a:rPr lang="en-US" dirty="0"/>
              <a:t>Reliability</a:t>
            </a:r>
          </a:p>
          <a:p>
            <a:r>
              <a:rPr lang="en-US" dirty="0"/>
              <a:t>All copies agree on the order of execution.</a:t>
            </a:r>
          </a:p>
          <a:p>
            <a:r>
              <a:rPr lang="en-US" dirty="0"/>
              <a:t>Many mission-critical systems operate like this.</a:t>
            </a:r>
          </a:p>
          <a:p>
            <a:pPr lvl="1"/>
            <a:r>
              <a:rPr lang="en-US" dirty="0"/>
              <a:t>Air traffic control systems, Warship control systems,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Synchronous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process starts with </a:t>
            </a:r>
            <a:r>
              <a:rPr lang="en-US" dirty="0">
                <a:solidFill>
                  <a:srgbClr val="0000FF"/>
                </a:solidFill>
              </a:rPr>
              <a:t>an initial input value (0 or 1)</a:t>
            </a:r>
            <a:r>
              <a:rPr lang="en-US" dirty="0"/>
              <a:t>.</a:t>
            </a:r>
          </a:p>
          <a:p>
            <a:r>
              <a:rPr lang="en-US" dirty="0"/>
              <a:t>Every process keeps </a:t>
            </a:r>
            <a:r>
              <a:rPr lang="en-US" dirty="0">
                <a:solidFill>
                  <a:srgbClr val="0000FF"/>
                </a:solidFill>
              </a:rPr>
              <a:t>the history of values </a:t>
            </a:r>
            <a:r>
              <a:rPr lang="en-US" dirty="0"/>
              <a:t>received so far.</a:t>
            </a:r>
          </a:p>
          <a:p>
            <a:r>
              <a:rPr lang="en-US" dirty="0"/>
              <a:t>The protocol proceeds in </a:t>
            </a:r>
            <a:r>
              <a:rPr lang="en-US" i="1" dirty="0">
                <a:solidFill>
                  <a:srgbClr val="0000FF"/>
                </a:solidFill>
              </a:rPr>
              <a:t>rounds</a:t>
            </a:r>
            <a:r>
              <a:rPr lang="en-US" dirty="0"/>
              <a:t>.</a:t>
            </a:r>
          </a:p>
          <a:p>
            <a:r>
              <a:rPr lang="en-US" dirty="0"/>
              <a:t>At each round, </a:t>
            </a:r>
            <a:r>
              <a:rPr lang="en-US" dirty="0">
                <a:solidFill>
                  <a:srgbClr val="0000FF"/>
                </a:solidFill>
              </a:rPr>
              <a:t>everyone multicasts </a:t>
            </a:r>
            <a:r>
              <a:rPr lang="en-US" dirty="0"/>
              <a:t>the history of values.</a:t>
            </a:r>
          </a:p>
          <a:p>
            <a:r>
              <a:rPr lang="en-US" dirty="0"/>
              <a:t>After all the rounds are done, </a:t>
            </a:r>
            <a:r>
              <a:rPr lang="en-US" dirty="0">
                <a:solidFill>
                  <a:srgbClr val="0000FF"/>
                </a:solidFill>
              </a:rPr>
              <a:t>pick the minimum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Synchronous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system with at most </a:t>
            </a:r>
            <a:r>
              <a:rPr lang="en-US" dirty="0" err="1"/>
              <a:t>f</a:t>
            </a:r>
            <a:r>
              <a:rPr lang="en-US" dirty="0"/>
              <a:t> processes crashing, the algorithm proceeds in f+1 rounds (with timeout), using basic multicast (B-multicast). </a:t>
            </a:r>
          </a:p>
          <a:p>
            <a:r>
              <a:rPr lang="en-US" i="1" dirty="0" err="1"/>
              <a:t>Values</a:t>
            </a:r>
            <a:r>
              <a:rPr lang="en-US" i="1" baseline="30000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: the set of proposed values known to process </a:t>
            </a:r>
            <a:r>
              <a:rPr lang="en-US" dirty="0" err="1"/>
              <a:t>p</a:t>
            </a:r>
            <a:r>
              <a:rPr lang="en-US" dirty="0"/>
              <a:t>=P</a:t>
            </a:r>
            <a:r>
              <a:rPr lang="en-US" baseline="-25000" dirty="0"/>
              <a:t>i</a:t>
            </a:r>
            <a:r>
              <a:rPr lang="en-US" dirty="0"/>
              <a:t> at the beginning of round </a:t>
            </a:r>
            <a:r>
              <a:rPr lang="en-US" dirty="0" err="1"/>
              <a:t>r</a:t>
            </a:r>
            <a:r>
              <a:rPr lang="en-US" dirty="0"/>
              <a:t>.</a:t>
            </a:r>
          </a:p>
          <a:p>
            <a:r>
              <a:rPr lang="en-US" dirty="0"/>
              <a:t>Initially </a:t>
            </a:r>
            <a:r>
              <a:rPr lang="en-US" i="1" dirty="0"/>
              <a:t>Values</a:t>
            </a:r>
            <a:r>
              <a:rPr lang="en-US" i="1" baseline="30000" dirty="0"/>
              <a:t>0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= {} ; </a:t>
            </a:r>
            <a:r>
              <a:rPr lang="en-US" i="1" dirty="0"/>
              <a:t>Values</a:t>
            </a:r>
            <a:r>
              <a:rPr lang="en-US" i="1" baseline="30000" dirty="0"/>
              <a:t>1</a:t>
            </a:r>
            <a:r>
              <a:rPr lang="en-US" i="1" baseline="-25000" dirty="0"/>
              <a:t>i</a:t>
            </a:r>
            <a:r>
              <a:rPr lang="en-US" dirty="0"/>
              <a:t> = {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=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dirty="0"/>
              <a:t>}</a:t>
            </a:r>
          </a:p>
          <a:p>
            <a:pPr marL="118872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Monaco"/>
                <a:cs typeface="Monaco"/>
              </a:rPr>
              <a:t> for round </a:t>
            </a:r>
            <a:r>
              <a:rPr lang="en-US" sz="2000" i="1" dirty="0" err="1">
                <a:latin typeface="Monaco"/>
                <a:cs typeface="Monaco"/>
              </a:rPr>
              <a:t>r</a:t>
            </a:r>
            <a:r>
              <a:rPr lang="en-US" sz="2000" dirty="0">
                <a:latin typeface="Monaco"/>
                <a:cs typeface="Monaco"/>
              </a:rPr>
              <a:t> = 1 to f+1 do</a:t>
            </a: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	multicast (</a:t>
            </a:r>
            <a:r>
              <a:rPr lang="en-US" sz="2000" i="1" dirty="0" err="1">
                <a:latin typeface="Monaco"/>
                <a:cs typeface="Monaco"/>
              </a:rPr>
              <a:t>Values</a:t>
            </a:r>
            <a:r>
              <a:rPr lang="en-US" sz="2000" i="1" baseline="30000" dirty="0" err="1">
                <a:latin typeface="Monaco"/>
                <a:cs typeface="Monaco"/>
              </a:rPr>
              <a:t>r</a:t>
            </a:r>
            <a:r>
              <a:rPr lang="en-US" sz="2000" i="1" baseline="-25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	 </a:t>
            </a:r>
            <a:r>
              <a:rPr lang="en-US" sz="2000" i="1" dirty="0">
                <a:latin typeface="Monaco"/>
                <a:cs typeface="Monaco"/>
              </a:rPr>
              <a:t>Values </a:t>
            </a:r>
            <a:r>
              <a:rPr lang="en-US" sz="2000" i="1" baseline="30000" dirty="0">
                <a:latin typeface="Monaco"/>
                <a:cs typeface="Monaco"/>
              </a:rPr>
              <a:t>r+1</a:t>
            </a:r>
            <a:r>
              <a:rPr lang="en-US" sz="2000" i="1" baseline="-25000" dirty="0">
                <a:latin typeface="Monaco"/>
                <a:cs typeface="Monaco"/>
              </a:rPr>
              <a:t>i</a:t>
            </a:r>
            <a:r>
              <a:rPr lang="en-US" sz="2000" i="1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  <a:sym typeface="Wingdings" charset="0"/>
              </a:rPr>
              <a:t></a:t>
            </a:r>
            <a:r>
              <a:rPr lang="en-US" sz="2000" dirty="0">
                <a:latin typeface="Monaco"/>
                <a:cs typeface="Monaco"/>
                <a:sym typeface="Wingdings" charset="0"/>
              </a:rPr>
              <a:t> </a:t>
            </a:r>
            <a:r>
              <a:rPr lang="en-US" sz="2000" i="1" dirty="0" err="1">
                <a:latin typeface="Monaco"/>
                <a:cs typeface="Monaco"/>
              </a:rPr>
              <a:t>Values</a:t>
            </a:r>
            <a:r>
              <a:rPr lang="en-US" sz="2000" i="1" baseline="30000" dirty="0" err="1">
                <a:latin typeface="Monaco"/>
                <a:cs typeface="Monaco"/>
              </a:rPr>
              <a:t>r</a:t>
            </a:r>
            <a:r>
              <a:rPr lang="en-US" sz="2000" i="1" baseline="-25000" dirty="0" err="1">
                <a:latin typeface="Monaco"/>
                <a:cs typeface="Monaco"/>
              </a:rPr>
              <a:t>i</a:t>
            </a:r>
            <a:endParaRPr lang="en-US" sz="2000" i="1" baseline="-25000" dirty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	for each </a:t>
            </a:r>
            <a:r>
              <a:rPr lang="en-US" sz="2000" i="1" dirty="0" err="1">
                <a:latin typeface="Monaco"/>
                <a:cs typeface="Monaco"/>
              </a:rPr>
              <a:t>V</a:t>
            </a:r>
            <a:r>
              <a:rPr lang="en-US" sz="2000" i="1" baseline="-25000" dirty="0" err="1">
                <a:latin typeface="Monaco"/>
                <a:cs typeface="Monaco"/>
              </a:rPr>
              <a:t>j</a:t>
            </a:r>
            <a:r>
              <a:rPr lang="en-US" sz="2000" dirty="0">
                <a:latin typeface="Monaco"/>
                <a:cs typeface="Monaco"/>
              </a:rPr>
              <a:t> received </a:t>
            </a: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	 </a:t>
            </a:r>
            <a:r>
              <a:rPr lang="en-US" sz="2000" i="1" dirty="0">
                <a:latin typeface="Monaco"/>
                <a:cs typeface="Monaco"/>
              </a:rPr>
              <a:t>Values </a:t>
            </a:r>
            <a:r>
              <a:rPr lang="en-US" sz="2000" i="1" baseline="30000" dirty="0">
                <a:latin typeface="Monaco"/>
                <a:cs typeface="Monaco"/>
              </a:rPr>
              <a:t>r+1</a:t>
            </a:r>
            <a:r>
              <a:rPr lang="en-US" sz="2000" i="1" baseline="-25000" dirty="0">
                <a:latin typeface="Monaco"/>
                <a:cs typeface="Monaco"/>
              </a:rPr>
              <a:t>i</a:t>
            </a:r>
            <a:r>
              <a:rPr lang="en-US" sz="2000" i="1" dirty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= </a:t>
            </a:r>
            <a:r>
              <a:rPr lang="en-US" sz="2000" i="1" dirty="0">
                <a:latin typeface="Monaco"/>
                <a:cs typeface="Monaco"/>
              </a:rPr>
              <a:t>Values</a:t>
            </a:r>
            <a:r>
              <a:rPr lang="en-US" sz="2000" i="1" baseline="30000" dirty="0">
                <a:latin typeface="Monaco"/>
                <a:cs typeface="Monaco"/>
              </a:rPr>
              <a:t>r+1</a:t>
            </a:r>
            <a:r>
              <a:rPr lang="en-US" sz="2000" i="1" baseline="-25000" dirty="0">
                <a:latin typeface="Monaco"/>
                <a:cs typeface="Monaco"/>
              </a:rPr>
              <a:t>i</a:t>
            </a:r>
            <a:r>
              <a:rPr lang="en-US" sz="2000" i="1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  <a:sym typeface="Symbol" charset="0"/>
              </a:rPr>
              <a:t></a:t>
            </a:r>
            <a:r>
              <a:rPr lang="en-US" sz="2000" dirty="0">
                <a:latin typeface="Monaco"/>
                <a:cs typeface="Monaco"/>
                <a:sym typeface="Symbol" charset="0"/>
              </a:rPr>
              <a:t> </a:t>
            </a:r>
            <a:r>
              <a:rPr lang="en-US" sz="2000" i="1" dirty="0" err="1">
                <a:latin typeface="Monaco"/>
                <a:cs typeface="Monaco"/>
              </a:rPr>
              <a:t>V</a:t>
            </a:r>
            <a:r>
              <a:rPr lang="en-US" sz="2000" i="1" baseline="-25000" dirty="0" err="1">
                <a:latin typeface="Monaco"/>
                <a:cs typeface="Monaco"/>
              </a:rPr>
              <a:t>j</a:t>
            </a:r>
            <a:endParaRPr lang="en-US" sz="2000" i="1" baseline="-25000" dirty="0">
              <a:latin typeface="Monaco"/>
              <a:cs typeface="Monaco"/>
            </a:endParaRP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	end</a:t>
            </a: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 end</a:t>
            </a:r>
          </a:p>
          <a:p>
            <a:pPr marL="118872" indent="0">
              <a:buNone/>
            </a:pPr>
            <a:r>
              <a:rPr lang="en-US" sz="2000" dirty="0">
                <a:latin typeface="Monaco"/>
                <a:cs typeface="Monaco"/>
              </a:rPr>
              <a:t>	 </a:t>
            </a:r>
            <a:r>
              <a:rPr lang="en-US" sz="2000" i="1" dirty="0" err="1">
                <a:latin typeface="Monaco"/>
                <a:cs typeface="Monaco"/>
              </a:rPr>
              <a:t>y</a:t>
            </a:r>
            <a:r>
              <a:rPr lang="en-US" sz="2000" i="1" baseline="-25000" dirty="0" err="1">
                <a:latin typeface="Monaco"/>
                <a:cs typeface="Monaco"/>
              </a:rPr>
              <a:t>p</a:t>
            </a:r>
            <a:r>
              <a:rPr lang="en-US" sz="2000" dirty="0">
                <a:latin typeface="Monaco"/>
                <a:cs typeface="Monaco"/>
              </a:rPr>
              <a:t>=</a:t>
            </a:r>
            <a:r>
              <a:rPr lang="en-US" sz="2000" i="1" dirty="0" err="1">
                <a:latin typeface="Monaco"/>
                <a:cs typeface="Monaco"/>
              </a:rPr>
              <a:t>d</a:t>
            </a:r>
            <a:r>
              <a:rPr lang="en-US" sz="2000" i="1" baseline="-25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= minimum(</a:t>
            </a:r>
            <a:r>
              <a:rPr lang="en-US" sz="2000" i="1" dirty="0">
                <a:latin typeface="Monaco"/>
                <a:cs typeface="Monaco"/>
              </a:rPr>
              <a:t>Values</a:t>
            </a:r>
            <a:r>
              <a:rPr lang="en-US" sz="2000" i="1" baseline="30000" dirty="0">
                <a:latin typeface="Monaco"/>
                <a:cs typeface="Monaco"/>
              </a:rPr>
              <a:t>f+1</a:t>
            </a:r>
            <a:r>
              <a:rPr lang="en-US" sz="2000" i="1" baseline="-25000" dirty="0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21936</TotalTime>
  <Pages>12</Pages>
  <Words>1546</Words>
  <Application>Microsoft Macintosh PowerPoint</Application>
  <PresentationFormat>Letter Paper (8.5x11 in)</PresentationFormat>
  <Paragraphs>212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Helvetica</vt:lpstr>
      <vt:lpstr>Monaco</vt:lpstr>
      <vt:lpstr>Symbol</vt:lpstr>
      <vt:lpstr>Times New Roman</vt:lpstr>
      <vt:lpstr>Wingdings</vt:lpstr>
      <vt:lpstr>CS252-template</vt:lpstr>
      <vt:lpstr>Office Theme</vt:lpstr>
      <vt:lpstr>CSE 486/586 Distributed Systems Consensus</vt:lpstr>
      <vt:lpstr>Recap: Finger Table</vt:lpstr>
      <vt:lpstr>Let’s Consider This…</vt:lpstr>
      <vt:lpstr>One Reason: Impossibility of Consensus</vt:lpstr>
      <vt:lpstr>The Consensus Problem</vt:lpstr>
      <vt:lpstr>Assumptions (System Model)</vt:lpstr>
      <vt:lpstr>Example: State Machine Replication</vt:lpstr>
      <vt:lpstr>First: Synchronous Systems</vt:lpstr>
      <vt:lpstr>First: Synchronous Systems</vt:lpstr>
      <vt:lpstr>Why Does It Work?</vt:lpstr>
      <vt:lpstr>Second: Asynchronous Systems</vt:lpstr>
      <vt:lpstr>Are We Doomed?</vt:lpstr>
      <vt:lpstr>Techniques to Overcome Impossibility</vt:lpstr>
      <vt:lpstr>CSE 486/586 Administrivia</vt:lpstr>
      <vt:lpstr>Recall</vt:lpstr>
      <vt:lpstr>Proof of Impossibility: Reminder</vt:lpstr>
      <vt:lpstr>PowerPoint Presentation</vt:lpstr>
      <vt:lpstr>Different Definition of “State” </vt:lpstr>
      <vt:lpstr>PowerPoint Presentation</vt:lpstr>
      <vt:lpstr>State Valencies </vt:lpstr>
      <vt:lpstr>Guaranteeing Consensus</vt:lpstr>
      <vt:lpstr>Lemma 1</vt:lpstr>
      <vt:lpstr>The Theorem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884</cp:revision>
  <cp:lastPrinted>2015-03-02T15:05:16Z</cp:lastPrinted>
  <dcterms:created xsi:type="dcterms:W3CDTF">2012-02-17T22:15:12Z</dcterms:created>
  <dcterms:modified xsi:type="dcterms:W3CDTF">2019-03-06T17:08:23Z</dcterms:modified>
  <cp:category/>
</cp:coreProperties>
</file>