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32"/>
  </p:notesMasterIdLst>
  <p:sldIdLst>
    <p:sldId id="256" r:id="rId2"/>
    <p:sldId id="257" r:id="rId3"/>
    <p:sldId id="258" r:id="rId4"/>
    <p:sldId id="260" r:id="rId5"/>
    <p:sldId id="259" r:id="rId6"/>
    <p:sldId id="261" r:id="rId7"/>
    <p:sldId id="262" r:id="rId8"/>
    <p:sldId id="269" r:id="rId9"/>
    <p:sldId id="285" r:id="rId10"/>
    <p:sldId id="287" r:id="rId11"/>
    <p:sldId id="286" r:id="rId12"/>
    <p:sldId id="288" r:id="rId13"/>
    <p:sldId id="294" r:id="rId14"/>
    <p:sldId id="295" r:id="rId15"/>
    <p:sldId id="296" r:id="rId16"/>
    <p:sldId id="297" r:id="rId17"/>
    <p:sldId id="298" r:id="rId18"/>
    <p:sldId id="299" r:id="rId19"/>
    <p:sldId id="300" r:id="rId20"/>
    <p:sldId id="301" r:id="rId21"/>
    <p:sldId id="302" r:id="rId22"/>
    <p:sldId id="304" r:id="rId23"/>
    <p:sldId id="305" r:id="rId24"/>
    <p:sldId id="303" r:id="rId25"/>
    <p:sldId id="306" r:id="rId26"/>
    <p:sldId id="307" r:id="rId27"/>
    <p:sldId id="308" r:id="rId28"/>
    <p:sldId id="309" r:id="rId29"/>
    <p:sldId id="311" r:id="rId30"/>
    <p:sldId id="310" r:id="rId31"/>
  </p:sldIdLst>
  <p:sldSz cx="9144000" cy="5143500" type="screen16x9"/>
  <p:notesSz cx="6858000" cy="9144000"/>
  <p:embeddedFontLst>
    <p:embeddedFont>
      <p:font typeface="Rubik" panose="020B0604020202020204" charset="-79"/>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000" y="3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06732006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106732006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6732006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1067320065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7320065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067320065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7320065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067320065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67320065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1067320065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7320065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067320065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6732006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1067320065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7320065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067320065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7320065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067320065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67320065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1067320065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7320065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067320065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67320065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1067320065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6732006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1067320065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7320065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067320065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7320065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067320065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7320065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067320065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67320065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1067320065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7320065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067320065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6732006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1067320065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7320065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067320065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7320065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067320065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7320065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067320065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067320065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g1067320065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7320065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067320065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067320065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1067320065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067320065d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1067320065d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067320065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1067320065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067320065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g1067320065d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7320065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067320065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5617622" y="1979056"/>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98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 name="Google Shape;10;p2"/>
          <p:cNvSpPr/>
          <p:nvPr/>
        </p:nvSpPr>
        <p:spPr>
          <a:xfrm>
            <a:off x="7671619" y="3905416"/>
            <a:ext cx="2307408" cy="2317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1" name="Google Shape;11;p2"/>
          <p:cNvSpPr/>
          <p:nvPr/>
        </p:nvSpPr>
        <p:spPr>
          <a:xfrm>
            <a:off x="-1788153" y="95853"/>
            <a:ext cx="2307408" cy="2317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2" name="Google Shape;12;p2"/>
          <p:cNvSpPr/>
          <p:nvPr/>
        </p:nvSpPr>
        <p:spPr>
          <a:xfrm>
            <a:off x="5889039" y="1709690"/>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1961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 name="Google Shape;13;p2"/>
          <p:cNvSpPr/>
          <p:nvPr/>
        </p:nvSpPr>
        <p:spPr>
          <a:xfrm>
            <a:off x="6160455" y="1440325"/>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4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 name="Google Shape;14;p2"/>
          <p:cNvSpPr/>
          <p:nvPr/>
        </p:nvSpPr>
        <p:spPr>
          <a:xfrm>
            <a:off x="6431873" y="1170958"/>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6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 name="Google Shape;15;p2"/>
          <p:cNvSpPr/>
          <p:nvPr/>
        </p:nvSpPr>
        <p:spPr>
          <a:xfrm>
            <a:off x="6703290" y="901592"/>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 name="Google Shape;16;p2"/>
          <p:cNvSpPr/>
          <p:nvPr/>
        </p:nvSpPr>
        <p:spPr>
          <a:xfrm>
            <a:off x="2160401" y="4180320"/>
            <a:ext cx="1922412" cy="192241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 name="Google Shape;17;p2"/>
          <p:cNvSpPr/>
          <p:nvPr/>
        </p:nvSpPr>
        <p:spPr>
          <a:xfrm>
            <a:off x="4171898" y="-1570604"/>
            <a:ext cx="2307408" cy="2317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 name="Google Shape;18;p2"/>
          <p:cNvSpPr txBox="1">
            <a:spLocks noGrp="1"/>
          </p:cNvSpPr>
          <p:nvPr>
            <p:ph type="ctrTitle"/>
          </p:nvPr>
        </p:nvSpPr>
        <p:spPr>
          <a:xfrm>
            <a:off x="519250" y="1493775"/>
            <a:ext cx="4319100" cy="237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lt1"/>
              </a:buClr>
              <a:buSzPts val="5000"/>
              <a:buFont typeface="Rubik"/>
              <a:buNone/>
              <a:defRPr sz="5000" b="0">
                <a:solidFill>
                  <a:schemeClr val="lt1"/>
                </a:solidFill>
                <a:latin typeface="Rubik"/>
                <a:ea typeface="Rubik"/>
                <a:cs typeface="Rubik"/>
                <a:sym typeface="Rubi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dk1"/>
        </a:solidFill>
        <a:effectLst/>
      </p:bgPr>
    </p:bg>
    <p:spTree>
      <p:nvGrpSpPr>
        <p:cNvPr id="1" name="Shape 19"/>
        <p:cNvGrpSpPr/>
        <p:nvPr/>
      </p:nvGrpSpPr>
      <p:grpSpPr>
        <a:xfrm>
          <a:off x="0" y="0"/>
          <a:ext cx="0" cy="0"/>
          <a:chOff x="0" y="0"/>
          <a:chExt cx="0" cy="0"/>
        </a:xfrm>
      </p:grpSpPr>
      <p:sp>
        <p:nvSpPr>
          <p:cNvPr id="20" name="Google Shape;20;p3"/>
          <p:cNvSpPr>
            <a:spLocks noGrp="1"/>
          </p:cNvSpPr>
          <p:nvPr>
            <p:ph type="pic" idx="2"/>
          </p:nvPr>
        </p:nvSpPr>
        <p:spPr>
          <a:xfrm>
            <a:off x="4823525" y="0"/>
            <a:ext cx="4320600" cy="5143500"/>
          </a:xfrm>
          <a:prstGeom prst="rect">
            <a:avLst/>
          </a:prstGeom>
          <a:noFill/>
          <a:ln>
            <a:noFill/>
          </a:ln>
        </p:spPr>
      </p:sp>
      <p:sp>
        <p:nvSpPr>
          <p:cNvPr id="21" name="Google Shape;21;p3"/>
          <p:cNvSpPr/>
          <p:nvPr/>
        </p:nvSpPr>
        <p:spPr>
          <a:xfrm>
            <a:off x="7560500" y="3784191"/>
            <a:ext cx="2433841" cy="2444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 name="Google Shape;22;p3"/>
          <p:cNvSpPr/>
          <p:nvPr/>
        </p:nvSpPr>
        <p:spPr>
          <a:xfrm>
            <a:off x="4390502" y="1054226"/>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3" name="Google Shape;23;p3"/>
          <p:cNvSpPr/>
          <p:nvPr/>
        </p:nvSpPr>
        <p:spPr>
          <a:xfrm>
            <a:off x="441588" y="4629150"/>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3"/>
          <p:cNvSpPr/>
          <p:nvPr/>
        </p:nvSpPr>
        <p:spPr>
          <a:xfrm>
            <a:off x="1194506" y="-355442"/>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3"/>
          <p:cNvSpPr txBox="1">
            <a:spLocks noGrp="1"/>
          </p:cNvSpPr>
          <p:nvPr>
            <p:ph type="ctrTitle"/>
          </p:nvPr>
        </p:nvSpPr>
        <p:spPr>
          <a:xfrm>
            <a:off x="632150" y="1408063"/>
            <a:ext cx="3463200" cy="1732800"/>
          </a:xfrm>
          <a:prstGeom prst="rect">
            <a:avLst/>
          </a:prstGeom>
        </p:spPr>
        <p:txBody>
          <a:bodyPr spcFirstLastPara="1" wrap="square" lIns="0" tIns="0" rIns="0" bIns="0" anchor="b" anchorCtr="0">
            <a:noAutofit/>
          </a:bodyPr>
          <a:lstStyle>
            <a:lvl1pPr lvl="0" rtl="0">
              <a:lnSpc>
                <a:spcPct val="100000"/>
              </a:lnSpc>
              <a:spcBef>
                <a:spcPts val="0"/>
              </a:spcBef>
              <a:spcAft>
                <a:spcPts val="0"/>
              </a:spcAft>
              <a:buClr>
                <a:schemeClr val="lt1"/>
              </a:buClr>
              <a:buSzPts val="4000"/>
              <a:buFont typeface="Rubik"/>
              <a:buNone/>
              <a:defRPr sz="4000" b="0">
                <a:solidFill>
                  <a:schemeClr val="lt1"/>
                </a:solidFill>
                <a:latin typeface="Rubik"/>
                <a:ea typeface="Rubik"/>
                <a:cs typeface="Rubik"/>
                <a:sym typeface="Rubik"/>
              </a:defRPr>
            </a:lvl1pPr>
            <a:lvl2pPr lvl="1" algn="ctr" rtl="0">
              <a:spcBef>
                <a:spcPts val="0"/>
              </a:spcBef>
              <a:spcAft>
                <a:spcPts val="0"/>
              </a:spcAft>
              <a:buSzPts val="4800"/>
              <a:buFont typeface="Rubik"/>
              <a:buNone/>
              <a:defRPr sz="4800">
                <a:latin typeface="Rubik"/>
                <a:ea typeface="Rubik"/>
                <a:cs typeface="Rubik"/>
                <a:sym typeface="Rubik"/>
              </a:defRPr>
            </a:lvl2pPr>
            <a:lvl3pPr lvl="2" algn="ctr" rtl="0">
              <a:spcBef>
                <a:spcPts val="0"/>
              </a:spcBef>
              <a:spcAft>
                <a:spcPts val="0"/>
              </a:spcAft>
              <a:buSzPts val="4800"/>
              <a:buFont typeface="Rubik"/>
              <a:buNone/>
              <a:defRPr sz="4800">
                <a:latin typeface="Rubik"/>
                <a:ea typeface="Rubik"/>
                <a:cs typeface="Rubik"/>
                <a:sym typeface="Rubik"/>
              </a:defRPr>
            </a:lvl3pPr>
            <a:lvl4pPr lvl="3" algn="ctr" rtl="0">
              <a:spcBef>
                <a:spcPts val="0"/>
              </a:spcBef>
              <a:spcAft>
                <a:spcPts val="0"/>
              </a:spcAft>
              <a:buSzPts val="4800"/>
              <a:buFont typeface="Rubik"/>
              <a:buNone/>
              <a:defRPr sz="4800">
                <a:latin typeface="Rubik"/>
                <a:ea typeface="Rubik"/>
                <a:cs typeface="Rubik"/>
                <a:sym typeface="Rubik"/>
              </a:defRPr>
            </a:lvl4pPr>
            <a:lvl5pPr lvl="4" algn="ctr" rtl="0">
              <a:spcBef>
                <a:spcPts val="0"/>
              </a:spcBef>
              <a:spcAft>
                <a:spcPts val="0"/>
              </a:spcAft>
              <a:buSzPts val="4800"/>
              <a:buFont typeface="Rubik"/>
              <a:buNone/>
              <a:defRPr sz="4800">
                <a:latin typeface="Rubik"/>
                <a:ea typeface="Rubik"/>
                <a:cs typeface="Rubik"/>
                <a:sym typeface="Rubik"/>
              </a:defRPr>
            </a:lvl5pPr>
            <a:lvl6pPr lvl="5" algn="ctr" rtl="0">
              <a:spcBef>
                <a:spcPts val="0"/>
              </a:spcBef>
              <a:spcAft>
                <a:spcPts val="0"/>
              </a:spcAft>
              <a:buSzPts val="4800"/>
              <a:buFont typeface="Rubik"/>
              <a:buNone/>
              <a:defRPr sz="4800">
                <a:latin typeface="Rubik"/>
                <a:ea typeface="Rubik"/>
                <a:cs typeface="Rubik"/>
                <a:sym typeface="Rubik"/>
              </a:defRPr>
            </a:lvl6pPr>
            <a:lvl7pPr lvl="6" algn="ctr" rtl="0">
              <a:spcBef>
                <a:spcPts val="0"/>
              </a:spcBef>
              <a:spcAft>
                <a:spcPts val="0"/>
              </a:spcAft>
              <a:buSzPts val="4800"/>
              <a:buFont typeface="Rubik"/>
              <a:buNone/>
              <a:defRPr sz="4800">
                <a:latin typeface="Rubik"/>
                <a:ea typeface="Rubik"/>
                <a:cs typeface="Rubik"/>
                <a:sym typeface="Rubik"/>
              </a:defRPr>
            </a:lvl7pPr>
            <a:lvl8pPr lvl="7" algn="ctr" rtl="0">
              <a:spcBef>
                <a:spcPts val="0"/>
              </a:spcBef>
              <a:spcAft>
                <a:spcPts val="0"/>
              </a:spcAft>
              <a:buSzPts val="4800"/>
              <a:buFont typeface="Rubik"/>
              <a:buNone/>
              <a:defRPr sz="4800">
                <a:latin typeface="Rubik"/>
                <a:ea typeface="Rubik"/>
                <a:cs typeface="Rubik"/>
                <a:sym typeface="Rubik"/>
              </a:defRPr>
            </a:lvl8pPr>
            <a:lvl9pPr lvl="8" algn="ctr" rtl="0">
              <a:spcBef>
                <a:spcPts val="0"/>
              </a:spcBef>
              <a:spcAft>
                <a:spcPts val="0"/>
              </a:spcAft>
              <a:buSzPts val="4800"/>
              <a:buFont typeface="Rubik"/>
              <a:buNone/>
              <a:defRPr sz="4800">
                <a:latin typeface="Rubik"/>
                <a:ea typeface="Rubik"/>
                <a:cs typeface="Rubik"/>
                <a:sym typeface="Rubik"/>
              </a:defRPr>
            </a:lvl9pPr>
          </a:lstStyle>
          <a:p>
            <a:endParaRPr/>
          </a:p>
        </p:txBody>
      </p:sp>
      <p:sp>
        <p:nvSpPr>
          <p:cNvPr id="26" name="Google Shape;26;p3"/>
          <p:cNvSpPr txBox="1">
            <a:spLocks noGrp="1"/>
          </p:cNvSpPr>
          <p:nvPr>
            <p:ph type="subTitle" idx="1"/>
          </p:nvPr>
        </p:nvSpPr>
        <p:spPr>
          <a:xfrm>
            <a:off x="632150" y="3361663"/>
            <a:ext cx="3463200" cy="453300"/>
          </a:xfrm>
          <a:prstGeom prst="rect">
            <a:avLst/>
          </a:prstGeom>
        </p:spPr>
        <p:txBody>
          <a:bodyPr spcFirstLastPara="1" wrap="square" lIns="0" tIns="0" rIns="0" bIns="0" anchor="t" anchorCtr="0">
            <a:noAutofit/>
          </a:bodyPr>
          <a:lstStyle>
            <a:lvl1pPr lvl="0" rtl="0">
              <a:lnSpc>
                <a:spcPct val="120000"/>
              </a:lnSpc>
              <a:spcBef>
                <a:spcPts val="0"/>
              </a:spcBef>
              <a:spcAft>
                <a:spcPts val="0"/>
              </a:spcAft>
              <a:buClr>
                <a:schemeClr val="dk2"/>
              </a:buClr>
              <a:buSzPts val="1700"/>
              <a:buFont typeface="Rubik"/>
              <a:buNone/>
              <a:defRPr sz="1700">
                <a:solidFill>
                  <a:schemeClr val="dk2"/>
                </a:solidFill>
                <a:latin typeface="Rubik"/>
                <a:ea typeface="Rubik"/>
                <a:cs typeface="Rubik"/>
                <a:sym typeface="Rubik"/>
              </a:defRPr>
            </a:lvl1pPr>
            <a:lvl2pPr lvl="1"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2pPr>
            <a:lvl3pPr lvl="2"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3pPr>
            <a:lvl4pPr lvl="3"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4pPr>
            <a:lvl5pPr lvl="4"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5pPr>
            <a:lvl6pPr lvl="5"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6pPr>
            <a:lvl7pPr lvl="6"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7pPr>
            <a:lvl8pPr lvl="7" rtl="0">
              <a:spcBef>
                <a:spcPts val="800"/>
              </a:spcBef>
              <a:spcAft>
                <a:spcPts val="0"/>
              </a:spcAft>
              <a:buClr>
                <a:schemeClr val="dk2"/>
              </a:buClr>
              <a:buSzPts val="3000"/>
              <a:buFont typeface="Rubik"/>
              <a:buNone/>
              <a:defRPr sz="3000">
                <a:solidFill>
                  <a:schemeClr val="dk2"/>
                </a:solidFill>
                <a:latin typeface="Rubik"/>
                <a:ea typeface="Rubik"/>
                <a:cs typeface="Rubik"/>
                <a:sym typeface="Rubik"/>
              </a:defRPr>
            </a:lvl8pPr>
            <a:lvl9pPr lvl="8" rtl="0">
              <a:spcBef>
                <a:spcPts val="800"/>
              </a:spcBef>
              <a:spcAft>
                <a:spcPts val="800"/>
              </a:spcAft>
              <a:buClr>
                <a:schemeClr val="dk2"/>
              </a:buClr>
              <a:buSzPts val="3000"/>
              <a:buFont typeface="Rubik"/>
              <a:buNone/>
              <a:defRPr sz="3000">
                <a:solidFill>
                  <a:schemeClr val="dk2"/>
                </a:solidFill>
                <a:latin typeface="Rubik"/>
                <a:ea typeface="Rubik"/>
                <a:cs typeface="Rubik"/>
                <a:sym typeface="Rubi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3"/>
        <p:cNvGrpSpPr/>
        <p:nvPr/>
      </p:nvGrpSpPr>
      <p:grpSpPr>
        <a:xfrm>
          <a:off x="0" y="0"/>
          <a:ext cx="0" cy="0"/>
          <a:chOff x="0" y="0"/>
          <a:chExt cx="0" cy="0"/>
        </a:xfrm>
      </p:grpSpPr>
      <p:sp>
        <p:nvSpPr>
          <p:cNvPr id="34" name="Google Shape;34;p5"/>
          <p:cNvSpPr/>
          <p:nvPr/>
        </p:nvSpPr>
        <p:spPr>
          <a:xfrm rot="10800000">
            <a:off x="5665675" y="-3473450"/>
            <a:ext cx="5183765" cy="520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088250" y="1397213"/>
            <a:ext cx="679579" cy="682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6" name="Google Shape;36;p5"/>
          <p:cNvSpPr/>
          <p:nvPr/>
        </p:nvSpPr>
        <p:spPr>
          <a:xfrm>
            <a:off x="4577736" y="-163313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525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7" name="Google Shape;37;p5"/>
          <p:cNvSpPr txBox="1">
            <a:spLocks noGrp="1"/>
          </p:cNvSpPr>
          <p:nvPr>
            <p:ph type="title"/>
          </p:nvPr>
        </p:nvSpPr>
        <p:spPr>
          <a:xfrm>
            <a:off x="514350" y="504825"/>
            <a:ext cx="4063500" cy="1074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000"/>
              <a:buFont typeface="Rubik"/>
              <a:buNone/>
              <a:defRPr sz="4000" b="0">
                <a:latin typeface="Rubik"/>
                <a:ea typeface="Rubik"/>
                <a:cs typeface="Rubik"/>
                <a:sym typeface="Rubi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body" idx="1"/>
          </p:nvPr>
        </p:nvSpPr>
        <p:spPr>
          <a:xfrm>
            <a:off x="514350" y="2344550"/>
            <a:ext cx="75738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rot="10800000">
            <a:off x="5665675" y="-3473450"/>
            <a:ext cx="5183765" cy="520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1" name="Google Shape;41;p6"/>
          <p:cNvSpPr/>
          <p:nvPr/>
        </p:nvSpPr>
        <p:spPr>
          <a:xfrm rot="10800000">
            <a:off x="8088250" y="1397213"/>
            <a:ext cx="679579" cy="682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2" name="Google Shape;42;p6"/>
          <p:cNvSpPr/>
          <p:nvPr/>
        </p:nvSpPr>
        <p:spPr>
          <a:xfrm>
            <a:off x="4577736" y="-163313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525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3" name="Google Shape;43;p6"/>
          <p:cNvSpPr txBox="1">
            <a:spLocks noGrp="1"/>
          </p:cNvSpPr>
          <p:nvPr>
            <p:ph type="title"/>
          </p:nvPr>
        </p:nvSpPr>
        <p:spPr>
          <a:xfrm>
            <a:off x="514350" y="504825"/>
            <a:ext cx="4063500" cy="1074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000"/>
              <a:buFont typeface="Rubik"/>
              <a:buNone/>
              <a:defRPr sz="4000" b="0">
                <a:latin typeface="Rubik"/>
                <a:ea typeface="Rubik"/>
                <a:cs typeface="Rubik"/>
                <a:sym typeface="Rubi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6"/>
          <p:cNvSpPr txBox="1">
            <a:spLocks noGrp="1"/>
          </p:cNvSpPr>
          <p:nvPr>
            <p:ph type="body" idx="1"/>
          </p:nvPr>
        </p:nvSpPr>
        <p:spPr>
          <a:xfrm>
            <a:off x="514350" y="2344550"/>
            <a:ext cx="36906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
        <p:nvSpPr>
          <p:cNvPr id="45" name="Google Shape;45;p6"/>
          <p:cNvSpPr txBox="1">
            <a:spLocks noGrp="1"/>
          </p:cNvSpPr>
          <p:nvPr>
            <p:ph type="body" idx="2"/>
          </p:nvPr>
        </p:nvSpPr>
        <p:spPr>
          <a:xfrm>
            <a:off x="4939158" y="2344550"/>
            <a:ext cx="36906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6"/>
        <p:cNvGrpSpPr/>
        <p:nvPr/>
      </p:nvGrpSpPr>
      <p:grpSpPr>
        <a:xfrm>
          <a:off x="0" y="0"/>
          <a:ext cx="0" cy="0"/>
          <a:chOff x="0" y="0"/>
          <a:chExt cx="0" cy="0"/>
        </a:xfrm>
      </p:grpSpPr>
      <p:sp>
        <p:nvSpPr>
          <p:cNvPr id="47" name="Google Shape;47;p7"/>
          <p:cNvSpPr/>
          <p:nvPr/>
        </p:nvSpPr>
        <p:spPr>
          <a:xfrm rot="10800000">
            <a:off x="5665675" y="-3473450"/>
            <a:ext cx="5183765" cy="5207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8" name="Google Shape;48;p7"/>
          <p:cNvSpPr/>
          <p:nvPr/>
        </p:nvSpPr>
        <p:spPr>
          <a:xfrm rot="10800000">
            <a:off x="8088250" y="1397213"/>
            <a:ext cx="679579" cy="682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49" name="Google Shape;49;p7"/>
          <p:cNvSpPr/>
          <p:nvPr/>
        </p:nvSpPr>
        <p:spPr>
          <a:xfrm>
            <a:off x="4577736" y="-163313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5255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0" name="Google Shape;50;p7"/>
          <p:cNvSpPr txBox="1">
            <a:spLocks noGrp="1"/>
          </p:cNvSpPr>
          <p:nvPr>
            <p:ph type="title"/>
          </p:nvPr>
        </p:nvSpPr>
        <p:spPr>
          <a:xfrm>
            <a:off x="514350" y="504825"/>
            <a:ext cx="4063500" cy="1074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4000"/>
              <a:buFont typeface="Rubik"/>
              <a:buNone/>
              <a:defRPr sz="4000" b="0">
                <a:latin typeface="Rubik"/>
                <a:ea typeface="Rubik"/>
                <a:cs typeface="Rubik"/>
                <a:sym typeface="Rubi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514350" y="2344550"/>
            <a:ext cx="23883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
        <p:nvSpPr>
          <p:cNvPr id="52" name="Google Shape;52;p7"/>
          <p:cNvSpPr txBox="1">
            <a:spLocks noGrp="1"/>
          </p:cNvSpPr>
          <p:nvPr>
            <p:ph type="body" idx="2"/>
          </p:nvPr>
        </p:nvSpPr>
        <p:spPr>
          <a:xfrm>
            <a:off x="3377863" y="2344550"/>
            <a:ext cx="23883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
        <p:nvSpPr>
          <p:cNvPr id="53" name="Google Shape;53;p7"/>
          <p:cNvSpPr txBox="1">
            <a:spLocks noGrp="1"/>
          </p:cNvSpPr>
          <p:nvPr>
            <p:ph type="body" idx="3"/>
          </p:nvPr>
        </p:nvSpPr>
        <p:spPr>
          <a:xfrm>
            <a:off x="6241388" y="2344550"/>
            <a:ext cx="2388300" cy="2253000"/>
          </a:xfrm>
          <a:prstGeom prst="rect">
            <a:avLst/>
          </a:prstGeom>
        </p:spPr>
        <p:txBody>
          <a:bodyPr spcFirstLastPara="1" wrap="square" lIns="0" tIns="0" rIns="0" bIns="0" anchor="t" anchorCtr="0">
            <a:noAutofit/>
          </a:bodyPr>
          <a:lstStyle>
            <a:lvl1pPr marL="457200" lvl="0" indent="-336550" rtl="0">
              <a:lnSpc>
                <a:spcPct val="120000"/>
              </a:lnSpc>
              <a:spcBef>
                <a:spcPts val="0"/>
              </a:spcBef>
              <a:spcAft>
                <a:spcPts val="0"/>
              </a:spcAft>
              <a:buSzPts val="1700"/>
              <a:buFont typeface="Rubik"/>
              <a:buChar char="●"/>
              <a:defRPr sz="1700">
                <a:latin typeface="Rubik"/>
                <a:ea typeface="Rubik"/>
                <a:cs typeface="Rubik"/>
                <a:sym typeface="Rubik"/>
              </a:defRPr>
            </a:lvl1pPr>
            <a:lvl2pPr marL="914400" lvl="1" indent="-336550" rtl="0">
              <a:lnSpc>
                <a:spcPct val="120000"/>
              </a:lnSpc>
              <a:spcBef>
                <a:spcPts val="800"/>
              </a:spcBef>
              <a:spcAft>
                <a:spcPts val="0"/>
              </a:spcAft>
              <a:buSzPts val="1700"/>
              <a:buFont typeface="Rubik"/>
              <a:buChar char="○"/>
              <a:defRPr sz="1700">
                <a:latin typeface="Rubik"/>
                <a:ea typeface="Rubik"/>
                <a:cs typeface="Rubik"/>
                <a:sym typeface="Rubik"/>
              </a:defRPr>
            </a:lvl2pPr>
            <a:lvl3pPr marL="1371600" lvl="2" indent="-336550" rtl="0">
              <a:lnSpc>
                <a:spcPct val="120000"/>
              </a:lnSpc>
              <a:spcBef>
                <a:spcPts val="800"/>
              </a:spcBef>
              <a:spcAft>
                <a:spcPts val="0"/>
              </a:spcAft>
              <a:buSzPts val="1700"/>
              <a:buFont typeface="Rubik"/>
              <a:buChar char="■"/>
              <a:defRPr sz="1700">
                <a:latin typeface="Rubik"/>
                <a:ea typeface="Rubik"/>
                <a:cs typeface="Rubik"/>
                <a:sym typeface="Rubik"/>
              </a:defRPr>
            </a:lvl3pPr>
            <a:lvl4pPr marL="1828800" lvl="3" indent="-336550" rtl="0">
              <a:lnSpc>
                <a:spcPct val="120000"/>
              </a:lnSpc>
              <a:spcBef>
                <a:spcPts val="800"/>
              </a:spcBef>
              <a:spcAft>
                <a:spcPts val="0"/>
              </a:spcAft>
              <a:buSzPts val="1700"/>
              <a:buFont typeface="Rubik"/>
              <a:buChar char="●"/>
              <a:defRPr sz="1700">
                <a:latin typeface="Rubik"/>
                <a:ea typeface="Rubik"/>
                <a:cs typeface="Rubik"/>
                <a:sym typeface="Rubik"/>
              </a:defRPr>
            </a:lvl4pPr>
            <a:lvl5pPr marL="2286000" lvl="4" indent="-336550" rtl="0">
              <a:lnSpc>
                <a:spcPct val="120000"/>
              </a:lnSpc>
              <a:spcBef>
                <a:spcPts val="800"/>
              </a:spcBef>
              <a:spcAft>
                <a:spcPts val="0"/>
              </a:spcAft>
              <a:buSzPts val="1700"/>
              <a:buFont typeface="Rubik"/>
              <a:buChar char="○"/>
              <a:defRPr sz="1700">
                <a:latin typeface="Rubik"/>
                <a:ea typeface="Rubik"/>
                <a:cs typeface="Rubik"/>
                <a:sym typeface="Rubik"/>
              </a:defRPr>
            </a:lvl5pPr>
            <a:lvl6pPr marL="2743200" lvl="5" indent="-336550" rtl="0">
              <a:lnSpc>
                <a:spcPct val="120000"/>
              </a:lnSpc>
              <a:spcBef>
                <a:spcPts val="800"/>
              </a:spcBef>
              <a:spcAft>
                <a:spcPts val="0"/>
              </a:spcAft>
              <a:buSzPts val="1700"/>
              <a:buFont typeface="Rubik"/>
              <a:buChar char="■"/>
              <a:defRPr sz="1700">
                <a:latin typeface="Rubik"/>
                <a:ea typeface="Rubik"/>
                <a:cs typeface="Rubik"/>
                <a:sym typeface="Rubik"/>
              </a:defRPr>
            </a:lvl6pPr>
            <a:lvl7pPr marL="3200400" lvl="6" indent="-336550" rtl="0">
              <a:lnSpc>
                <a:spcPct val="120000"/>
              </a:lnSpc>
              <a:spcBef>
                <a:spcPts val="800"/>
              </a:spcBef>
              <a:spcAft>
                <a:spcPts val="0"/>
              </a:spcAft>
              <a:buSzPts val="1700"/>
              <a:buFont typeface="Rubik"/>
              <a:buChar char="●"/>
              <a:defRPr sz="1700">
                <a:latin typeface="Rubik"/>
                <a:ea typeface="Rubik"/>
                <a:cs typeface="Rubik"/>
                <a:sym typeface="Rubik"/>
              </a:defRPr>
            </a:lvl7pPr>
            <a:lvl8pPr marL="3657600" lvl="7" indent="-336550" rtl="0">
              <a:lnSpc>
                <a:spcPct val="120000"/>
              </a:lnSpc>
              <a:spcBef>
                <a:spcPts val="800"/>
              </a:spcBef>
              <a:spcAft>
                <a:spcPts val="0"/>
              </a:spcAft>
              <a:buSzPts val="1700"/>
              <a:buFont typeface="Rubik"/>
              <a:buChar char="○"/>
              <a:defRPr sz="1700">
                <a:latin typeface="Rubik"/>
                <a:ea typeface="Rubik"/>
                <a:cs typeface="Rubik"/>
                <a:sym typeface="Rubik"/>
              </a:defRPr>
            </a:lvl8pPr>
            <a:lvl9pPr marL="4114800" lvl="8" indent="-336550" rtl="0">
              <a:lnSpc>
                <a:spcPct val="120000"/>
              </a:lnSpc>
              <a:spcBef>
                <a:spcPts val="800"/>
              </a:spcBef>
              <a:spcAft>
                <a:spcPts val="800"/>
              </a:spcAft>
              <a:buSzPts val="1700"/>
              <a:buFont typeface="Rubik"/>
              <a:buChar char="■"/>
              <a:defRPr sz="1700">
                <a:latin typeface="Rubik"/>
                <a:ea typeface="Rubik"/>
                <a:cs typeface="Rubik"/>
                <a:sym typeface="Rubik"/>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p:nvPr/>
        </p:nvSpPr>
        <p:spPr>
          <a:xfrm rot="10800000">
            <a:off x="5711601" y="3063422"/>
            <a:ext cx="6463902" cy="649287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6" name="Google Shape;56;p8"/>
          <p:cNvSpPr>
            <a:spLocks noGrp="1"/>
          </p:cNvSpPr>
          <p:nvPr>
            <p:ph type="pic" idx="2"/>
          </p:nvPr>
        </p:nvSpPr>
        <p:spPr>
          <a:xfrm>
            <a:off x="5332900" y="514350"/>
            <a:ext cx="3296700" cy="4115100"/>
          </a:xfrm>
          <a:prstGeom prst="rect">
            <a:avLst/>
          </a:prstGeom>
          <a:noFill/>
          <a:ln>
            <a:noFill/>
          </a:ln>
        </p:spPr>
      </p:sp>
      <p:sp>
        <p:nvSpPr>
          <p:cNvPr id="57" name="Google Shape;57;p8"/>
          <p:cNvSpPr/>
          <p:nvPr/>
        </p:nvSpPr>
        <p:spPr>
          <a:xfrm>
            <a:off x="4175384" y="-1162716"/>
            <a:ext cx="2323212" cy="2333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8" name="Google Shape;58;p8"/>
          <p:cNvSpPr/>
          <p:nvPr/>
        </p:nvSpPr>
        <p:spPr>
          <a:xfrm>
            <a:off x="-636583" y="1994996"/>
            <a:ext cx="1153704" cy="115887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59" name="Google Shape;59;p8"/>
          <p:cNvSpPr txBox="1">
            <a:spLocks noGrp="1"/>
          </p:cNvSpPr>
          <p:nvPr>
            <p:ph type="ctrTitle"/>
          </p:nvPr>
        </p:nvSpPr>
        <p:spPr>
          <a:xfrm>
            <a:off x="780550" y="1369950"/>
            <a:ext cx="4259400" cy="2373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4000"/>
              <a:buFont typeface="Rubik"/>
              <a:buNone/>
              <a:defRPr sz="4000" b="0">
                <a:latin typeface="Rubik"/>
                <a:ea typeface="Rubik"/>
                <a:cs typeface="Rubik"/>
                <a:sym typeface="Rubi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9"/>
          <p:cNvSpPr txBox="1">
            <a:spLocks noGrp="1"/>
          </p:cNvSpPr>
          <p:nvPr>
            <p:ph type="body" idx="1"/>
          </p:nvPr>
        </p:nvSpPr>
        <p:spPr>
          <a:xfrm>
            <a:off x="855300" y="4406300"/>
            <a:ext cx="7433400" cy="519600"/>
          </a:xfrm>
          <a:prstGeom prst="rect">
            <a:avLst/>
          </a:prstGeom>
        </p:spPr>
        <p:txBody>
          <a:bodyPr spcFirstLastPara="1" wrap="square" lIns="0" tIns="0" rIns="0" bIns="0" anchor="t" anchorCtr="0">
            <a:noAutofit/>
          </a:bodyPr>
          <a:lstStyle>
            <a:lvl1pPr marL="457200" lvl="0" indent="-228600" algn="ctr" rtl="0">
              <a:spcBef>
                <a:spcPts val="0"/>
              </a:spcBef>
              <a:spcAft>
                <a:spcPts val="800"/>
              </a:spcAft>
              <a:buSzPts val="1800"/>
              <a:buFont typeface="Rubik"/>
              <a:buNone/>
              <a:defRPr sz="1800">
                <a:latin typeface="Rubik"/>
                <a:ea typeface="Rubik"/>
                <a:cs typeface="Rubik"/>
                <a:sym typeface="Rubik"/>
              </a:defRPr>
            </a:lvl1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7433400" cy="396300"/>
          </a:xfrm>
          <a:prstGeom prst="rect">
            <a:avLst/>
          </a:prstGeom>
          <a:noFill/>
          <a:ln>
            <a:noFill/>
          </a:ln>
        </p:spPr>
        <p:txBody>
          <a:bodyPr spcFirstLastPara="1" wrap="square" lIns="0" tIns="0" rIns="0" bIns="0" anchor="b" anchorCtr="0">
            <a:noAutofit/>
          </a:bodyPr>
          <a:lstStyle>
            <a:lvl1pPr lvl="0"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1pPr>
            <a:lvl2pPr lvl="1"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2pPr>
            <a:lvl3pPr lvl="2"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3pPr>
            <a:lvl4pPr lvl="3"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4pPr>
            <a:lvl5pPr lvl="4"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5pPr>
            <a:lvl6pPr lvl="5"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6pPr>
            <a:lvl7pPr lvl="6"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7pPr>
            <a:lvl8pPr lvl="7"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8pPr>
            <a:lvl9pPr lvl="8" rtl="0">
              <a:lnSpc>
                <a:spcPct val="100000"/>
              </a:lnSpc>
              <a:spcBef>
                <a:spcPts val="0"/>
              </a:spcBef>
              <a:spcAft>
                <a:spcPts val="0"/>
              </a:spcAft>
              <a:buClr>
                <a:schemeClr val="dk1"/>
              </a:buClr>
              <a:buSzPts val="3500"/>
              <a:buFont typeface="Rubik"/>
              <a:buNone/>
              <a:defRPr sz="3500">
                <a:solidFill>
                  <a:schemeClr val="dk1"/>
                </a:solidFill>
                <a:latin typeface="Rubik"/>
                <a:ea typeface="Rubik"/>
                <a:cs typeface="Rubik"/>
                <a:sym typeface="Rubik"/>
              </a:defRPr>
            </a:lvl9pPr>
          </a:lstStyle>
          <a:p>
            <a:endParaRPr/>
          </a:p>
        </p:txBody>
      </p:sp>
      <p:sp>
        <p:nvSpPr>
          <p:cNvPr id="7" name="Google Shape;7;p1"/>
          <p:cNvSpPr txBox="1">
            <a:spLocks noGrp="1"/>
          </p:cNvSpPr>
          <p:nvPr>
            <p:ph type="body" idx="1"/>
          </p:nvPr>
        </p:nvSpPr>
        <p:spPr>
          <a:xfrm>
            <a:off x="855300" y="1353947"/>
            <a:ext cx="7433400" cy="3033900"/>
          </a:xfrm>
          <a:prstGeom prst="rect">
            <a:avLst/>
          </a:prstGeom>
          <a:noFill/>
          <a:ln>
            <a:noFill/>
          </a:ln>
        </p:spPr>
        <p:txBody>
          <a:bodyPr spcFirstLastPara="1" wrap="square" lIns="0" tIns="0" rIns="0" bIns="0" anchor="t" anchorCtr="0">
            <a:noAutofit/>
          </a:bodyPr>
          <a:lstStyle>
            <a:lvl1pPr marL="457200" lvl="0" indent="-336550" rtl="0">
              <a:lnSpc>
                <a:spcPct val="120000"/>
              </a:lnSpc>
              <a:spcBef>
                <a:spcPts val="0"/>
              </a:spcBef>
              <a:spcAft>
                <a:spcPts val="0"/>
              </a:spcAft>
              <a:buClr>
                <a:schemeClr val="dk1"/>
              </a:buClr>
              <a:buSzPts val="1700"/>
              <a:buFont typeface="Rubik"/>
              <a:buChar char="●"/>
              <a:defRPr sz="1700">
                <a:solidFill>
                  <a:schemeClr val="dk1"/>
                </a:solidFill>
                <a:latin typeface="Rubik"/>
                <a:ea typeface="Rubik"/>
                <a:cs typeface="Rubik"/>
                <a:sym typeface="Rubik"/>
              </a:defRPr>
            </a:lvl1pPr>
            <a:lvl2pPr marL="914400" lvl="1"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2pPr>
            <a:lvl3pPr marL="1371600" lvl="2"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3pPr>
            <a:lvl4pPr marL="1828800" lvl="3"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4pPr>
            <a:lvl5pPr marL="2286000" lvl="4"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5pPr>
            <a:lvl6pPr marL="2743200" lvl="5"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6pPr>
            <a:lvl7pPr marL="3200400" lvl="6"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7pPr>
            <a:lvl8pPr marL="3657600" lvl="7" indent="-336550" rtl="0">
              <a:lnSpc>
                <a:spcPct val="120000"/>
              </a:lnSpc>
              <a:spcBef>
                <a:spcPts val="800"/>
              </a:spcBef>
              <a:spcAft>
                <a:spcPts val="0"/>
              </a:spcAft>
              <a:buClr>
                <a:schemeClr val="dk1"/>
              </a:buClr>
              <a:buSzPts val="1700"/>
              <a:buFont typeface="Rubik"/>
              <a:buChar char="○"/>
              <a:defRPr sz="1700">
                <a:solidFill>
                  <a:schemeClr val="dk1"/>
                </a:solidFill>
                <a:latin typeface="Rubik"/>
                <a:ea typeface="Rubik"/>
                <a:cs typeface="Rubik"/>
                <a:sym typeface="Rubik"/>
              </a:defRPr>
            </a:lvl8pPr>
            <a:lvl9pPr marL="4114800" lvl="8" indent="-336550" rtl="0">
              <a:lnSpc>
                <a:spcPct val="120000"/>
              </a:lnSpc>
              <a:spcBef>
                <a:spcPts val="800"/>
              </a:spcBef>
              <a:spcAft>
                <a:spcPts val="800"/>
              </a:spcAft>
              <a:buClr>
                <a:schemeClr val="dk1"/>
              </a:buClr>
              <a:buSzPts val="1700"/>
              <a:buFont typeface="Rubik"/>
              <a:buChar char="■"/>
              <a:defRPr sz="17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file:///C:\Users\Admin\Videos\insertionsort.mp4" TargetMode="External"/><Relationship Id="rId1" Type="http://schemas.microsoft.com/office/2007/relationships/media" Target="file:///C:\Users\Admin\Videos\insertionsort.mp4" TargetMode="External"/><Relationship Id="rId5" Type="http://schemas.openxmlformats.org/officeDocument/2006/relationships/image" Target="../media/image3.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video" Target="file:///C:\Users\Admin\Downloads\Selection%20sort%20(%20Step%20By%20Step%20Animation%20)%20(2).mp4"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file:///C:\Users\Admin\Videos\videoplayback.mp4" TargetMode="External"/><Relationship Id="rId1" Type="http://schemas.microsoft.com/office/2007/relationships/media" Target="file:///C:\Users\Admin\Videos\videoplayback.mp4" TargetMode="External"/><Relationship Id="rId5" Type="http://schemas.openxmlformats.org/officeDocument/2006/relationships/image" Target="../media/image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file:///C:\Users\Admin\Videos\quicksort.mp4" TargetMode="External"/><Relationship Id="rId1" Type="http://schemas.microsoft.com/office/2007/relationships/media" Target="file:///C:\Users\Admin\Videos\quicksort.mp4" TargetMode="External"/><Relationship Id="rId5" Type="http://schemas.openxmlformats.org/officeDocument/2006/relationships/image" Target="../media/image3.png"/><Relationship Id="rId4"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file:///C:\Users\Admin\Videos\bubble%20sort.mp4" TargetMode="External"/><Relationship Id="rId1" Type="http://schemas.microsoft.com/office/2007/relationships/media" Target="file:///C:\Users\Admin\Videos\bubble%20sort.mp4" TargetMode="External"/><Relationship Id="rId5" Type="http://schemas.openxmlformats.org/officeDocument/2006/relationships/image" Target="../media/image3.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
        <p:cNvGrpSpPr/>
        <p:nvPr/>
      </p:nvGrpSpPr>
      <p:grpSpPr>
        <a:xfrm>
          <a:off x="0" y="0"/>
          <a:ext cx="0" cy="0"/>
          <a:chOff x="0" y="0"/>
          <a:chExt cx="0" cy="0"/>
        </a:xfrm>
      </p:grpSpPr>
      <p:sp>
        <p:nvSpPr>
          <p:cNvPr id="67" name="Google Shape;67;p11"/>
          <p:cNvSpPr txBox="1"/>
          <p:nvPr/>
        </p:nvSpPr>
        <p:spPr>
          <a:xfrm>
            <a:off x="514350" y="1532251"/>
            <a:ext cx="4319100" cy="153888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5000" b="0" i="0" u="none" strike="noStrike" cap="none" dirty="0">
                <a:solidFill>
                  <a:schemeClr val="lt1"/>
                </a:solidFill>
                <a:latin typeface="Rubik"/>
                <a:ea typeface="Rubik"/>
                <a:cs typeface="Rubik"/>
                <a:sym typeface="Rubik"/>
              </a:rPr>
              <a:t>Sorting Techniques</a:t>
            </a:r>
            <a:endParaRPr sz="7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9144000" cy="1893300"/>
          </a:xfrm>
          <a:prstGeom prst="rect">
            <a:avLst/>
          </a:pr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3652886" y="489060"/>
            <a:ext cx="4976775"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b="0" i="0" u="none" strike="noStrike" cap="none" dirty="0">
                <a:solidFill>
                  <a:schemeClr val="dk1"/>
                </a:solidFill>
                <a:latin typeface="Rubik"/>
                <a:ea typeface="Rubik"/>
                <a:cs typeface="Rubik"/>
                <a:sym typeface="Rubik"/>
              </a:rPr>
              <a:t>Insertion Sort</a:t>
            </a:r>
            <a:endParaRPr sz="700">
              <a:solidFill>
                <a:schemeClr val="dk1"/>
              </a:solidFill>
            </a:endParaRPr>
          </a:p>
        </p:txBody>
      </p:sp>
      <p:pic>
        <p:nvPicPr>
          <p:cNvPr id="5" name="insertionsort.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1123950"/>
            <a:ext cx="9144000" cy="4171950"/>
          </a:xfrm>
          <a:prstGeom prst="rect">
            <a:avLst/>
          </a:prstGeom>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304800" y="763387"/>
            <a:ext cx="2768835" cy="18466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1"/>
                </a:solidFill>
                <a:latin typeface="Rubik"/>
                <a:ea typeface="Rubik"/>
                <a:cs typeface="Rubik"/>
                <a:sym typeface="Rubik"/>
              </a:rPr>
              <a:t>Insertion S</a:t>
            </a:r>
            <a:r>
              <a:rPr lang="en" sz="4000" dirty="0">
                <a:solidFill>
                  <a:schemeClr val="dk1"/>
                </a:solidFill>
                <a:latin typeface="Rubik"/>
                <a:ea typeface="Rubik"/>
                <a:cs typeface="Rubik"/>
                <a:sym typeface="Rubik"/>
              </a:rPr>
              <a:t>ort Algorithm</a:t>
            </a:r>
            <a:endParaRPr sz="700">
              <a:solidFill>
                <a:schemeClr val="dk1"/>
              </a:solidFill>
            </a:endParaRPr>
          </a:p>
        </p:txBody>
      </p:sp>
      <p:sp>
        <p:nvSpPr>
          <p:cNvPr id="156" name="Google Shape;156;p16"/>
          <p:cNvSpPr/>
          <p:nvPr/>
        </p:nvSpPr>
        <p:spPr>
          <a:xfrm rot="10800000">
            <a:off x="506784" y="3585019"/>
            <a:ext cx="2686708" cy="269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7" name="Google Shape;157;p16"/>
          <p:cNvSpPr/>
          <p:nvPr/>
        </p:nvSpPr>
        <p:spPr>
          <a:xfrm>
            <a:off x="-1103341" y="3579418"/>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Rectangle 19"/>
          <p:cNvSpPr/>
          <p:nvPr/>
        </p:nvSpPr>
        <p:spPr>
          <a:xfrm>
            <a:off x="3429000" y="209550"/>
            <a:ext cx="5715000" cy="4708981"/>
          </a:xfrm>
          <a:prstGeom prst="rect">
            <a:avLst/>
          </a:prstGeom>
        </p:spPr>
        <p:txBody>
          <a:bodyPr wrap="square">
            <a:spAutoFit/>
          </a:bodyPr>
          <a:lstStyle/>
          <a:p>
            <a:r>
              <a:rPr lang="en-US" sz="2000" b="1" dirty="0"/>
              <a:t>void</a:t>
            </a:r>
            <a:r>
              <a:rPr lang="en-US" sz="2000" dirty="0"/>
              <a:t> insert(</a:t>
            </a:r>
            <a:r>
              <a:rPr lang="en-US" sz="2000" b="1" dirty="0" err="1"/>
              <a:t>int</a:t>
            </a:r>
            <a:r>
              <a:rPr lang="en-US" sz="2000" dirty="0"/>
              <a:t> a[], </a:t>
            </a:r>
            <a:r>
              <a:rPr lang="en-US" sz="2000" b="1" dirty="0" err="1"/>
              <a:t>int</a:t>
            </a:r>
            <a:r>
              <a:rPr lang="en-US" sz="2000" dirty="0"/>
              <a:t> n) /* function to sort an </a:t>
            </a:r>
            <a:r>
              <a:rPr lang="en-US" sz="2000" dirty="0" err="1"/>
              <a:t>aay</a:t>
            </a:r>
            <a:r>
              <a:rPr lang="en-US" sz="2000" dirty="0"/>
              <a:t> with insertion sort */  </a:t>
            </a:r>
          </a:p>
          <a:p>
            <a:r>
              <a:rPr lang="en-US" sz="2000" dirty="0"/>
              <a:t>{  </a:t>
            </a:r>
          </a:p>
          <a:p>
            <a:r>
              <a:rPr lang="en-US" sz="2000" dirty="0"/>
              <a:t>    </a:t>
            </a:r>
            <a:r>
              <a:rPr lang="en-US" sz="2000" b="1" dirty="0" err="1"/>
              <a:t>int</a:t>
            </a:r>
            <a:r>
              <a:rPr lang="en-US" sz="2000" dirty="0"/>
              <a:t> </a:t>
            </a:r>
            <a:r>
              <a:rPr lang="en-US" sz="2000" dirty="0" err="1"/>
              <a:t>i</a:t>
            </a:r>
            <a:r>
              <a:rPr lang="en-US" sz="2000" dirty="0"/>
              <a:t>, j, temp;  </a:t>
            </a:r>
          </a:p>
          <a:p>
            <a:r>
              <a:rPr lang="en-US" sz="2000" dirty="0"/>
              <a:t>    </a:t>
            </a:r>
            <a:r>
              <a:rPr lang="en-US" sz="2000" b="1" dirty="0"/>
              <a:t>for</a:t>
            </a:r>
            <a:r>
              <a:rPr lang="en-US" sz="2000" dirty="0"/>
              <a:t> (</a:t>
            </a:r>
            <a:r>
              <a:rPr lang="en-US" sz="2000" dirty="0" err="1"/>
              <a:t>i</a:t>
            </a:r>
            <a:r>
              <a:rPr lang="en-US" sz="2000" dirty="0"/>
              <a:t> = 1; </a:t>
            </a:r>
            <a:r>
              <a:rPr lang="en-US" sz="2000" dirty="0" err="1"/>
              <a:t>i</a:t>
            </a:r>
            <a:r>
              <a:rPr lang="en-US" sz="2000" dirty="0"/>
              <a:t> &lt; n; </a:t>
            </a:r>
            <a:r>
              <a:rPr lang="en-US" sz="2000" dirty="0" err="1"/>
              <a:t>i</a:t>
            </a:r>
            <a:r>
              <a:rPr lang="en-US" sz="2000" dirty="0"/>
              <a:t>++) {  </a:t>
            </a:r>
          </a:p>
          <a:p>
            <a:r>
              <a:rPr lang="en-US" sz="2000" dirty="0"/>
              <a:t>        temp = a[</a:t>
            </a:r>
            <a:r>
              <a:rPr lang="en-US" sz="2000" dirty="0" err="1"/>
              <a:t>i</a:t>
            </a:r>
            <a:r>
              <a:rPr lang="en-US" sz="2000" dirty="0"/>
              <a:t>];  </a:t>
            </a:r>
          </a:p>
          <a:p>
            <a:r>
              <a:rPr lang="en-US" sz="2000" dirty="0"/>
              <a:t>        j = </a:t>
            </a:r>
            <a:r>
              <a:rPr lang="en-US" sz="2000" dirty="0" err="1"/>
              <a:t>i</a:t>
            </a:r>
            <a:r>
              <a:rPr lang="en-US" sz="2000" dirty="0"/>
              <a:t> - 1;  </a:t>
            </a:r>
          </a:p>
          <a:p>
            <a:r>
              <a:rPr lang="en-US" sz="2000" dirty="0"/>
              <a:t>        </a:t>
            </a:r>
            <a:r>
              <a:rPr lang="en-US" sz="2000" b="1" dirty="0"/>
              <a:t>while</a:t>
            </a:r>
            <a:r>
              <a:rPr lang="en-US" sz="2000" dirty="0"/>
              <a:t>(j&gt;=0 &amp;&amp; temp &lt;= a[j]) </a:t>
            </a:r>
          </a:p>
          <a:p>
            <a:r>
              <a:rPr lang="en-US" sz="2000" dirty="0"/>
              <a:t>         {    </a:t>
            </a:r>
          </a:p>
          <a:p>
            <a:r>
              <a:rPr lang="en-US" sz="2000" dirty="0"/>
              <a:t>            a[j+1] = a[j];     </a:t>
            </a:r>
          </a:p>
          <a:p>
            <a:r>
              <a:rPr lang="en-US" sz="2000" dirty="0"/>
              <a:t>            j = j-1;    </a:t>
            </a:r>
          </a:p>
          <a:p>
            <a:r>
              <a:rPr lang="en-US" sz="2000" dirty="0"/>
              <a:t>        }    </a:t>
            </a:r>
          </a:p>
          <a:p>
            <a:r>
              <a:rPr lang="en-US" sz="2000" dirty="0"/>
              <a:t>        a[j+1] = temp;    </a:t>
            </a:r>
          </a:p>
          <a:p>
            <a:r>
              <a:rPr lang="en-US" sz="2000" dirty="0"/>
              <a:t>    }  </a:t>
            </a:r>
          </a:p>
          <a:p>
            <a:r>
              <a:rPr lang="en-US" sz="20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2" name="Google Shape;162;p17"/>
          <p:cNvGrpSpPr/>
          <p:nvPr/>
        </p:nvGrpSpPr>
        <p:grpSpPr>
          <a:xfrm>
            <a:off x="514350" y="514350"/>
            <a:ext cx="3247243" cy="1912482"/>
            <a:chOff x="0" y="0"/>
            <a:chExt cx="8659314" cy="5099952"/>
          </a:xfrm>
        </p:grpSpPr>
        <p:sp>
          <p:nvSpPr>
            <p:cNvPr id="163" name="Google Shape;163;p17"/>
            <p:cNvSpPr/>
            <p:nvPr/>
          </p:nvSpPr>
          <p:spPr>
            <a:xfrm>
              <a:off x="0"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98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4" name="Google Shape;164;p17"/>
            <p:cNvSpPr/>
            <p:nvPr/>
          </p:nvSpPr>
          <p:spPr>
            <a:xfrm>
              <a:off x="1186454"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1961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5" name="Google Shape;165;p17"/>
            <p:cNvSpPr/>
            <p:nvPr/>
          </p:nvSpPr>
          <p:spPr>
            <a:xfrm>
              <a:off x="2372908"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4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59362"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67" name="Google Shape;167;p17"/>
          <p:cNvSpPr/>
          <p:nvPr/>
        </p:nvSpPr>
        <p:spPr>
          <a:xfrm>
            <a:off x="4304870" y="-19050"/>
            <a:ext cx="4839300" cy="5143500"/>
          </a:xfrm>
          <a:prstGeom prst="rect">
            <a:avLst/>
          </a:prstGeom>
          <a:solidFill>
            <a:schemeClr val="lt1"/>
          </a:solidFill>
          <a:ln>
            <a:noFill/>
          </a:ln>
        </p:spPr>
        <p:txBody>
          <a:bodyPr spcFirstLastPara="1" wrap="square" lIns="45725" tIns="45725" rIns="45725" bIns="45725" anchor="ctr" anchorCtr="0">
            <a:noAutofit/>
          </a:bodyPr>
          <a:lstStyle/>
          <a:p>
            <a:pPr lvl="0"/>
            <a:endParaRPr/>
          </a:p>
        </p:txBody>
      </p:sp>
      <p:sp>
        <p:nvSpPr>
          <p:cNvPr id="172" name="Google Shape;172;p17"/>
          <p:cNvSpPr/>
          <p:nvPr/>
        </p:nvSpPr>
        <p:spPr>
          <a:xfrm>
            <a:off x="3867108" y="-583056"/>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17"/>
          <p:cNvSpPr/>
          <p:nvPr/>
        </p:nvSpPr>
        <p:spPr>
          <a:xfrm>
            <a:off x="-603803" y="1988852"/>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17"/>
          <p:cNvSpPr/>
          <p:nvPr/>
        </p:nvSpPr>
        <p:spPr>
          <a:xfrm>
            <a:off x="2337619" y="4879084"/>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aphicFrame>
        <p:nvGraphicFramePr>
          <p:cNvPr id="13" name="Table 12"/>
          <p:cNvGraphicFramePr>
            <a:graphicFrameLocks noGrp="1"/>
          </p:cNvGraphicFramePr>
          <p:nvPr/>
        </p:nvGraphicFramePr>
        <p:xfrm>
          <a:off x="4114800" y="1276350"/>
          <a:ext cx="4399490" cy="1371600"/>
        </p:xfrm>
        <a:graphic>
          <a:graphicData uri="http://schemas.openxmlformats.org/drawingml/2006/table">
            <a:tbl>
              <a:tblPr/>
              <a:tblGrid>
                <a:gridCol w="2199745">
                  <a:extLst>
                    <a:ext uri="{9D8B030D-6E8A-4147-A177-3AD203B41FA5}">
                      <a16:colId xmlns:a16="http://schemas.microsoft.com/office/drawing/2014/main" val="20000"/>
                    </a:ext>
                  </a:extLst>
                </a:gridCol>
                <a:gridCol w="2199745">
                  <a:extLst>
                    <a:ext uri="{9D8B030D-6E8A-4147-A177-3AD203B41FA5}">
                      <a16:colId xmlns:a16="http://schemas.microsoft.com/office/drawing/2014/main" val="20001"/>
                    </a:ext>
                  </a:extLst>
                </a:gridCol>
              </a:tblGrid>
              <a:tr h="0">
                <a:tc>
                  <a:txBody>
                    <a:bodyPr/>
                    <a:lstStyle/>
                    <a:p>
                      <a:pPr algn="just"/>
                      <a:r>
                        <a:rPr lang="en-US" sz="2400" b="1" dirty="0">
                          <a:solidFill>
                            <a:srgbClr val="333333"/>
                          </a:solidFill>
                          <a:latin typeface="inter-bold"/>
                        </a:rPr>
                        <a:t>Best Case</a:t>
                      </a:r>
                      <a:endParaRPr lang="en-US" sz="2400" dirty="0">
                        <a:solidFill>
                          <a:srgbClr val="333333"/>
                        </a:solidFill>
                        <a:latin typeface="inter-regular"/>
                      </a:endParaRPr>
                    </a:p>
                  </a:txBody>
                  <a:tcPr anchor="ctr">
                    <a:lnL>
                      <a:noFill/>
                    </a:lnL>
                    <a:lnR>
                      <a:noFill/>
                    </a:lnR>
                    <a:lnT>
                      <a:noFill/>
                    </a:lnT>
                    <a:lnB>
                      <a:noFill/>
                    </a:lnB>
                    <a:solidFill>
                      <a:srgbClr val="FFFFFF"/>
                    </a:solidFill>
                  </a:tcPr>
                </a:tc>
                <a:tc>
                  <a:txBody>
                    <a:bodyPr/>
                    <a:lstStyle/>
                    <a:p>
                      <a:pPr algn="just"/>
                      <a:r>
                        <a:rPr lang="en-US" sz="2400">
                          <a:solidFill>
                            <a:srgbClr val="333333"/>
                          </a:solidFill>
                          <a:latin typeface="inter-regular"/>
                        </a:rPr>
                        <a:t>O(n)</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just"/>
                      <a:r>
                        <a:rPr lang="en-US" sz="2400" b="1" dirty="0">
                          <a:solidFill>
                            <a:srgbClr val="333333"/>
                          </a:solidFill>
                          <a:latin typeface="inter-bold"/>
                        </a:rPr>
                        <a:t>Average Case</a:t>
                      </a:r>
                      <a:endParaRPr lang="en-US" sz="2400" dirty="0">
                        <a:solidFill>
                          <a:srgbClr val="333333"/>
                        </a:solidFill>
                        <a:latin typeface="inter-regular"/>
                      </a:endParaRPr>
                    </a:p>
                  </a:txBody>
                  <a:tcPr anchor="ctr">
                    <a:lnL>
                      <a:noFill/>
                    </a:lnL>
                    <a:lnR>
                      <a:noFill/>
                    </a:lnR>
                    <a:lnT>
                      <a:noFill/>
                    </a:lnT>
                    <a:lnB>
                      <a:noFill/>
                    </a:lnB>
                    <a:solidFill>
                      <a:srgbClr val="FFFFFF"/>
                    </a:solidFill>
                  </a:tcPr>
                </a:tc>
                <a:tc>
                  <a:txBody>
                    <a:bodyPr/>
                    <a:lstStyle/>
                    <a:p>
                      <a:pPr algn="just"/>
                      <a:r>
                        <a:rPr lang="en-US" sz="2400">
                          <a:solidFill>
                            <a:srgbClr val="333333"/>
                          </a:solidFill>
                          <a:latin typeface="inter-regular"/>
                        </a:rPr>
                        <a:t>O(n</a:t>
                      </a:r>
                      <a:r>
                        <a:rPr lang="en-US" sz="2400" baseline="30000">
                          <a:solidFill>
                            <a:srgbClr val="333333"/>
                          </a:solidFill>
                          <a:latin typeface="inter-regular"/>
                        </a:rPr>
                        <a:t>2</a:t>
                      </a:r>
                      <a:r>
                        <a:rPr lang="en-US" sz="2400">
                          <a:solidFill>
                            <a:srgbClr val="333333"/>
                          </a:solidFill>
                          <a:latin typeface="inter-regular"/>
                        </a:rPr>
                        <a:t>)</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just"/>
                      <a:r>
                        <a:rPr lang="en-US" sz="2400" b="1" dirty="0">
                          <a:solidFill>
                            <a:srgbClr val="333333"/>
                          </a:solidFill>
                          <a:latin typeface="inter-bold"/>
                        </a:rPr>
                        <a:t>Worst Case</a:t>
                      </a:r>
                      <a:endParaRPr lang="en-US" sz="2400" dirty="0">
                        <a:solidFill>
                          <a:srgbClr val="333333"/>
                        </a:solidFill>
                        <a:latin typeface="inter-regular"/>
                      </a:endParaRPr>
                    </a:p>
                  </a:txBody>
                  <a:tcPr anchor="ctr">
                    <a:lnL>
                      <a:noFill/>
                    </a:lnL>
                    <a:lnR>
                      <a:noFill/>
                    </a:lnR>
                    <a:lnT>
                      <a:noFill/>
                    </a:lnT>
                    <a:lnB>
                      <a:noFill/>
                    </a:lnB>
                    <a:solidFill>
                      <a:srgbClr val="FFFFFF"/>
                    </a:solidFill>
                  </a:tcPr>
                </a:tc>
                <a:tc>
                  <a:txBody>
                    <a:bodyPr/>
                    <a:lstStyle/>
                    <a:p>
                      <a:pPr algn="just"/>
                      <a:r>
                        <a:rPr lang="en-US" sz="2400" dirty="0">
                          <a:solidFill>
                            <a:srgbClr val="333333"/>
                          </a:solidFill>
                          <a:latin typeface="inter-regular"/>
                        </a:rPr>
                        <a:t>O(n</a:t>
                      </a:r>
                      <a:r>
                        <a:rPr lang="en-US" sz="2400" baseline="30000" dirty="0">
                          <a:solidFill>
                            <a:srgbClr val="333333"/>
                          </a:solidFill>
                          <a:latin typeface="inter-regular"/>
                        </a:rPr>
                        <a:t>2</a:t>
                      </a:r>
                      <a:r>
                        <a:rPr lang="en-US" sz="2400" dirty="0">
                          <a:solidFill>
                            <a:srgbClr val="333333"/>
                          </a:solidFill>
                          <a:latin typeface="inter-regular"/>
                        </a:rPr>
                        <a:t>)</a:t>
                      </a: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24"/>
          <p:cNvSpPr txBox="1"/>
          <p:nvPr/>
        </p:nvSpPr>
        <p:spPr>
          <a:xfrm>
            <a:off x="780539" y="1952625"/>
            <a:ext cx="3934800"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dirty="0">
                <a:solidFill>
                  <a:srgbClr val="191919"/>
                </a:solidFill>
                <a:latin typeface="Rubik"/>
                <a:ea typeface="Rubik"/>
                <a:cs typeface="Rubik"/>
                <a:sym typeface="Rubik"/>
              </a:rPr>
              <a:t>Selection Sort</a:t>
            </a:r>
            <a:endParaRPr sz="700"/>
          </a:p>
        </p:txBody>
      </p:sp>
      <p:sp>
        <p:nvSpPr>
          <p:cNvPr id="282" name="Google Shape;282;p24"/>
          <p:cNvSpPr/>
          <p:nvPr/>
        </p:nvSpPr>
        <p:spPr>
          <a:xfrm>
            <a:off x="4175384" y="-1133475"/>
            <a:ext cx="2323212" cy="2333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6" name="Picture 5" descr="selectionsort.png"/>
          <p:cNvPicPr>
            <a:picLocks noChangeAspect="1"/>
          </p:cNvPicPr>
          <p:nvPr/>
        </p:nvPicPr>
        <p:blipFill>
          <a:blip r:embed="rId3"/>
          <a:stretch>
            <a:fillRect/>
          </a:stretch>
        </p:blipFill>
        <p:spPr>
          <a:xfrm>
            <a:off x="4343400" y="-404070"/>
            <a:ext cx="4946672" cy="55475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8" name="Rectangle 7"/>
          <p:cNvSpPr/>
          <p:nvPr/>
        </p:nvSpPr>
        <p:spPr>
          <a:xfrm>
            <a:off x="228600" y="666750"/>
            <a:ext cx="4495800" cy="3416320"/>
          </a:xfrm>
          <a:prstGeom prst="rect">
            <a:avLst/>
          </a:prstGeom>
        </p:spPr>
        <p:txBody>
          <a:bodyPr wrap="square">
            <a:spAutoFit/>
          </a:bodyPr>
          <a:lstStyle/>
          <a:p>
            <a:r>
              <a:rPr lang="en-US" sz="1800" dirty="0">
                <a:solidFill>
                  <a:schemeClr val="accent1">
                    <a:lumMod val="20000"/>
                    <a:lumOff val="80000"/>
                  </a:schemeClr>
                </a:solidFill>
              </a:rPr>
              <a:t>The same approach is applied in insertion sort. The idea behind the insertion sort is that first take one element, iterate it through the sorted array.</a:t>
            </a:r>
          </a:p>
          <a:p>
            <a:endParaRPr lang="en-US" sz="1800" dirty="0">
              <a:solidFill>
                <a:schemeClr val="accent1">
                  <a:lumMod val="20000"/>
                  <a:lumOff val="80000"/>
                </a:schemeClr>
              </a:solidFill>
            </a:endParaRPr>
          </a:p>
          <a:p>
            <a:r>
              <a:rPr lang="en-US" sz="1800" dirty="0"/>
              <a:t>In selection sort, the first smallest element</a:t>
            </a:r>
            <a:r>
              <a:rPr lang="en-US" sz="1800" dirty="0">
                <a:solidFill>
                  <a:schemeClr val="accent1">
                    <a:lumMod val="20000"/>
                    <a:lumOff val="80000"/>
                  </a:schemeClr>
                </a:solidFill>
              </a:rPr>
              <a:t> is selected from the unsorted array and placed at the first position. After that second smallest element is selected and placed in the second position. The process continues until the array is entirely sorted.</a:t>
            </a:r>
          </a:p>
        </p:txBody>
      </p:sp>
      <p:sp>
        <p:nvSpPr>
          <p:cNvPr id="9" name="TextBox 8"/>
          <p:cNvSpPr txBox="1"/>
          <p:nvPr/>
        </p:nvSpPr>
        <p:spPr>
          <a:xfrm>
            <a:off x="152400" y="57150"/>
            <a:ext cx="4343400" cy="461665"/>
          </a:xfrm>
          <a:prstGeom prst="rect">
            <a:avLst/>
          </a:prstGeom>
          <a:noFill/>
        </p:spPr>
        <p:txBody>
          <a:bodyPr wrap="square" rtlCol="0">
            <a:spAutoFit/>
          </a:bodyPr>
          <a:lstStyle/>
          <a:p>
            <a:pPr algn="ctr"/>
            <a:r>
              <a:rPr lang="en-US" sz="2400" b="1" dirty="0">
                <a:solidFill>
                  <a:schemeClr val="accent1">
                    <a:lumMod val="20000"/>
                    <a:lumOff val="80000"/>
                  </a:schemeClr>
                </a:solidFill>
              </a:rPr>
              <a:t>SELECTION SORT</a:t>
            </a:r>
          </a:p>
        </p:txBody>
      </p:sp>
      <p:pic>
        <p:nvPicPr>
          <p:cNvPr id="10" name="Picture 9" descr="sddefault.jpg"/>
          <p:cNvPicPr>
            <a:picLocks noChangeAspect="1"/>
          </p:cNvPicPr>
          <p:nvPr/>
        </p:nvPicPr>
        <p:blipFill>
          <a:blip r:embed="rId3"/>
          <a:stretch>
            <a:fillRect/>
          </a:stretch>
        </p:blipFill>
        <p:spPr>
          <a:xfrm>
            <a:off x="5080000" y="-19050"/>
            <a:ext cx="3911600" cy="5143500"/>
          </a:xfrm>
          <a:prstGeom prst="rect">
            <a:avLst/>
          </a:prstGeom>
        </p:spPr>
      </p:pic>
      <p:sp>
        <p:nvSpPr>
          <p:cNvPr id="135" name="Google Shape;135;p15"/>
          <p:cNvSpPr/>
          <p:nvPr/>
        </p:nvSpPr>
        <p:spPr>
          <a:xfrm>
            <a:off x="4390502" y="1054226"/>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4" name="Google Shape;134;p15"/>
          <p:cNvSpPr/>
          <p:nvPr/>
        </p:nvSpPr>
        <p:spPr>
          <a:xfrm>
            <a:off x="7560500" y="3714750"/>
            <a:ext cx="2433841" cy="2444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9144000" cy="1893300"/>
          </a:xfrm>
          <a:prstGeom prst="rect">
            <a:avLst/>
          </a:pr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3652886" y="489060"/>
            <a:ext cx="4976775"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b="0" i="0" u="none" strike="noStrike" cap="none" dirty="0">
                <a:solidFill>
                  <a:schemeClr val="dk1"/>
                </a:solidFill>
                <a:latin typeface="Rubik"/>
                <a:ea typeface="Rubik"/>
                <a:cs typeface="Rubik"/>
                <a:sym typeface="Rubik"/>
              </a:rPr>
              <a:t>Selectin Sort</a:t>
            </a:r>
            <a:endParaRPr sz="700">
              <a:solidFill>
                <a:schemeClr val="dk1"/>
              </a:solidFill>
            </a:endParaRPr>
          </a:p>
        </p:txBody>
      </p:sp>
      <p:pic>
        <p:nvPicPr>
          <p:cNvPr id="6" name="Selection sort ( Step By Step Animation ) (2).mp4">
            <a:hlinkClick r:id="" action="ppaction://media"/>
          </p:cNvPr>
          <p:cNvPicPr>
            <a:picLocks noRot="1" noChangeAspect="1"/>
          </p:cNvPicPr>
          <p:nvPr>
            <a:videoFile r:link="rId1"/>
          </p:nvPr>
        </p:nvPicPr>
        <p:blipFill>
          <a:blip r:embed="rId4"/>
          <a:stretch>
            <a:fillRect/>
          </a:stretch>
        </p:blipFill>
        <p:spPr>
          <a:xfrm>
            <a:off x="0" y="1219200"/>
            <a:ext cx="9144000" cy="3943350"/>
          </a:xfrm>
          <a:prstGeom prst="rect">
            <a:avLst/>
          </a:prstGeom>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6"/>
                                        </p:tgtEl>
                                      </p:cBhvr>
                                    </p:cmd>
                                  </p:childTnLst>
                                </p:cTn>
                              </p:par>
                            </p:childTnLst>
                          </p:cTn>
                        </p:par>
                      </p:childTnLst>
                    </p:cTn>
                  </p:par>
                </p:childTnLst>
              </p:cTn>
              <p:nextCondLst>
                <p:cond evt="onClick" delay="0">
                  <p:tgtEl>
                    <p:spTgt spid="6"/>
                  </p:tgtEl>
                </p:cond>
              </p:nextCondLst>
            </p:seq>
            <p:video>
              <p:cMediaNode>
                <p:cTn id="7" fill="remove" display="0">
                  <p:stCondLst>
                    <p:cond delay="indefinite"/>
                  </p:stCondLst>
                  <p:endCondLst>
                    <p:cond evt="onNext" delay="0">
                      <p:tgtEl>
                        <p:sldTgt/>
                      </p:tgtEl>
                    </p:cond>
                    <p:cond evt="onPrev" delay="0">
                      <p:tgtEl>
                        <p:sldTgt/>
                      </p:tgtEl>
                    </p:cond>
                  </p:endCondLst>
                </p:cTn>
                <p:tgtEl>
                  <p:spTgt spid="6"/>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304800" y="763387"/>
            <a:ext cx="2768835" cy="184665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1"/>
                </a:solidFill>
                <a:latin typeface="Rubik"/>
                <a:ea typeface="Rubik"/>
                <a:cs typeface="Rubik"/>
                <a:sym typeface="Rubik"/>
              </a:rPr>
              <a:t>Selection </a:t>
            </a:r>
            <a:r>
              <a:rPr lang="en-US" sz="4000" dirty="0" err="1">
                <a:solidFill>
                  <a:schemeClr val="dk1"/>
                </a:solidFill>
                <a:latin typeface="Rubik"/>
                <a:ea typeface="Rubik"/>
                <a:cs typeface="Rubik"/>
                <a:sym typeface="Rubik"/>
              </a:rPr>
              <a:t>Sor</a:t>
            </a:r>
            <a:r>
              <a:rPr lang="en" sz="4000" dirty="0">
                <a:solidFill>
                  <a:schemeClr val="dk1"/>
                </a:solidFill>
                <a:latin typeface="Rubik"/>
                <a:ea typeface="Rubik"/>
                <a:cs typeface="Rubik"/>
                <a:sym typeface="Rubik"/>
              </a:rPr>
              <a:t>t Algorithm</a:t>
            </a:r>
            <a:endParaRPr sz="700">
              <a:solidFill>
                <a:schemeClr val="dk1"/>
              </a:solidFill>
            </a:endParaRPr>
          </a:p>
        </p:txBody>
      </p:sp>
      <p:sp>
        <p:nvSpPr>
          <p:cNvPr id="156" name="Google Shape;156;p16"/>
          <p:cNvSpPr/>
          <p:nvPr/>
        </p:nvSpPr>
        <p:spPr>
          <a:xfrm rot="10800000">
            <a:off x="506784" y="3585019"/>
            <a:ext cx="2686708" cy="269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7" name="Google Shape;157;p16"/>
          <p:cNvSpPr/>
          <p:nvPr/>
        </p:nvSpPr>
        <p:spPr>
          <a:xfrm>
            <a:off x="-1103341" y="3579418"/>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Rectangle 19"/>
          <p:cNvSpPr/>
          <p:nvPr/>
        </p:nvSpPr>
        <p:spPr>
          <a:xfrm>
            <a:off x="3429000" y="209550"/>
            <a:ext cx="5715000" cy="4401205"/>
          </a:xfrm>
          <a:prstGeom prst="rect">
            <a:avLst/>
          </a:prstGeom>
        </p:spPr>
        <p:txBody>
          <a:bodyPr wrap="square">
            <a:spAutoFit/>
          </a:bodyPr>
          <a:lstStyle/>
          <a:p>
            <a:r>
              <a:rPr lang="en-US" sz="2000" b="1" dirty="0"/>
              <a:t>void</a:t>
            </a:r>
            <a:r>
              <a:rPr lang="en-US" sz="2000" dirty="0"/>
              <a:t> selection(</a:t>
            </a:r>
            <a:r>
              <a:rPr lang="en-US" sz="2000" b="1" dirty="0" err="1"/>
              <a:t>int</a:t>
            </a:r>
            <a:r>
              <a:rPr lang="en-US" sz="2000" dirty="0"/>
              <a:t> </a:t>
            </a:r>
            <a:r>
              <a:rPr lang="en-US" sz="2000" dirty="0" err="1"/>
              <a:t>arr</a:t>
            </a:r>
            <a:r>
              <a:rPr lang="en-US" sz="2000" dirty="0"/>
              <a:t>[], </a:t>
            </a:r>
            <a:r>
              <a:rPr lang="en-US" sz="2000" b="1" dirty="0" err="1"/>
              <a:t>int</a:t>
            </a:r>
            <a:r>
              <a:rPr lang="en-US" sz="2000" dirty="0"/>
              <a:t> n)  </a:t>
            </a:r>
          </a:p>
          <a:p>
            <a:r>
              <a:rPr lang="en-US" sz="2000" dirty="0"/>
              <a:t>{  </a:t>
            </a:r>
          </a:p>
          <a:p>
            <a:r>
              <a:rPr lang="en-US" sz="2000" dirty="0"/>
              <a:t>    </a:t>
            </a:r>
            <a:r>
              <a:rPr lang="en-US" sz="2000" b="1" dirty="0" err="1"/>
              <a:t>int</a:t>
            </a:r>
            <a:r>
              <a:rPr lang="en-US" sz="2000" dirty="0"/>
              <a:t> </a:t>
            </a:r>
            <a:r>
              <a:rPr lang="en-US" sz="2000" dirty="0" err="1"/>
              <a:t>i</a:t>
            </a:r>
            <a:r>
              <a:rPr lang="en-US" sz="2000" dirty="0"/>
              <a:t>, j, small;  </a:t>
            </a:r>
          </a:p>
          <a:p>
            <a:r>
              <a:rPr lang="en-US" sz="2000" dirty="0"/>
              <a:t>    </a:t>
            </a:r>
            <a:r>
              <a:rPr lang="en-US" sz="2000" b="1" dirty="0"/>
              <a:t>for</a:t>
            </a:r>
            <a:r>
              <a:rPr lang="en-US" sz="2000" dirty="0"/>
              <a:t> (</a:t>
            </a:r>
            <a:r>
              <a:rPr lang="en-US" sz="2000" dirty="0" err="1"/>
              <a:t>i</a:t>
            </a:r>
            <a:r>
              <a:rPr lang="en-US" sz="2000" dirty="0"/>
              <a:t> = 0; </a:t>
            </a:r>
            <a:r>
              <a:rPr lang="en-US" sz="2000" dirty="0" err="1"/>
              <a:t>i</a:t>
            </a:r>
            <a:r>
              <a:rPr lang="en-US" sz="2000" dirty="0"/>
              <a:t> &lt; n-1; </a:t>
            </a:r>
            <a:r>
              <a:rPr lang="en-US" sz="2000" dirty="0" err="1"/>
              <a:t>i</a:t>
            </a:r>
            <a:r>
              <a:rPr lang="en-US" sz="2000" dirty="0"/>
              <a:t>++)    </a:t>
            </a:r>
          </a:p>
          <a:p>
            <a:r>
              <a:rPr lang="en-US" sz="2000" dirty="0"/>
              <a:t>    {  </a:t>
            </a:r>
          </a:p>
          <a:p>
            <a:r>
              <a:rPr lang="en-US" sz="2000" dirty="0"/>
              <a:t>        small = </a:t>
            </a:r>
            <a:r>
              <a:rPr lang="en-US" sz="2000" dirty="0" err="1"/>
              <a:t>i</a:t>
            </a:r>
            <a:r>
              <a:rPr lang="en-US" sz="2000" dirty="0"/>
              <a:t>;           </a:t>
            </a:r>
          </a:p>
          <a:p>
            <a:r>
              <a:rPr lang="en-US" sz="2000" dirty="0"/>
              <a:t>        </a:t>
            </a:r>
            <a:r>
              <a:rPr lang="en-US" sz="2000" b="1" dirty="0"/>
              <a:t>for</a:t>
            </a:r>
            <a:r>
              <a:rPr lang="en-US" sz="2000" dirty="0"/>
              <a:t> (j = i+1; j &lt; n; j++)  </a:t>
            </a:r>
          </a:p>
          <a:p>
            <a:r>
              <a:rPr lang="en-US" sz="2000" dirty="0"/>
              <a:t>        </a:t>
            </a:r>
            <a:r>
              <a:rPr lang="en-US" sz="2000" b="1" dirty="0"/>
              <a:t>if</a:t>
            </a:r>
            <a:r>
              <a:rPr lang="en-US" sz="2000" dirty="0"/>
              <a:t> (</a:t>
            </a:r>
            <a:r>
              <a:rPr lang="en-US" sz="2000" dirty="0" err="1"/>
              <a:t>arr</a:t>
            </a:r>
            <a:r>
              <a:rPr lang="en-US" sz="2000" dirty="0"/>
              <a:t>[j] &lt; </a:t>
            </a:r>
            <a:r>
              <a:rPr lang="en-US" sz="2000" dirty="0" err="1"/>
              <a:t>arr</a:t>
            </a:r>
            <a:r>
              <a:rPr lang="en-US" sz="2000" dirty="0"/>
              <a:t>[small])  </a:t>
            </a:r>
          </a:p>
          <a:p>
            <a:r>
              <a:rPr lang="en-US" sz="2000" dirty="0"/>
              <a:t>            small = j;  </a:t>
            </a:r>
          </a:p>
          <a:p>
            <a:r>
              <a:rPr lang="en-US" sz="2000" dirty="0"/>
              <a:t>    </a:t>
            </a:r>
            <a:r>
              <a:rPr lang="en-US" sz="2000" b="1" dirty="0" err="1"/>
              <a:t>int</a:t>
            </a:r>
            <a:r>
              <a:rPr lang="en-US" sz="2000" dirty="0"/>
              <a:t> temp = </a:t>
            </a:r>
            <a:r>
              <a:rPr lang="en-US" sz="2000" dirty="0" err="1"/>
              <a:t>arr</a:t>
            </a:r>
            <a:r>
              <a:rPr lang="en-US" sz="2000" dirty="0"/>
              <a:t>[small];  </a:t>
            </a:r>
          </a:p>
          <a:p>
            <a:r>
              <a:rPr lang="en-US" sz="2000" dirty="0"/>
              <a:t>    </a:t>
            </a:r>
            <a:r>
              <a:rPr lang="en-US" sz="2000" dirty="0" err="1"/>
              <a:t>arr</a:t>
            </a:r>
            <a:r>
              <a:rPr lang="en-US" sz="2000" dirty="0"/>
              <a:t>[small] = </a:t>
            </a:r>
            <a:r>
              <a:rPr lang="en-US" sz="2000" dirty="0" err="1"/>
              <a:t>arr</a:t>
            </a:r>
            <a:r>
              <a:rPr lang="en-US" sz="2000" dirty="0"/>
              <a:t>[</a:t>
            </a:r>
            <a:r>
              <a:rPr lang="en-US" sz="2000" dirty="0" err="1"/>
              <a:t>i</a:t>
            </a:r>
            <a:r>
              <a:rPr lang="en-US" sz="2000" dirty="0"/>
              <a:t>];  </a:t>
            </a:r>
          </a:p>
          <a:p>
            <a:r>
              <a:rPr lang="en-US" sz="2000" dirty="0"/>
              <a:t>    </a:t>
            </a:r>
            <a:r>
              <a:rPr lang="en-US" sz="2000" dirty="0" err="1"/>
              <a:t>arr</a:t>
            </a:r>
            <a:r>
              <a:rPr lang="en-US" sz="2000" dirty="0"/>
              <a:t>[</a:t>
            </a:r>
            <a:r>
              <a:rPr lang="en-US" sz="2000" dirty="0" err="1"/>
              <a:t>i</a:t>
            </a:r>
            <a:r>
              <a:rPr lang="en-US" sz="2000" dirty="0"/>
              <a:t>] = temp;  </a:t>
            </a:r>
          </a:p>
          <a:p>
            <a:r>
              <a:rPr lang="en-US" sz="2000" dirty="0"/>
              <a:t>    }  </a:t>
            </a:r>
          </a:p>
          <a:p>
            <a:r>
              <a:rPr lang="en-US" sz="2000"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2" name="Google Shape;162;p17"/>
          <p:cNvGrpSpPr/>
          <p:nvPr/>
        </p:nvGrpSpPr>
        <p:grpSpPr>
          <a:xfrm>
            <a:off x="514350" y="514350"/>
            <a:ext cx="3247243" cy="1912482"/>
            <a:chOff x="0" y="0"/>
            <a:chExt cx="8659314" cy="5099952"/>
          </a:xfrm>
        </p:grpSpPr>
        <p:sp>
          <p:nvSpPr>
            <p:cNvPr id="163" name="Google Shape;163;p17"/>
            <p:cNvSpPr/>
            <p:nvPr/>
          </p:nvSpPr>
          <p:spPr>
            <a:xfrm>
              <a:off x="0"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98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4" name="Google Shape;164;p17"/>
            <p:cNvSpPr/>
            <p:nvPr/>
          </p:nvSpPr>
          <p:spPr>
            <a:xfrm>
              <a:off x="1186454"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1961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5" name="Google Shape;165;p17"/>
            <p:cNvSpPr/>
            <p:nvPr/>
          </p:nvSpPr>
          <p:spPr>
            <a:xfrm>
              <a:off x="2372908"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4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59362"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67" name="Google Shape;167;p17"/>
          <p:cNvSpPr/>
          <p:nvPr/>
        </p:nvSpPr>
        <p:spPr>
          <a:xfrm>
            <a:off x="4304870" y="-19050"/>
            <a:ext cx="4839300" cy="5143500"/>
          </a:xfrm>
          <a:prstGeom prst="rect">
            <a:avLst/>
          </a:prstGeom>
          <a:solidFill>
            <a:schemeClr val="lt1"/>
          </a:solidFill>
          <a:ln>
            <a:noFill/>
          </a:ln>
        </p:spPr>
        <p:txBody>
          <a:bodyPr spcFirstLastPara="1" wrap="square" lIns="45725" tIns="45725" rIns="45725" bIns="45725" anchor="ctr" anchorCtr="0">
            <a:noAutofit/>
          </a:bodyPr>
          <a:lstStyle/>
          <a:p>
            <a:pPr lvl="0"/>
            <a:endParaRPr/>
          </a:p>
        </p:txBody>
      </p:sp>
      <p:sp>
        <p:nvSpPr>
          <p:cNvPr id="172" name="Google Shape;172;p17"/>
          <p:cNvSpPr/>
          <p:nvPr/>
        </p:nvSpPr>
        <p:spPr>
          <a:xfrm>
            <a:off x="3867108" y="-583056"/>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17"/>
          <p:cNvSpPr/>
          <p:nvPr/>
        </p:nvSpPr>
        <p:spPr>
          <a:xfrm>
            <a:off x="-603803" y="1988852"/>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17"/>
          <p:cNvSpPr/>
          <p:nvPr/>
        </p:nvSpPr>
        <p:spPr>
          <a:xfrm>
            <a:off x="2337619" y="4879084"/>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aphicFrame>
        <p:nvGraphicFramePr>
          <p:cNvPr id="12" name="Table 11"/>
          <p:cNvGraphicFramePr>
            <a:graphicFrameLocks noGrp="1"/>
          </p:cNvGraphicFramePr>
          <p:nvPr/>
        </p:nvGraphicFramePr>
        <p:xfrm>
          <a:off x="4191000" y="1276350"/>
          <a:ext cx="4399490" cy="2194560"/>
        </p:xfrm>
        <a:graphic>
          <a:graphicData uri="http://schemas.openxmlformats.org/drawingml/2006/table">
            <a:tbl>
              <a:tblPr/>
              <a:tblGrid>
                <a:gridCol w="2199745">
                  <a:extLst>
                    <a:ext uri="{9D8B030D-6E8A-4147-A177-3AD203B41FA5}">
                      <a16:colId xmlns:a16="http://schemas.microsoft.com/office/drawing/2014/main" val="20000"/>
                    </a:ext>
                  </a:extLst>
                </a:gridCol>
                <a:gridCol w="2199745">
                  <a:extLst>
                    <a:ext uri="{9D8B030D-6E8A-4147-A177-3AD203B41FA5}">
                      <a16:colId xmlns:a16="http://schemas.microsoft.com/office/drawing/2014/main" val="20001"/>
                    </a:ext>
                  </a:extLst>
                </a:gridCol>
              </a:tblGrid>
              <a:tr h="0">
                <a:tc>
                  <a:txBody>
                    <a:bodyPr/>
                    <a:lstStyle/>
                    <a:p>
                      <a:r>
                        <a:rPr lang="en-US" sz="2400" dirty="0"/>
                        <a:t>Case</a:t>
                      </a:r>
                    </a:p>
                  </a:txBody>
                  <a:tcPr anchor="ctr">
                    <a:lnL>
                      <a:noFill/>
                    </a:lnL>
                    <a:lnR>
                      <a:noFill/>
                    </a:lnR>
                    <a:lnT>
                      <a:noFill/>
                    </a:lnT>
                    <a:lnB>
                      <a:noFill/>
                    </a:lnB>
                    <a:solidFill>
                      <a:srgbClr val="FFFFFF"/>
                    </a:solidFill>
                  </a:tcPr>
                </a:tc>
                <a:tc>
                  <a:txBody>
                    <a:bodyPr/>
                    <a:lstStyle/>
                    <a:p>
                      <a:r>
                        <a:rPr lang="en-US" sz="2400"/>
                        <a:t>Time Complexity</a:t>
                      </a:r>
                    </a:p>
                  </a:txBody>
                  <a:tcPr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just"/>
                      <a:r>
                        <a:rPr lang="en-US" sz="2400" b="1" dirty="0">
                          <a:solidFill>
                            <a:srgbClr val="333333"/>
                          </a:solidFill>
                          <a:latin typeface="inter-bold"/>
                        </a:rPr>
                        <a:t>Best Case</a:t>
                      </a:r>
                      <a:endParaRPr lang="en-US" sz="2400" dirty="0">
                        <a:solidFill>
                          <a:srgbClr val="333333"/>
                        </a:solidFill>
                        <a:latin typeface="inter-regular"/>
                      </a:endParaRPr>
                    </a:p>
                  </a:txBody>
                  <a:tcPr anchor="ctr">
                    <a:lnL>
                      <a:noFill/>
                    </a:lnL>
                    <a:lnR>
                      <a:noFill/>
                    </a:lnR>
                    <a:lnT>
                      <a:noFill/>
                    </a:lnT>
                    <a:lnB>
                      <a:noFill/>
                    </a:lnB>
                    <a:solidFill>
                      <a:srgbClr val="FFFFFF"/>
                    </a:solidFill>
                  </a:tcPr>
                </a:tc>
                <a:tc>
                  <a:txBody>
                    <a:bodyPr/>
                    <a:lstStyle/>
                    <a:p>
                      <a:pPr algn="just"/>
                      <a:r>
                        <a:rPr lang="en-US" sz="2400">
                          <a:solidFill>
                            <a:srgbClr val="333333"/>
                          </a:solidFill>
                          <a:latin typeface="inter-regular"/>
                        </a:rPr>
                        <a:t>O(n</a:t>
                      </a:r>
                      <a:r>
                        <a:rPr lang="en-US" sz="2400" baseline="30000">
                          <a:solidFill>
                            <a:srgbClr val="333333"/>
                          </a:solidFill>
                          <a:latin typeface="inter-regular"/>
                        </a:rPr>
                        <a:t>2</a:t>
                      </a:r>
                      <a:r>
                        <a:rPr lang="en-US" sz="2400">
                          <a:solidFill>
                            <a:srgbClr val="333333"/>
                          </a:solidFill>
                          <a:latin typeface="inter-regular"/>
                        </a:rPr>
                        <a:t>)</a:t>
                      </a:r>
                    </a:p>
                  </a:txBody>
                  <a:tcPr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just"/>
                      <a:r>
                        <a:rPr lang="en-US" sz="2400" b="1" dirty="0">
                          <a:solidFill>
                            <a:srgbClr val="333333"/>
                          </a:solidFill>
                          <a:latin typeface="inter-bold"/>
                        </a:rPr>
                        <a:t>Average Case</a:t>
                      </a:r>
                      <a:endParaRPr lang="en-US" sz="2400" dirty="0">
                        <a:solidFill>
                          <a:srgbClr val="333333"/>
                        </a:solidFill>
                        <a:latin typeface="inter-regular"/>
                      </a:endParaRPr>
                    </a:p>
                  </a:txBody>
                  <a:tcPr anchor="ctr">
                    <a:lnL>
                      <a:noFill/>
                    </a:lnL>
                    <a:lnR>
                      <a:noFill/>
                    </a:lnR>
                    <a:lnT>
                      <a:noFill/>
                    </a:lnT>
                    <a:lnB>
                      <a:noFill/>
                    </a:lnB>
                    <a:solidFill>
                      <a:srgbClr val="FFFFFF"/>
                    </a:solidFill>
                  </a:tcPr>
                </a:tc>
                <a:tc>
                  <a:txBody>
                    <a:bodyPr/>
                    <a:lstStyle/>
                    <a:p>
                      <a:pPr algn="just"/>
                      <a:r>
                        <a:rPr lang="en-US" sz="2400">
                          <a:solidFill>
                            <a:srgbClr val="333333"/>
                          </a:solidFill>
                          <a:latin typeface="inter-regular"/>
                        </a:rPr>
                        <a:t>O(n</a:t>
                      </a:r>
                      <a:r>
                        <a:rPr lang="en-US" sz="2400" baseline="30000">
                          <a:solidFill>
                            <a:srgbClr val="333333"/>
                          </a:solidFill>
                          <a:latin typeface="inter-regular"/>
                        </a:rPr>
                        <a:t>2</a:t>
                      </a:r>
                      <a:r>
                        <a:rPr lang="en-US" sz="2400">
                          <a:solidFill>
                            <a:srgbClr val="333333"/>
                          </a:solidFill>
                          <a:latin typeface="inter-regular"/>
                        </a:rPr>
                        <a:t>)</a:t>
                      </a:r>
                    </a:p>
                  </a:txBody>
                  <a:tcPr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just"/>
                      <a:r>
                        <a:rPr lang="en-US" sz="2400" b="1" dirty="0">
                          <a:solidFill>
                            <a:srgbClr val="333333"/>
                          </a:solidFill>
                          <a:latin typeface="inter-bold"/>
                        </a:rPr>
                        <a:t>Worst Case</a:t>
                      </a:r>
                      <a:endParaRPr lang="en-US" sz="2400" dirty="0">
                        <a:solidFill>
                          <a:srgbClr val="333333"/>
                        </a:solidFill>
                        <a:latin typeface="inter-regular"/>
                      </a:endParaRPr>
                    </a:p>
                  </a:txBody>
                  <a:tcPr anchor="ctr">
                    <a:lnL>
                      <a:noFill/>
                    </a:lnL>
                    <a:lnR>
                      <a:noFill/>
                    </a:lnR>
                    <a:lnT>
                      <a:noFill/>
                    </a:lnT>
                    <a:lnB>
                      <a:noFill/>
                    </a:lnB>
                    <a:solidFill>
                      <a:srgbClr val="FFFFFF"/>
                    </a:solidFill>
                  </a:tcPr>
                </a:tc>
                <a:tc>
                  <a:txBody>
                    <a:bodyPr/>
                    <a:lstStyle/>
                    <a:p>
                      <a:pPr algn="just"/>
                      <a:r>
                        <a:rPr lang="en-US" sz="2400" dirty="0">
                          <a:solidFill>
                            <a:srgbClr val="333333"/>
                          </a:solidFill>
                          <a:latin typeface="inter-regular"/>
                        </a:rPr>
                        <a:t>O(n</a:t>
                      </a:r>
                      <a:r>
                        <a:rPr lang="en-US" sz="2400" baseline="30000" dirty="0">
                          <a:solidFill>
                            <a:srgbClr val="333333"/>
                          </a:solidFill>
                          <a:latin typeface="inter-regular"/>
                        </a:rPr>
                        <a:t>2</a:t>
                      </a:r>
                      <a:r>
                        <a:rPr lang="en-US" sz="2400" dirty="0">
                          <a:solidFill>
                            <a:srgbClr val="333333"/>
                          </a:solidFill>
                          <a:latin typeface="inter-regular"/>
                        </a:rPr>
                        <a:t>)</a:t>
                      </a:r>
                    </a:p>
                  </a:txBody>
                  <a:tcPr anchor="ctr">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80"/>
        <p:cNvGrpSpPr/>
        <p:nvPr/>
      </p:nvGrpSpPr>
      <p:grpSpPr>
        <a:xfrm>
          <a:off x="0" y="0"/>
          <a:ext cx="0" cy="0"/>
          <a:chOff x="0" y="0"/>
          <a:chExt cx="0" cy="0"/>
        </a:xfrm>
      </p:grpSpPr>
      <p:sp>
        <p:nvSpPr>
          <p:cNvPr id="283" name="Google Shape;283;p24"/>
          <p:cNvSpPr txBox="1"/>
          <p:nvPr/>
        </p:nvSpPr>
        <p:spPr>
          <a:xfrm>
            <a:off x="780539" y="1952625"/>
            <a:ext cx="3934800"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dirty="0">
                <a:solidFill>
                  <a:srgbClr val="191919"/>
                </a:solidFill>
                <a:latin typeface="Rubik"/>
                <a:ea typeface="Rubik"/>
                <a:cs typeface="Rubik"/>
                <a:sym typeface="Rubik"/>
              </a:rPr>
              <a:t>Merge Sort</a:t>
            </a:r>
            <a:endParaRPr sz="700"/>
          </a:p>
        </p:txBody>
      </p:sp>
      <p:pic>
        <p:nvPicPr>
          <p:cNvPr id="5" name="Picture 4" descr="merge.jpeg"/>
          <p:cNvPicPr>
            <a:picLocks noChangeAspect="1"/>
          </p:cNvPicPr>
          <p:nvPr/>
        </p:nvPicPr>
        <p:blipFill>
          <a:blip r:embed="rId3"/>
          <a:stretch>
            <a:fillRect/>
          </a:stretch>
        </p:blipFill>
        <p:spPr>
          <a:xfrm>
            <a:off x="4114800" y="0"/>
            <a:ext cx="5029200" cy="5143500"/>
          </a:xfrm>
          <a:prstGeom prst="rect">
            <a:avLst/>
          </a:prstGeom>
        </p:spPr>
      </p:pic>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8" name="Rectangle 7"/>
          <p:cNvSpPr/>
          <p:nvPr/>
        </p:nvSpPr>
        <p:spPr>
          <a:xfrm>
            <a:off x="228600" y="666750"/>
            <a:ext cx="4495800" cy="4247317"/>
          </a:xfrm>
          <a:prstGeom prst="rect">
            <a:avLst/>
          </a:prstGeom>
        </p:spPr>
        <p:txBody>
          <a:bodyPr wrap="square">
            <a:spAutoFit/>
          </a:bodyPr>
          <a:lstStyle/>
          <a:p>
            <a:r>
              <a:rPr lang="en-US" sz="1800" dirty="0">
                <a:solidFill>
                  <a:schemeClr val="accent1">
                    <a:lumMod val="20000"/>
                    <a:lumOff val="80000"/>
                  </a:schemeClr>
                </a:solidFill>
              </a:rPr>
              <a:t>In this technique, we segment a problem into two halves and solve them individually. After finding the solution of each half, we merge them back to represent the solution of the main problem.</a:t>
            </a:r>
          </a:p>
          <a:p>
            <a:r>
              <a:rPr lang="en-US" sz="1800" dirty="0"/>
              <a:t>In selection sort, the first smallest element</a:t>
            </a:r>
            <a:r>
              <a:rPr lang="en-US" sz="1800" dirty="0">
                <a:solidFill>
                  <a:schemeClr val="accent1">
                    <a:lumMod val="20000"/>
                    <a:lumOff val="80000"/>
                  </a:schemeClr>
                </a:solidFill>
              </a:rPr>
              <a:t> The </a:t>
            </a:r>
            <a:r>
              <a:rPr lang="en-US" sz="1800" dirty="0" err="1">
                <a:solidFill>
                  <a:schemeClr val="accent1">
                    <a:lumMod val="20000"/>
                    <a:lumOff val="80000"/>
                  </a:schemeClr>
                </a:solidFill>
              </a:rPr>
              <a:t>MergeSort</a:t>
            </a:r>
            <a:r>
              <a:rPr lang="en-US" sz="1800" dirty="0">
                <a:solidFill>
                  <a:schemeClr val="accent1">
                    <a:lumMod val="20000"/>
                    <a:lumOff val="80000"/>
                  </a:schemeClr>
                </a:solidFill>
              </a:rPr>
              <a:t> function keeps on splitting an array into two halves until a condition is met where we try to perform </a:t>
            </a:r>
            <a:r>
              <a:rPr lang="en-US" sz="1800" dirty="0" err="1">
                <a:solidFill>
                  <a:schemeClr val="accent1">
                    <a:lumMod val="20000"/>
                    <a:lumOff val="80000"/>
                  </a:schemeClr>
                </a:solidFill>
              </a:rPr>
              <a:t>MergeSort</a:t>
            </a:r>
            <a:r>
              <a:rPr lang="en-US" sz="1800" dirty="0">
                <a:solidFill>
                  <a:schemeClr val="accent1">
                    <a:lumMod val="20000"/>
                    <a:lumOff val="80000"/>
                  </a:schemeClr>
                </a:solidFill>
              </a:rPr>
              <a:t> on a </a:t>
            </a:r>
            <a:r>
              <a:rPr lang="en-US" sz="1800" dirty="0" err="1">
                <a:solidFill>
                  <a:schemeClr val="accent1">
                    <a:lumMod val="20000"/>
                    <a:lumOff val="80000"/>
                  </a:schemeClr>
                </a:solidFill>
              </a:rPr>
              <a:t>subarray</a:t>
            </a:r>
            <a:r>
              <a:rPr lang="en-US" sz="1800" dirty="0">
                <a:solidFill>
                  <a:schemeClr val="accent1">
                    <a:lumMod val="20000"/>
                    <a:lumOff val="80000"/>
                  </a:schemeClr>
                </a:solidFill>
              </a:rPr>
              <a:t> of size 1, i.e., p == r.</a:t>
            </a:r>
          </a:p>
          <a:p>
            <a:r>
              <a:rPr lang="en-US" sz="1800" dirty="0">
                <a:solidFill>
                  <a:schemeClr val="accent1">
                    <a:lumMod val="20000"/>
                    <a:lumOff val="80000"/>
                  </a:schemeClr>
                </a:solidFill>
              </a:rPr>
              <a:t>And then, it combines the individually sorted </a:t>
            </a:r>
            <a:r>
              <a:rPr lang="en-US" sz="1800" dirty="0" err="1">
                <a:solidFill>
                  <a:schemeClr val="accent1">
                    <a:lumMod val="20000"/>
                    <a:lumOff val="80000"/>
                  </a:schemeClr>
                </a:solidFill>
              </a:rPr>
              <a:t>subarrays</a:t>
            </a:r>
            <a:r>
              <a:rPr lang="en-US" sz="1800" dirty="0">
                <a:solidFill>
                  <a:schemeClr val="accent1">
                    <a:lumMod val="20000"/>
                    <a:lumOff val="80000"/>
                  </a:schemeClr>
                </a:solidFill>
              </a:rPr>
              <a:t> into larger arrays until the whole array is merged.</a:t>
            </a:r>
          </a:p>
          <a:p>
            <a:endParaRPr lang="en-US" sz="1800" dirty="0">
              <a:solidFill>
                <a:schemeClr val="accent1">
                  <a:lumMod val="20000"/>
                  <a:lumOff val="80000"/>
                </a:schemeClr>
              </a:solidFill>
            </a:endParaRPr>
          </a:p>
        </p:txBody>
      </p:sp>
      <p:sp>
        <p:nvSpPr>
          <p:cNvPr id="9" name="TextBox 8"/>
          <p:cNvSpPr txBox="1"/>
          <p:nvPr/>
        </p:nvSpPr>
        <p:spPr>
          <a:xfrm>
            <a:off x="152400" y="57150"/>
            <a:ext cx="4343400" cy="461665"/>
          </a:xfrm>
          <a:prstGeom prst="rect">
            <a:avLst/>
          </a:prstGeom>
          <a:noFill/>
        </p:spPr>
        <p:txBody>
          <a:bodyPr wrap="square" rtlCol="0">
            <a:spAutoFit/>
          </a:bodyPr>
          <a:lstStyle/>
          <a:p>
            <a:pPr algn="ctr"/>
            <a:r>
              <a:rPr lang="en-US" sz="2400" b="1" dirty="0">
                <a:solidFill>
                  <a:schemeClr val="accent1">
                    <a:lumMod val="20000"/>
                    <a:lumOff val="80000"/>
                  </a:schemeClr>
                </a:solidFill>
              </a:rPr>
              <a:t>MERGE SORT</a:t>
            </a:r>
          </a:p>
        </p:txBody>
      </p:sp>
      <p:pic>
        <p:nvPicPr>
          <p:cNvPr id="10" name="Picture 9" descr="sddefault.jpg"/>
          <p:cNvPicPr>
            <a:picLocks noChangeAspect="1"/>
          </p:cNvPicPr>
          <p:nvPr/>
        </p:nvPicPr>
        <p:blipFill>
          <a:blip r:embed="rId3"/>
          <a:stretch>
            <a:fillRect/>
          </a:stretch>
        </p:blipFill>
        <p:spPr>
          <a:xfrm>
            <a:off x="5080000" y="-19050"/>
            <a:ext cx="3911600" cy="5143500"/>
          </a:xfrm>
          <a:prstGeom prst="rect">
            <a:avLst/>
          </a:prstGeom>
        </p:spPr>
      </p:pic>
      <p:sp>
        <p:nvSpPr>
          <p:cNvPr id="135" name="Google Shape;135;p15"/>
          <p:cNvSpPr/>
          <p:nvPr/>
        </p:nvSpPr>
        <p:spPr>
          <a:xfrm>
            <a:off x="4390502" y="1054226"/>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4" name="Google Shape;134;p15"/>
          <p:cNvSpPr/>
          <p:nvPr/>
        </p:nvSpPr>
        <p:spPr>
          <a:xfrm>
            <a:off x="7560500" y="3714750"/>
            <a:ext cx="2433841" cy="2444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2"/>
          <p:cNvSpPr txBox="1"/>
          <p:nvPr/>
        </p:nvSpPr>
        <p:spPr>
          <a:xfrm>
            <a:off x="514350" y="626614"/>
            <a:ext cx="4484700"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i="0" u="none" strike="noStrike" cap="none" dirty="0">
                <a:solidFill>
                  <a:schemeClr val="dk1"/>
                </a:solidFill>
                <a:latin typeface="Rubik"/>
                <a:ea typeface="Rubik"/>
                <a:cs typeface="Rubik"/>
                <a:sym typeface="Rubik"/>
              </a:rPr>
              <a:t>What is need of Sorting</a:t>
            </a:r>
            <a:endParaRPr sz="4000">
              <a:solidFill>
                <a:schemeClr val="dk1"/>
              </a:solidFill>
              <a:latin typeface="Rubik"/>
              <a:ea typeface="Rubik"/>
              <a:cs typeface="Rubik"/>
              <a:sym typeface="Rubik"/>
            </a:endParaRPr>
          </a:p>
        </p:txBody>
      </p:sp>
      <p:grpSp>
        <p:nvGrpSpPr>
          <p:cNvPr id="73" name="Google Shape;73;p12"/>
          <p:cNvGrpSpPr/>
          <p:nvPr/>
        </p:nvGrpSpPr>
        <p:grpSpPr>
          <a:xfrm>
            <a:off x="514350" y="2561034"/>
            <a:ext cx="2385337" cy="1173415"/>
            <a:chOff x="0" y="-28575"/>
            <a:chExt cx="6360900" cy="3129107"/>
          </a:xfrm>
        </p:grpSpPr>
        <p:sp>
          <p:nvSpPr>
            <p:cNvPr id="74" name="Google Shape;74;p12"/>
            <p:cNvSpPr txBox="1"/>
            <p:nvPr/>
          </p:nvSpPr>
          <p:spPr>
            <a:xfrm>
              <a:off x="0" y="1032273"/>
              <a:ext cx="6360900" cy="2068259"/>
            </a:xfrm>
            <a:prstGeom prst="rect">
              <a:avLst/>
            </a:prstGeom>
            <a:noFill/>
            <a:ln>
              <a:noFill/>
            </a:ln>
          </p:spPr>
          <p:txBody>
            <a:bodyPr spcFirstLastPara="1" wrap="square" lIns="0" tIns="0" rIns="0" bIns="0" anchor="t" anchorCtr="0">
              <a:spAutoFit/>
            </a:bodyPr>
            <a:lstStyle/>
            <a:p>
              <a:pPr marL="241300" lvl="1" indent="-120650">
                <a:lnSpc>
                  <a:spcPct val="120000"/>
                </a:lnSpc>
                <a:buClr>
                  <a:schemeClr val="dk1"/>
                </a:buClr>
                <a:buSzPts val="1100"/>
                <a:buFont typeface="Arial"/>
                <a:buChar char="•"/>
              </a:pPr>
              <a:r>
                <a:rPr lang="en-US" dirty="0"/>
                <a:t> It is easier and faster to locate items in a sorted list than unsorted.</a:t>
              </a:r>
              <a:endParaRPr>
                <a:solidFill>
                  <a:schemeClr val="dk1"/>
                </a:solidFill>
                <a:latin typeface="Rubik"/>
                <a:ea typeface="Rubik"/>
                <a:cs typeface="Rubik"/>
                <a:sym typeface="Rubik"/>
              </a:endParaRPr>
            </a:p>
          </p:txBody>
        </p:sp>
        <p:sp>
          <p:nvSpPr>
            <p:cNvPr id="75" name="Google Shape;75;p12"/>
            <p:cNvSpPr txBox="1"/>
            <p:nvPr/>
          </p:nvSpPr>
          <p:spPr>
            <a:xfrm>
              <a:off x="0" y="-28575"/>
              <a:ext cx="6360900" cy="68941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b="1" dirty="0">
                  <a:solidFill>
                    <a:schemeClr val="dk1"/>
                  </a:solidFill>
                  <a:latin typeface="Rubik"/>
                  <a:ea typeface="Rubik"/>
                  <a:cs typeface="Rubik"/>
                  <a:sym typeface="Rubik"/>
                </a:rPr>
                <a:t>Easier to search</a:t>
              </a:r>
              <a:endParaRPr>
                <a:solidFill>
                  <a:schemeClr val="dk1"/>
                </a:solidFill>
                <a:latin typeface="Rubik"/>
                <a:ea typeface="Rubik"/>
                <a:cs typeface="Rubik"/>
                <a:sym typeface="Rubik"/>
              </a:endParaRPr>
            </a:p>
          </p:txBody>
        </p:sp>
      </p:grpSp>
      <p:grpSp>
        <p:nvGrpSpPr>
          <p:cNvPr id="76" name="Google Shape;76;p12"/>
          <p:cNvGrpSpPr/>
          <p:nvPr/>
        </p:nvGrpSpPr>
        <p:grpSpPr>
          <a:xfrm>
            <a:off x="6244364" y="2561034"/>
            <a:ext cx="2385338" cy="1284215"/>
            <a:chOff x="0" y="-28575"/>
            <a:chExt cx="6360900" cy="3424574"/>
          </a:xfrm>
        </p:grpSpPr>
        <p:sp>
          <p:nvSpPr>
            <p:cNvPr id="77" name="Google Shape;77;p12"/>
            <p:cNvSpPr txBox="1"/>
            <p:nvPr/>
          </p:nvSpPr>
          <p:spPr>
            <a:xfrm>
              <a:off x="0" y="1032273"/>
              <a:ext cx="6360900" cy="2363726"/>
            </a:xfrm>
            <a:prstGeom prst="rect">
              <a:avLst/>
            </a:prstGeom>
            <a:noFill/>
            <a:ln>
              <a:noFill/>
            </a:ln>
          </p:spPr>
          <p:txBody>
            <a:bodyPr spcFirstLastPara="1" wrap="square" lIns="0" tIns="0" rIns="0" bIns="0" anchor="t" anchorCtr="0">
              <a:spAutoFit/>
            </a:bodyPr>
            <a:lstStyle/>
            <a:p>
              <a:pPr marL="241300" lvl="1" indent="-120650">
                <a:lnSpc>
                  <a:spcPct val="120000"/>
                </a:lnSpc>
                <a:buClr>
                  <a:schemeClr val="dk1"/>
                </a:buClr>
                <a:buSzPts val="1100"/>
                <a:buFont typeface="Arial"/>
                <a:buChar char="•"/>
              </a:pPr>
              <a:r>
                <a:rPr lang="en-US" sz="1200" dirty="0"/>
                <a:t>Sorting algorithms can be used in a program to sort an array for later searching or writing out to an ordered file or report.</a:t>
              </a:r>
              <a:endParaRPr sz="1200">
                <a:solidFill>
                  <a:schemeClr val="dk1"/>
                </a:solidFill>
                <a:latin typeface="Rubik"/>
                <a:ea typeface="Rubik"/>
                <a:cs typeface="Rubik"/>
                <a:sym typeface="Rubik"/>
              </a:endParaRPr>
            </a:p>
          </p:txBody>
        </p:sp>
        <p:sp>
          <p:nvSpPr>
            <p:cNvPr id="78" name="Google Shape;78;p12"/>
            <p:cNvSpPr txBox="1"/>
            <p:nvPr/>
          </p:nvSpPr>
          <p:spPr>
            <a:xfrm>
              <a:off x="0" y="-28575"/>
              <a:ext cx="6360900" cy="68941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b="1" i="0" u="none" strike="noStrike" cap="none" dirty="0">
                  <a:solidFill>
                    <a:schemeClr val="dk1"/>
                  </a:solidFill>
                  <a:latin typeface="Rubik"/>
                  <a:ea typeface="Rubik"/>
                  <a:cs typeface="Rubik"/>
                  <a:sym typeface="Rubik"/>
                </a:rPr>
                <a:t>Soting</a:t>
              </a:r>
              <a:endParaRPr>
                <a:solidFill>
                  <a:schemeClr val="dk1"/>
                </a:solidFill>
                <a:latin typeface="Rubik"/>
                <a:ea typeface="Rubik"/>
                <a:cs typeface="Rubik"/>
                <a:sym typeface="Rubik"/>
              </a:endParaRPr>
            </a:p>
          </p:txBody>
        </p:sp>
      </p:grpSp>
      <p:grpSp>
        <p:nvGrpSpPr>
          <p:cNvPr id="79" name="Google Shape;79;p12"/>
          <p:cNvGrpSpPr/>
          <p:nvPr/>
        </p:nvGrpSpPr>
        <p:grpSpPr>
          <a:xfrm>
            <a:off x="3379357" y="2561034"/>
            <a:ext cx="2792843" cy="2835408"/>
            <a:chOff x="0" y="-28575"/>
            <a:chExt cx="6360900" cy="7561089"/>
          </a:xfrm>
        </p:grpSpPr>
        <p:sp>
          <p:nvSpPr>
            <p:cNvPr id="80" name="Google Shape;80;p12"/>
            <p:cNvSpPr txBox="1"/>
            <p:nvPr/>
          </p:nvSpPr>
          <p:spPr>
            <a:xfrm>
              <a:off x="0" y="1032273"/>
              <a:ext cx="6360900" cy="6500241"/>
            </a:xfrm>
            <a:prstGeom prst="rect">
              <a:avLst/>
            </a:prstGeom>
            <a:noFill/>
            <a:ln>
              <a:noFill/>
            </a:ln>
          </p:spPr>
          <p:txBody>
            <a:bodyPr spcFirstLastPara="1" wrap="square" lIns="0" tIns="0" rIns="0" bIns="0" anchor="t" anchorCtr="0">
              <a:spAutoFit/>
            </a:bodyPr>
            <a:lstStyle/>
            <a:p>
              <a:pPr marL="241300" lvl="1" indent="-120650">
                <a:lnSpc>
                  <a:spcPct val="120000"/>
                </a:lnSpc>
                <a:buClr>
                  <a:schemeClr val="dk1"/>
                </a:buClr>
                <a:buSzPts val="1100"/>
                <a:buFont typeface="Arial"/>
                <a:buChar char="•"/>
              </a:pPr>
              <a:r>
                <a:rPr lang="en-US" sz="1200" dirty="0"/>
                <a:t>A sorting </a:t>
              </a:r>
              <a:r>
                <a:rPr lang="en-US" sz="1200" b="1" dirty="0"/>
                <a:t>algorithm</a:t>
              </a:r>
              <a:r>
                <a:rPr lang="en-US" sz="1200" dirty="0"/>
                <a:t> will put items in a list into an order, such as alphabetical or numerical order</a:t>
              </a:r>
            </a:p>
            <a:p>
              <a:pPr marL="241300" lvl="1" indent="-120650">
                <a:lnSpc>
                  <a:spcPct val="120000"/>
                </a:lnSpc>
                <a:buClr>
                  <a:schemeClr val="dk1"/>
                </a:buClr>
                <a:buSzPts val="1100"/>
                <a:buFont typeface="Arial"/>
                <a:buChar char="•"/>
              </a:pPr>
              <a:r>
                <a:rPr lang="en-US" sz="1200" dirty="0"/>
                <a:t>Sorting a list of items can take a long time, especially if it is a large list. A computer </a:t>
              </a:r>
              <a:r>
                <a:rPr lang="en-US" sz="1200" b="1" dirty="0"/>
                <a:t>program</a:t>
              </a:r>
              <a:r>
                <a:rPr lang="en-US" sz="1200" dirty="0"/>
                <a:t> can be created to do this, making sorting a list of data much easier</a:t>
              </a:r>
              <a:endParaRPr sz="1200">
                <a:solidFill>
                  <a:schemeClr val="dk1"/>
                </a:solidFill>
                <a:latin typeface="Rubik"/>
                <a:ea typeface="Rubik"/>
                <a:cs typeface="Rubik"/>
                <a:sym typeface="Rubik"/>
              </a:endParaRPr>
            </a:p>
          </p:txBody>
        </p:sp>
        <p:sp>
          <p:nvSpPr>
            <p:cNvPr id="81" name="Google Shape;81;p12"/>
            <p:cNvSpPr txBox="1"/>
            <p:nvPr/>
          </p:nvSpPr>
          <p:spPr>
            <a:xfrm>
              <a:off x="0" y="-28575"/>
              <a:ext cx="6360900" cy="68941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b="1" i="0" u="none" strike="noStrike" cap="none" dirty="0">
                  <a:solidFill>
                    <a:schemeClr val="dk1"/>
                  </a:solidFill>
                  <a:latin typeface="Rubik"/>
                  <a:ea typeface="Rubik"/>
                  <a:cs typeface="Rubik"/>
                  <a:sym typeface="Rubik"/>
                </a:rPr>
                <a:t>Sorting algorithm</a:t>
              </a:r>
              <a:endParaRPr>
                <a:solidFill>
                  <a:schemeClr val="dk1"/>
                </a:solidFill>
                <a:latin typeface="Rubik"/>
                <a:ea typeface="Rubik"/>
                <a:cs typeface="Rubik"/>
                <a:sym typeface="Rubik"/>
              </a:endParaRPr>
            </a:p>
          </p:txBody>
        </p:sp>
      </p:grpSp>
      <p:sp>
        <p:nvSpPr>
          <p:cNvPr id="82" name="Google Shape;82;p12"/>
          <p:cNvSpPr/>
          <p:nvPr/>
        </p:nvSpPr>
        <p:spPr>
          <a:xfrm>
            <a:off x="5602878" y="-105980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83" name="Google Shape;83;p12"/>
          <p:cNvSpPr/>
          <p:nvPr/>
        </p:nvSpPr>
        <p:spPr>
          <a:xfrm>
            <a:off x="7008459" y="-1059806"/>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9144000" cy="1893300"/>
          </a:xfrm>
          <a:prstGeom prst="rect">
            <a:avLst/>
          </a:pr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3652886" y="489060"/>
            <a:ext cx="4976775"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b="0" i="0" u="none" strike="noStrike" cap="none" dirty="0">
                <a:solidFill>
                  <a:schemeClr val="dk1"/>
                </a:solidFill>
                <a:latin typeface="Rubik"/>
                <a:ea typeface="Rubik"/>
                <a:cs typeface="Rubik"/>
                <a:sym typeface="Rubik"/>
              </a:rPr>
              <a:t>Merge Sort</a:t>
            </a:r>
            <a:endParaRPr sz="700">
              <a:solidFill>
                <a:schemeClr val="dk1"/>
              </a:solidFill>
            </a:endParaRPr>
          </a:p>
        </p:txBody>
      </p:sp>
      <p:pic>
        <p:nvPicPr>
          <p:cNvPr id="5" name="videoplayback.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1123950"/>
            <a:ext cx="9144000" cy="4019550"/>
          </a:xfrm>
          <a:prstGeom prst="rect">
            <a:avLst/>
          </a:prstGeom>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304800" y="763387"/>
            <a:ext cx="2768835"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1"/>
                </a:solidFill>
                <a:latin typeface="Rubik"/>
                <a:ea typeface="Rubik"/>
                <a:cs typeface="Rubik"/>
                <a:sym typeface="Rubik"/>
              </a:rPr>
              <a:t>Merge </a:t>
            </a:r>
            <a:r>
              <a:rPr lang="en-US" sz="4000" dirty="0" err="1">
                <a:solidFill>
                  <a:schemeClr val="dk1"/>
                </a:solidFill>
                <a:latin typeface="Rubik"/>
                <a:ea typeface="Rubik"/>
                <a:cs typeface="Rubik"/>
                <a:sym typeface="Rubik"/>
              </a:rPr>
              <a:t>Sor</a:t>
            </a:r>
            <a:r>
              <a:rPr lang="en" sz="4000" dirty="0">
                <a:solidFill>
                  <a:schemeClr val="dk1"/>
                </a:solidFill>
                <a:latin typeface="Rubik"/>
                <a:ea typeface="Rubik"/>
                <a:cs typeface="Rubik"/>
                <a:sym typeface="Rubik"/>
              </a:rPr>
              <a:t>t Algorithm</a:t>
            </a:r>
            <a:endParaRPr sz="700">
              <a:solidFill>
                <a:schemeClr val="dk1"/>
              </a:solidFill>
            </a:endParaRPr>
          </a:p>
        </p:txBody>
      </p:sp>
      <p:sp>
        <p:nvSpPr>
          <p:cNvPr id="156" name="Google Shape;156;p16"/>
          <p:cNvSpPr/>
          <p:nvPr/>
        </p:nvSpPr>
        <p:spPr>
          <a:xfrm rot="10800000">
            <a:off x="506784" y="3585019"/>
            <a:ext cx="2686708" cy="269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7" name="Google Shape;157;p16"/>
          <p:cNvSpPr/>
          <p:nvPr/>
        </p:nvSpPr>
        <p:spPr>
          <a:xfrm>
            <a:off x="-1103341" y="3579418"/>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Rectangle 19"/>
          <p:cNvSpPr/>
          <p:nvPr/>
        </p:nvSpPr>
        <p:spPr>
          <a:xfrm>
            <a:off x="3429000" y="209550"/>
            <a:ext cx="5715000" cy="4401205"/>
          </a:xfrm>
          <a:prstGeom prst="rect">
            <a:avLst/>
          </a:prstGeom>
        </p:spPr>
        <p:txBody>
          <a:bodyPr wrap="square">
            <a:spAutoFit/>
          </a:bodyPr>
          <a:lstStyle/>
          <a:p>
            <a:r>
              <a:rPr lang="en-US" sz="2000" b="1" dirty="0"/>
              <a:t>void</a:t>
            </a:r>
            <a:r>
              <a:rPr lang="en-US" sz="2000" dirty="0"/>
              <a:t> merge(</a:t>
            </a:r>
            <a:r>
              <a:rPr lang="en-US" sz="2000" b="1" dirty="0" err="1"/>
              <a:t>int</a:t>
            </a:r>
            <a:r>
              <a:rPr lang="en-US" sz="2000" dirty="0"/>
              <a:t> a[], </a:t>
            </a:r>
            <a:r>
              <a:rPr lang="en-US" sz="2000" b="1" dirty="0" err="1"/>
              <a:t>int</a:t>
            </a:r>
            <a:r>
              <a:rPr lang="en-US" sz="2000" dirty="0"/>
              <a:t> beg, </a:t>
            </a:r>
            <a:r>
              <a:rPr lang="en-US" sz="2000" b="1" dirty="0" err="1"/>
              <a:t>int</a:t>
            </a:r>
            <a:r>
              <a:rPr lang="en-US" sz="2000" dirty="0"/>
              <a:t> mid, </a:t>
            </a:r>
            <a:r>
              <a:rPr lang="en-US" sz="2000" b="1" dirty="0" err="1"/>
              <a:t>int</a:t>
            </a:r>
            <a:r>
              <a:rPr lang="en-US" sz="2000" dirty="0"/>
              <a:t> end)    </a:t>
            </a:r>
          </a:p>
          <a:p>
            <a:r>
              <a:rPr lang="en-US" sz="2000" dirty="0"/>
              <a:t>{    </a:t>
            </a:r>
          </a:p>
          <a:p>
            <a:r>
              <a:rPr lang="en-US" sz="2000" dirty="0"/>
              <a:t>    </a:t>
            </a:r>
            <a:r>
              <a:rPr lang="en-US" sz="2000" b="1" dirty="0" err="1"/>
              <a:t>int</a:t>
            </a:r>
            <a:r>
              <a:rPr lang="en-US" sz="2000" dirty="0"/>
              <a:t> </a:t>
            </a:r>
            <a:r>
              <a:rPr lang="en-US" sz="2000" dirty="0" err="1"/>
              <a:t>i</a:t>
            </a:r>
            <a:r>
              <a:rPr lang="en-US" sz="2000" dirty="0"/>
              <a:t>, j, k;  </a:t>
            </a:r>
          </a:p>
          <a:p>
            <a:r>
              <a:rPr lang="en-US" sz="2000" dirty="0"/>
              <a:t>    </a:t>
            </a:r>
            <a:r>
              <a:rPr lang="en-US" sz="2000" b="1" dirty="0" err="1"/>
              <a:t>int</a:t>
            </a:r>
            <a:r>
              <a:rPr lang="en-US" sz="2000" dirty="0"/>
              <a:t> n1 = mid - beg + 1;    </a:t>
            </a:r>
          </a:p>
          <a:p>
            <a:r>
              <a:rPr lang="en-US" sz="2000" dirty="0"/>
              <a:t>    </a:t>
            </a:r>
            <a:r>
              <a:rPr lang="en-US" sz="2000" b="1" dirty="0" err="1"/>
              <a:t>int</a:t>
            </a:r>
            <a:r>
              <a:rPr lang="en-US" sz="2000" dirty="0"/>
              <a:t> n2 = end - mid;    </a:t>
            </a:r>
          </a:p>
          <a:p>
            <a:r>
              <a:rPr lang="en-US" sz="2000" dirty="0"/>
              <a:t>      </a:t>
            </a:r>
          </a:p>
          <a:p>
            <a:r>
              <a:rPr lang="en-US" sz="2000" dirty="0"/>
              <a:t>    </a:t>
            </a:r>
            <a:r>
              <a:rPr lang="en-US" sz="2000" b="1" dirty="0" err="1"/>
              <a:t>int</a:t>
            </a:r>
            <a:r>
              <a:rPr lang="en-US" sz="2000" dirty="0"/>
              <a:t> </a:t>
            </a:r>
            <a:r>
              <a:rPr lang="en-US" sz="2000" dirty="0" err="1"/>
              <a:t>LeftArray</a:t>
            </a:r>
            <a:r>
              <a:rPr lang="en-US" sz="2000" dirty="0"/>
              <a:t>[n1], </a:t>
            </a:r>
            <a:r>
              <a:rPr lang="en-US" sz="2000" dirty="0" err="1"/>
              <a:t>RightArray</a:t>
            </a:r>
            <a:r>
              <a:rPr lang="en-US" sz="2000" dirty="0"/>
              <a:t>[n2];</a:t>
            </a:r>
          </a:p>
          <a:p>
            <a:r>
              <a:rPr lang="en-US" sz="2000" dirty="0"/>
              <a:t>      </a:t>
            </a:r>
          </a:p>
          <a:p>
            <a:r>
              <a:rPr lang="en-US" sz="2000" dirty="0"/>
              <a:t>    </a:t>
            </a:r>
            <a:r>
              <a:rPr lang="en-US" sz="2000" b="1" dirty="0"/>
              <a:t>for</a:t>
            </a:r>
            <a:r>
              <a:rPr lang="en-US" sz="2000" dirty="0"/>
              <a:t> (</a:t>
            </a:r>
            <a:r>
              <a:rPr lang="en-US" sz="2000" b="1" dirty="0" err="1"/>
              <a:t>int</a:t>
            </a:r>
            <a:r>
              <a:rPr lang="en-US" sz="2000" dirty="0"/>
              <a:t> </a:t>
            </a:r>
            <a:r>
              <a:rPr lang="en-US" sz="2000" dirty="0" err="1"/>
              <a:t>i</a:t>
            </a:r>
            <a:r>
              <a:rPr lang="en-US" sz="2000" dirty="0"/>
              <a:t> = 0; </a:t>
            </a:r>
            <a:r>
              <a:rPr lang="en-US" sz="2000" dirty="0" err="1"/>
              <a:t>i</a:t>
            </a:r>
            <a:r>
              <a:rPr lang="en-US" sz="2000" dirty="0"/>
              <a:t> &lt; n1; </a:t>
            </a:r>
            <a:r>
              <a:rPr lang="en-US" sz="2000" dirty="0" err="1"/>
              <a:t>i</a:t>
            </a:r>
            <a:r>
              <a:rPr lang="en-US" sz="2000" dirty="0"/>
              <a:t>++)    </a:t>
            </a:r>
          </a:p>
          <a:p>
            <a:r>
              <a:rPr lang="en-US" sz="2000" dirty="0"/>
              <a:t>    </a:t>
            </a:r>
            <a:r>
              <a:rPr lang="en-US" sz="2000" dirty="0" err="1"/>
              <a:t>LeftArray</a:t>
            </a:r>
            <a:r>
              <a:rPr lang="en-US" sz="2000" dirty="0"/>
              <a:t>[</a:t>
            </a:r>
            <a:r>
              <a:rPr lang="en-US" sz="2000" dirty="0" err="1"/>
              <a:t>i</a:t>
            </a:r>
            <a:r>
              <a:rPr lang="en-US" sz="2000" dirty="0"/>
              <a:t>] = a[beg + </a:t>
            </a:r>
            <a:r>
              <a:rPr lang="en-US" sz="2000" dirty="0" err="1"/>
              <a:t>i</a:t>
            </a:r>
            <a:r>
              <a:rPr lang="en-US" sz="2000" dirty="0"/>
              <a:t>];    </a:t>
            </a:r>
          </a:p>
          <a:p>
            <a:r>
              <a:rPr lang="en-US" sz="2000" dirty="0"/>
              <a:t>    </a:t>
            </a:r>
            <a:r>
              <a:rPr lang="en-US" sz="2000" b="1" dirty="0"/>
              <a:t>for</a:t>
            </a:r>
            <a:r>
              <a:rPr lang="en-US" sz="2000" dirty="0"/>
              <a:t> (</a:t>
            </a:r>
            <a:r>
              <a:rPr lang="en-US" sz="2000" b="1" dirty="0" err="1"/>
              <a:t>int</a:t>
            </a:r>
            <a:r>
              <a:rPr lang="en-US" sz="2000" dirty="0"/>
              <a:t> j = 0; j &lt; n2; j++)    </a:t>
            </a:r>
          </a:p>
          <a:p>
            <a:r>
              <a:rPr lang="en-US" sz="2000" dirty="0"/>
              <a:t>    </a:t>
            </a:r>
            <a:r>
              <a:rPr lang="en-US" sz="2000" dirty="0" err="1"/>
              <a:t>RightArray</a:t>
            </a:r>
            <a:r>
              <a:rPr lang="en-US" sz="2000" dirty="0"/>
              <a:t>[j] = a[mid + 1 + j];    </a:t>
            </a:r>
          </a:p>
          <a:p>
            <a:r>
              <a:rPr lang="en-US" sz="2000" dirty="0"/>
              <a:t>      </a:t>
            </a:r>
          </a:p>
          <a:p>
            <a:r>
              <a:rPr lang="en-US" sz="20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 name="Text Placeholder 13"/>
          <p:cNvSpPr>
            <a:spLocks noGrp="1"/>
          </p:cNvSpPr>
          <p:nvPr>
            <p:ph type="body" idx="1"/>
          </p:nvPr>
        </p:nvSpPr>
        <p:spPr>
          <a:xfrm>
            <a:off x="514350" y="361950"/>
            <a:ext cx="3690600" cy="4572000"/>
          </a:xfrm>
        </p:spPr>
        <p:txBody>
          <a:bodyPr/>
          <a:lstStyle/>
          <a:p>
            <a:pPr>
              <a:buNone/>
            </a:pPr>
            <a:r>
              <a:rPr lang="en-US" dirty="0"/>
              <a:t> </a:t>
            </a:r>
            <a:r>
              <a:rPr lang="en-US" dirty="0" err="1"/>
              <a:t>i</a:t>
            </a:r>
            <a:r>
              <a:rPr lang="en-US" dirty="0"/>
              <a:t> = 0; /* initial index of first sub-array */  </a:t>
            </a:r>
          </a:p>
          <a:p>
            <a:pPr>
              <a:buNone/>
            </a:pPr>
            <a:r>
              <a:rPr lang="en-US" dirty="0"/>
              <a:t>    j = 0; /* initial index of second sub-array */   </a:t>
            </a:r>
          </a:p>
          <a:p>
            <a:pPr>
              <a:buNone/>
            </a:pPr>
            <a:r>
              <a:rPr lang="en-US" dirty="0"/>
              <a:t>    k = beg;  /* initial index of merged sub-array */  </a:t>
            </a:r>
          </a:p>
          <a:p>
            <a:pPr>
              <a:buNone/>
            </a:pPr>
            <a:r>
              <a:rPr lang="en-US" dirty="0"/>
              <a:t>      </a:t>
            </a:r>
          </a:p>
          <a:p>
            <a:pPr>
              <a:buNone/>
            </a:pPr>
            <a:r>
              <a:rPr lang="en-US" dirty="0"/>
              <a:t>    </a:t>
            </a:r>
            <a:r>
              <a:rPr lang="en-US" b="1" dirty="0"/>
              <a:t>while</a:t>
            </a:r>
            <a:r>
              <a:rPr lang="en-US" dirty="0"/>
              <a:t> (</a:t>
            </a:r>
            <a:r>
              <a:rPr lang="en-US" dirty="0" err="1"/>
              <a:t>i</a:t>
            </a:r>
            <a:r>
              <a:rPr lang="en-US" dirty="0"/>
              <a:t> &lt; n1 &amp;&amp; j &lt; n2)    </a:t>
            </a:r>
          </a:p>
          <a:p>
            <a:pPr>
              <a:buNone/>
            </a:pPr>
            <a:r>
              <a:rPr lang="en-US" dirty="0"/>
              <a:t>    {    </a:t>
            </a:r>
          </a:p>
          <a:p>
            <a:pPr>
              <a:buNone/>
            </a:pPr>
            <a:r>
              <a:rPr lang="en-US" dirty="0"/>
              <a:t>        </a:t>
            </a:r>
            <a:r>
              <a:rPr lang="en-US" b="1" dirty="0"/>
              <a:t>if</a:t>
            </a:r>
            <a:r>
              <a:rPr lang="en-US" dirty="0"/>
              <a:t>(</a:t>
            </a:r>
            <a:r>
              <a:rPr lang="en-US" dirty="0" err="1"/>
              <a:t>LeftArray</a:t>
            </a:r>
            <a:r>
              <a:rPr lang="en-US" dirty="0"/>
              <a:t>[</a:t>
            </a:r>
            <a:r>
              <a:rPr lang="en-US" dirty="0" err="1"/>
              <a:t>i</a:t>
            </a:r>
            <a:r>
              <a:rPr lang="en-US" dirty="0"/>
              <a:t>] &lt;= </a:t>
            </a:r>
            <a:r>
              <a:rPr lang="en-US" dirty="0" err="1"/>
              <a:t>RightArray</a:t>
            </a:r>
            <a:r>
              <a:rPr lang="en-US" dirty="0"/>
              <a:t>[j])    </a:t>
            </a:r>
          </a:p>
          <a:p>
            <a:pPr>
              <a:buNone/>
            </a:pPr>
            <a:r>
              <a:rPr lang="en-US" dirty="0"/>
              <a:t>        {    </a:t>
            </a:r>
          </a:p>
          <a:p>
            <a:pPr>
              <a:buNone/>
            </a:pPr>
            <a:r>
              <a:rPr lang="en-US" dirty="0"/>
              <a:t>            a[k] = </a:t>
            </a:r>
            <a:r>
              <a:rPr lang="en-US" dirty="0" err="1"/>
              <a:t>LeftArray</a:t>
            </a:r>
            <a:r>
              <a:rPr lang="en-US" dirty="0"/>
              <a:t>[</a:t>
            </a:r>
            <a:r>
              <a:rPr lang="en-US" dirty="0" err="1"/>
              <a:t>i</a:t>
            </a:r>
            <a:r>
              <a:rPr lang="en-US" dirty="0"/>
              <a:t>];    </a:t>
            </a:r>
          </a:p>
          <a:p>
            <a:pPr>
              <a:buNone/>
            </a:pPr>
            <a:r>
              <a:rPr lang="en-US" dirty="0"/>
              <a:t>            </a:t>
            </a:r>
            <a:r>
              <a:rPr lang="en-US" dirty="0" err="1"/>
              <a:t>i</a:t>
            </a:r>
            <a:r>
              <a:rPr lang="en-US" dirty="0"/>
              <a:t>++;    </a:t>
            </a:r>
          </a:p>
          <a:p>
            <a:pPr>
              <a:buNone/>
            </a:pPr>
            <a:r>
              <a:rPr lang="en-US" dirty="0"/>
              <a:t>        }  </a:t>
            </a:r>
          </a:p>
          <a:p>
            <a:pPr>
              <a:buNone/>
            </a:pPr>
            <a:endParaRPr lang="en-US" dirty="0"/>
          </a:p>
        </p:txBody>
      </p:sp>
      <p:sp>
        <p:nvSpPr>
          <p:cNvPr id="15" name="Text Placeholder 14"/>
          <p:cNvSpPr>
            <a:spLocks noGrp="1"/>
          </p:cNvSpPr>
          <p:nvPr>
            <p:ph type="body" idx="2"/>
          </p:nvPr>
        </p:nvSpPr>
        <p:spPr>
          <a:xfrm>
            <a:off x="4724400" y="361950"/>
            <a:ext cx="3690600" cy="4572000"/>
          </a:xfrm>
        </p:spPr>
        <p:txBody>
          <a:bodyPr/>
          <a:lstStyle/>
          <a:p>
            <a:pPr>
              <a:buNone/>
            </a:pPr>
            <a:endParaRPr lang="en-US" dirty="0"/>
          </a:p>
          <a:p>
            <a:pPr>
              <a:buNone/>
            </a:pPr>
            <a:r>
              <a:rPr lang="en-US" dirty="0"/>
              <a:t> </a:t>
            </a:r>
          </a:p>
          <a:p>
            <a:pPr>
              <a:buNone/>
            </a:pPr>
            <a:r>
              <a:rPr lang="en-US" dirty="0"/>
              <a:t>        </a:t>
            </a:r>
            <a:r>
              <a:rPr lang="en-US" b="1" dirty="0"/>
              <a:t>else</a:t>
            </a:r>
            <a:r>
              <a:rPr lang="en-US" dirty="0"/>
              <a:t>    </a:t>
            </a:r>
          </a:p>
          <a:p>
            <a:pPr>
              <a:buNone/>
            </a:pPr>
            <a:r>
              <a:rPr lang="en-US" dirty="0"/>
              <a:t>        {    </a:t>
            </a:r>
          </a:p>
          <a:p>
            <a:pPr>
              <a:buNone/>
            </a:pPr>
            <a:r>
              <a:rPr lang="en-US" dirty="0"/>
              <a:t>            a[k] = </a:t>
            </a:r>
            <a:r>
              <a:rPr lang="en-US" dirty="0" err="1"/>
              <a:t>RightArray</a:t>
            </a:r>
            <a:r>
              <a:rPr lang="en-US" dirty="0"/>
              <a:t>[j];    </a:t>
            </a:r>
          </a:p>
          <a:p>
            <a:pPr>
              <a:buNone/>
            </a:pPr>
            <a:r>
              <a:rPr lang="en-US" dirty="0"/>
              <a:t>            j++;    </a:t>
            </a:r>
          </a:p>
          <a:p>
            <a:pPr>
              <a:buNone/>
            </a:pPr>
            <a:r>
              <a:rPr lang="en-US" dirty="0"/>
              <a:t>        }    </a:t>
            </a:r>
          </a:p>
          <a:p>
            <a:pPr>
              <a:buNone/>
            </a:pPr>
            <a:r>
              <a:rPr lang="en-US" dirty="0"/>
              <a:t>        k++;    </a:t>
            </a:r>
          </a:p>
          <a:p>
            <a:pPr>
              <a:buNone/>
            </a:pPr>
            <a:r>
              <a:rPr lang="en-US" dirty="0"/>
              <a:t>    }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 y="133350"/>
            <a:ext cx="4128750" cy="5010150"/>
          </a:xfrm>
        </p:spPr>
        <p:txBody>
          <a:bodyPr/>
          <a:lstStyle/>
          <a:p>
            <a:pPr>
              <a:buNone/>
            </a:pPr>
            <a:r>
              <a:rPr lang="en-US" sz="1800" dirty="0"/>
              <a:t>    </a:t>
            </a:r>
            <a:r>
              <a:rPr lang="en-US" sz="1800" b="1" dirty="0"/>
              <a:t>while</a:t>
            </a:r>
            <a:r>
              <a:rPr lang="en-US" sz="1800" dirty="0"/>
              <a:t> (</a:t>
            </a:r>
            <a:r>
              <a:rPr lang="en-US" sz="1800" dirty="0" err="1"/>
              <a:t>i</a:t>
            </a:r>
            <a:r>
              <a:rPr lang="en-US" sz="1800" dirty="0"/>
              <a:t>&lt;n1)    </a:t>
            </a:r>
          </a:p>
          <a:p>
            <a:pPr>
              <a:buNone/>
            </a:pPr>
            <a:r>
              <a:rPr lang="en-US" sz="1800" dirty="0"/>
              <a:t>    {    </a:t>
            </a:r>
          </a:p>
          <a:p>
            <a:pPr>
              <a:buNone/>
            </a:pPr>
            <a:r>
              <a:rPr lang="en-US" sz="1800" dirty="0"/>
              <a:t>        a[k] = </a:t>
            </a:r>
            <a:r>
              <a:rPr lang="en-US" sz="1800" dirty="0" err="1"/>
              <a:t>LeftArray</a:t>
            </a:r>
            <a:r>
              <a:rPr lang="en-US" sz="1800" dirty="0"/>
              <a:t>[</a:t>
            </a:r>
            <a:r>
              <a:rPr lang="en-US" sz="1800" dirty="0" err="1"/>
              <a:t>i</a:t>
            </a:r>
            <a:r>
              <a:rPr lang="en-US" sz="1800" dirty="0"/>
              <a:t>];    </a:t>
            </a:r>
          </a:p>
          <a:p>
            <a:pPr>
              <a:buNone/>
            </a:pPr>
            <a:r>
              <a:rPr lang="en-US" sz="1800" dirty="0"/>
              <a:t>        </a:t>
            </a:r>
            <a:r>
              <a:rPr lang="en-US" sz="1800" dirty="0" err="1"/>
              <a:t>i</a:t>
            </a:r>
            <a:r>
              <a:rPr lang="en-US" sz="1800" dirty="0"/>
              <a:t>++;    </a:t>
            </a:r>
          </a:p>
          <a:p>
            <a:pPr>
              <a:buNone/>
            </a:pPr>
            <a:r>
              <a:rPr lang="en-US" sz="1800" dirty="0"/>
              <a:t>        k++;    </a:t>
            </a:r>
          </a:p>
          <a:p>
            <a:pPr>
              <a:buNone/>
            </a:pPr>
            <a:r>
              <a:rPr lang="en-US" sz="1800" dirty="0"/>
              <a:t>    }    </a:t>
            </a:r>
          </a:p>
          <a:p>
            <a:pPr>
              <a:buNone/>
            </a:pPr>
            <a:r>
              <a:rPr lang="en-US" sz="1800" dirty="0"/>
              <a:t>      </a:t>
            </a:r>
          </a:p>
          <a:p>
            <a:pPr>
              <a:buNone/>
            </a:pPr>
            <a:r>
              <a:rPr lang="en-US" sz="1800" dirty="0"/>
              <a:t>    </a:t>
            </a:r>
            <a:r>
              <a:rPr lang="en-US" sz="1800" b="1" dirty="0"/>
              <a:t>while</a:t>
            </a:r>
            <a:r>
              <a:rPr lang="en-US" sz="1800" dirty="0"/>
              <a:t> (j&lt;n2)    </a:t>
            </a:r>
          </a:p>
          <a:p>
            <a:pPr>
              <a:buNone/>
            </a:pPr>
            <a:r>
              <a:rPr lang="en-US" sz="1800" dirty="0"/>
              <a:t>    {    </a:t>
            </a:r>
          </a:p>
          <a:p>
            <a:pPr>
              <a:buNone/>
            </a:pPr>
            <a:r>
              <a:rPr lang="en-US" sz="1800" dirty="0"/>
              <a:t>        a[k] = </a:t>
            </a:r>
            <a:r>
              <a:rPr lang="en-US" sz="1800" dirty="0" err="1"/>
              <a:t>RightArray</a:t>
            </a:r>
            <a:r>
              <a:rPr lang="en-US" sz="1800" dirty="0"/>
              <a:t>[j];    </a:t>
            </a:r>
          </a:p>
          <a:p>
            <a:pPr>
              <a:buNone/>
            </a:pPr>
            <a:r>
              <a:rPr lang="en-US" sz="1800" dirty="0"/>
              <a:t>        j++;    </a:t>
            </a:r>
          </a:p>
          <a:p>
            <a:pPr>
              <a:buNone/>
            </a:pPr>
            <a:r>
              <a:rPr lang="en-US" sz="1800" dirty="0"/>
              <a:t>        k++;    </a:t>
            </a:r>
          </a:p>
          <a:p>
            <a:pPr>
              <a:buNone/>
            </a:pPr>
            <a:r>
              <a:rPr lang="en-US" sz="1800" dirty="0"/>
              <a:t>    }    </a:t>
            </a:r>
          </a:p>
          <a:p>
            <a:pPr>
              <a:buNone/>
            </a:pPr>
            <a:r>
              <a:rPr lang="en-US" sz="1800" dirty="0"/>
              <a:t>}    </a:t>
            </a:r>
          </a:p>
          <a:p>
            <a:pPr>
              <a:buNone/>
            </a:pPr>
            <a:r>
              <a:rPr lang="en-US" sz="1800" dirty="0"/>
              <a:t>  </a:t>
            </a:r>
          </a:p>
          <a:p>
            <a:pPr>
              <a:buNone/>
            </a:pPr>
            <a:endParaRPr lang="en-US" sz="1800" dirty="0"/>
          </a:p>
        </p:txBody>
      </p:sp>
      <p:sp>
        <p:nvSpPr>
          <p:cNvPr id="4" name="Text Placeholder 3"/>
          <p:cNvSpPr>
            <a:spLocks noGrp="1"/>
          </p:cNvSpPr>
          <p:nvPr>
            <p:ph type="body" idx="2"/>
          </p:nvPr>
        </p:nvSpPr>
        <p:spPr>
          <a:xfrm>
            <a:off x="4648200" y="0"/>
            <a:ext cx="4495800" cy="5695950"/>
          </a:xfrm>
        </p:spPr>
        <p:txBody>
          <a:bodyPr/>
          <a:lstStyle/>
          <a:p>
            <a:pPr>
              <a:buNone/>
            </a:pPr>
            <a:endParaRPr lang="en-US" sz="1400" dirty="0"/>
          </a:p>
          <a:p>
            <a:pPr>
              <a:buNone/>
            </a:pPr>
            <a:r>
              <a:rPr lang="en-US" sz="1600" dirty="0"/>
              <a:t>  </a:t>
            </a:r>
            <a:r>
              <a:rPr lang="da-DK" sz="1600" b="1" dirty="0"/>
              <a:t>void</a:t>
            </a:r>
            <a:r>
              <a:rPr lang="da-DK" sz="1600" dirty="0"/>
              <a:t> mergeSort(</a:t>
            </a:r>
            <a:r>
              <a:rPr lang="da-DK" sz="1600" b="1" dirty="0"/>
              <a:t>int</a:t>
            </a:r>
            <a:r>
              <a:rPr lang="da-DK" sz="1600" dirty="0"/>
              <a:t> a[], </a:t>
            </a:r>
            <a:r>
              <a:rPr lang="da-DK" sz="1600" b="1" dirty="0"/>
              <a:t>int</a:t>
            </a:r>
            <a:r>
              <a:rPr lang="da-DK" sz="1600" dirty="0"/>
              <a:t> beg, </a:t>
            </a:r>
            <a:r>
              <a:rPr lang="da-DK" sz="1600" b="1" dirty="0"/>
              <a:t>int</a:t>
            </a:r>
            <a:r>
              <a:rPr lang="da-DK" sz="1600" dirty="0"/>
              <a:t> end)  </a:t>
            </a:r>
          </a:p>
          <a:p>
            <a:pPr>
              <a:buNone/>
            </a:pPr>
            <a:r>
              <a:rPr lang="da-DK" sz="1600" dirty="0"/>
              <a:t>{  </a:t>
            </a:r>
          </a:p>
          <a:p>
            <a:pPr>
              <a:buNone/>
            </a:pPr>
            <a:r>
              <a:rPr lang="da-DK" sz="1600" dirty="0"/>
              <a:t>    </a:t>
            </a:r>
            <a:r>
              <a:rPr lang="da-DK" sz="1600" b="1" dirty="0"/>
              <a:t>if</a:t>
            </a:r>
            <a:r>
              <a:rPr lang="da-DK" sz="1600" dirty="0"/>
              <a:t> (beg &lt; end)   </a:t>
            </a:r>
          </a:p>
          <a:p>
            <a:pPr>
              <a:buNone/>
            </a:pPr>
            <a:r>
              <a:rPr lang="da-DK" sz="1600" dirty="0"/>
              <a:t>    {  </a:t>
            </a:r>
          </a:p>
          <a:p>
            <a:pPr>
              <a:buNone/>
            </a:pPr>
            <a:r>
              <a:rPr lang="da-DK" sz="1600" dirty="0"/>
              <a:t>        </a:t>
            </a:r>
            <a:r>
              <a:rPr lang="da-DK" sz="1600" b="1" dirty="0"/>
              <a:t>int</a:t>
            </a:r>
            <a:r>
              <a:rPr lang="da-DK" sz="1600" dirty="0"/>
              <a:t> mid = (beg + end) / 2;  </a:t>
            </a:r>
          </a:p>
          <a:p>
            <a:pPr>
              <a:buNone/>
            </a:pPr>
            <a:r>
              <a:rPr lang="da-DK" sz="1600" dirty="0"/>
              <a:t>        mergeSort(a, beg, mid);  </a:t>
            </a:r>
          </a:p>
          <a:p>
            <a:pPr>
              <a:buNone/>
            </a:pPr>
            <a:r>
              <a:rPr lang="da-DK" sz="1600" dirty="0"/>
              <a:t>        mergeSort(a, mid + 1, end);  </a:t>
            </a:r>
          </a:p>
          <a:p>
            <a:pPr>
              <a:buNone/>
            </a:pPr>
            <a:r>
              <a:rPr lang="da-DK" sz="1600" dirty="0"/>
              <a:t>        merge(a, beg, mid, end);  </a:t>
            </a:r>
          </a:p>
          <a:p>
            <a:pPr>
              <a:buNone/>
            </a:pPr>
            <a:r>
              <a:rPr lang="da-DK" sz="1600" dirty="0"/>
              <a:t>    }  </a:t>
            </a:r>
          </a:p>
          <a:p>
            <a:pPr>
              <a:buNone/>
            </a:pPr>
            <a:r>
              <a:rPr lang="da-DK" sz="1600" dirty="0"/>
              <a:t>}  </a:t>
            </a:r>
          </a:p>
          <a:p>
            <a:pPr>
              <a:buNone/>
            </a:pPr>
            <a:endParaRPr lang="en-US" sz="1400" dirty="0"/>
          </a:p>
          <a:p>
            <a:pPr>
              <a:buNone/>
            </a:pP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2" name="Google Shape;162;p17"/>
          <p:cNvGrpSpPr/>
          <p:nvPr/>
        </p:nvGrpSpPr>
        <p:grpSpPr>
          <a:xfrm>
            <a:off x="514350" y="514350"/>
            <a:ext cx="3247243" cy="1912482"/>
            <a:chOff x="0" y="0"/>
            <a:chExt cx="8659314" cy="5099952"/>
          </a:xfrm>
        </p:grpSpPr>
        <p:sp>
          <p:nvSpPr>
            <p:cNvPr id="163" name="Google Shape;163;p17"/>
            <p:cNvSpPr/>
            <p:nvPr/>
          </p:nvSpPr>
          <p:spPr>
            <a:xfrm>
              <a:off x="0"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98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4" name="Google Shape;164;p17"/>
            <p:cNvSpPr/>
            <p:nvPr/>
          </p:nvSpPr>
          <p:spPr>
            <a:xfrm>
              <a:off x="1186454"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1961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5" name="Google Shape;165;p17"/>
            <p:cNvSpPr/>
            <p:nvPr/>
          </p:nvSpPr>
          <p:spPr>
            <a:xfrm>
              <a:off x="2372908"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4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59362"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67" name="Google Shape;167;p17"/>
          <p:cNvSpPr/>
          <p:nvPr/>
        </p:nvSpPr>
        <p:spPr>
          <a:xfrm>
            <a:off x="4304870" y="-19050"/>
            <a:ext cx="4839300" cy="5143500"/>
          </a:xfrm>
          <a:prstGeom prst="rect">
            <a:avLst/>
          </a:prstGeom>
          <a:solidFill>
            <a:schemeClr val="lt1"/>
          </a:solidFill>
          <a:ln>
            <a:noFill/>
          </a:ln>
        </p:spPr>
        <p:txBody>
          <a:bodyPr spcFirstLastPara="1" wrap="square" lIns="45725" tIns="45725" rIns="45725" bIns="45725" anchor="ctr" anchorCtr="0">
            <a:noAutofit/>
          </a:bodyPr>
          <a:lstStyle/>
          <a:p>
            <a:pPr lvl="0"/>
            <a:endParaRPr/>
          </a:p>
        </p:txBody>
      </p:sp>
      <p:sp>
        <p:nvSpPr>
          <p:cNvPr id="172" name="Google Shape;172;p17"/>
          <p:cNvSpPr/>
          <p:nvPr/>
        </p:nvSpPr>
        <p:spPr>
          <a:xfrm>
            <a:off x="3867108" y="-583056"/>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17"/>
          <p:cNvSpPr/>
          <p:nvPr/>
        </p:nvSpPr>
        <p:spPr>
          <a:xfrm>
            <a:off x="-603803" y="1988852"/>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17"/>
          <p:cNvSpPr/>
          <p:nvPr/>
        </p:nvSpPr>
        <p:spPr>
          <a:xfrm>
            <a:off x="2337619" y="4879084"/>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aphicFrame>
        <p:nvGraphicFramePr>
          <p:cNvPr id="13" name="Table 12"/>
          <p:cNvGraphicFramePr>
            <a:graphicFrameLocks noGrp="1"/>
          </p:cNvGraphicFramePr>
          <p:nvPr/>
        </p:nvGraphicFramePr>
        <p:xfrm>
          <a:off x="4267200" y="1733550"/>
          <a:ext cx="4648200" cy="1828800"/>
        </p:xfrm>
        <a:graphic>
          <a:graphicData uri="http://schemas.openxmlformats.org/drawingml/2006/table">
            <a:tbl>
              <a:tblPr/>
              <a:tblGrid>
                <a:gridCol w="2173708">
                  <a:extLst>
                    <a:ext uri="{9D8B030D-6E8A-4147-A177-3AD203B41FA5}">
                      <a16:colId xmlns:a16="http://schemas.microsoft.com/office/drawing/2014/main" val="20000"/>
                    </a:ext>
                  </a:extLst>
                </a:gridCol>
                <a:gridCol w="2474492">
                  <a:extLst>
                    <a:ext uri="{9D8B030D-6E8A-4147-A177-3AD203B41FA5}">
                      <a16:colId xmlns:a16="http://schemas.microsoft.com/office/drawing/2014/main" val="20001"/>
                    </a:ext>
                  </a:extLst>
                </a:gridCol>
              </a:tblGrid>
              <a:tr h="540327">
                <a:tc>
                  <a:txBody>
                    <a:bodyPr/>
                    <a:lstStyle/>
                    <a:p>
                      <a:pPr algn="l" fontAlgn="t"/>
                      <a:r>
                        <a:rPr lang="en-US" dirty="0">
                          <a:solidFill>
                            <a:srgbClr val="000000"/>
                          </a:solidFill>
                          <a:latin typeface="times new roman"/>
                        </a:rPr>
                        <a:t>Case</a:t>
                      </a:r>
                    </a:p>
                  </a:txBody>
                  <a:tcPr marL="76200" marR="76200" marT="76200" marB="76200">
                    <a:lnL w="6350" cap="flat" cmpd="sng" algn="ctr">
                      <a:solidFill>
                        <a:srgbClr val="B097F6"/>
                      </a:solidFill>
                      <a:prstDash val="solid"/>
                      <a:round/>
                      <a:headEnd type="none" w="med" len="med"/>
                      <a:tailEnd type="none" w="med" len="med"/>
                    </a:lnL>
                    <a:lnR w="6350" cap="flat" cmpd="sng" algn="ctr">
                      <a:solidFill>
                        <a:srgbClr val="B097F6"/>
                      </a:solidFill>
                      <a:prstDash val="solid"/>
                      <a:round/>
                      <a:headEnd type="none" w="med" len="med"/>
                      <a:tailEnd type="none" w="med" len="med"/>
                    </a:lnR>
                    <a:lnT w="6350" cap="flat" cmpd="sng" algn="ctr">
                      <a:solidFill>
                        <a:srgbClr val="B097F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latin typeface="times new roman"/>
                        </a:rPr>
                        <a:t>Time Complexity</a:t>
                      </a:r>
                    </a:p>
                  </a:txBody>
                  <a:tcPr marL="76200" marR="76200" marT="76200" marB="76200">
                    <a:lnL w="6350" cap="flat" cmpd="sng" algn="ctr">
                      <a:solidFill>
                        <a:srgbClr val="B097F6"/>
                      </a:solidFill>
                      <a:prstDash val="solid"/>
                      <a:round/>
                      <a:headEnd type="none" w="med" len="med"/>
                      <a:tailEnd type="none" w="med" len="med"/>
                    </a:lnL>
                    <a:lnR w="6350" cap="flat" cmpd="sng" algn="ctr">
                      <a:solidFill>
                        <a:srgbClr val="B097F6"/>
                      </a:solidFill>
                      <a:prstDash val="solid"/>
                      <a:round/>
                      <a:headEnd type="none" w="med" len="med"/>
                      <a:tailEnd type="none" w="med" len="med"/>
                    </a:lnR>
                    <a:lnT w="6350" cap="flat" cmpd="sng" algn="ctr">
                      <a:solidFill>
                        <a:srgbClr val="B097F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9491">
                <a:tc>
                  <a:txBody>
                    <a:bodyPr/>
                    <a:lstStyle/>
                    <a:p>
                      <a:pPr algn="just" fontAlgn="t"/>
                      <a:r>
                        <a:rPr lang="en-US" b="1">
                          <a:solidFill>
                            <a:srgbClr val="333333"/>
                          </a:solidFill>
                          <a:latin typeface="inter-bold"/>
                        </a:rPr>
                        <a:t>Best Case</a:t>
                      </a:r>
                      <a:endParaRPr lang="en-US">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latin typeface="inter-regular"/>
                        </a:rPr>
                        <a:t>O(n*logn)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9491">
                <a:tc>
                  <a:txBody>
                    <a:bodyPr/>
                    <a:lstStyle/>
                    <a:p>
                      <a:pPr algn="just" fontAlgn="t"/>
                      <a:r>
                        <a:rPr lang="en-US" b="1">
                          <a:solidFill>
                            <a:srgbClr val="333333"/>
                          </a:solidFill>
                          <a:latin typeface="inter-bold"/>
                        </a:rPr>
                        <a:t>Average Case</a:t>
                      </a:r>
                      <a:endParaRPr lang="en-US">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latin typeface="inter-regular"/>
                        </a:rPr>
                        <a:t>O(n*logn)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9491">
                <a:tc>
                  <a:txBody>
                    <a:bodyPr/>
                    <a:lstStyle/>
                    <a:p>
                      <a:pPr algn="just" fontAlgn="t"/>
                      <a:r>
                        <a:rPr lang="en-US" b="1">
                          <a:solidFill>
                            <a:srgbClr val="333333"/>
                          </a:solidFill>
                          <a:latin typeface="inter-bold"/>
                        </a:rPr>
                        <a:t>Worst Case</a:t>
                      </a:r>
                      <a:endParaRPr lang="en-US">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latin typeface="inter-regular"/>
                        </a:rPr>
                        <a:t>O(n*</a:t>
                      </a:r>
                      <a:r>
                        <a:rPr lang="en-US" dirty="0" err="1">
                          <a:solidFill>
                            <a:srgbClr val="333333"/>
                          </a:solidFill>
                          <a:latin typeface="inter-regular"/>
                        </a:rPr>
                        <a:t>logn</a:t>
                      </a:r>
                      <a:r>
                        <a:rPr lang="en-US" dirty="0">
                          <a:solidFill>
                            <a:srgbClr val="333333"/>
                          </a:solidFill>
                          <a:latin typeface="inter-regular"/>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24"/>
          <p:cNvSpPr txBox="1"/>
          <p:nvPr/>
        </p:nvSpPr>
        <p:spPr>
          <a:xfrm>
            <a:off x="780539" y="1952625"/>
            <a:ext cx="3934800"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dirty="0">
                <a:solidFill>
                  <a:srgbClr val="191919"/>
                </a:solidFill>
                <a:latin typeface="Rubik"/>
                <a:ea typeface="Rubik"/>
                <a:cs typeface="Rubik"/>
                <a:sym typeface="Rubik"/>
              </a:rPr>
              <a:t>Quick Sort</a:t>
            </a:r>
            <a:endParaRPr sz="700"/>
          </a:p>
        </p:txBody>
      </p:sp>
      <p:sp>
        <p:nvSpPr>
          <p:cNvPr id="282" name="Google Shape;282;p24"/>
          <p:cNvSpPr/>
          <p:nvPr/>
        </p:nvSpPr>
        <p:spPr>
          <a:xfrm>
            <a:off x="4175384" y="-1133475"/>
            <a:ext cx="2323212" cy="2333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8" name="Rectangle 7"/>
          <p:cNvSpPr/>
          <p:nvPr/>
        </p:nvSpPr>
        <p:spPr>
          <a:xfrm>
            <a:off x="228600" y="666750"/>
            <a:ext cx="4495800" cy="3970318"/>
          </a:xfrm>
          <a:prstGeom prst="rect">
            <a:avLst/>
          </a:prstGeom>
        </p:spPr>
        <p:txBody>
          <a:bodyPr wrap="square">
            <a:spAutoFit/>
          </a:bodyPr>
          <a:lstStyle/>
          <a:p>
            <a:r>
              <a:rPr lang="en-US" sz="1800" dirty="0">
                <a:solidFill>
                  <a:schemeClr val="accent1">
                    <a:lumMod val="20000"/>
                    <a:lumOff val="80000"/>
                  </a:schemeClr>
                </a:solidFill>
              </a:rPr>
              <a:t>Sorting is a way of arranging items in a systematic manner. </a:t>
            </a:r>
            <a:r>
              <a:rPr lang="en-US" sz="1800" dirty="0" err="1">
                <a:solidFill>
                  <a:schemeClr val="accent1">
                    <a:lumMod val="20000"/>
                    <a:lumOff val="80000"/>
                  </a:schemeClr>
                </a:solidFill>
              </a:rPr>
              <a:t>Quicksort</a:t>
            </a:r>
            <a:r>
              <a:rPr lang="en-US" sz="1800" dirty="0">
                <a:solidFill>
                  <a:schemeClr val="accent1">
                    <a:lumMod val="20000"/>
                    <a:lumOff val="80000"/>
                  </a:schemeClr>
                </a:solidFill>
              </a:rPr>
              <a:t> is the widely used sorting algorithm that makes n log n comparisons in average case for sorting an array of n elements. It is a faster and highly efficient sorting algorithm. This algorithm follows the divide and conquer approach. Divide and conquer is a technique of breaking down the algorithms into </a:t>
            </a:r>
            <a:r>
              <a:rPr lang="en-US" sz="1800" dirty="0" err="1">
                <a:solidFill>
                  <a:schemeClr val="accent1">
                    <a:lumMod val="20000"/>
                    <a:lumOff val="80000"/>
                  </a:schemeClr>
                </a:solidFill>
              </a:rPr>
              <a:t>subproblems</a:t>
            </a:r>
            <a:r>
              <a:rPr lang="en-US" sz="1800" dirty="0">
                <a:solidFill>
                  <a:schemeClr val="accent1">
                    <a:lumMod val="20000"/>
                    <a:lumOff val="80000"/>
                  </a:schemeClr>
                </a:solidFill>
              </a:rPr>
              <a:t>, then solving the </a:t>
            </a:r>
            <a:r>
              <a:rPr lang="en-US" sz="1800" dirty="0" err="1">
                <a:solidFill>
                  <a:schemeClr val="accent1">
                    <a:lumMod val="20000"/>
                    <a:lumOff val="80000"/>
                  </a:schemeClr>
                </a:solidFill>
              </a:rPr>
              <a:t>subproblems</a:t>
            </a:r>
            <a:r>
              <a:rPr lang="en-US" sz="1800" dirty="0">
                <a:solidFill>
                  <a:schemeClr val="accent1">
                    <a:lumMod val="20000"/>
                    <a:lumOff val="80000"/>
                  </a:schemeClr>
                </a:solidFill>
              </a:rPr>
              <a:t>, and combining the results back together to solve the original problem..</a:t>
            </a:r>
            <a:r>
              <a:rPr lang="en-US" sz="1800" dirty="0"/>
              <a:t>In selection sort, the first smallest element</a:t>
            </a:r>
            <a:endParaRPr lang="en-US" sz="1800" dirty="0">
              <a:solidFill>
                <a:schemeClr val="accent1">
                  <a:lumMod val="20000"/>
                  <a:lumOff val="80000"/>
                </a:schemeClr>
              </a:solidFill>
            </a:endParaRPr>
          </a:p>
        </p:txBody>
      </p:sp>
      <p:sp>
        <p:nvSpPr>
          <p:cNvPr id="9" name="TextBox 8"/>
          <p:cNvSpPr txBox="1"/>
          <p:nvPr/>
        </p:nvSpPr>
        <p:spPr>
          <a:xfrm>
            <a:off x="152400" y="57150"/>
            <a:ext cx="4343400" cy="461665"/>
          </a:xfrm>
          <a:prstGeom prst="rect">
            <a:avLst/>
          </a:prstGeom>
          <a:noFill/>
        </p:spPr>
        <p:txBody>
          <a:bodyPr wrap="square" rtlCol="0">
            <a:spAutoFit/>
          </a:bodyPr>
          <a:lstStyle/>
          <a:p>
            <a:pPr algn="ctr"/>
            <a:r>
              <a:rPr lang="en-US" sz="2400" b="1" dirty="0">
                <a:solidFill>
                  <a:schemeClr val="accent1">
                    <a:lumMod val="20000"/>
                    <a:lumOff val="80000"/>
                  </a:schemeClr>
                </a:solidFill>
              </a:rPr>
              <a:t>QUICK SORT</a:t>
            </a:r>
          </a:p>
        </p:txBody>
      </p:sp>
      <p:sp>
        <p:nvSpPr>
          <p:cNvPr id="135" name="Google Shape;135;p15"/>
          <p:cNvSpPr/>
          <p:nvPr/>
        </p:nvSpPr>
        <p:spPr>
          <a:xfrm>
            <a:off x="4390502" y="1054226"/>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4" name="Google Shape;134;p15"/>
          <p:cNvSpPr/>
          <p:nvPr/>
        </p:nvSpPr>
        <p:spPr>
          <a:xfrm>
            <a:off x="7560500" y="3714750"/>
            <a:ext cx="2433841" cy="2444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F8C837FE-4494-D8EA-AB25-D19F983E1E40}"/>
              </a:ext>
            </a:extLst>
          </p:cNvPr>
          <p:cNvPicPr>
            <a:picLocks noChangeAspect="1"/>
          </p:cNvPicPr>
          <p:nvPr/>
        </p:nvPicPr>
        <p:blipFill>
          <a:blip r:embed="rId3"/>
          <a:stretch>
            <a:fillRect/>
          </a:stretch>
        </p:blipFill>
        <p:spPr>
          <a:xfrm>
            <a:off x="4571972" y="285750"/>
            <a:ext cx="4038628" cy="4627663"/>
          </a:xfrm>
          <a:prstGeom prst="rect">
            <a:avLst/>
          </a:prstGeom>
        </p:spPr>
      </p:pic>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9144000" cy="1893300"/>
          </a:xfrm>
          <a:prstGeom prst="rect">
            <a:avLst/>
          </a:pr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3652886" y="489060"/>
            <a:ext cx="4976775"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b="0" i="0" u="none" strike="noStrike" cap="none" dirty="0">
                <a:solidFill>
                  <a:schemeClr val="dk1"/>
                </a:solidFill>
                <a:latin typeface="Rubik"/>
                <a:ea typeface="Rubik"/>
                <a:cs typeface="Rubik"/>
                <a:sym typeface="Rubik"/>
              </a:rPr>
              <a:t>Quick Sort</a:t>
            </a:r>
            <a:endParaRPr sz="700">
              <a:solidFill>
                <a:schemeClr val="dk1"/>
              </a:solidFill>
            </a:endParaRPr>
          </a:p>
        </p:txBody>
      </p:sp>
      <p:pic>
        <p:nvPicPr>
          <p:cNvPr id="5" name="quicksort.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1123950"/>
            <a:ext cx="9144000" cy="4019550"/>
          </a:xfrm>
          <a:prstGeom prst="rect">
            <a:avLst/>
          </a:prstGeom>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6"/>
          <p:cNvSpPr txBox="1"/>
          <p:nvPr/>
        </p:nvSpPr>
        <p:spPr>
          <a:xfrm>
            <a:off x="304800" y="763387"/>
            <a:ext cx="2768835"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1"/>
                </a:solidFill>
                <a:latin typeface="Rubik"/>
                <a:ea typeface="Rubik"/>
                <a:cs typeface="Rubik"/>
                <a:sym typeface="Rubik"/>
              </a:rPr>
              <a:t>Quick </a:t>
            </a:r>
            <a:r>
              <a:rPr lang="en-US" sz="4000" dirty="0" err="1">
                <a:solidFill>
                  <a:schemeClr val="dk1"/>
                </a:solidFill>
                <a:latin typeface="Rubik"/>
                <a:ea typeface="Rubik"/>
                <a:cs typeface="Rubik"/>
                <a:sym typeface="Rubik"/>
              </a:rPr>
              <a:t>sor</a:t>
            </a:r>
            <a:r>
              <a:rPr lang="en" sz="4000" dirty="0">
                <a:solidFill>
                  <a:schemeClr val="dk1"/>
                </a:solidFill>
                <a:latin typeface="Rubik"/>
                <a:ea typeface="Rubik"/>
                <a:cs typeface="Rubik"/>
                <a:sym typeface="Rubik"/>
              </a:rPr>
              <a:t>t Algorithm</a:t>
            </a:r>
            <a:endParaRPr sz="700" dirty="0">
              <a:solidFill>
                <a:schemeClr val="dk1"/>
              </a:solidFill>
            </a:endParaRPr>
          </a:p>
        </p:txBody>
      </p:sp>
      <p:sp>
        <p:nvSpPr>
          <p:cNvPr id="156" name="Google Shape;156;p16"/>
          <p:cNvSpPr/>
          <p:nvPr/>
        </p:nvSpPr>
        <p:spPr>
          <a:xfrm rot="10800000">
            <a:off x="506784" y="3585019"/>
            <a:ext cx="2686708" cy="269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7" name="Google Shape;157;p16"/>
          <p:cNvSpPr/>
          <p:nvPr/>
        </p:nvSpPr>
        <p:spPr>
          <a:xfrm>
            <a:off x="-1103341" y="3579418"/>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Rectangle 19"/>
          <p:cNvSpPr/>
          <p:nvPr/>
        </p:nvSpPr>
        <p:spPr>
          <a:xfrm>
            <a:off x="3429000" y="209550"/>
            <a:ext cx="5715000" cy="5016758"/>
          </a:xfrm>
          <a:prstGeom prst="rect">
            <a:avLst/>
          </a:prstGeom>
        </p:spPr>
        <p:txBody>
          <a:bodyPr wrap="square">
            <a:spAutoFit/>
          </a:bodyPr>
          <a:lstStyle/>
          <a:p>
            <a:r>
              <a:rPr lang="en-US" sz="1600" b="1" dirty="0" err="1"/>
              <a:t>int</a:t>
            </a:r>
            <a:r>
              <a:rPr lang="en-US" sz="1600" dirty="0"/>
              <a:t> partition (</a:t>
            </a:r>
            <a:r>
              <a:rPr lang="en-US" sz="1600" b="1" dirty="0" err="1"/>
              <a:t>int</a:t>
            </a:r>
            <a:r>
              <a:rPr lang="en-US" sz="1600" dirty="0"/>
              <a:t> a[], </a:t>
            </a:r>
            <a:r>
              <a:rPr lang="en-US" sz="1600" b="1" dirty="0" err="1"/>
              <a:t>int</a:t>
            </a:r>
            <a:r>
              <a:rPr lang="en-US" sz="1600" dirty="0"/>
              <a:t> start, </a:t>
            </a:r>
            <a:r>
              <a:rPr lang="en-US" sz="1600" b="1" dirty="0" err="1"/>
              <a:t>int</a:t>
            </a:r>
            <a:r>
              <a:rPr lang="en-US" sz="1600" dirty="0"/>
              <a:t> end)  </a:t>
            </a:r>
          </a:p>
          <a:p>
            <a:r>
              <a:rPr lang="en-US" sz="1600" dirty="0"/>
              <a:t>{  </a:t>
            </a:r>
          </a:p>
          <a:p>
            <a:r>
              <a:rPr lang="en-US" sz="1600" dirty="0"/>
              <a:t>    </a:t>
            </a:r>
            <a:r>
              <a:rPr lang="en-US" sz="1600" b="1" dirty="0" err="1"/>
              <a:t>int</a:t>
            </a:r>
            <a:r>
              <a:rPr lang="en-US" sz="1600" dirty="0"/>
              <a:t> pivot = a[end]; // pivot element  </a:t>
            </a:r>
          </a:p>
          <a:p>
            <a:r>
              <a:rPr lang="en-US" sz="1600" dirty="0"/>
              <a:t>    </a:t>
            </a:r>
            <a:r>
              <a:rPr lang="en-US" sz="1600" b="1" dirty="0" err="1"/>
              <a:t>int</a:t>
            </a:r>
            <a:r>
              <a:rPr lang="en-US" sz="1600" dirty="0"/>
              <a:t> </a:t>
            </a:r>
            <a:r>
              <a:rPr lang="en-US" sz="1600" dirty="0" err="1"/>
              <a:t>i</a:t>
            </a:r>
            <a:r>
              <a:rPr lang="en-US" sz="1600" dirty="0"/>
              <a:t> = (start - 1);  </a:t>
            </a:r>
          </a:p>
          <a:p>
            <a:r>
              <a:rPr lang="en-US" sz="1600" dirty="0"/>
              <a:t>  </a:t>
            </a:r>
          </a:p>
          <a:p>
            <a:r>
              <a:rPr lang="en-US" sz="1600" dirty="0"/>
              <a:t>    </a:t>
            </a:r>
            <a:r>
              <a:rPr lang="en-US" sz="1600" b="1" dirty="0"/>
              <a:t>for</a:t>
            </a:r>
            <a:r>
              <a:rPr lang="en-US" sz="1600" dirty="0"/>
              <a:t> (</a:t>
            </a:r>
            <a:r>
              <a:rPr lang="en-US" sz="1600" b="1" dirty="0" err="1"/>
              <a:t>int</a:t>
            </a:r>
            <a:r>
              <a:rPr lang="en-US" sz="1600" dirty="0"/>
              <a:t> j = start; j &lt;= end - 1; j++)  </a:t>
            </a:r>
          </a:p>
          <a:p>
            <a:r>
              <a:rPr lang="en-US" sz="1600" dirty="0"/>
              <a:t>    {  </a:t>
            </a:r>
          </a:p>
          <a:p>
            <a:r>
              <a:rPr lang="en-US" sz="1600" dirty="0"/>
              <a:t>        </a:t>
            </a:r>
            <a:r>
              <a:rPr lang="en-US" sz="1600" b="1" dirty="0"/>
              <a:t>if</a:t>
            </a:r>
            <a:r>
              <a:rPr lang="en-US" sz="1600" dirty="0"/>
              <a:t> (a[j] &lt; pivot)  </a:t>
            </a:r>
          </a:p>
          <a:p>
            <a:r>
              <a:rPr lang="en-US" sz="1600" dirty="0"/>
              <a:t>        {  </a:t>
            </a:r>
          </a:p>
          <a:p>
            <a:r>
              <a:rPr lang="en-US" sz="1600" dirty="0"/>
              <a:t>            </a:t>
            </a:r>
            <a:r>
              <a:rPr lang="en-US" sz="1600" dirty="0" err="1"/>
              <a:t>i</a:t>
            </a:r>
            <a:r>
              <a:rPr lang="en-US" sz="1600" dirty="0"/>
              <a:t>++;  </a:t>
            </a:r>
          </a:p>
          <a:p>
            <a:r>
              <a:rPr lang="en-US" sz="1600" dirty="0"/>
              <a:t>            </a:t>
            </a:r>
            <a:r>
              <a:rPr lang="en-US" sz="1600" b="1" dirty="0" err="1"/>
              <a:t>int</a:t>
            </a:r>
            <a:r>
              <a:rPr lang="en-US" sz="1600" dirty="0"/>
              <a:t> t = a[</a:t>
            </a:r>
            <a:r>
              <a:rPr lang="en-US" sz="1600" dirty="0" err="1"/>
              <a:t>i</a:t>
            </a:r>
            <a:r>
              <a:rPr lang="en-US" sz="1600" dirty="0"/>
              <a:t>];  </a:t>
            </a:r>
          </a:p>
          <a:p>
            <a:r>
              <a:rPr lang="en-US" sz="1600" dirty="0"/>
              <a:t>            a[</a:t>
            </a:r>
            <a:r>
              <a:rPr lang="en-US" sz="1600" dirty="0" err="1"/>
              <a:t>i</a:t>
            </a:r>
            <a:r>
              <a:rPr lang="en-US" sz="1600" dirty="0"/>
              <a:t>] = a[j];  </a:t>
            </a:r>
          </a:p>
          <a:p>
            <a:r>
              <a:rPr lang="en-US" sz="1600" dirty="0"/>
              <a:t>            a[j] = t;  </a:t>
            </a:r>
          </a:p>
          <a:p>
            <a:r>
              <a:rPr lang="en-US" sz="1600" dirty="0"/>
              <a:t>        }  </a:t>
            </a:r>
          </a:p>
          <a:p>
            <a:r>
              <a:rPr lang="en-US" sz="1600" dirty="0"/>
              <a:t>    }  </a:t>
            </a:r>
          </a:p>
          <a:p>
            <a:r>
              <a:rPr lang="en-US" sz="1600" dirty="0"/>
              <a:t>    </a:t>
            </a:r>
            <a:r>
              <a:rPr lang="en-US" sz="1600" b="1" dirty="0" err="1"/>
              <a:t>int</a:t>
            </a:r>
            <a:r>
              <a:rPr lang="en-US" sz="1600" dirty="0"/>
              <a:t> t = a[i+1];  </a:t>
            </a:r>
          </a:p>
          <a:p>
            <a:r>
              <a:rPr lang="en-US" sz="1600" dirty="0"/>
              <a:t>    a[i+1] = a[end];  </a:t>
            </a:r>
          </a:p>
          <a:p>
            <a:r>
              <a:rPr lang="en-US" sz="1600" dirty="0"/>
              <a:t>    a[end] = t;  </a:t>
            </a:r>
          </a:p>
          <a:p>
            <a:r>
              <a:rPr lang="en-US" sz="1600" dirty="0"/>
              <a:t>    </a:t>
            </a:r>
            <a:r>
              <a:rPr lang="en-US" sz="1600" b="1" dirty="0"/>
              <a:t>return</a:t>
            </a:r>
            <a:r>
              <a:rPr lang="en-US" sz="1600" dirty="0"/>
              <a:t> (</a:t>
            </a:r>
            <a:r>
              <a:rPr lang="en-US" sz="1600" dirty="0" err="1"/>
              <a:t>i</a:t>
            </a:r>
            <a:r>
              <a:rPr lang="en-US" sz="1600" dirty="0"/>
              <a:t> + 1);  </a:t>
            </a:r>
          </a:p>
          <a:p>
            <a:r>
              <a:rPr lang="en-US" sz="16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56" name="Google Shape;156;p16"/>
          <p:cNvSpPr/>
          <p:nvPr/>
        </p:nvSpPr>
        <p:spPr>
          <a:xfrm rot="10800000">
            <a:off x="506784" y="3585019"/>
            <a:ext cx="2686708" cy="269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7" name="Google Shape;157;p16"/>
          <p:cNvSpPr/>
          <p:nvPr/>
        </p:nvSpPr>
        <p:spPr>
          <a:xfrm>
            <a:off x="-1103341" y="3579418"/>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Rectangle 19"/>
          <p:cNvSpPr/>
          <p:nvPr/>
        </p:nvSpPr>
        <p:spPr>
          <a:xfrm>
            <a:off x="3429000" y="209550"/>
            <a:ext cx="5715000" cy="3139321"/>
          </a:xfrm>
          <a:prstGeom prst="rect">
            <a:avLst/>
          </a:prstGeom>
        </p:spPr>
        <p:txBody>
          <a:bodyPr wrap="square">
            <a:spAutoFit/>
          </a:bodyPr>
          <a:lstStyle/>
          <a:p>
            <a:r>
              <a:rPr lang="en-US" sz="1800" b="1" dirty="0"/>
              <a:t>void</a:t>
            </a:r>
            <a:r>
              <a:rPr lang="en-US" sz="1800" dirty="0"/>
              <a:t> quick(</a:t>
            </a:r>
            <a:r>
              <a:rPr lang="en-US" sz="1800" b="1" dirty="0" err="1"/>
              <a:t>int</a:t>
            </a:r>
            <a:r>
              <a:rPr lang="en-US" sz="1800" dirty="0"/>
              <a:t> a[], </a:t>
            </a:r>
            <a:r>
              <a:rPr lang="en-US" sz="1800" b="1" dirty="0" err="1"/>
              <a:t>int</a:t>
            </a:r>
            <a:r>
              <a:rPr lang="en-US" sz="1800" dirty="0"/>
              <a:t> start, </a:t>
            </a:r>
            <a:r>
              <a:rPr lang="en-US" sz="1800" b="1" dirty="0" err="1"/>
              <a:t>int</a:t>
            </a:r>
            <a:r>
              <a:rPr lang="en-US" sz="1800" dirty="0"/>
              <a:t> end) /* a[] = array to be sorted, start = Starting index, end = Ending index */  </a:t>
            </a:r>
          </a:p>
          <a:p>
            <a:r>
              <a:rPr lang="en-US" sz="1800" dirty="0"/>
              <a:t>{  </a:t>
            </a:r>
          </a:p>
          <a:p>
            <a:r>
              <a:rPr lang="en-US" sz="1800" dirty="0"/>
              <a:t>    </a:t>
            </a:r>
            <a:r>
              <a:rPr lang="en-US" sz="1800" b="1" dirty="0"/>
              <a:t>if</a:t>
            </a:r>
            <a:r>
              <a:rPr lang="en-US" sz="1800" dirty="0"/>
              <a:t> (start &lt; end)  </a:t>
            </a:r>
          </a:p>
          <a:p>
            <a:r>
              <a:rPr lang="en-US" sz="1800" dirty="0"/>
              <a:t>    {  </a:t>
            </a:r>
          </a:p>
          <a:p>
            <a:r>
              <a:rPr lang="en-US" sz="1800" dirty="0"/>
              <a:t>        </a:t>
            </a:r>
            <a:r>
              <a:rPr lang="en-US" sz="1800" b="1" dirty="0" err="1"/>
              <a:t>int</a:t>
            </a:r>
            <a:r>
              <a:rPr lang="en-US" sz="1800" dirty="0"/>
              <a:t> p = partition(a, start, end); //p is the partitioning index  </a:t>
            </a:r>
          </a:p>
          <a:p>
            <a:r>
              <a:rPr lang="en-US" sz="1800" dirty="0"/>
              <a:t>        quick(a, start, p - 1);  </a:t>
            </a:r>
          </a:p>
          <a:p>
            <a:r>
              <a:rPr lang="en-US" sz="1800" dirty="0"/>
              <a:t>        quick(a, p + 1, end);  </a:t>
            </a:r>
          </a:p>
          <a:p>
            <a:r>
              <a:rPr lang="en-US" sz="1800" dirty="0"/>
              <a:t>    }  </a:t>
            </a:r>
          </a:p>
          <a:p>
            <a:r>
              <a:rPr lang="en-US" sz="1800" dirty="0"/>
              <a:t>}  </a:t>
            </a:r>
          </a:p>
        </p:txBody>
      </p:sp>
      <p:sp>
        <p:nvSpPr>
          <p:cNvPr id="6" name="Google Shape;140;p16">
            <a:extLst>
              <a:ext uri="{FF2B5EF4-FFF2-40B4-BE49-F238E27FC236}">
                <a16:creationId xmlns:a16="http://schemas.microsoft.com/office/drawing/2014/main" id="{5BFDE87F-005D-45FF-AA75-AD14F0492ECB}"/>
              </a:ext>
            </a:extLst>
          </p:cNvPr>
          <p:cNvSpPr txBox="1"/>
          <p:nvPr/>
        </p:nvSpPr>
        <p:spPr>
          <a:xfrm>
            <a:off x="304800" y="763387"/>
            <a:ext cx="2768835"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1"/>
                </a:solidFill>
                <a:latin typeface="Rubik"/>
                <a:ea typeface="Rubik"/>
                <a:cs typeface="Rubik"/>
                <a:sym typeface="Rubik"/>
              </a:rPr>
              <a:t>Quick </a:t>
            </a:r>
            <a:r>
              <a:rPr lang="en-US" sz="4000" dirty="0" err="1">
                <a:solidFill>
                  <a:schemeClr val="dk1"/>
                </a:solidFill>
                <a:latin typeface="Rubik"/>
                <a:ea typeface="Rubik"/>
                <a:cs typeface="Rubik"/>
                <a:sym typeface="Rubik"/>
              </a:rPr>
              <a:t>sor</a:t>
            </a:r>
            <a:r>
              <a:rPr lang="en" sz="4000" dirty="0">
                <a:solidFill>
                  <a:schemeClr val="dk1"/>
                </a:solidFill>
                <a:latin typeface="Rubik"/>
                <a:ea typeface="Rubik"/>
                <a:cs typeface="Rubik"/>
                <a:sym typeface="Rubik"/>
              </a:rPr>
              <a:t>t Algorithm</a:t>
            </a:r>
            <a:endParaRPr sz="7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3">
            <a:alphaModFix/>
          </a:blip>
          <a:srcRect l="22084" r="24468"/>
          <a:stretch/>
        </p:blipFill>
        <p:spPr>
          <a:xfrm>
            <a:off x="5023077" y="0"/>
            <a:ext cx="4120927" cy="5143504"/>
          </a:xfrm>
          <a:prstGeom prst="rect">
            <a:avLst/>
          </a:prstGeom>
          <a:noFill/>
          <a:ln>
            <a:noFill/>
          </a:ln>
        </p:spPr>
      </p:pic>
      <p:grpSp>
        <p:nvGrpSpPr>
          <p:cNvPr id="89" name="Google Shape;89;p13"/>
          <p:cNvGrpSpPr/>
          <p:nvPr/>
        </p:nvGrpSpPr>
        <p:grpSpPr>
          <a:xfrm>
            <a:off x="381000" y="1809750"/>
            <a:ext cx="4052959" cy="446484"/>
            <a:chOff x="2653" y="0"/>
            <a:chExt cx="10807892" cy="1190625"/>
          </a:xfrm>
        </p:grpSpPr>
        <p:sp>
          <p:nvSpPr>
            <p:cNvPr id="90" name="Google Shape;90;p13"/>
            <p:cNvSpPr/>
            <p:nvPr/>
          </p:nvSpPr>
          <p:spPr>
            <a:xfrm>
              <a:off x="2653" y="0"/>
              <a:ext cx="1185312" cy="1190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lnSpc>
                  <a:spcPct val="120000"/>
                </a:lnSpc>
                <a:spcBef>
                  <a:spcPts val="0"/>
                </a:spcBef>
                <a:spcAft>
                  <a:spcPts val="0"/>
                </a:spcAft>
                <a:buNone/>
              </a:pPr>
              <a:endParaRPr sz="700">
                <a:solidFill>
                  <a:schemeClr val="dk1"/>
                </a:solidFill>
              </a:endParaRPr>
            </a:p>
          </p:txBody>
        </p:sp>
        <p:sp>
          <p:nvSpPr>
            <p:cNvPr id="91" name="Google Shape;91;p13"/>
            <p:cNvSpPr txBox="1"/>
            <p:nvPr/>
          </p:nvSpPr>
          <p:spPr>
            <a:xfrm>
              <a:off x="232141" y="220011"/>
              <a:ext cx="725100" cy="73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800" b="1" i="0" u="none" strike="noStrike" cap="none" dirty="0">
                  <a:solidFill>
                    <a:schemeClr val="dk1"/>
                  </a:solidFill>
                  <a:latin typeface="Rubik"/>
                  <a:ea typeface="Rubik"/>
                  <a:cs typeface="Rubik"/>
                  <a:sym typeface="Rubik"/>
                </a:rPr>
                <a:t>1</a:t>
              </a:r>
              <a:endParaRPr sz="700">
                <a:solidFill>
                  <a:schemeClr val="dk1"/>
                </a:solidFill>
              </a:endParaRPr>
            </a:p>
          </p:txBody>
        </p:sp>
        <p:sp>
          <p:nvSpPr>
            <p:cNvPr id="92" name="Google Shape;92;p13"/>
            <p:cNvSpPr txBox="1"/>
            <p:nvPr/>
          </p:nvSpPr>
          <p:spPr>
            <a:xfrm>
              <a:off x="1596344" y="155453"/>
              <a:ext cx="9214201" cy="8863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1800" dirty="0">
                  <a:solidFill>
                    <a:schemeClr val="dk1"/>
                  </a:solidFill>
                  <a:latin typeface="Rubik"/>
                  <a:ea typeface="Rubik"/>
                  <a:cs typeface="Rubik"/>
                  <a:sym typeface="Rubik"/>
                </a:rPr>
                <a:t>Bubble Sort</a:t>
              </a:r>
              <a:endParaRPr sz="700">
                <a:solidFill>
                  <a:schemeClr val="dk1"/>
                </a:solidFill>
              </a:endParaRPr>
            </a:p>
          </p:txBody>
        </p:sp>
      </p:grpSp>
      <p:grpSp>
        <p:nvGrpSpPr>
          <p:cNvPr id="93" name="Google Shape;93;p13"/>
          <p:cNvGrpSpPr/>
          <p:nvPr/>
        </p:nvGrpSpPr>
        <p:grpSpPr>
          <a:xfrm>
            <a:off x="381000" y="2343150"/>
            <a:ext cx="4052959" cy="446484"/>
            <a:chOff x="2653" y="0"/>
            <a:chExt cx="10807892" cy="1190625"/>
          </a:xfrm>
        </p:grpSpPr>
        <p:sp>
          <p:nvSpPr>
            <p:cNvPr id="94" name="Google Shape;94;p13"/>
            <p:cNvSpPr/>
            <p:nvPr/>
          </p:nvSpPr>
          <p:spPr>
            <a:xfrm>
              <a:off x="2653" y="0"/>
              <a:ext cx="1185312" cy="1190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lnSpc>
                  <a:spcPct val="120000"/>
                </a:lnSpc>
                <a:spcBef>
                  <a:spcPts val="0"/>
                </a:spcBef>
                <a:spcAft>
                  <a:spcPts val="0"/>
                </a:spcAft>
                <a:buNone/>
              </a:pPr>
              <a:endParaRPr sz="700">
                <a:solidFill>
                  <a:schemeClr val="dk1"/>
                </a:solidFill>
              </a:endParaRPr>
            </a:p>
          </p:txBody>
        </p:sp>
        <p:sp>
          <p:nvSpPr>
            <p:cNvPr id="95" name="Google Shape;95;p13"/>
            <p:cNvSpPr txBox="1"/>
            <p:nvPr/>
          </p:nvSpPr>
          <p:spPr>
            <a:xfrm>
              <a:off x="232141" y="220011"/>
              <a:ext cx="725100" cy="73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800" b="1" i="0" u="none" strike="noStrike" cap="none">
                  <a:solidFill>
                    <a:schemeClr val="dk1"/>
                  </a:solidFill>
                  <a:latin typeface="Rubik"/>
                  <a:ea typeface="Rubik"/>
                  <a:cs typeface="Rubik"/>
                  <a:sym typeface="Rubik"/>
                </a:rPr>
                <a:t>2</a:t>
              </a:r>
              <a:endParaRPr sz="700">
                <a:solidFill>
                  <a:schemeClr val="dk1"/>
                </a:solidFill>
              </a:endParaRPr>
            </a:p>
          </p:txBody>
        </p:sp>
        <p:sp>
          <p:nvSpPr>
            <p:cNvPr id="96" name="Google Shape;96;p13"/>
            <p:cNvSpPr txBox="1"/>
            <p:nvPr/>
          </p:nvSpPr>
          <p:spPr>
            <a:xfrm>
              <a:off x="1596344" y="155453"/>
              <a:ext cx="9214201" cy="8863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1800" dirty="0">
                  <a:solidFill>
                    <a:schemeClr val="dk1"/>
                  </a:solidFill>
                  <a:latin typeface="Rubik"/>
                  <a:ea typeface="Rubik"/>
                  <a:cs typeface="Rubik"/>
                  <a:sym typeface="Rubik"/>
                </a:rPr>
                <a:t>Insertion Sort</a:t>
              </a:r>
              <a:endParaRPr sz="700">
                <a:solidFill>
                  <a:schemeClr val="dk1"/>
                </a:solidFill>
              </a:endParaRPr>
            </a:p>
          </p:txBody>
        </p:sp>
      </p:grpSp>
      <p:grpSp>
        <p:nvGrpSpPr>
          <p:cNvPr id="97" name="Google Shape;97;p13"/>
          <p:cNvGrpSpPr/>
          <p:nvPr/>
        </p:nvGrpSpPr>
        <p:grpSpPr>
          <a:xfrm>
            <a:off x="381000" y="2876550"/>
            <a:ext cx="4052959" cy="446484"/>
            <a:chOff x="2653" y="0"/>
            <a:chExt cx="10807892" cy="1190625"/>
          </a:xfrm>
        </p:grpSpPr>
        <p:sp>
          <p:nvSpPr>
            <p:cNvPr id="98" name="Google Shape;98;p13"/>
            <p:cNvSpPr/>
            <p:nvPr/>
          </p:nvSpPr>
          <p:spPr>
            <a:xfrm>
              <a:off x="2653" y="0"/>
              <a:ext cx="1185312" cy="1190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lnSpc>
                  <a:spcPct val="120000"/>
                </a:lnSpc>
                <a:spcBef>
                  <a:spcPts val="0"/>
                </a:spcBef>
                <a:spcAft>
                  <a:spcPts val="0"/>
                </a:spcAft>
                <a:buNone/>
              </a:pPr>
              <a:endParaRPr sz="700">
                <a:solidFill>
                  <a:schemeClr val="dk1"/>
                </a:solidFill>
              </a:endParaRPr>
            </a:p>
          </p:txBody>
        </p:sp>
        <p:sp>
          <p:nvSpPr>
            <p:cNvPr id="99" name="Google Shape;99;p13"/>
            <p:cNvSpPr txBox="1"/>
            <p:nvPr/>
          </p:nvSpPr>
          <p:spPr>
            <a:xfrm>
              <a:off x="232141" y="220011"/>
              <a:ext cx="725100" cy="738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800" b="1" i="0" u="none" strike="noStrike" cap="none" dirty="0">
                  <a:solidFill>
                    <a:schemeClr val="dk1"/>
                  </a:solidFill>
                  <a:latin typeface="Rubik"/>
                  <a:ea typeface="Rubik"/>
                  <a:cs typeface="Rubik"/>
                  <a:sym typeface="Rubik"/>
                </a:rPr>
                <a:t>3</a:t>
              </a:r>
              <a:endParaRPr sz="700">
                <a:solidFill>
                  <a:schemeClr val="dk1"/>
                </a:solidFill>
              </a:endParaRPr>
            </a:p>
          </p:txBody>
        </p:sp>
        <p:sp>
          <p:nvSpPr>
            <p:cNvPr id="100" name="Google Shape;100;p13"/>
            <p:cNvSpPr txBox="1"/>
            <p:nvPr/>
          </p:nvSpPr>
          <p:spPr>
            <a:xfrm>
              <a:off x="1596344" y="155453"/>
              <a:ext cx="9214201" cy="8863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dirty="0">
                  <a:solidFill>
                    <a:schemeClr val="dk1"/>
                  </a:solidFill>
                  <a:latin typeface="Rubik"/>
                  <a:ea typeface="Rubik"/>
                  <a:cs typeface="Rubik"/>
                  <a:sym typeface="Rubik"/>
                </a:rPr>
                <a:t>s</a:t>
              </a:r>
              <a:r>
                <a:rPr lang="en" sz="1800" b="0" i="0" u="none" strike="noStrike" cap="none" dirty="0">
                  <a:solidFill>
                    <a:schemeClr val="dk1"/>
                  </a:solidFill>
                  <a:latin typeface="Rubik"/>
                  <a:ea typeface="Rubik"/>
                  <a:cs typeface="Rubik"/>
                  <a:sym typeface="Rubik"/>
                </a:rPr>
                <a:t>election  Sort</a:t>
              </a:r>
              <a:endParaRPr sz="700">
                <a:solidFill>
                  <a:schemeClr val="dk1"/>
                </a:solidFill>
              </a:endParaRPr>
            </a:p>
          </p:txBody>
        </p:sp>
      </p:grpSp>
      <p:sp>
        <p:nvSpPr>
          <p:cNvPr id="101" name="Google Shape;101;p13"/>
          <p:cNvSpPr txBox="1"/>
          <p:nvPr/>
        </p:nvSpPr>
        <p:spPr>
          <a:xfrm>
            <a:off x="518076" y="504825"/>
            <a:ext cx="4050300"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dirty="0">
                <a:solidFill>
                  <a:schemeClr val="dk1"/>
                </a:solidFill>
                <a:latin typeface="Rubik"/>
                <a:ea typeface="Rubik"/>
                <a:cs typeface="Rubik"/>
                <a:sym typeface="Rubik"/>
              </a:rPr>
              <a:t>Varoius Sorting Techniques</a:t>
            </a:r>
            <a:endParaRPr sz="700">
              <a:solidFill>
                <a:schemeClr val="dk1"/>
              </a:solidFill>
            </a:endParaRPr>
          </a:p>
        </p:txBody>
      </p:sp>
      <p:grpSp>
        <p:nvGrpSpPr>
          <p:cNvPr id="29" name="Google Shape;97;p13"/>
          <p:cNvGrpSpPr/>
          <p:nvPr/>
        </p:nvGrpSpPr>
        <p:grpSpPr>
          <a:xfrm>
            <a:off x="381000" y="3409950"/>
            <a:ext cx="4052959" cy="446484"/>
            <a:chOff x="2653" y="0"/>
            <a:chExt cx="10807892" cy="1190625"/>
          </a:xfrm>
        </p:grpSpPr>
        <p:sp>
          <p:nvSpPr>
            <p:cNvPr id="30" name="Google Shape;98;p13"/>
            <p:cNvSpPr/>
            <p:nvPr/>
          </p:nvSpPr>
          <p:spPr>
            <a:xfrm>
              <a:off x="2653" y="0"/>
              <a:ext cx="1185312" cy="1190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lnSpc>
                  <a:spcPct val="120000"/>
                </a:lnSpc>
                <a:spcBef>
                  <a:spcPts val="0"/>
                </a:spcBef>
                <a:spcAft>
                  <a:spcPts val="0"/>
                </a:spcAft>
                <a:buNone/>
              </a:pPr>
              <a:endParaRPr sz="700">
                <a:solidFill>
                  <a:schemeClr val="dk1"/>
                </a:solidFill>
              </a:endParaRPr>
            </a:p>
          </p:txBody>
        </p:sp>
        <p:sp>
          <p:nvSpPr>
            <p:cNvPr id="31" name="Google Shape;99;p13"/>
            <p:cNvSpPr txBox="1"/>
            <p:nvPr/>
          </p:nvSpPr>
          <p:spPr>
            <a:xfrm>
              <a:off x="232141" y="220011"/>
              <a:ext cx="725099" cy="8863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800" b="1" dirty="0">
                  <a:solidFill>
                    <a:schemeClr val="dk1"/>
                  </a:solidFill>
                  <a:latin typeface="Rubik"/>
                  <a:cs typeface="Rubik"/>
                  <a:sym typeface="Rubik"/>
                </a:rPr>
                <a:t>4</a:t>
              </a:r>
              <a:endParaRPr sz="700">
                <a:solidFill>
                  <a:schemeClr val="dk1"/>
                </a:solidFill>
              </a:endParaRPr>
            </a:p>
          </p:txBody>
        </p:sp>
        <p:sp>
          <p:nvSpPr>
            <p:cNvPr id="32" name="Google Shape;100;p13"/>
            <p:cNvSpPr txBox="1"/>
            <p:nvPr/>
          </p:nvSpPr>
          <p:spPr>
            <a:xfrm>
              <a:off x="1596344" y="155453"/>
              <a:ext cx="9214201" cy="8863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1800" dirty="0">
                  <a:solidFill>
                    <a:schemeClr val="dk1"/>
                  </a:solidFill>
                  <a:latin typeface="Rubik"/>
                  <a:cs typeface="Rubik"/>
                  <a:sym typeface="Rubik"/>
                </a:rPr>
                <a:t>Merge Sort</a:t>
              </a:r>
              <a:endParaRPr sz="700">
                <a:solidFill>
                  <a:schemeClr val="dk1"/>
                </a:solidFill>
              </a:endParaRPr>
            </a:p>
          </p:txBody>
        </p:sp>
      </p:grpSp>
      <p:grpSp>
        <p:nvGrpSpPr>
          <p:cNvPr id="33" name="Google Shape;97;p13"/>
          <p:cNvGrpSpPr/>
          <p:nvPr/>
        </p:nvGrpSpPr>
        <p:grpSpPr>
          <a:xfrm>
            <a:off x="381000" y="3943350"/>
            <a:ext cx="4052959" cy="446484"/>
            <a:chOff x="2653" y="0"/>
            <a:chExt cx="10807892" cy="1190625"/>
          </a:xfrm>
        </p:grpSpPr>
        <p:sp>
          <p:nvSpPr>
            <p:cNvPr id="34" name="Google Shape;98;p13"/>
            <p:cNvSpPr/>
            <p:nvPr/>
          </p:nvSpPr>
          <p:spPr>
            <a:xfrm>
              <a:off x="2653" y="0"/>
              <a:ext cx="1185312" cy="1190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1"/>
            </a:solidFill>
            <a:ln>
              <a:noFill/>
            </a:ln>
          </p:spPr>
          <p:txBody>
            <a:bodyPr spcFirstLastPara="1" wrap="square" lIns="45725" tIns="45725" rIns="45725" bIns="45725" anchor="ctr" anchorCtr="0">
              <a:noAutofit/>
            </a:bodyPr>
            <a:lstStyle/>
            <a:p>
              <a:pPr marL="0" lvl="0" indent="0" algn="l" rtl="0">
                <a:lnSpc>
                  <a:spcPct val="120000"/>
                </a:lnSpc>
                <a:spcBef>
                  <a:spcPts val="0"/>
                </a:spcBef>
                <a:spcAft>
                  <a:spcPts val="0"/>
                </a:spcAft>
                <a:buNone/>
              </a:pPr>
              <a:endParaRPr sz="700">
                <a:solidFill>
                  <a:schemeClr val="dk1"/>
                </a:solidFill>
              </a:endParaRPr>
            </a:p>
          </p:txBody>
        </p:sp>
        <p:sp>
          <p:nvSpPr>
            <p:cNvPr id="35" name="Google Shape;99;p13"/>
            <p:cNvSpPr txBox="1"/>
            <p:nvPr/>
          </p:nvSpPr>
          <p:spPr>
            <a:xfrm>
              <a:off x="232141" y="220011"/>
              <a:ext cx="725099" cy="88639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 sz="1800" b="1" dirty="0">
                  <a:solidFill>
                    <a:schemeClr val="dk1"/>
                  </a:solidFill>
                  <a:latin typeface="Rubik"/>
                  <a:cs typeface="Rubik"/>
                  <a:sym typeface="Rubik"/>
                </a:rPr>
                <a:t>5</a:t>
              </a:r>
              <a:endParaRPr sz="700">
                <a:solidFill>
                  <a:schemeClr val="dk1"/>
                </a:solidFill>
              </a:endParaRPr>
            </a:p>
          </p:txBody>
        </p:sp>
        <p:sp>
          <p:nvSpPr>
            <p:cNvPr id="36" name="Google Shape;100;p13"/>
            <p:cNvSpPr txBox="1"/>
            <p:nvPr/>
          </p:nvSpPr>
          <p:spPr>
            <a:xfrm>
              <a:off x="1596344" y="155453"/>
              <a:ext cx="9214201" cy="886398"/>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 sz="1800" b="0" i="0" u="none" strike="noStrike" cap="none" dirty="0">
                  <a:solidFill>
                    <a:schemeClr val="dk1"/>
                  </a:solidFill>
                  <a:latin typeface="Rubik"/>
                  <a:ea typeface="Rubik"/>
                  <a:cs typeface="Rubik"/>
                  <a:sym typeface="Rubik"/>
                </a:rPr>
                <a:t>Quick Sort.</a:t>
              </a:r>
              <a:endParaRPr sz="700">
                <a:solidFill>
                  <a:schemeClr val="dk1"/>
                </a:solidFill>
              </a:endParaRPr>
            </a:p>
          </p:txBody>
        </p:sp>
      </p:gr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2" name="Google Shape;162;p17"/>
          <p:cNvGrpSpPr/>
          <p:nvPr/>
        </p:nvGrpSpPr>
        <p:grpSpPr>
          <a:xfrm>
            <a:off x="514350" y="514350"/>
            <a:ext cx="3247243" cy="1912482"/>
            <a:chOff x="0" y="0"/>
            <a:chExt cx="8659314" cy="5099952"/>
          </a:xfrm>
        </p:grpSpPr>
        <p:sp>
          <p:nvSpPr>
            <p:cNvPr id="163" name="Google Shape;163;p17"/>
            <p:cNvSpPr/>
            <p:nvPr/>
          </p:nvSpPr>
          <p:spPr>
            <a:xfrm>
              <a:off x="0"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98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4" name="Google Shape;164;p17"/>
            <p:cNvSpPr/>
            <p:nvPr/>
          </p:nvSpPr>
          <p:spPr>
            <a:xfrm>
              <a:off x="1186454"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1961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5" name="Google Shape;165;p17"/>
            <p:cNvSpPr/>
            <p:nvPr/>
          </p:nvSpPr>
          <p:spPr>
            <a:xfrm>
              <a:off x="2372908"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4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59362"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67" name="Google Shape;167;p17"/>
          <p:cNvSpPr/>
          <p:nvPr/>
        </p:nvSpPr>
        <p:spPr>
          <a:xfrm>
            <a:off x="4304870" y="-19050"/>
            <a:ext cx="4839300" cy="5143500"/>
          </a:xfrm>
          <a:prstGeom prst="rect">
            <a:avLst/>
          </a:prstGeom>
          <a:solidFill>
            <a:schemeClr val="lt1"/>
          </a:solidFill>
          <a:ln>
            <a:noFill/>
          </a:ln>
        </p:spPr>
        <p:txBody>
          <a:bodyPr spcFirstLastPara="1" wrap="square" lIns="45725" tIns="45725" rIns="45725" bIns="45725" anchor="ctr" anchorCtr="0">
            <a:noAutofit/>
          </a:bodyPr>
          <a:lstStyle/>
          <a:p>
            <a:pPr lvl="0"/>
            <a:endParaRPr/>
          </a:p>
        </p:txBody>
      </p:sp>
      <p:sp>
        <p:nvSpPr>
          <p:cNvPr id="172" name="Google Shape;172;p17"/>
          <p:cNvSpPr/>
          <p:nvPr/>
        </p:nvSpPr>
        <p:spPr>
          <a:xfrm>
            <a:off x="3867108" y="-583056"/>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17"/>
          <p:cNvSpPr/>
          <p:nvPr/>
        </p:nvSpPr>
        <p:spPr>
          <a:xfrm>
            <a:off x="-603803" y="1988852"/>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17"/>
          <p:cNvSpPr/>
          <p:nvPr/>
        </p:nvSpPr>
        <p:spPr>
          <a:xfrm>
            <a:off x="2337619" y="4879084"/>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aphicFrame>
        <p:nvGraphicFramePr>
          <p:cNvPr id="13" name="Table 12"/>
          <p:cNvGraphicFramePr>
            <a:graphicFrameLocks noGrp="1"/>
          </p:cNvGraphicFramePr>
          <p:nvPr/>
        </p:nvGraphicFramePr>
        <p:xfrm>
          <a:off x="4495800" y="1733550"/>
          <a:ext cx="4323290" cy="2133601"/>
        </p:xfrm>
        <a:graphic>
          <a:graphicData uri="http://schemas.openxmlformats.org/drawingml/2006/table">
            <a:tbl>
              <a:tblPr/>
              <a:tblGrid>
                <a:gridCol w="2161645">
                  <a:extLst>
                    <a:ext uri="{9D8B030D-6E8A-4147-A177-3AD203B41FA5}">
                      <a16:colId xmlns:a16="http://schemas.microsoft.com/office/drawing/2014/main" val="20000"/>
                    </a:ext>
                  </a:extLst>
                </a:gridCol>
                <a:gridCol w="2161645">
                  <a:extLst>
                    <a:ext uri="{9D8B030D-6E8A-4147-A177-3AD203B41FA5}">
                      <a16:colId xmlns:a16="http://schemas.microsoft.com/office/drawing/2014/main" val="20001"/>
                    </a:ext>
                  </a:extLst>
                </a:gridCol>
              </a:tblGrid>
              <a:tr h="595423">
                <a:tc>
                  <a:txBody>
                    <a:bodyPr/>
                    <a:lstStyle/>
                    <a:p>
                      <a:pPr algn="l" fontAlgn="t"/>
                      <a:r>
                        <a:rPr lang="en-US" dirty="0">
                          <a:solidFill>
                            <a:srgbClr val="000000"/>
                          </a:solidFill>
                          <a:latin typeface="times new roman"/>
                        </a:rPr>
                        <a:t>Case</a:t>
                      </a:r>
                    </a:p>
                  </a:txBody>
                  <a:tcPr marL="76200" marR="76200" marT="76200" marB="76200">
                    <a:lnL w="6350" cap="flat" cmpd="sng" algn="ctr">
                      <a:solidFill>
                        <a:srgbClr val="40D41F"/>
                      </a:solidFill>
                      <a:prstDash val="solid"/>
                      <a:round/>
                      <a:headEnd type="none" w="med" len="med"/>
                      <a:tailEnd type="none" w="med" len="med"/>
                    </a:lnL>
                    <a:lnR w="6350" cap="flat" cmpd="sng" algn="ctr">
                      <a:solidFill>
                        <a:srgbClr val="40D41F"/>
                      </a:solidFill>
                      <a:prstDash val="solid"/>
                      <a:round/>
                      <a:headEnd type="none" w="med" len="med"/>
                      <a:tailEnd type="none" w="med" len="med"/>
                    </a:lnR>
                    <a:lnT w="6350" cap="flat" cmpd="sng" algn="ctr">
                      <a:solidFill>
                        <a:srgbClr val="40D41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dirty="0">
                          <a:solidFill>
                            <a:srgbClr val="000000"/>
                          </a:solidFill>
                          <a:latin typeface="times new roman"/>
                        </a:rPr>
                        <a:t>Time Complexity</a:t>
                      </a:r>
                    </a:p>
                  </a:txBody>
                  <a:tcPr marL="76200" marR="76200" marT="76200" marB="76200">
                    <a:lnL w="6350" cap="flat" cmpd="sng" algn="ctr">
                      <a:solidFill>
                        <a:srgbClr val="40D41F"/>
                      </a:solidFill>
                      <a:prstDash val="solid"/>
                      <a:round/>
                      <a:headEnd type="none" w="med" len="med"/>
                      <a:tailEnd type="none" w="med" len="med"/>
                    </a:lnL>
                    <a:lnR w="6350" cap="flat" cmpd="sng" algn="ctr">
                      <a:solidFill>
                        <a:srgbClr val="40D41F"/>
                      </a:solidFill>
                      <a:prstDash val="solid"/>
                      <a:round/>
                      <a:headEnd type="none" w="med" len="med"/>
                      <a:tailEnd type="none" w="med" len="med"/>
                    </a:lnR>
                    <a:lnT w="6350" cap="flat" cmpd="sng" algn="ctr">
                      <a:solidFill>
                        <a:srgbClr val="40D41F"/>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12726">
                <a:tc>
                  <a:txBody>
                    <a:bodyPr/>
                    <a:lstStyle/>
                    <a:p>
                      <a:pPr algn="just" fontAlgn="t"/>
                      <a:r>
                        <a:rPr lang="en-US" b="1">
                          <a:solidFill>
                            <a:srgbClr val="333333"/>
                          </a:solidFill>
                          <a:latin typeface="inter-bold"/>
                        </a:rPr>
                        <a:t>Best Case</a:t>
                      </a:r>
                      <a:endParaRPr lang="en-US">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latin typeface="inter-regular"/>
                        </a:rPr>
                        <a:t>O(n*logn)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12726">
                <a:tc>
                  <a:txBody>
                    <a:bodyPr/>
                    <a:lstStyle/>
                    <a:p>
                      <a:pPr algn="just" fontAlgn="t"/>
                      <a:r>
                        <a:rPr lang="en-US" b="1">
                          <a:solidFill>
                            <a:srgbClr val="333333"/>
                          </a:solidFill>
                          <a:latin typeface="inter-bold"/>
                        </a:rPr>
                        <a:t>Average Case</a:t>
                      </a:r>
                      <a:endParaRPr lang="en-US">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latin typeface="inter-regular"/>
                        </a:rPr>
                        <a:t>O(n*logn)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12726">
                <a:tc>
                  <a:txBody>
                    <a:bodyPr/>
                    <a:lstStyle/>
                    <a:p>
                      <a:pPr algn="just" fontAlgn="t"/>
                      <a:r>
                        <a:rPr lang="en-US" b="1">
                          <a:solidFill>
                            <a:srgbClr val="333333"/>
                          </a:solidFill>
                          <a:latin typeface="inter-bold"/>
                        </a:rPr>
                        <a:t>Worst Case</a:t>
                      </a:r>
                      <a:endParaRPr lang="en-US">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latin typeface="inter-regular"/>
                        </a:rPr>
                        <a:t>O(n</a:t>
                      </a:r>
                      <a:r>
                        <a:rPr lang="en-US" baseline="30000" dirty="0">
                          <a:solidFill>
                            <a:srgbClr val="333333"/>
                          </a:solidFill>
                          <a:latin typeface="inter-regular"/>
                        </a:rPr>
                        <a:t>2</a:t>
                      </a:r>
                      <a:r>
                        <a:rPr lang="en-US" dirty="0">
                          <a:solidFill>
                            <a:srgbClr val="333333"/>
                          </a:solidFill>
                          <a:latin typeface="inter-regular"/>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9"/>
        <p:cNvGrpSpPr/>
        <p:nvPr/>
      </p:nvGrpSpPr>
      <p:grpSpPr>
        <a:xfrm>
          <a:off x="0" y="0"/>
          <a:ext cx="0" cy="0"/>
          <a:chOff x="0" y="0"/>
          <a:chExt cx="0" cy="0"/>
        </a:xfrm>
      </p:grpSpPr>
      <p:sp>
        <p:nvSpPr>
          <p:cNvPr id="8" name="Rectangle 7"/>
          <p:cNvSpPr/>
          <p:nvPr/>
        </p:nvSpPr>
        <p:spPr>
          <a:xfrm>
            <a:off x="228600" y="666750"/>
            <a:ext cx="4495800" cy="4401205"/>
          </a:xfrm>
          <a:prstGeom prst="rect">
            <a:avLst/>
          </a:prstGeom>
        </p:spPr>
        <p:txBody>
          <a:bodyPr wrap="square">
            <a:spAutoFit/>
          </a:bodyPr>
          <a:lstStyle/>
          <a:p>
            <a:r>
              <a:rPr lang="en-US" sz="2000" dirty="0">
                <a:solidFill>
                  <a:schemeClr val="accent1">
                    <a:lumMod val="20000"/>
                    <a:lumOff val="80000"/>
                  </a:schemeClr>
                </a:solidFill>
              </a:rPr>
              <a:t>Bubble sort works on the repeatedly swapping of adjacent elements until they are not in the intended order.</a:t>
            </a:r>
            <a:r>
              <a:rPr lang="en-US" sz="2000" dirty="0"/>
              <a:t> works </a:t>
            </a:r>
          </a:p>
          <a:p>
            <a:endParaRPr lang="en-US" sz="2000" dirty="0"/>
          </a:p>
          <a:p>
            <a:r>
              <a:rPr lang="en-US" sz="2000" dirty="0">
                <a:solidFill>
                  <a:schemeClr val="accent1">
                    <a:lumMod val="20000"/>
                    <a:lumOff val="80000"/>
                  </a:schemeClr>
                </a:solidFill>
              </a:rPr>
              <a:t>It is called bubble sort because the movement of array elements is just like the movement of air bubbles in the water. </a:t>
            </a:r>
            <a:r>
              <a:rPr lang="en-US" sz="2000" dirty="0"/>
              <a:t>on the </a:t>
            </a:r>
          </a:p>
          <a:p>
            <a:endParaRPr lang="en-US" sz="2000" dirty="0"/>
          </a:p>
          <a:p>
            <a:r>
              <a:rPr lang="en-US" sz="2000" dirty="0">
                <a:solidFill>
                  <a:schemeClr val="accent1">
                    <a:lumMod val="20000"/>
                    <a:lumOff val="80000"/>
                  </a:schemeClr>
                </a:solidFill>
              </a:rPr>
              <a:t>Bubbles in water rise up to the surface; similarly, the array elements in bubble sort move to the end in each iteration. </a:t>
            </a:r>
            <a:endParaRPr lang="en-US" sz="2000" dirty="0"/>
          </a:p>
        </p:txBody>
      </p:sp>
      <p:sp>
        <p:nvSpPr>
          <p:cNvPr id="9" name="TextBox 8"/>
          <p:cNvSpPr txBox="1"/>
          <p:nvPr/>
        </p:nvSpPr>
        <p:spPr>
          <a:xfrm>
            <a:off x="152400" y="57150"/>
            <a:ext cx="4343400" cy="461665"/>
          </a:xfrm>
          <a:prstGeom prst="rect">
            <a:avLst/>
          </a:prstGeom>
          <a:noFill/>
        </p:spPr>
        <p:txBody>
          <a:bodyPr wrap="square" rtlCol="0">
            <a:spAutoFit/>
          </a:bodyPr>
          <a:lstStyle/>
          <a:p>
            <a:pPr algn="ctr"/>
            <a:r>
              <a:rPr lang="en-US" sz="2400" b="1" dirty="0">
                <a:solidFill>
                  <a:schemeClr val="accent1">
                    <a:lumMod val="20000"/>
                    <a:lumOff val="80000"/>
                  </a:schemeClr>
                </a:solidFill>
              </a:rPr>
              <a:t>BUBBLE SORT</a:t>
            </a:r>
          </a:p>
        </p:txBody>
      </p:sp>
      <p:pic>
        <p:nvPicPr>
          <p:cNvPr id="7" name="Picture 6" descr="istockphoto-165605234-612x612.jpg"/>
          <p:cNvPicPr>
            <a:picLocks noChangeAspect="1"/>
          </p:cNvPicPr>
          <p:nvPr/>
        </p:nvPicPr>
        <p:blipFill>
          <a:blip r:embed="rId3"/>
          <a:stretch>
            <a:fillRect/>
          </a:stretch>
        </p:blipFill>
        <p:spPr>
          <a:xfrm>
            <a:off x="4876800" y="0"/>
            <a:ext cx="4267200" cy="5143500"/>
          </a:xfrm>
          <a:prstGeom prst="rect">
            <a:avLst/>
          </a:prstGeom>
        </p:spPr>
      </p:pic>
      <p:sp>
        <p:nvSpPr>
          <p:cNvPr id="135" name="Google Shape;135;p15"/>
          <p:cNvSpPr/>
          <p:nvPr/>
        </p:nvSpPr>
        <p:spPr>
          <a:xfrm>
            <a:off x="4390502" y="1054226"/>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4" name="Google Shape;134;p15"/>
          <p:cNvSpPr/>
          <p:nvPr/>
        </p:nvSpPr>
        <p:spPr>
          <a:xfrm>
            <a:off x="7560500" y="3714750"/>
            <a:ext cx="2433841" cy="2444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0" y="0"/>
            <a:ext cx="9144000" cy="1893300"/>
          </a:xfrm>
          <a:prstGeom prst="rect">
            <a:avLst/>
          </a:prstGeom>
          <a:solidFill>
            <a:schemeClr val="dk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09" name="Google Shape;109;p14"/>
          <p:cNvSpPr txBox="1"/>
          <p:nvPr/>
        </p:nvSpPr>
        <p:spPr>
          <a:xfrm>
            <a:off x="3652886" y="489060"/>
            <a:ext cx="4976775"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b="0" i="0" u="none" strike="noStrike" cap="none" dirty="0">
                <a:solidFill>
                  <a:schemeClr val="dk1"/>
                </a:solidFill>
                <a:latin typeface="Rubik"/>
                <a:ea typeface="Rubik"/>
                <a:cs typeface="Rubik"/>
                <a:sym typeface="Rubik"/>
              </a:rPr>
              <a:t>Bubble Sort</a:t>
            </a:r>
            <a:endParaRPr sz="700">
              <a:solidFill>
                <a:schemeClr val="dk1"/>
              </a:solidFill>
            </a:endParaRPr>
          </a:p>
        </p:txBody>
      </p:sp>
      <p:pic>
        <p:nvPicPr>
          <p:cNvPr id="57" name="bubble sort.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5"/>
          <a:stretch>
            <a:fillRect/>
          </a:stretch>
        </p:blipFill>
        <p:spPr>
          <a:xfrm>
            <a:off x="0" y="1200150"/>
            <a:ext cx="9144000" cy="3943350"/>
          </a:xfrm>
          <a:prstGeom prst="rect">
            <a:avLst/>
          </a:prstGeom>
        </p:spPr>
      </p:pic>
    </p:spTree>
  </p:cSld>
  <p:clrMapOvr>
    <a:masterClrMapping/>
  </p:clrMapOvr>
  <p:transition>
    <p:fade thruBlk="1"/>
  </p:transition>
  <p:timing>
    <p:tnLst>
      <p:par>
        <p:cTn id="1" dur="indefinite" restart="never" nodeType="tmRoot">
          <p:childTnLst>
            <p:seq concurrent="1" nextAc="seek">
              <p:cTn id="2" restart="whenNotActive" fill="hold" evtFilter="cancelBubble" nodeType="interactiveSeq">
                <p:stCondLst>
                  <p:cond evt="onClick" delay="0">
                    <p:tgtEl>
                      <p:spTgt spid="5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7"/>
                                        </p:tgtEl>
                                      </p:cBhvr>
                                    </p:cmd>
                                  </p:childTnLst>
                                </p:cTn>
                              </p:par>
                            </p:childTnLst>
                          </p:cTn>
                        </p:par>
                      </p:childTnLst>
                    </p:cTn>
                  </p:par>
                </p:childTnLst>
              </p:cTn>
              <p:nextCondLst>
                <p:cond evt="onClick" delay="0">
                  <p:tgtEl>
                    <p:spTgt spid="57"/>
                  </p:tgtEl>
                </p:cond>
              </p:nextCondLst>
            </p:seq>
            <p:video>
              <p:cMediaNode>
                <p:cTn id="7" fill="hold" display="0">
                  <p:stCondLst>
                    <p:cond delay="indefinite"/>
                  </p:stCondLst>
                  <p:endCondLst>
                    <p:cond evt="onNext" delay="0">
                      <p:tgtEl>
                        <p:sldTgt/>
                      </p:tgtEl>
                    </p:cond>
                    <p:cond evt="onPrev" delay="0">
                      <p:tgtEl>
                        <p:sldTgt/>
                      </p:tgtEl>
                    </p:cond>
                  </p:endCondLst>
                </p:cTn>
                <p:tgtEl>
                  <p:spTgt spid="5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39"/>
        <p:cNvGrpSpPr/>
        <p:nvPr/>
      </p:nvGrpSpPr>
      <p:grpSpPr>
        <a:xfrm>
          <a:off x="0" y="0"/>
          <a:ext cx="0" cy="0"/>
          <a:chOff x="0" y="0"/>
          <a:chExt cx="0" cy="0"/>
        </a:xfrm>
      </p:grpSpPr>
      <p:sp>
        <p:nvSpPr>
          <p:cNvPr id="140" name="Google Shape;140;p16"/>
          <p:cNvSpPr txBox="1"/>
          <p:nvPr/>
        </p:nvSpPr>
        <p:spPr>
          <a:xfrm>
            <a:off x="304800" y="763387"/>
            <a:ext cx="2768835" cy="123110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4000" dirty="0">
                <a:solidFill>
                  <a:schemeClr val="dk1"/>
                </a:solidFill>
                <a:latin typeface="Rubik"/>
                <a:ea typeface="Rubik"/>
                <a:cs typeface="Rubik"/>
                <a:sym typeface="Rubik"/>
              </a:rPr>
              <a:t>b</a:t>
            </a:r>
            <a:r>
              <a:rPr lang="en" sz="4000" dirty="0">
                <a:solidFill>
                  <a:schemeClr val="dk1"/>
                </a:solidFill>
                <a:latin typeface="Rubik"/>
                <a:ea typeface="Rubik"/>
                <a:cs typeface="Rubik"/>
                <a:sym typeface="Rubik"/>
              </a:rPr>
              <a:t>ubblesort Algorithm</a:t>
            </a:r>
            <a:endParaRPr sz="700">
              <a:solidFill>
                <a:schemeClr val="dk1"/>
              </a:solidFill>
            </a:endParaRPr>
          </a:p>
        </p:txBody>
      </p:sp>
      <p:sp>
        <p:nvSpPr>
          <p:cNvPr id="156" name="Google Shape;156;p16"/>
          <p:cNvSpPr/>
          <p:nvPr/>
        </p:nvSpPr>
        <p:spPr>
          <a:xfrm rot="10800000">
            <a:off x="506784" y="3585019"/>
            <a:ext cx="2686708" cy="2698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7" name="Google Shape;157;p16"/>
          <p:cNvSpPr/>
          <p:nvPr/>
        </p:nvSpPr>
        <p:spPr>
          <a:xfrm>
            <a:off x="-1103341" y="3579418"/>
            <a:ext cx="2560274" cy="2571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09490">
              <a:alpha val="8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 name="Rectangle 19"/>
          <p:cNvSpPr/>
          <p:nvPr/>
        </p:nvSpPr>
        <p:spPr>
          <a:xfrm>
            <a:off x="3657600" y="514350"/>
            <a:ext cx="5334000" cy="3785652"/>
          </a:xfrm>
          <a:prstGeom prst="rect">
            <a:avLst/>
          </a:prstGeom>
        </p:spPr>
        <p:txBody>
          <a:bodyPr wrap="square">
            <a:spAutoFit/>
          </a:bodyPr>
          <a:lstStyle/>
          <a:p>
            <a:r>
              <a:rPr lang="en-US" sz="2000" b="1" dirty="0"/>
              <a:t>void </a:t>
            </a:r>
            <a:r>
              <a:rPr lang="en-US" sz="2000" b="1" dirty="0" err="1"/>
              <a:t>bubbleSort</a:t>
            </a:r>
            <a:r>
              <a:rPr lang="en-US" sz="2000" b="1" dirty="0"/>
              <a:t>(</a:t>
            </a:r>
            <a:r>
              <a:rPr lang="en-US" sz="2000" b="1" dirty="0" err="1"/>
              <a:t>int</a:t>
            </a:r>
            <a:r>
              <a:rPr lang="en-US" sz="2000" b="1" dirty="0"/>
              <a:t> </a:t>
            </a:r>
            <a:r>
              <a:rPr lang="en-US" sz="2000" b="1" dirty="0" err="1"/>
              <a:t>arr</a:t>
            </a:r>
            <a:r>
              <a:rPr lang="en-US" sz="2000" b="1" dirty="0"/>
              <a:t>[], </a:t>
            </a:r>
            <a:r>
              <a:rPr lang="en-US" sz="2000" b="1" dirty="0" err="1"/>
              <a:t>int</a:t>
            </a:r>
            <a:r>
              <a:rPr lang="en-US" sz="2000" b="1" dirty="0"/>
              <a:t> n) {</a:t>
            </a:r>
          </a:p>
          <a:p>
            <a:r>
              <a:rPr lang="en-US" sz="2000" b="1" dirty="0"/>
              <a:t> </a:t>
            </a:r>
            <a:r>
              <a:rPr lang="en-US" sz="2000" b="1" dirty="0" err="1"/>
              <a:t>int</a:t>
            </a:r>
            <a:r>
              <a:rPr lang="en-US" sz="2000" b="1" dirty="0"/>
              <a:t> </a:t>
            </a:r>
            <a:r>
              <a:rPr lang="en-US" sz="2000" b="1" dirty="0" err="1"/>
              <a:t>i</a:t>
            </a:r>
            <a:r>
              <a:rPr lang="en-US" sz="2000" b="1" dirty="0"/>
              <a:t>, j, temp; </a:t>
            </a:r>
          </a:p>
          <a:p>
            <a:r>
              <a:rPr lang="en-US" sz="2000" b="1" dirty="0"/>
              <a:t>for(</a:t>
            </a:r>
            <a:r>
              <a:rPr lang="en-US" sz="2000" b="1" dirty="0" err="1"/>
              <a:t>i</a:t>
            </a:r>
            <a:r>
              <a:rPr lang="en-US" sz="2000" b="1" dirty="0"/>
              <a:t> = 0; </a:t>
            </a:r>
            <a:r>
              <a:rPr lang="en-US" sz="2000" b="1" dirty="0" err="1"/>
              <a:t>i</a:t>
            </a:r>
            <a:r>
              <a:rPr lang="en-US" sz="2000" b="1" dirty="0"/>
              <a:t> &lt; n; </a:t>
            </a:r>
            <a:r>
              <a:rPr lang="en-US" sz="2000" b="1" dirty="0" err="1"/>
              <a:t>i</a:t>
            </a:r>
            <a:r>
              <a:rPr lang="en-US" sz="2000" b="1" dirty="0"/>
              <a:t>++) { </a:t>
            </a:r>
          </a:p>
          <a:p>
            <a:r>
              <a:rPr lang="en-US" sz="2000" b="1" dirty="0"/>
              <a:t>       for(j = 0; j &lt; n-i-1; j++) {</a:t>
            </a:r>
          </a:p>
          <a:p>
            <a:r>
              <a:rPr lang="en-US" sz="2000" b="1" dirty="0"/>
              <a:t>            if( </a:t>
            </a:r>
            <a:r>
              <a:rPr lang="en-US" sz="2000" b="1" dirty="0" err="1"/>
              <a:t>arr</a:t>
            </a:r>
            <a:r>
              <a:rPr lang="en-US" sz="2000" b="1" dirty="0"/>
              <a:t>[j] &gt; </a:t>
            </a:r>
            <a:r>
              <a:rPr lang="en-US" sz="2000" b="1" dirty="0" err="1"/>
              <a:t>arr</a:t>
            </a:r>
            <a:r>
              <a:rPr lang="en-US" sz="2000" b="1" dirty="0"/>
              <a:t>[j+1]) { </a:t>
            </a:r>
          </a:p>
          <a:p>
            <a:r>
              <a:rPr lang="en-US" sz="2000" b="1" dirty="0"/>
              <a:t>            //swap the elements 		</a:t>
            </a:r>
          </a:p>
          <a:p>
            <a:r>
              <a:rPr lang="en-US" sz="2000" b="1" dirty="0"/>
              <a:t>	temp = </a:t>
            </a:r>
            <a:r>
              <a:rPr lang="en-US" sz="2000" b="1" dirty="0" err="1"/>
              <a:t>arr</a:t>
            </a:r>
            <a:r>
              <a:rPr lang="en-US" sz="2000" b="1" dirty="0"/>
              <a:t>[j]; </a:t>
            </a:r>
          </a:p>
          <a:p>
            <a:r>
              <a:rPr lang="en-US" sz="2000" b="1" dirty="0"/>
              <a:t>	</a:t>
            </a:r>
            <a:r>
              <a:rPr lang="en-US" sz="2000" b="1" dirty="0" err="1"/>
              <a:t>arr</a:t>
            </a:r>
            <a:r>
              <a:rPr lang="en-US" sz="2000" b="1" dirty="0"/>
              <a:t>[j] = </a:t>
            </a:r>
            <a:r>
              <a:rPr lang="en-US" sz="2000" b="1" dirty="0" err="1"/>
              <a:t>arr</a:t>
            </a:r>
            <a:r>
              <a:rPr lang="en-US" sz="2000" b="1" dirty="0"/>
              <a:t>[j+1]; </a:t>
            </a:r>
          </a:p>
          <a:p>
            <a:r>
              <a:rPr lang="en-US" sz="2000" b="1" dirty="0"/>
              <a:t>	</a:t>
            </a:r>
            <a:r>
              <a:rPr lang="en-US" sz="2000" b="1" dirty="0" err="1"/>
              <a:t>arr</a:t>
            </a:r>
            <a:r>
              <a:rPr lang="en-US" sz="2000" b="1" dirty="0"/>
              <a:t>[j+1] = temp; } </a:t>
            </a:r>
          </a:p>
          <a:p>
            <a:r>
              <a:rPr lang="en-US" sz="2000" b="1" dirty="0"/>
              <a:t>        }</a:t>
            </a:r>
          </a:p>
          <a:p>
            <a:r>
              <a:rPr lang="en-US" sz="2000" b="1" dirty="0"/>
              <a:t>   } </a:t>
            </a:r>
          </a:p>
          <a:p>
            <a:r>
              <a:rPr lang="en-US" sz="2000" b="1"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1"/>
        <p:cNvGrpSpPr/>
        <p:nvPr/>
      </p:nvGrpSpPr>
      <p:grpSpPr>
        <a:xfrm>
          <a:off x="0" y="0"/>
          <a:ext cx="0" cy="0"/>
          <a:chOff x="0" y="0"/>
          <a:chExt cx="0" cy="0"/>
        </a:xfrm>
      </p:grpSpPr>
      <p:grpSp>
        <p:nvGrpSpPr>
          <p:cNvPr id="162" name="Google Shape;162;p17"/>
          <p:cNvGrpSpPr/>
          <p:nvPr/>
        </p:nvGrpSpPr>
        <p:grpSpPr>
          <a:xfrm>
            <a:off x="514350" y="514350"/>
            <a:ext cx="3247243" cy="1912482"/>
            <a:chOff x="0" y="0"/>
            <a:chExt cx="8659314" cy="5099952"/>
          </a:xfrm>
        </p:grpSpPr>
        <p:sp>
          <p:nvSpPr>
            <p:cNvPr id="163" name="Google Shape;163;p17"/>
            <p:cNvSpPr/>
            <p:nvPr/>
          </p:nvSpPr>
          <p:spPr>
            <a:xfrm>
              <a:off x="0"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98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4" name="Google Shape;164;p17"/>
            <p:cNvSpPr/>
            <p:nvPr/>
          </p:nvSpPr>
          <p:spPr>
            <a:xfrm>
              <a:off x="1186454"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1961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5" name="Google Shape;165;p17"/>
            <p:cNvSpPr/>
            <p:nvPr/>
          </p:nvSpPr>
          <p:spPr>
            <a:xfrm>
              <a:off x="2372908"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009490">
                <a:alpha val="40000"/>
              </a:srgbClr>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6" name="Google Shape;166;p17"/>
            <p:cNvSpPr/>
            <p:nvPr/>
          </p:nvSpPr>
          <p:spPr>
            <a:xfrm>
              <a:off x="3559362" y="0"/>
              <a:ext cx="5099952" cy="5099952"/>
            </a:xfrm>
            <a:custGeom>
              <a:avLst/>
              <a:gdLst/>
              <a:ahLst/>
              <a:cxnLst/>
              <a:rect l="l" t="t" r="r" b="b"/>
              <a:pathLst>
                <a:path w="6355080" h="6355080" extrusionOk="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67" name="Google Shape;167;p17"/>
          <p:cNvSpPr/>
          <p:nvPr/>
        </p:nvSpPr>
        <p:spPr>
          <a:xfrm>
            <a:off x="4304870" y="19050"/>
            <a:ext cx="4839300" cy="5143500"/>
          </a:xfrm>
          <a:prstGeom prst="rect">
            <a:avLst/>
          </a:prstGeom>
          <a:solidFill>
            <a:schemeClr val="lt1"/>
          </a:solidFill>
          <a:ln>
            <a:noFill/>
          </a:ln>
        </p:spPr>
        <p:txBody>
          <a:bodyPr spcFirstLastPara="1" wrap="square" lIns="45725" tIns="45725" rIns="45725" bIns="45725" anchor="ctr" anchorCtr="0">
            <a:noAutofit/>
          </a:bodyPr>
          <a:lstStyle/>
          <a:p>
            <a:pPr lvl="0"/>
            <a:endParaRPr/>
          </a:p>
        </p:txBody>
      </p:sp>
      <p:sp>
        <p:nvSpPr>
          <p:cNvPr id="168" name="Google Shape;168;p17"/>
          <p:cNvSpPr txBox="1"/>
          <p:nvPr/>
        </p:nvSpPr>
        <p:spPr>
          <a:xfrm>
            <a:off x="514350" y="3144474"/>
            <a:ext cx="3249000" cy="184665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4000" dirty="0">
                <a:solidFill>
                  <a:schemeClr val="lt1"/>
                </a:solidFill>
                <a:latin typeface="Rubik"/>
                <a:ea typeface="Rubik"/>
                <a:cs typeface="Rubik"/>
                <a:sym typeface="Rubik"/>
              </a:rPr>
              <a:t>Analysis of Bubble sort Algorithm</a:t>
            </a:r>
            <a:endParaRPr sz="700">
              <a:solidFill>
                <a:schemeClr val="lt1"/>
              </a:solidFill>
            </a:endParaRPr>
          </a:p>
        </p:txBody>
      </p:sp>
      <p:sp>
        <p:nvSpPr>
          <p:cNvPr id="172" name="Google Shape;172;p17"/>
          <p:cNvSpPr/>
          <p:nvPr/>
        </p:nvSpPr>
        <p:spPr>
          <a:xfrm>
            <a:off x="3867108" y="-583056"/>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3" name="Google Shape;173;p17"/>
          <p:cNvSpPr/>
          <p:nvPr/>
        </p:nvSpPr>
        <p:spPr>
          <a:xfrm>
            <a:off x="-603803" y="1988852"/>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17"/>
          <p:cNvSpPr/>
          <p:nvPr/>
        </p:nvSpPr>
        <p:spPr>
          <a:xfrm>
            <a:off x="2337619" y="4879084"/>
            <a:ext cx="885033" cy="88900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aphicFrame>
        <p:nvGraphicFramePr>
          <p:cNvPr id="12" name="Table 11"/>
          <p:cNvGraphicFramePr>
            <a:graphicFrameLocks noGrp="1"/>
          </p:cNvGraphicFramePr>
          <p:nvPr/>
        </p:nvGraphicFramePr>
        <p:xfrm>
          <a:off x="4419600" y="1428750"/>
          <a:ext cx="4399490" cy="2286000"/>
        </p:xfrm>
        <a:graphic>
          <a:graphicData uri="http://schemas.openxmlformats.org/drawingml/2006/table">
            <a:tbl>
              <a:tblPr/>
              <a:tblGrid>
                <a:gridCol w="2209800">
                  <a:extLst>
                    <a:ext uri="{9D8B030D-6E8A-4147-A177-3AD203B41FA5}">
                      <a16:colId xmlns:a16="http://schemas.microsoft.com/office/drawing/2014/main" val="20000"/>
                    </a:ext>
                  </a:extLst>
                </a:gridCol>
                <a:gridCol w="2189690">
                  <a:extLst>
                    <a:ext uri="{9D8B030D-6E8A-4147-A177-3AD203B41FA5}">
                      <a16:colId xmlns:a16="http://schemas.microsoft.com/office/drawing/2014/main" val="20001"/>
                    </a:ext>
                  </a:extLst>
                </a:gridCol>
              </a:tblGrid>
              <a:tr h="365760">
                <a:tc>
                  <a:txBody>
                    <a:bodyPr/>
                    <a:lstStyle/>
                    <a:p>
                      <a:pPr algn="l" fontAlgn="t"/>
                      <a:r>
                        <a:rPr lang="en-US" sz="2400" dirty="0">
                          <a:solidFill>
                            <a:srgbClr val="000000"/>
                          </a:solidFill>
                          <a:latin typeface="times new roman"/>
                        </a:rPr>
                        <a:t>Case</a:t>
                      </a:r>
                    </a:p>
                  </a:txBody>
                  <a:tcPr marL="76200" marR="76200" marT="76200" marB="76200">
                    <a:lnL w="6350" cap="flat" cmpd="sng" algn="ctr">
                      <a:solidFill>
                        <a:srgbClr val="A0EA08"/>
                      </a:solidFill>
                      <a:prstDash val="solid"/>
                      <a:round/>
                      <a:headEnd type="none" w="med" len="med"/>
                      <a:tailEnd type="none" w="med" len="med"/>
                    </a:lnL>
                    <a:lnR w="6350" cap="flat" cmpd="sng" algn="ctr">
                      <a:solidFill>
                        <a:srgbClr val="A0EA08"/>
                      </a:solidFill>
                      <a:prstDash val="solid"/>
                      <a:round/>
                      <a:headEnd type="none" w="med" len="med"/>
                      <a:tailEnd type="none" w="med" len="med"/>
                    </a:lnR>
                    <a:lnT w="6350" cap="flat" cmpd="sng" algn="ctr">
                      <a:solidFill>
                        <a:srgbClr val="A0EA0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latin typeface="times new roman"/>
                        </a:rPr>
                        <a:t>Time Complexity</a:t>
                      </a:r>
                    </a:p>
                  </a:txBody>
                  <a:tcPr marL="76200" marR="76200" marT="76200" marB="76200">
                    <a:lnL w="6350" cap="flat" cmpd="sng" algn="ctr">
                      <a:solidFill>
                        <a:srgbClr val="A0EA08"/>
                      </a:solidFill>
                      <a:prstDash val="solid"/>
                      <a:round/>
                      <a:headEnd type="none" w="med" len="med"/>
                      <a:tailEnd type="none" w="med" len="med"/>
                    </a:lnL>
                    <a:lnR w="6350" cap="flat" cmpd="sng" algn="ctr">
                      <a:solidFill>
                        <a:srgbClr val="A0EA08"/>
                      </a:solidFill>
                      <a:prstDash val="solid"/>
                      <a:round/>
                      <a:headEnd type="none" w="med" len="med"/>
                      <a:tailEnd type="none" w="med" len="med"/>
                    </a:lnR>
                    <a:lnT w="6350" cap="flat" cmpd="sng" algn="ctr">
                      <a:solidFill>
                        <a:srgbClr val="A0EA08"/>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US" sz="2400" b="1" dirty="0">
                          <a:solidFill>
                            <a:srgbClr val="333333"/>
                          </a:solidFill>
                          <a:latin typeface="inter-bold"/>
                        </a:rPr>
                        <a:t>Best Case</a:t>
                      </a:r>
                      <a:endParaRPr lang="en-US" sz="2400" dirty="0">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latin typeface="inter-regular"/>
                        </a:rPr>
                        <a:t>O(n)</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US" sz="2400" b="1">
                          <a:solidFill>
                            <a:srgbClr val="333333"/>
                          </a:solidFill>
                          <a:latin typeface="inter-bold"/>
                        </a:rPr>
                        <a:t>Average Case</a:t>
                      </a:r>
                      <a:endParaRPr lang="en-US" sz="2400">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latin typeface="inter-regular"/>
                        </a:rPr>
                        <a:t>O(n</a:t>
                      </a:r>
                      <a:r>
                        <a:rPr lang="en-US" sz="2400" baseline="30000">
                          <a:solidFill>
                            <a:srgbClr val="333333"/>
                          </a:solidFill>
                          <a:latin typeface="inter-regular"/>
                        </a:rPr>
                        <a:t>2</a:t>
                      </a:r>
                      <a:r>
                        <a:rPr lang="en-US" sz="2400">
                          <a:solidFill>
                            <a:srgbClr val="333333"/>
                          </a:solidFill>
                          <a:latin typeface="inter-regular"/>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US" sz="2400" b="1">
                          <a:solidFill>
                            <a:srgbClr val="333333"/>
                          </a:solidFill>
                          <a:latin typeface="inter-bold"/>
                        </a:rPr>
                        <a:t>Worst Case</a:t>
                      </a:r>
                      <a:endParaRPr lang="en-US" sz="2400">
                        <a:solidFill>
                          <a:srgbClr val="333333"/>
                        </a:solidFill>
                        <a:latin typeface="inter-regular"/>
                      </a:endParaRP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latin typeface="inter-regular"/>
                        </a:rPr>
                        <a:t>O(n</a:t>
                      </a:r>
                      <a:r>
                        <a:rPr lang="en-US" sz="2400" baseline="30000" dirty="0">
                          <a:solidFill>
                            <a:srgbClr val="333333"/>
                          </a:solidFill>
                          <a:latin typeface="inter-regular"/>
                        </a:rPr>
                        <a:t>2</a:t>
                      </a:r>
                      <a:r>
                        <a:rPr lang="en-US" sz="2400" dirty="0">
                          <a:solidFill>
                            <a:srgbClr val="333333"/>
                          </a:solidFill>
                          <a:latin typeface="inter-regular"/>
                        </a:rPr>
                        <a:t>)</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24"/>
          <p:cNvSpPr txBox="1"/>
          <p:nvPr/>
        </p:nvSpPr>
        <p:spPr>
          <a:xfrm>
            <a:off x="780539" y="1952625"/>
            <a:ext cx="3934800" cy="61555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 sz="4000" dirty="0">
                <a:solidFill>
                  <a:srgbClr val="191919"/>
                </a:solidFill>
                <a:latin typeface="Rubik"/>
                <a:ea typeface="Rubik"/>
                <a:cs typeface="Rubik"/>
                <a:sym typeface="Rubik"/>
              </a:rPr>
              <a:t>Insertion Sort</a:t>
            </a:r>
            <a:endParaRPr sz="700"/>
          </a:p>
        </p:txBody>
      </p:sp>
      <p:pic>
        <p:nvPicPr>
          <p:cNvPr id="5" name="Picture 4" descr="regular-cards-carrousel1.jpg"/>
          <p:cNvPicPr>
            <a:picLocks noChangeAspect="1"/>
          </p:cNvPicPr>
          <p:nvPr/>
        </p:nvPicPr>
        <p:blipFill>
          <a:blip r:embed="rId3"/>
          <a:stretch>
            <a:fillRect/>
          </a:stretch>
        </p:blipFill>
        <p:spPr>
          <a:xfrm>
            <a:off x="4191000" y="0"/>
            <a:ext cx="4953000" cy="5143500"/>
          </a:xfrm>
          <a:prstGeom prst="rect">
            <a:avLst/>
          </a:prstGeom>
        </p:spPr>
      </p:pic>
      <p:sp>
        <p:nvSpPr>
          <p:cNvPr id="282" name="Google Shape;282;p24"/>
          <p:cNvSpPr/>
          <p:nvPr/>
        </p:nvSpPr>
        <p:spPr>
          <a:xfrm>
            <a:off x="4175384" y="-1133475"/>
            <a:ext cx="2323212" cy="2333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8" name="Rectangle 7"/>
          <p:cNvSpPr/>
          <p:nvPr/>
        </p:nvSpPr>
        <p:spPr>
          <a:xfrm>
            <a:off x="228600" y="666750"/>
            <a:ext cx="4495800" cy="4247317"/>
          </a:xfrm>
          <a:prstGeom prst="rect">
            <a:avLst/>
          </a:prstGeom>
        </p:spPr>
        <p:txBody>
          <a:bodyPr wrap="square">
            <a:spAutoFit/>
          </a:bodyPr>
          <a:lstStyle/>
          <a:p>
            <a:r>
              <a:rPr lang="en-US" sz="1800" dirty="0">
                <a:solidFill>
                  <a:schemeClr val="accent1">
                    <a:lumMod val="20000"/>
                    <a:lumOff val="80000"/>
                  </a:schemeClr>
                </a:solidFill>
              </a:rPr>
              <a:t>Insertion sort works similar to the sorting of playing cards in hands. It is assumed that the first card is already sorted in the card game, and then we select an unsorted card. If the selected unsorted card is greater than the first card, it will be placed at the right side; otherwise, it will be placed at the left side. Similarly, all unsorted cards are taken and put in their exact place.</a:t>
            </a:r>
          </a:p>
          <a:p>
            <a:endParaRPr lang="en-US" sz="1800" dirty="0">
              <a:solidFill>
                <a:schemeClr val="accent1">
                  <a:lumMod val="20000"/>
                  <a:lumOff val="80000"/>
                </a:schemeClr>
              </a:solidFill>
            </a:endParaRPr>
          </a:p>
          <a:p>
            <a:r>
              <a:rPr lang="en-US" sz="1800" dirty="0">
                <a:solidFill>
                  <a:schemeClr val="accent1">
                    <a:lumMod val="20000"/>
                    <a:lumOff val="80000"/>
                  </a:schemeClr>
                </a:solidFill>
              </a:rPr>
              <a:t>The same approach is applied in insertion sort. The idea behind the insertion sort is that first take one element, iterate it through the sorted array.</a:t>
            </a:r>
          </a:p>
        </p:txBody>
      </p:sp>
      <p:sp>
        <p:nvSpPr>
          <p:cNvPr id="9" name="TextBox 8"/>
          <p:cNvSpPr txBox="1"/>
          <p:nvPr/>
        </p:nvSpPr>
        <p:spPr>
          <a:xfrm>
            <a:off x="152400" y="57150"/>
            <a:ext cx="4343400" cy="461665"/>
          </a:xfrm>
          <a:prstGeom prst="rect">
            <a:avLst/>
          </a:prstGeom>
          <a:noFill/>
        </p:spPr>
        <p:txBody>
          <a:bodyPr wrap="square" rtlCol="0">
            <a:spAutoFit/>
          </a:bodyPr>
          <a:lstStyle/>
          <a:p>
            <a:pPr algn="ctr"/>
            <a:r>
              <a:rPr lang="en-US" sz="2400" b="1" dirty="0">
                <a:solidFill>
                  <a:schemeClr val="accent1">
                    <a:lumMod val="20000"/>
                    <a:lumOff val="80000"/>
                  </a:schemeClr>
                </a:solidFill>
              </a:rPr>
              <a:t>INSERTION SORT</a:t>
            </a:r>
          </a:p>
        </p:txBody>
      </p:sp>
      <p:pic>
        <p:nvPicPr>
          <p:cNvPr id="10" name="Picture 9" descr="sddefault.jpg"/>
          <p:cNvPicPr>
            <a:picLocks noChangeAspect="1"/>
          </p:cNvPicPr>
          <p:nvPr/>
        </p:nvPicPr>
        <p:blipFill>
          <a:blip r:embed="rId3"/>
          <a:stretch>
            <a:fillRect/>
          </a:stretch>
        </p:blipFill>
        <p:spPr>
          <a:xfrm>
            <a:off x="5080000" y="-19050"/>
            <a:ext cx="3911600" cy="5143500"/>
          </a:xfrm>
          <a:prstGeom prst="rect">
            <a:avLst/>
          </a:prstGeom>
        </p:spPr>
      </p:pic>
      <p:sp>
        <p:nvSpPr>
          <p:cNvPr id="135" name="Google Shape;135;p15"/>
          <p:cNvSpPr/>
          <p:nvPr/>
        </p:nvSpPr>
        <p:spPr>
          <a:xfrm>
            <a:off x="4390502" y="1054226"/>
            <a:ext cx="869229" cy="8731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4" name="Google Shape;134;p15"/>
          <p:cNvSpPr/>
          <p:nvPr/>
        </p:nvSpPr>
        <p:spPr>
          <a:xfrm>
            <a:off x="7560500" y="3714750"/>
            <a:ext cx="2433841" cy="2444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theme/theme1.xml><?xml version="1.0" encoding="utf-8"?>
<a:theme xmlns:a="http://schemas.openxmlformats.org/drawingml/2006/main" name="Black Purple and Green Geometric Corporate Resume Creative Presentation">
  <a:themeElements>
    <a:clrScheme name="Custom 347">
      <a:dk1>
        <a:srgbClr val="191919"/>
      </a:dk1>
      <a:lt1>
        <a:srgbClr val="FFFFFF"/>
      </a:lt1>
      <a:dk2>
        <a:srgbClr val="E8BFED"/>
      </a:dk2>
      <a:lt2>
        <a:srgbClr val="D88CE1"/>
      </a:lt2>
      <a:accent1>
        <a:srgbClr val="009490"/>
      </a:accent1>
      <a:accent2>
        <a:srgbClr val="66BFBC"/>
      </a:accent2>
      <a:accent3>
        <a:srgbClr val="99D4D3"/>
      </a:accent3>
      <a:accent4>
        <a:srgbClr val="CDEAE9"/>
      </a:accent4>
      <a:accent5>
        <a:srgbClr val="E6F5F4"/>
      </a:accent5>
      <a:accent6>
        <a:srgbClr val="FFFFFF"/>
      </a:accent6>
      <a:hlink>
        <a:srgbClr val="D88CE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2117</Words>
  <Application>Microsoft Office PowerPoint</Application>
  <PresentationFormat>On-screen Show (16:9)</PresentationFormat>
  <Paragraphs>223</Paragraphs>
  <Slides>30</Slides>
  <Notes>29</Notes>
  <HiddenSlides>1</HiddenSlides>
  <MMClips>5</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times new roman</vt:lpstr>
      <vt:lpstr>inter-bold</vt:lpstr>
      <vt:lpstr>inter-regular</vt:lpstr>
      <vt:lpstr>Rubik</vt:lpstr>
      <vt:lpstr>Black Purple and Green Geometric Corporate Resume Creative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Admin</cp:lastModifiedBy>
  <cp:revision>64</cp:revision>
  <dcterms:modified xsi:type="dcterms:W3CDTF">2022-09-30T09:31:02Z</dcterms:modified>
</cp:coreProperties>
</file>