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3"/>
  </p:notesMasterIdLst>
  <p:handoutMasterIdLst>
    <p:handoutMasterId r:id="rId24"/>
  </p:handoutMasterIdLst>
  <p:sldIdLst>
    <p:sldId id="291" r:id="rId2"/>
    <p:sldId id="288" r:id="rId3"/>
    <p:sldId id="276" r:id="rId4"/>
    <p:sldId id="278" r:id="rId5"/>
    <p:sldId id="303" r:id="rId6"/>
    <p:sldId id="304" r:id="rId7"/>
    <p:sldId id="305" r:id="rId8"/>
    <p:sldId id="306" r:id="rId9"/>
    <p:sldId id="307" r:id="rId10"/>
    <p:sldId id="308" r:id="rId11"/>
    <p:sldId id="309" r:id="rId12"/>
    <p:sldId id="310" r:id="rId13"/>
    <p:sldId id="277" r:id="rId14"/>
    <p:sldId id="316" r:id="rId15"/>
    <p:sldId id="317" r:id="rId16"/>
    <p:sldId id="318" r:id="rId17"/>
    <p:sldId id="319" r:id="rId18"/>
    <p:sldId id="320" r:id="rId19"/>
    <p:sldId id="321" r:id="rId20"/>
    <p:sldId id="299" r:id="rId21"/>
    <p:sldId id="279" r:id="rId22"/>
  </p:sldIdLst>
  <p:sldSz cx="14630400" cy="8229600"/>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652463" indent="-195263" algn="l" rtl="0" fontAlgn="base">
      <a:spcBef>
        <a:spcPct val="0"/>
      </a:spcBef>
      <a:spcAft>
        <a:spcPct val="0"/>
      </a:spcAft>
      <a:defRPr kern="1200">
        <a:solidFill>
          <a:schemeClr val="tx1"/>
        </a:solidFill>
        <a:latin typeface="Arial" charset="0"/>
        <a:ea typeface="ヒラギノ角ゴ Pro W3" charset="-128"/>
        <a:cs typeface="+mn-cs"/>
      </a:defRPr>
    </a:lvl2pPr>
    <a:lvl3pPr marL="1304925" indent="-390525" algn="l" rtl="0" fontAlgn="base">
      <a:spcBef>
        <a:spcPct val="0"/>
      </a:spcBef>
      <a:spcAft>
        <a:spcPct val="0"/>
      </a:spcAft>
      <a:defRPr kern="1200">
        <a:solidFill>
          <a:schemeClr val="tx1"/>
        </a:solidFill>
        <a:latin typeface="Arial" charset="0"/>
        <a:ea typeface="ヒラギノ角ゴ Pro W3" charset="-128"/>
        <a:cs typeface="+mn-cs"/>
      </a:defRPr>
    </a:lvl3pPr>
    <a:lvl4pPr marL="1958975" indent="-587375" algn="l" rtl="0" fontAlgn="base">
      <a:spcBef>
        <a:spcPct val="0"/>
      </a:spcBef>
      <a:spcAft>
        <a:spcPct val="0"/>
      </a:spcAft>
      <a:defRPr kern="1200">
        <a:solidFill>
          <a:schemeClr val="tx1"/>
        </a:solidFill>
        <a:latin typeface="Arial" charset="0"/>
        <a:ea typeface="ヒラギノ角ゴ Pro W3" charset="-128"/>
        <a:cs typeface="+mn-cs"/>
      </a:defRPr>
    </a:lvl4pPr>
    <a:lvl5pPr marL="2611438" indent="-782638"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DDDDDD"/>
    <a:srgbClr val="C0C0C0"/>
    <a:srgbClr val="CC0000"/>
    <a:srgbClr val="E6E6E6"/>
    <a:srgbClr val="999999"/>
    <a:srgbClr val="5B8BCA"/>
    <a:srgbClr val="49A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87995" autoAdjust="0"/>
  </p:normalViewPr>
  <p:slideViewPr>
    <p:cSldViewPr snapToGrid="0">
      <p:cViewPr varScale="1">
        <p:scale>
          <a:sx n="65" d="100"/>
          <a:sy n="65" d="100"/>
        </p:scale>
        <p:origin x="-132" y="-588"/>
      </p:cViewPr>
      <p:guideLst>
        <p:guide orient="horz" pos="1004"/>
        <p:guide pos="7367"/>
        <p:guide pos="6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ED38D1-A2ED-47DC-9164-74FFF7A271DD}" type="slidenum">
              <a:rPr lang="en-US"/>
              <a:pPr/>
              <a:t>‹#›</a:t>
            </a:fld>
            <a:endParaRPr lang="en-US"/>
          </a:p>
        </p:txBody>
      </p:sp>
    </p:spTree>
    <p:extLst>
      <p:ext uri="{BB962C8B-B14F-4D97-AF65-F5344CB8AC3E}">
        <p14:creationId xmlns:p14="http://schemas.microsoft.com/office/powerpoint/2010/main" val="60251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5D2AD2-761A-4316-A015-191260BD35BB}" type="slidenum">
              <a:rPr lang="en-US"/>
              <a:pPr/>
              <a:t>‹#›</a:t>
            </a:fld>
            <a:endParaRPr lang="en-US"/>
          </a:p>
        </p:txBody>
      </p:sp>
    </p:spTree>
    <p:extLst>
      <p:ext uri="{BB962C8B-B14F-4D97-AF65-F5344CB8AC3E}">
        <p14:creationId xmlns:p14="http://schemas.microsoft.com/office/powerpoint/2010/main" val="255028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ＭＳ Ｐゴシック" pitchFamily="-112" charset="-128"/>
      </a:defRPr>
    </a:lvl1pPr>
    <a:lvl2pPr marL="652463" algn="l" rtl="0" eaLnBrk="0" fontAlgn="base" hangingPunct="0">
      <a:spcBef>
        <a:spcPct val="30000"/>
      </a:spcBef>
      <a:spcAft>
        <a:spcPct val="0"/>
      </a:spcAft>
      <a:defRPr sz="1700" kern="1200">
        <a:solidFill>
          <a:schemeClr val="tx1"/>
        </a:solidFill>
        <a:latin typeface="Arial" pitchFamily="-112" charset="0"/>
        <a:ea typeface="ＭＳ Ｐゴシック" pitchFamily="-112" charset="-128"/>
        <a:cs typeface="+mn-cs"/>
      </a:defRPr>
    </a:lvl2pPr>
    <a:lvl3pPr marL="130492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ヒラギノ角ゴ Pro W3" pitchFamily="-112" charset="-128"/>
      </a:defRPr>
    </a:lvl3pPr>
    <a:lvl4pPr marL="1958975"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4pPr>
    <a:lvl5pPr marL="2611438" algn="l" rtl="0" eaLnBrk="0" fontAlgn="base" hangingPunct="0">
      <a:spcBef>
        <a:spcPct val="30000"/>
      </a:spcBef>
      <a:spcAft>
        <a:spcPct val="0"/>
      </a:spcAft>
      <a:defRPr sz="1700" kern="1200">
        <a:solidFill>
          <a:schemeClr val="tx1"/>
        </a:solidFill>
        <a:latin typeface="Arial" pitchFamily="-112" charset="0"/>
        <a:ea typeface="ヒラギノ角ゴ Pro W3" pitchFamily="-112"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2_16x9_DF12_title.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99428" name="Rectangle 4"/>
          <p:cNvSpPr>
            <a:spLocks noGrp="1" noChangeArrowheads="1"/>
          </p:cNvSpPr>
          <p:nvPr>
            <p:ph type="ctrTitle"/>
          </p:nvPr>
        </p:nvSpPr>
        <p:spPr>
          <a:xfrm>
            <a:off x="1869439" y="675524"/>
            <a:ext cx="11452111" cy="1477009"/>
          </a:xfrm>
          <a:effectLst>
            <a:outerShdw blurRad="50800" dist="38100" dir="2700000">
              <a:srgbClr val="000000">
                <a:alpha val="43000"/>
              </a:srgbClr>
            </a:outerShdw>
          </a:effectLst>
        </p:spPr>
        <p:txBody>
          <a:bodyPr anchor="b"/>
          <a:lstStyle>
            <a:lvl1pPr>
              <a:defRPr sz="5400" b="0" baseline="0">
                <a:solidFill>
                  <a:schemeClr val="bg1"/>
                </a:solidFill>
              </a:defRPr>
            </a:lvl1pPr>
          </a:lstStyle>
          <a:p>
            <a:r>
              <a:rPr lang="en-US" dirty="0" smtClean="0"/>
              <a:t>Click to edit Master title style</a:t>
            </a:r>
            <a:endParaRPr lang="en-US" dirty="0"/>
          </a:p>
        </p:txBody>
      </p:sp>
      <p:sp>
        <p:nvSpPr>
          <p:cNvPr id="999429" name="Rectangle 5"/>
          <p:cNvSpPr>
            <a:spLocks noGrp="1" noChangeArrowheads="1"/>
          </p:cNvSpPr>
          <p:nvPr>
            <p:ph type="subTitle" idx="1"/>
          </p:nvPr>
        </p:nvSpPr>
        <p:spPr>
          <a:xfrm>
            <a:off x="1815396" y="2220638"/>
            <a:ext cx="11519666" cy="614552"/>
          </a:xfrm>
        </p:spPr>
        <p:txBody>
          <a:bodyPr/>
          <a:lstStyle>
            <a:lvl1pPr marL="0" indent="0">
              <a:lnSpc>
                <a:spcPct val="100000"/>
              </a:lnSpc>
              <a:spcBef>
                <a:spcPct val="0"/>
              </a:spcBef>
              <a:buFont typeface="Wingdings" pitchFamily="-112" charset="2"/>
              <a:buNone/>
              <a:defRPr i="1">
                <a:solidFill>
                  <a:schemeClr val="bg1"/>
                </a:solidFill>
              </a:defRPr>
            </a:lvl1pPr>
          </a:lstStyle>
          <a:p>
            <a:r>
              <a:rPr lang="en-US" smtClean="0"/>
              <a:t>Click to edit Master subtitle style</a:t>
            </a:r>
            <a:endParaRPr lang="en-US" dirty="0"/>
          </a:p>
        </p:txBody>
      </p:sp>
      <p:sp>
        <p:nvSpPr>
          <p:cNvPr id="7" name="Text Placeholder 2"/>
          <p:cNvSpPr>
            <a:spLocks noGrp="1"/>
          </p:cNvSpPr>
          <p:nvPr>
            <p:ph type="body" idx="10"/>
          </p:nvPr>
        </p:nvSpPr>
        <p:spPr>
          <a:xfrm>
            <a:off x="1834390" y="3168372"/>
            <a:ext cx="11129771" cy="1749460"/>
          </a:xfrm>
        </p:spPr>
        <p:txBody>
          <a:bodyPr/>
          <a:lstStyle>
            <a:lvl1pPr marL="0" indent="0" algn="l">
              <a:lnSpc>
                <a:spcPct val="120000"/>
              </a:lnSpc>
              <a:spcBef>
                <a:spcPts val="0"/>
              </a:spcBef>
              <a:buNone/>
              <a:defRPr sz="22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dirty="0"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pic>
        <p:nvPicPr>
          <p:cNvPr id="17" name="Picture 4" descr="2_16x9_DF12_FullDiv_Q&amp;A.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9" name="Text Placeholder 13"/>
          <p:cNvSpPr>
            <a:spLocks noGrp="1"/>
          </p:cNvSpPr>
          <p:nvPr>
            <p:ph type="body" sz="quarter" idx="14"/>
          </p:nvPr>
        </p:nvSpPr>
        <p:spPr>
          <a:xfrm>
            <a:off x="885972"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3216506"/>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3615722"/>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5" descr="2_16x9_DF12_FullDiv_thank.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2" name="Rectangle 1"/>
          <p:cNvSpPr/>
          <p:nvPr userDrawn="1"/>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5341" y="1394460"/>
            <a:ext cx="6418579"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77760" y="1394460"/>
            <a:ext cx="6421120" cy="53721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29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dirty="0"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5" name="Picture 4" descr="2_16x9_DF12_divSFDC.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7" name="Straight Connector 6"/>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6"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baseline="0">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4" descr="2_16x9_DF12_divCustomer.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cxnSp>
        <p:nvCxnSpPr>
          <p:cNvPr id="8" name="Straight Connector 7"/>
          <p:cNvCxnSpPr/>
          <p:nvPr userDrawn="1"/>
        </p:nvCxnSpPr>
        <p:spPr>
          <a:xfrm rot="5400000">
            <a:off x="4869656" y="3856832"/>
            <a:ext cx="2905125" cy="1588"/>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Picture Placeholder 2"/>
          <p:cNvSpPr>
            <a:spLocks noGrp="1"/>
          </p:cNvSpPr>
          <p:nvPr>
            <p:ph type="pic" idx="10"/>
          </p:nvPr>
        </p:nvSpPr>
        <p:spPr>
          <a:xfrm>
            <a:off x="1297027" y="2735203"/>
            <a:ext cx="4336935" cy="2286001"/>
          </a:xfrm>
        </p:spPr>
        <p:txBody>
          <a:bodyPr/>
          <a:lstStyle>
            <a:lvl1pPr marL="0" indent="0" algn="ctr">
              <a:spcBef>
                <a:spcPts val="0"/>
              </a:spcBef>
              <a:buNone/>
              <a:defRPr sz="4600">
                <a:solidFill>
                  <a:schemeClr val="tx1"/>
                </a:solidFill>
              </a:defRPr>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r>
              <a:rPr lang="en-US" noProof="0" dirty="0" smtClean="0"/>
              <a:t>Click icon to add picture</a:t>
            </a:r>
          </a:p>
        </p:txBody>
      </p:sp>
      <p:sp>
        <p:nvSpPr>
          <p:cNvPr id="4" name="Rectangle 4"/>
          <p:cNvSpPr>
            <a:spLocks noGrp="1" noChangeArrowheads="1"/>
          </p:cNvSpPr>
          <p:nvPr>
            <p:ph type="ctrTitle"/>
          </p:nvPr>
        </p:nvSpPr>
        <p:spPr>
          <a:xfrm>
            <a:off x="6968489" y="2711770"/>
            <a:ext cx="5588000" cy="1127761"/>
          </a:xfrm>
          <a:effectLst>
            <a:outerShdw blurRad="50800" dist="38100" dir="2700000">
              <a:srgbClr val="000000">
                <a:alpha val="43000"/>
              </a:srgbClr>
            </a:outerShdw>
          </a:effectLst>
        </p:spPr>
        <p:txBody>
          <a:bodyPr anchor="b"/>
          <a:lstStyle>
            <a:lvl1pPr algn="l">
              <a:defRPr sz="3400">
                <a:solidFill>
                  <a:schemeClr val="bg1"/>
                </a:solidFill>
              </a:defRPr>
            </a:lvl1pPr>
          </a:lstStyle>
          <a:p>
            <a:r>
              <a:rPr lang="en-US" smtClean="0"/>
              <a:t>Click to edit Master title style</a:t>
            </a:r>
            <a:endParaRPr lang="en-US" dirty="0"/>
          </a:p>
        </p:txBody>
      </p:sp>
      <p:sp>
        <p:nvSpPr>
          <p:cNvPr id="5" name="Text Placeholder 2"/>
          <p:cNvSpPr>
            <a:spLocks noGrp="1"/>
          </p:cNvSpPr>
          <p:nvPr>
            <p:ph type="body" idx="1"/>
          </p:nvPr>
        </p:nvSpPr>
        <p:spPr>
          <a:xfrm>
            <a:off x="6974079" y="3897538"/>
            <a:ext cx="5590539" cy="1350168"/>
          </a:xfrm>
          <a:effectLst>
            <a:outerShdw blurRad="50800" dist="38100" dir="2700000">
              <a:srgbClr val="000000">
                <a:alpha val="43000"/>
              </a:srgbClr>
            </a:outerShdw>
          </a:effectLst>
        </p:spPr>
        <p:txBody>
          <a:bodyPr/>
          <a:lstStyle>
            <a:lvl1pPr marL="0" indent="0" algn="l">
              <a:buNone/>
              <a:defRPr sz="2600" i="1">
                <a:solidFill>
                  <a:schemeClr val="bg1"/>
                </a:solidFill>
              </a:defRPr>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indent="0">
              <a:defRPr/>
            </a:lvl1pPr>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2400"/>
            </a:lvl3pPr>
            <a:lvl4pP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2_16x9_DF12_bottom4_c.jpg"/>
          <p:cNvPicPr>
            <a:picLocks noChangeAspect="1"/>
          </p:cNvPicPr>
          <p:nvPr userDrawn="1"/>
        </p:nvPicPr>
        <p:blipFill>
          <a:blip r:embed="rId2"/>
          <a:srcRect/>
          <a:stretch>
            <a:fillRect/>
          </a:stretch>
        </p:blipFill>
        <p:spPr bwMode="auto">
          <a:xfrm>
            <a:off x="0" y="6973888"/>
            <a:ext cx="14630400" cy="1255712"/>
          </a:xfrm>
          <a:prstGeom prst="rect">
            <a:avLst/>
          </a:prstGeom>
          <a:noFill/>
          <a:ln w="9525">
            <a:noFill/>
            <a:miter lim="800000"/>
            <a:headEnd/>
            <a:tailEnd/>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txBox="1">
            <a:spLocks/>
          </p:cNvSpPr>
          <p:nvPr userDrawn="1"/>
        </p:nvSpPr>
        <p:spPr bwMode="auto">
          <a:xfrm>
            <a:off x="804863" y="182563"/>
            <a:ext cx="2687637" cy="950912"/>
          </a:xfrm>
          <a:prstGeom prst="rect">
            <a:avLst/>
          </a:prstGeom>
          <a:noFill/>
          <a:ln w="9525">
            <a:noFill/>
            <a:miter lim="800000"/>
            <a:headEnd/>
            <a:tailEnd/>
          </a:ln>
        </p:spPr>
        <p:txBody>
          <a:bodyPr lIns="130622" tIns="65311" rIns="130622" bIns="65311" anchor="ctr"/>
          <a:lstStyle/>
          <a:p>
            <a:pPr eaLnBrk="0" hangingPunct="0">
              <a:defRPr/>
            </a:pPr>
            <a:r>
              <a:rPr lang="en-US" sz="4000" b="1">
                <a:solidFill>
                  <a:schemeClr val="tx2"/>
                </a:solidFill>
                <a:ea typeface="ＭＳ Ｐゴシック" pitchFamily="-97" charset="-128"/>
                <a:cs typeface="ＭＳ Ｐゴシック" pitchFamily="-97" charset="-128"/>
              </a:rPr>
              <a:t>All about</a:t>
            </a:r>
          </a:p>
        </p:txBody>
      </p:sp>
      <p:cxnSp>
        <p:nvCxnSpPr>
          <p:cNvPr id="10" name="Straight Connector 9"/>
          <p:cNvCxnSpPr/>
          <p:nvPr userDrawn="1"/>
        </p:nvCxnSpPr>
        <p:spPr>
          <a:xfrm rot="5400000">
            <a:off x="1955007" y="3790156"/>
            <a:ext cx="4445000" cy="1587"/>
          </a:xfrm>
          <a:prstGeom prst="line">
            <a:avLst/>
          </a:prstGeom>
          <a:ln w="6350" cap="flat" cmpd="sng" algn="ctr">
            <a:solidFill>
              <a:schemeClr val="tx1">
                <a:lumMod val="65000"/>
                <a:lumOff val="35000"/>
              </a:schemeClr>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itle 1"/>
          <p:cNvSpPr>
            <a:spLocks noGrp="1"/>
          </p:cNvSpPr>
          <p:nvPr>
            <p:ph type="title"/>
          </p:nvPr>
        </p:nvSpPr>
        <p:spPr>
          <a:xfrm>
            <a:off x="3175243" y="189147"/>
            <a:ext cx="10475017" cy="932226"/>
          </a:xfrm>
        </p:spPr>
        <p:txBody>
          <a:bodyPr/>
          <a:lstStyle>
            <a:lvl1pPr>
              <a:defRPr baseline="0"/>
            </a:lvl1pPr>
          </a:lstStyle>
          <a:p>
            <a:r>
              <a:rPr lang="en-US" smtClean="0"/>
              <a:t>Click to edit Master title style</a:t>
            </a:r>
            <a:endParaRPr lang="en-US" dirty="0"/>
          </a:p>
        </p:txBody>
      </p:sp>
      <p:sp>
        <p:nvSpPr>
          <p:cNvPr id="6" name="Picture Placeholder 4"/>
          <p:cNvSpPr>
            <a:spLocks noGrp="1"/>
          </p:cNvSpPr>
          <p:nvPr>
            <p:ph type="pic" sz="quarter" idx="10"/>
          </p:nvPr>
        </p:nvSpPr>
        <p:spPr>
          <a:xfrm>
            <a:off x="948631" y="2544763"/>
            <a:ext cx="2957869" cy="1873179"/>
          </a:xfrm>
        </p:spPr>
        <p:txBody>
          <a:bodyPr anchor="ctr"/>
          <a:lstStyle>
            <a:lvl1pPr marL="0" indent="0" algn="ctr">
              <a:lnSpc>
                <a:spcPct val="100000"/>
              </a:lnSpc>
              <a:spcBef>
                <a:spcPts val="0"/>
              </a:spcBef>
              <a:buNone/>
              <a:defRPr sz="2400"/>
            </a:lvl1pPr>
          </a:lstStyle>
          <a:p>
            <a:pPr lvl="0"/>
            <a:endParaRPr lang="en-US" noProof="0"/>
          </a:p>
        </p:txBody>
      </p:sp>
      <p:sp>
        <p:nvSpPr>
          <p:cNvPr id="8" name="Text Placeholder 8"/>
          <p:cNvSpPr>
            <a:spLocks noGrp="1"/>
          </p:cNvSpPr>
          <p:nvPr>
            <p:ph type="body" sz="quarter" idx="11"/>
          </p:nvPr>
        </p:nvSpPr>
        <p:spPr>
          <a:xfrm>
            <a:off x="4459069" y="1584325"/>
            <a:ext cx="8563459" cy="1633789"/>
          </a:xfrm>
        </p:spPr>
        <p:txBody>
          <a:bodyPr/>
          <a:lstStyle>
            <a:lvl1pPr>
              <a:buFontTx/>
              <a:buNone/>
              <a:defRPr sz="2400" baseline="0"/>
            </a:lvl1pPr>
          </a:lstStyle>
          <a:p>
            <a:pPr lvl="0"/>
            <a:r>
              <a:rPr lang="en-US" dirty="0" smtClean="0"/>
              <a:t>Click to edit Master text styles</a:t>
            </a:r>
          </a:p>
        </p:txBody>
      </p:sp>
      <p:sp>
        <p:nvSpPr>
          <p:cNvPr id="9" name="Content Placeholder 10"/>
          <p:cNvSpPr>
            <a:spLocks noGrp="1"/>
          </p:cNvSpPr>
          <p:nvPr>
            <p:ph sz="quarter" idx="12"/>
          </p:nvPr>
        </p:nvSpPr>
        <p:spPr>
          <a:xfrm>
            <a:off x="4489231" y="3379558"/>
            <a:ext cx="8510409" cy="2821774"/>
          </a:xfrm>
        </p:spPr>
        <p:txBody>
          <a:bodyPr/>
          <a:lstStyle>
            <a:lvl1pPr marL="301752" marR="0" indent="-301752" algn="l" defTabSz="914400" rtl="0" eaLnBrk="0" fontAlgn="base" latinLnBrk="0" hangingPunct="0">
              <a:lnSpc>
                <a:spcPct val="120000"/>
              </a:lnSpc>
              <a:spcBef>
                <a:spcPct val="20000"/>
              </a:spcBef>
              <a:spcAft>
                <a:spcPts val="600"/>
              </a:spcAft>
              <a:buClr>
                <a:schemeClr val="bg2"/>
              </a:buClr>
              <a:buSzTx/>
              <a:buFont typeface="Wingdings" charset="2"/>
              <a:buChar char="§"/>
              <a:tabLst/>
              <a:defRPr sz="2000" baseline="0"/>
            </a:lvl1pPr>
            <a:lvl2pPr marL="694944" indent="-320040">
              <a:spcBef>
                <a:spcPts val="0"/>
              </a:spcBef>
              <a:buFont typeface="Lucida Grande"/>
              <a:buChar char="–"/>
              <a:defRPr sz="1800"/>
            </a:lvl2pPr>
            <a:lvl3pPr marL="1078992">
              <a:spcBef>
                <a:spcPts val="0"/>
              </a:spcBef>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4" descr="2_16x9_DF12_FullDiv_Q&amp;A_nologo.jpg"/>
          <p:cNvPicPr>
            <a:picLocks noChangeAspect="1"/>
          </p:cNvPicPr>
          <p:nvPr userDrawn="1"/>
        </p:nvPicPr>
        <p:blipFill>
          <a:blip r:embed="rId2"/>
          <a:srcRect/>
          <a:stretch>
            <a:fillRect/>
          </a:stretch>
        </p:blipFill>
        <p:spPr bwMode="auto">
          <a:xfrm>
            <a:off x="0" y="0"/>
            <a:ext cx="14630400" cy="8229600"/>
          </a:xfrm>
          <a:prstGeom prst="rect">
            <a:avLst/>
          </a:prstGeom>
          <a:noFill/>
          <a:ln w="9525">
            <a:noFill/>
            <a:miter lim="800000"/>
            <a:headEnd/>
            <a:tailEnd/>
          </a:ln>
        </p:spPr>
      </p:pic>
      <p:sp>
        <p:nvSpPr>
          <p:cNvPr id="5" name="Picture Placeholder 7"/>
          <p:cNvSpPr>
            <a:spLocks noGrp="1"/>
          </p:cNvSpPr>
          <p:nvPr>
            <p:ph type="pic" sz="quarter" idx="10"/>
          </p:nvPr>
        </p:nvSpPr>
        <p:spPr>
          <a:xfrm>
            <a:off x="1561024" y="2672833"/>
            <a:ext cx="1689800" cy="1689800"/>
          </a:xfrm>
        </p:spPr>
        <p:txBody>
          <a:bodyPr anchor="ctr"/>
          <a:lstStyle>
            <a:lvl1pPr marL="0" indent="0" algn="ctr">
              <a:spcBef>
                <a:spcPts val="0"/>
              </a:spcBef>
              <a:buFontTx/>
              <a:buNone/>
              <a:defRPr sz="2000"/>
            </a:lvl1pPr>
          </a:lstStyle>
          <a:p>
            <a:pPr lvl="0"/>
            <a:endParaRPr lang="en-US" noProof="0"/>
          </a:p>
        </p:txBody>
      </p:sp>
      <p:sp>
        <p:nvSpPr>
          <p:cNvPr id="6" name="Picture Placeholder 7"/>
          <p:cNvSpPr>
            <a:spLocks noGrp="1"/>
          </p:cNvSpPr>
          <p:nvPr>
            <p:ph type="pic" sz="quarter" idx="11"/>
          </p:nvPr>
        </p:nvSpPr>
        <p:spPr>
          <a:xfrm>
            <a:off x="4685207"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7" name="Picture Placeholder 7"/>
          <p:cNvSpPr>
            <a:spLocks noGrp="1"/>
          </p:cNvSpPr>
          <p:nvPr>
            <p:ph type="pic" sz="quarter" idx="12"/>
          </p:nvPr>
        </p:nvSpPr>
        <p:spPr>
          <a:xfrm>
            <a:off x="7825743"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8" name="Picture Placeholder 7"/>
          <p:cNvSpPr>
            <a:spLocks noGrp="1"/>
          </p:cNvSpPr>
          <p:nvPr>
            <p:ph type="pic" sz="quarter" idx="13"/>
          </p:nvPr>
        </p:nvSpPr>
        <p:spPr>
          <a:xfrm>
            <a:off x="10959400" y="2672833"/>
            <a:ext cx="1689800" cy="1689800"/>
          </a:xfrm>
        </p:spPr>
        <p:txBody>
          <a:bodyPr anchor="ctr"/>
          <a:lstStyle>
            <a:lvl1pPr marL="0" indent="0" algn="ctr">
              <a:spcBef>
                <a:spcPts val="0"/>
              </a:spcBef>
              <a:buFontTx/>
              <a:buNone/>
              <a:defRPr sz="2000"/>
            </a:lvl1pPr>
          </a:lstStyle>
          <a:p>
            <a:pPr lvl="0"/>
            <a:endParaRPr lang="en-US" noProof="0" dirty="0"/>
          </a:p>
        </p:txBody>
      </p:sp>
      <p:sp>
        <p:nvSpPr>
          <p:cNvPr id="9" name="Text Placeholder 13"/>
          <p:cNvSpPr>
            <a:spLocks noGrp="1"/>
          </p:cNvSpPr>
          <p:nvPr>
            <p:ph type="body" sz="quarter" idx="14"/>
          </p:nvPr>
        </p:nvSpPr>
        <p:spPr>
          <a:xfrm>
            <a:off x="885972"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dirty="0" smtClean="0"/>
              <a:t>Click to edit Master text styles</a:t>
            </a:r>
          </a:p>
        </p:txBody>
      </p:sp>
      <p:sp>
        <p:nvSpPr>
          <p:cNvPr id="10" name="Text Placeholder 15"/>
          <p:cNvSpPr>
            <a:spLocks noGrp="1"/>
          </p:cNvSpPr>
          <p:nvPr>
            <p:ph type="body" sz="quarter" idx="15"/>
          </p:nvPr>
        </p:nvSpPr>
        <p:spPr>
          <a:xfrm>
            <a:off x="883448"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1" name="Text Placeholder 13"/>
          <p:cNvSpPr>
            <a:spLocks noGrp="1"/>
          </p:cNvSpPr>
          <p:nvPr>
            <p:ph type="body" sz="quarter" idx="16"/>
          </p:nvPr>
        </p:nvSpPr>
        <p:spPr>
          <a:xfrm>
            <a:off x="4010155"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2" name="Text Placeholder 15"/>
          <p:cNvSpPr>
            <a:spLocks noGrp="1"/>
          </p:cNvSpPr>
          <p:nvPr>
            <p:ph type="body" sz="quarter" idx="17"/>
          </p:nvPr>
        </p:nvSpPr>
        <p:spPr>
          <a:xfrm>
            <a:off x="4007631"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3" name="Text Placeholder 13"/>
          <p:cNvSpPr>
            <a:spLocks noGrp="1"/>
          </p:cNvSpPr>
          <p:nvPr>
            <p:ph type="body" sz="quarter" idx="18"/>
          </p:nvPr>
        </p:nvSpPr>
        <p:spPr>
          <a:xfrm>
            <a:off x="7150691"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4" name="Text Placeholder 13"/>
          <p:cNvSpPr>
            <a:spLocks noGrp="1"/>
          </p:cNvSpPr>
          <p:nvPr>
            <p:ph type="body" sz="quarter" idx="19"/>
          </p:nvPr>
        </p:nvSpPr>
        <p:spPr>
          <a:xfrm>
            <a:off x="10284348" y="4508054"/>
            <a:ext cx="3039904" cy="363608"/>
          </a:xfrm>
          <a:effectLst>
            <a:outerShdw blurRad="50800" dist="38100" dir="2700000">
              <a:srgbClr val="000000">
                <a:alpha val="43000"/>
              </a:srgbClr>
            </a:outerShdw>
          </a:effectLst>
        </p:spPr>
        <p:txBody>
          <a:bodyPr anchor="ctr"/>
          <a:lstStyle>
            <a:lvl1pPr marL="0" indent="0" algn="ctr">
              <a:lnSpc>
                <a:spcPct val="100000"/>
              </a:lnSpc>
              <a:spcBef>
                <a:spcPts val="0"/>
              </a:spcBef>
              <a:buFontTx/>
              <a:buNone/>
              <a:defRPr sz="1800" b="1" i="0" baseline="0">
                <a:solidFill>
                  <a:schemeClr val="bg1"/>
                </a:solidFill>
              </a:defRPr>
            </a:lvl1pPr>
          </a:lstStyle>
          <a:p>
            <a:pPr lvl="0"/>
            <a:r>
              <a:rPr lang="en-US" smtClean="0"/>
              <a:t>Click to edit Master text styles</a:t>
            </a:r>
          </a:p>
        </p:txBody>
      </p:sp>
      <p:sp>
        <p:nvSpPr>
          <p:cNvPr id="15" name="Text Placeholder 15"/>
          <p:cNvSpPr>
            <a:spLocks noGrp="1"/>
          </p:cNvSpPr>
          <p:nvPr>
            <p:ph type="body" sz="quarter" idx="20"/>
          </p:nvPr>
        </p:nvSpPr>
        <p:spPr>
          <a:xfrm>
            <a:off x="7148167"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
        <p:nvSpPr>
          <p:cNvPr id="16" name="Text Placeholder 15"/>
          <p:cNvSpPr>
            <a:spLocks noGrp="1"/>
          </p:cNvSpPr>
          <p:nvPr>
            <p:ph type="body" sz="quarter" idx="21"/>
          </p:nvPr>
        </p:nvSpPr>
        <p:spPr>
          <a:xfrm>
            <a:off x="10281824" y="4907270"/>
            <a:ext cx="3044952" cy="906962"/>
          </a:xfrm>
        </p:spPr>
        <p:txBody>
          <a:bodyPr/>
          <a:lstStyle>
            <a:lvl1pPr marL="0" indent="0" algn="ctr">
              <a:lnSpc>
                <a:spcPct val="100000"/>
              </a:lnSpc>
              <a:spcBef>
                <a:spcPts val="0"/>
              </a:spcBef>
              <a:buFontTx/>
              <a:buNone/>
              <a:defRPr sz="1600" i="1">
                <a:solidFill>
                  <a:schemeClr val="bg1"/>
                </a:solidFill>
              </a:defRPr>
            </a:lvl1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819150" y="182563"/>
            <a:ext cx="13168313" cy="1033462"/>
          </a:xfrm>
          <a:prstGeom prst="rect">
            <a:avLst/>
          </a:prstGeom>
          <a:noFill/>
          <a:ln w="9525">
            <a:noFill/>
            <a:miter lim="800000"/>
            <a:headEnd/>
            <a:tailEnd/>
          </a:ln>
        </p:spPr>
        <p:txBody>
          <a:bodyPr vert="horz" wrap="square" lIns="130622" tIns="65311" rIns="130622" bIns="65311" numCol="1" anchor="ctr"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nvPr>
        </p:nvSpPr>
        <p:spPr bwMode="auto">
          <a:xfrm>
            <a:off x="815975" y="1393825"/>
            <a:ext cx="13082588" cy="5372100"/>
          </a:xfrm>
          <a:prstGeom prst="rect">
            <a:avLst/>
          </a:prstGeom>
          <a:noFill/>
          <a:ln w="9525">
            <a:noFill/>
            <a:miter lim="800000"/>
            <a:headEnd/>
            <a:tailEnd/>
          </a:ln>
        </p:spPr>
        <p:txBody>
          <a:bodyPr vert="horz" wrap="square" lIns="199260" tIns="99631" rIns="199260" bIns="996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2_16x9_DF12_bottom4.jpg"/>
          <p:cNvPicPr>
            <a:picLocks noChangeAspect="1"/>
          </p:cNvPicPr>
          <p:nvPr userDrawn="1"/>
        </p:nvPicPr>
        <p:blipFill>
          <a:blip r:embed="rId16"/>
          <a:srcRect/>
          <a:stretch>
            <a:fillRect/>
          </a:stretch>
        </p:blipFill>
        <p:spPr bwMode="auto">
          <a:xfrm>
            <a:off x="0" y="6973888"/>
            <a:ext cx="14630400" cy="1255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52" r:id="rId4"/>
    <p:sldLayoutId id="2147484753" r:id="rId5"/>
    <p:sldLayoutId id="2147484759" r:id="rId6"/>
    <p:sldLayoutId id="2147484760" r:id="rId7"/>
    <p:sldLayoutId id="2147484761" r:id="rId8"/>
    <p:sldLayoutId id="2147484762" r:id="rId9"/>
    <p:sldLayoutId id="2147484763" r:id="rId10"/>
    <p:sldLayoutId id="2147484764" r:id="rId11"/>
    <p:sldLayoutId id="2147484765" r:id="rId12"/>
    <p:sldLayoutId id="2147484754" r:id="rId13"/>
    <p:sldLayoutId id="2147484755" r:id="rId14"/>
  </p:sldLayoutIdLst>
  <p:transition>
    <p:fade/>
  </p:transition>
  <p:txStyles>
    <p:titleStyle>
      <a:lvl1pPr algn="l" rtl="0" eaLnBrk="0" fontAlgn="base" hangingPunct="0">
        <a:spcBef>
          <a:spcPct val="0"/>
        </a:spcBef>
        <a:spcAft>
          <a:spcPct val="0"/>
        </a:spcAft>
        <a:defRPr sz="40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4000" b="1">
          <a:solidFill>
            <a:schemeClr val="tx2"/>
          </a:solidFill>
          <a:latin typeface="Arial" pitchFamily="-112" charset="0"/>
          <a:ea typeface="ＭＳ Ｐゴシック" pitchFamily="-112" charset="-128"/>
          <a:cs typeface="ＭＳ Ｐゴシック" pitchFamily="-112" charset="-128"/>
        </a:defRPr>
      </a:lvl5pPr>
      <a:lvl6pPr marL="653110" algn="l" rtl="0" fontAlgn="base">
        <a:spcBef>
          <a:spcPct val="0"/>
        </a:spcBef>
        <a:spcAft>
          <a:spcPct val="0"/>
        </a:spcAft>
        <a:defRPr sz="4000" b="1">
          <a:solidFill>
            <a:schemeClr val="tx2"/>
          </a:solidFill>
          <a:latin typeface="Arial" pitchFamily="-112" charset="0"/>
        </a:defRPr>
      </a:lvl6pPr>
      <a:lvl7pPr marL="1306220" algn="l" rtl="0" fontAlgn="base">
        <a:spcBef>
          <a:spcPct val="0"/>
        </a:spcBef>
        <a:spcAft>
          <a:spcPct val="0"/>
        </a:spcAft>
        <a:defRPr sz="4000" b="1">
          <a:solidFill>
            <a:schemeClr val="tx2"/>
          </a:solidFill>
          <a:latin typeface="Arial" pitchFamily="-112" charset="0"/>
        </a:defRPr>
      </a:lvl7pPr>
      <a:lvl8pPr marL="1959331" algn="l" rtl="0" fontAlgn="base">
        <a:spcBef>
          <a:spcPct val="0"/>
        </a:spcBef>
        <a:spcAft>
          <a:spcPct val="0"/>
        </a:spcAft>
        <a:defRPr sz="4000" b="1">
          <a:solidFill>
            <a:schemeClr val="tx2"/>
          </a:solidFill>
          <a:latin typeface="Arial" pitchFamily="-112" charset="0"/>
        </a:defRPr>
      </a:lvl8pPr>
      <a:lvl9pPr marL="2612441" algn="l" rtl="0" fontAlgn="base">
        <a:spcBef>
          <a:spcPct val="0"/>
        </a:spcBef>
        <a:spcAft>
          <a:spcPct val="0"/>
        </a:spcAft>
        <a:defRPr sz="40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chman97/SFDC_Cod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jqueryui.com/" TargetMode="External"/><Relationship Id="rId2" Type="http://schemas.openxmlformats.org/officeDocument/2006/relationships/hyperlink" Target="http://www.jquery.co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870075" y="676275"/>
            <a:ext cx="11452225" cy="1476375"/>
          </a:xfrm>
          <a:effectLst>
            <a:outerShdw dist="38100" dir="2700000" rotWithShape="0">
              <a:srgbClr val="000000">
                <a:alpha val="42999"/>
              </a:srgbClr>
            </a:outerShdw>
          </a:effectLst>
        </p:spPr>
        <p:txBody>
          <a:bodyPr/>
          <a:lstStyle/>
          <a:p>
            <a:r>
              <a:rPr lang="en-US" dirty="0" smtClean="0">
                <a:ea typeface="ＭＳ Ｐゴシック" pitchFamily="-97" charset="-128"/>
              </a:rPr>
              <a:t>Enhancing the User Experience with jQuery</a:t>
            </a:r>
          </a:p>
        </p:txBody>
      </p:sp>
      <p:sp>
        <p:nvSpPr>
          <p:cNvPr id="18435" name="Subtitle 5"/>
          <p:cNvSpPr>
            <a:spLocks noGrp="1"/>
          </p:cNvSpPr>
          <p:nvPr>
            <p:ph type="subTitle" idx="1"/>
          </p:nvPr>
        </p:nvSpPr>
        <p:spPr>
          <a:xfrm>
            <a:off x="1816100" y="2220913"/>
            <a:ext cx="11518900" cy="614362"/>
          </a:xfrm>
        </p:spPr>
        <p:txBody>
          <a:bodyPr/>
          <a:lstStyle/>
          <a:p>
            <a:pPr>
              <a:buFont typeface="Wingdings" charset="2"/>
              <a:buNone/>
            </a:pPr>
            <a:r>
              <a:rPr lang="en-US" dirty="0" smtClean="0">
                <a:ea typeface="ＭＳ Ｐゴシック" pitchFamily="-97" charset="-128"/>
              </a:rPr>
              <a:t>Helping developers with greater capabilities, more flexibility, and user adoption</a:t>
            </a:r>
          </a:p>
        </p:txBody>
      </p:sp>
      <p:sp>
        <p:nvSpPr>
          <p:cNvPr id="18436" name="Text Placeholder 6"/>
          <p:cNvSpPr>
            <a:spLocks noGrp="1"/>
          </p:cNvSpPr>
          <p:nvPr>
            <p:ph type="body" idx="10"/>
          </p:nvPr>
        </p:nvSpPr>
        <p:spPr>
          <a:xfrm>
            <a:off x="1835150" y="3472070"/>
            <a:ext cx="11128375" cy="1446005"/>
          </a:xfrm>
        </p:spPr>
        <p:txBody>
          <a:bodyPr/>
          <a:lstStyle/>
          <a:p>
            <a:pPr>
              <a:spcBef>
                <a:spcPct val="0"/>
              </a:spcBef>
            </a:pPr>
            <a:r>
              <a:rPr lang="en-US" dirty="0" smtClean="0">
                <a:ea typeface="ＭＳ Ｐゴシック" pitchFamily="-97" charset="-128"/>
              </a:rPr>
              <a:t>Andy Boettcher, Demand Chain Systems, Senior CRM Advisor</a:t>
            </a:r>
          </a:p>
        </p:txBody>
      </p:sp>
      <p:pic>
        <p:nvPicPr>
          <p:cNvPr id="12" name="Picture 17" descr="social_twit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5286" y="5277891"/>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social_linkedi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5286" y="5820126"/>
            <a:ext cx="401775" cy="40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http://lorelleteaches.files.wordpress.com/2011/11/wplogo-blue-xl.png?w=5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285" y="6380591"/>
            <a:ext cx="401775" cy="4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6603382" y="5277891"/>
            <a:ext cx="226215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a:t>
            </a:r>
            <a:endParaRPr lang="en-US" dirty="0"/>
          </a:p>
        </p:txBody>
      </p:sp>
      <p:sp>
        <p:nvSpPr>
          <p:cNvPr id="18" name="Rectangle 17"/>
          <p:cNvSpPr/>
          <p:nvPr/>
        </p:nvSpPr>
        <p:spPr>
          <a:xfrm>
            <a:off x="6603382" y="5805353"/>
            <a:ext cx="2289409" cy="430887"/>
          </a:xfrm>
          <a:prstGeom prst="rect">
            <a:avLst/>
          </a:prstGeom>
        </p:spPr>
        <p:txBody>
          <a:bodyPr wrap="none">
            <a:spAutoFit/>
          </a:bodyPr>
          <a:lstStyle/>
          <a:p>
            <a:r>
              <a:rPr lang="en-US" sz="2200" i="1" kern="0" dirty="0">
                <a:solidFill>
                  <a:srgbClr val="FFFFFF"/>
                </a:solidFill>
                <a:latin typeface="Arial"/>
                <a:ea typeface="ＭＳ Ｐゴシック" pitchFamily="-97" charset="-128"/>
              </a:rPr>
              <a:t>i</a:t>
            </a:r>
            <a:r>
              <a:rPr lang="en-US" sz="2200" i="1" kern="0" dirty="0" smtClean="0">
                <a:solidFill>
                  <a:srgbClr val="FFFFFF"/>
                </a:solidFill>
                <a:latin typeface="Arial"/>
                <a:ea typeface="ＭＳ Ｐゴシック" pitchFamily="-97" charset="-128"/>
              </a:rPr>
              <a:t>n/andyboettcher</a:t>
            </a:r>
            <a:endParaRPr lang="en-US" dirty="0"/>
          </a:p>
        </p:txBody>
      </p:sp>
      <p:sp>
        <p:nvSpPr>
          <p:cNvPr id="19" name="Rectangle 18"/>
          <p:cNvSpPr/>
          <p:nvPr/>
        </p:nvSpPr>
        <p:spPr>
          <a:xfrm>
            <a:off x="6603382" y="6351479"/>
            <a:ext cx="2587568" cy="430887"/>
          </a:xfrm>
          <a:prstGeom prst="rect">
            <a:avLst/>
          </a:prstGeom>
        </p:spPr>
        <p:txBody>
          <a:bodyPr wrap="none">
            <a:spAutoFit/>
          </a:bodyPr>
          <a:lstStyle/>
          <a:p>
            <a:r>
              <a:rPr lang="en-US" sz="2200" i="1" kern="0" dirty="0" smtClean="0">
                <a:solidFill>
                  <a:srgbClr val="FFFFFF"/>
                </a:solidFill>
                <a:latin typeface="Arial"/>
                <a:ea typeface="ＭＳ Ｐゴシック" pitchFamily="-97" charset="-128"/>
              </a:rPr>
              <a:t>andyboettcher.com</a:t>
            </a:r>
            <a:endParaRPr lang="en-US" dirty="0"/>
          </a:p>
        </p:txBody>
      </p:sp>
      <p:pic>
        <p:nvPicPr>
          <p:cNvPr id="22" name="Picture 11" descr="sf_cert_dev_rgb"/>
          <p:cNvPicPr>
            <a:picLocks noChangeAspect="1" noChangeArrowheads="1"/>
          </p:cNvPicPr>
          <p:nvPr/>
        </p:nvPicPr>
        <p:blipFill>
          <a:blip r:embed="rId5"/>
          <a:srcRect/>
          <a:stretch>
            <a:fillRect/>
          </a:stretch>
        </p:blipFill>
        <p:spPr bwMode="auto">
          <a:xfrm>
            <a:off x="1870075" y="4084638"/>
            <a:ext cx="895350" cy="763587"/>
          </a:xfrm>
          <a:prstGeom prst="rect">
            <a:avLst/>
          </a:prstGeom>
          <a:noFill/>
          <a:ln w="9525">
            <a:noFill/>
            <a:miter lim="800000"/>
            <a:headEnd/>
            <a:tailEnd/>
          </a:ln>
        </p:spPr>
      </p:pic>
      <p:pic>
        <p:nvPicPr>
          <p:cNvPr id="23" name="Picture 14" descr="sf_cert_adm_rgb"/>
          <p:cNvPicPr>
            <a:picLocks noChangeAspect="1" noChangeArrowheads="1"/>
          </p:cNvPicPr>
          <p:nvPr/>
        </p:nvPicPr>
        <p:blipFill>
          <a:blip r:embed="rId6"/>
          <a:srcRect/>
          <a:stretch>
            <a:fillRect/>
          </a:stretch>
        </p:blipFill>
        <p:spPr bwMode="auto">
          <a:xfrm>
            <a:off x="2916136" y="4084638"/>
            <a:ext cx="895350" cy="7810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Too much?  Finding the “Goldilocks Zone”</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Good guidelines while considering jQuery</a:t>
            </a:r>
          </a:p>
          <a:p>
            <a:pPr marL="742950" lvl="1" indent="-285750">
              <a:buClr>
                <a:srgbClr val="000000"/>
              </a:buClr>
              <a:buFontTx/>
              <a:buChar char="–"/>
            </a:pPr>
            <a:r>
              <a:rPr lang="en-US" sz="2800" dirty="0">
                <a:ea typeface="ＭＳ Ｐゴシック" pitchFamily="-97" charset="-128"/>
              </a:rPr>
              <a:t>jQuery components are never a focus, </a:t>
            </a:r>
            <a:r>
              <a:rPr lang="en-US" sz="2800" i="1" dirty="0">
                <a:ea typeface="ＭＳ Ｐゴシック" pitchFamily="-97" charset="-128"/>
              </a:rPr>
              <a:t>they compliment</a:t>
            </a:r>
          </a:p>
          <a:p>
            <a:pPr marL="1143000" lvl="2" indent="-228600">
              <a:buClr>
                <a:srgbClr val="6B6B6B"/>
              </a:buClr>
            </a:pPr>
            <a:r>
              <a:rPr lang="en-US" sz="2000" dirty="0">
                <a:solidFill>
                  <a:srgbClr val="6B6B6B"/>
                </a:solidFill>
                <a:ea typeface="ＭＳ Ｐゴシック" pitchFamily="-97" charset="-128"/>
              </a:rPr>
              <a:t>Salesforce is very powerful; </a:t>
            </a:r>
            <a:r>
              <a:rPr lang="en-US" sz="2000" u="sng" dirty="0">
                <a:solidFill>
                  <a:srgbClr val="6B6B6B"/>
                </a:solidFill>
                <a:ea typeface="ＭＳ Ｐゴシック" pitchFamily="-97" charset="-128"/>
              </a:rPr>
              <a:t>leverage your platform</a:t>
            </a:r>
          </a:p>
          <a:p>
            <a:pPr marL="1143000" lvl="2" indent="-228600">
              <a:buClr>
                <a:srgbClr val="6B6B6B"/>
              </a:buClr>
            </a:pPr>
            <a:r>
              <a:rPr lang="en-US" sz="2000" dirty="0">
                <a:solidFill>
                  <a:srgbClr val="6B6B6B"/>
                </a:solidFill>
                <a:ea typeface="ＭＳ Ｐゴシック" pitchFamily="-97" charset="-128"/>
              </a:rPr>
              <a:t>Augment, augment, augment</a:t>
            </a:r>
          </a:p>
          <a:p>
            <a:pPr marL="1143000" lvl="2" indent="-228600">
              <a:buClr>
                <a:srgbClr val="6B6B6B"/>
              </a:buClr>
            </a:pPr>
            <a:r>
              <a:rPr lang="en-US" sz="2000" dirty="0">
                <a:solidFill>
                  <a:srgbClr val="6B6B6B"/>
                </a:solidFill>
                <a:ea typeface="ＭＳ Ｐゴシック" pitchFamily="-97" charset="-128"/>
              </a:rPr>
              <a:t>Replace only as a last resort</a:t>
            </a:r>
          </a:p>
          <a:p>
            <a:pPr marL="742950" lvl="1" indent="-285750">
              <a:buClr>
                <a:srgbClr val="000000"/>
              </a:buClr>
              <a:buFontTx/>
              <a:buChar char="–"/>
            </a:pPr>
            <a:r>
              <a:rPr lang="en-US" sz="2800" dirty="0">
                <a:ea typeface="ＭＳ Ｐゴシック" pitchFamily="-97" charset="-128"/>
              </a:rPr>
              <a:t>jQuery is </a:t>
            </a:r>
            <a:r>
              <a:rPr lang="en-US" sz="2800" i="1" dirty="0">
                <a:ea typeface="ＭＳ Ｐゴシック" pitchFamily="-97" charset="-128"/>
              </a:rPr>
              <a:t>open-source</a:t>
            </a:r>
          </a:p>
          <a:p>
            <a:pPr marL="1143000" lvl="2" indent="-228600">
              <a:buClr>
                <a:srgbClr val="6B6B6B"/>
              </a:buClr>
            </a:pPr>
            <a:r>
              <a:rPr lang="en-US" sz="2000" dirty="0">
                <a:solidFill>
                  <a:srgbClr val="6B6B6B"/>
                </a:solidFill>
                <a:ea typeface="ＭＳ Ｐゴシック" pitchFamily="-97" charset="-128"/>
              </a:rPr>
              <a:t>Search far and wide for plug-ins</a:t>
            </a:r>
          </a:p>
          <a:p>
            <a:pPr marL="742950" lvl="1" indent="-285750">
              <a:buClr>
                <a:srgbClr val="000000"/>
              </a:buClr>
              <a:buFontTx/>
              <a:buChar char="–"/>
            </a:pPr>
            <a:r>
              <a:rPr lang="en-US" sz="2800" i="1" dirty="0">
                <a:ea typeface="ＭＳ Ｐゴシック" pitchFamily="-97" charset="-128"/>
              </a:rPr>
              <a:t>Ask</a:t>
            </a:r>
            <a:r>
              <a:rPr lang="en-US" sz="2800" dirty="0">
                <a:ea typeface="ＭＳ Ｐゴシック" pitchFamily="-97" charset="-128"/>
              </a:rPr>
              <a:t> your users and </a:t>
            </a:r>
            <a:r>
              <a:rPr lang="en-US" sz="2800" i="1" dirty="0">
                <a:ea typeface="ＭＳ Ｐゴシック" pitchFamily="-97" charset="-128"/>
              </a:rPr>
              <a:t>leverage</a:t>
            </a:r>
            <a:r>
              <a:rPr lang="en-US" sz="2800" dirty="0">
                <a:ea typeface="ＭＳ Ｐゴシック" pitchFamily="-97" charset="-128"/>
              </a:rPr>
              <a:t> the Community!</a:t>
            </a:r>
          </a:p>
          <a:p>
            <a:pPr marL="1143000" lvl="2" indent="-228600">
              <a:buClr>
                <a:srgbClr val="6B6B6B"/>
              </a:buClr>
            </a:pPr>
            <a:r>
              <a:rPr lang="en-US" sz="2000" u="sng" dirty="0">
                <a:solidFill>
                  <a:srgbClr val="6B6B6B"/>
                </a:solidFill>
                <a:ea typeface="ＭＳ Ｐゴシック" pitchFamily="-97" charset="-128"/>
              </a:rPr>
              <a:t>Be proactive, not reactive!</a:t>
            </a:r>
          </a:p>
          <a:p>
            <a:pPr marL="1143000" lvl="2" indent="-228600">
              <a:buClr>
                <a:srgbClr val="6B6B6B"/>
              </a:buClr>
            </a:pPr>
            <a:r>
              <a:rPr lang="en-US" sz="2000" dirty="0">
                <a:solidFill>
                  <a:srgbClr val="6B6B6B"/>
                </a:solidFill>
                <a:ea typeface="ＭＳ Ｐゴシック" pitchFamily="-97" charset="-128"/>
              </a:rPr>
              <a:t>#</a:t>
            </a:r>
            <a:r>
              <a:rPr lang="en-US" sz="2000" dirty="0" err="1">
                <a:solidFill>
                  <a:srgbClr val="6B6B6B"/>
                </a:solidFill>
                <a:ea typeface="ＭＳ Ｐゴシック" pitchFamily="-97" charset="-128"/>
              </a:rPr>
              <a:t>askForce</a:t>
            </a:r>
            <a:r>
              <a:rPr lang="en-US" sz="2000" dirty="0">
                <a:solidFill>
                  <a:srgbClr val="6B6B6B"/>
                </a:solidFill>
                <a:ea typeface="ＭＳ Ｐゴシック" pitchFamily="-97" charset="-128"/>
              </a:rPr>
              <a:t> / Force.com Discussion Boards</a:t>
            </a:r>
          </a:p>
          <a:p>
            <a:pPr marL="1143000" lvl="2" indent="-228600">
              <a:buClr>
                <a:srgbClr val="6B6B6B"/>
              </a:buClr>
            </a:pPr>
            <a:r>
              <a:rPr lang="en-US" sz="2000" dirty="0" err="1">
                <a:solidFill>
                  <a:srgbClr val="6B6B6B"/>
                </a:solidFill>
                <a:ea typeface="ＭＳ Ｐゴシック" pitchFamily="-97" charset="-128"/>
              </a:rPr>
              <a:t>StackExchange</a:t>
            </a:r>
            <a:r>
              <a:rPr lang="en-US" sz="2000" dirty="0">
                <a:solidFill>
                  <a:srgbClr val="6B6B6B"/>
                </a:solidFill>
                <a:ea typeface="ＭＳ Ｐゴシック" pitchFamily="-97" charset="-128"/>
              </a:rPr>
              <a:t> </a:t>
            </a:r>
          </a:p>
          <a:p>
            <a:pPr marL="0"/>
            <a:endParaRPr lang="en-US" dirty="0" smtClean="0">
              <a:ea typeface="ヒラギノ角ゴ Pro W3" charset="-128"/>
            </a:endParaRP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How to get started with jQueryUI</a:t>
            </a:r>
          </a:p>
        </p:txBody>
      </p:sp>
      <p:sp>
        <p:nvSpPr>
          <p:cNvPr id="22531" name="Content Placeholder 5"/>
          <p:cNvSpPr>
            <a:spLocks noGrp="1"/>
          </p:cNvSpPr>
          <p:nvPr>
            <p:ph idx="1"/>
          </p:nvPr>
        </p:nvSpPr>
        <p:spPr/>
        <p:txBody>
          <a:bodyPr/>
          <a:lstStyle/>
          <a:p>
            <a:r>
              <a:rPr lang="en-US" dirty="0" smtClean="0">
                <a:ea typeface="ＭＳ Ｐゴシック" pitchFamily="-97" charset="-128"/>
              </a:rPr>
              <a:t>Static Resource</a:t>
            </a:r>
          </a:p>
          <a:p>
            <a:pPr lvl="1"/>
            <a:r>
              <a:rPr lang="en-US" dirty="0" smtClean="0">
                <a:ea typeface="ヒラギノ角ゴ Pro W3" charset="-128"/>
              </a:rPr>
              <a:t>Create a ZIP file of assets</a:t>
            </a:r>
          </a:p>
          <a:p>
            <a:pPr lvl="2"/>
            <a:r>
              <a:rPr lang="en-US" dirty="0" smtClean="0">
                <a:ea typeface="ヒラギノ角ゴ Pro W3" charset="-128"/>
              </a:rPr>
              <a:t>Bundle core, widgets, and plugins in one file</a:t>
            </a:r>
          </a:p>
          <a:p>
            <a:pPr lvl="1"/>
            <a:r>
              <a:rPr lang="en-US" dirty="0" smtClean="0">
                <a:ea typeface="ヒラギノ角ゴ Pro W3" charset="-128"/>
              </a:rPr>
              <a:t>Add to your org</a:t>
            </a:r>
          </a:p>
          <a:p>
            <a:pPr lvl="1"/>
            <a:r>
              <a:rPr lang="en-US" dirty="0" smtClean="0">
                <a:ea typeface="ＭＳ Ｐゴシック" pitchFamily="-97" charset="-128"/>
              </a:rPr>
              <a:t>Reference</a:t>
            </a:r>
          </a:p>
          <a:p>
            <a:r>
              <a:rPr lang="en-US" dirty="0" smtClean="0">
                <a:ea typeface="ＭＳ Ｐゴシック" pitchFamily="-97" charset="-128"/>
              </a:rPr>
              <a:t>External Resource (Google Code)</a:t>
            </a:r>
          </a:p>
          <a:p>
            <a:pPr lvl="1">
              <a:buClr>
                <a:srgbClr val="000000"/>
              </a:buClr>
            </a:pPr>
            <a:r>
              <a:rPr lang="en-US" dirty="0" smtClean="0">
                <a:ea typeface="ＭＳ Ｐゴシック" pitchFamily="-97" charset="-128"/>
              </a:rPr>
              <a:t>Reference the external resource in your Visualforce Page</a:t>
            </a:r>
          </a:p>
          <a:p>
            <a:pPr lvl="1">
              <a:buClr>
                <a:srgbClr val="000000"/>
              </a:buClr>
            </a:pPr>
            <a:r>
              <a:rPr lang="en-US" dirty="0" smtClean="0">
                <a:ea typeface="ＭＳ Ｐゴシック" pitchFamily="-97" charset="-128"/>
              </a:rPr>
              <a:t>https://developers.google.com/speed/libraries/devguide</a:t>
            </a:r>
            <a:endParaRPr lang="en-US" dirty="0">
              <a:ea typeface="ＭＳ Ｐゴシック" pitchFamily="-97" charset="-128"/>
            </a:endParaRPr>
          </a:p>
          <a:p>
            <a:r>
              <a:rPr lang="en-US" dirty="0" smtClean="0">
                <a:ea typeface="ＭＳ Ｐゴシック" pitchFamily="-97" charset="-128"/>
              </a:rPr>
              <a:t>		</a:t>
            </a:r>
            <a:endParaRPr lang="en-US" dirty="0" smtClean="0">
              <a:ea typeface="ヒラギノ角ゴ Pro W3" charset="-128"/>
            </a:endParaRP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Questions and open forum</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are your thoughts so far?</a:t>
            </a:r>
          </a:p>
          <a:p>
            <a:pPr marL="0"/>
            <a:r>
              <a:rPr lang="en-US" dirty="0" smtClean="0">
                <a:ea typeface="ＭＳ Ｐゴシック" pitchFamily="-97" charset="-128"/>
              </a:rPr>
              <a:t>Ready to see specific functionality?</a:t>
            </a:r>
          </a:p>
          <a:p>
            <a:pPr marL="0"/>
            <a:endParaRPr lang="en-US" dirty="0">
              <a:ea typeface="ＭＳ Ｐゴシック" pitchFamily="-97" charset="-128"/>
            </a:endParaRPr>
          </a:p>
          <a:p>
            <a:pPr marL="0"/>
            <a:endParaRPr lang="en-US" dirty="0" smtClean="0">
              <a:ea typeface="ＭＳ Ｐゴシック" pitchFamily="-97" charset="-128"/>
            </a:endParaRPr>
          </a:p>
          <a:p>
            <a:pPr marL="0"/>
            <a:endParaRPr lang="en-US" dirty="0">
              <a:ea typeface="ＭＳ Ｐゴシック" pitchFamily="-97" charset="-128"/>
            </a:endParaRPr>
          </a:p>
          <a:p>
            <a:pPr marL="0" algn="ctr"/>
            <a:r>
              <a:rPr lang="en-US" b="1" dirty="0" smtClean="0">
                <a:ea typeface="ＭＳ Ｐゴシック" pitchFamily="-97" charset="-128"/>
              </a:rPr>
              <a:t>Let’s hear from you!</a:t>
            </a:r>
          </a:p>
          <a:p>
            <a:pPr marL="0" algn="ctr"/>
            <a:r>
              <a:rPr lang="en-US" b="1" dirty="0" smtClean="0">
                <a:ea typeface="ＭＳ Ｐゴシック" pitchFamily="-97" charset="-128"/>
              </a:rPr>
              <a:t>What have YOU done with jQuery / jQueryUI?</a:t>
            </a:r>
          </a:p>
        </p:txBody>
      </p:sp>
    </p:spTree>
    <p:extLst>
      <p:ext uri="{BB962C8B-B14F-4D97-AF65-F5344CB8AC3E}">
        <p14:creationId xmlns:p14="http://schemas.microsoft.com/office/powerpoint/2010/main" val="41355318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1:  Table sorting and inputs</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991" y="1749184"/>
            <a:ext cx="4212742" cy="473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Plugin:  Tablesorter</a:t>
            </a:r>
          </a:p>
          <a:p>
            <a:pPr marL="114300" indent="-457200">
              <a:buFont typeface="Arial" pitchFamily="34" charset="0"/>
              <a:buChar char="•"/>
            </a:pPr>
            <a:r>
              <a:rPr lang="en-US" dirty="0" smtClean="0">
                <a:ea typeface="ＭＳ Ｐゴシック" pitchFamily="-97" charset="-128"/>
              </a:rPr>
              <a:t>Widget:  </a:t>
            </a:r>
            <a:r>
              <a:rPr lang="en-US" dirty="0" smtClean="0">
                <a:ea typeface="ＭＳ Ｐゴシック" pitchFamily="-97" charset="-128"/>
              </a:rPr>
              <a:t>Slider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1:  Sorting and inputs recap</a:t>
            </a:r>
          </a:p>
        </p:txBody>
      </p:sp>
      <p:sp>
        <p:nvSpPr>
          <p:cNvPr id="22531" name="Content Placeholder 5"/>
          <p:cNvSpPr>
            <a:spLocks noGrp="1"/>
          </p:cNvSpPr>
          <p:nvPr>
            <p:ph idx="1"/>
          </p:nvPr>
        </p:nvSpPr>
        <p:spPr/>
        <p:txBody>
          <a:bodyPr>
            <a:normAutofit/>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r>
              <a:rPr lang="en-US" sz="2400" dirty="0" smtClean="0">
                <a:ea typeface="ＭＳ Ｐゴシック" pitchFamily="-97" charset="-128"/>
              </a:rPr>
              <a:t>”</a:t>
            </a:r>
            <a:endParaRPr lang="en-US" sz="2400"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7884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2:  Status and modal dialogs</a:t>
            </a: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Widget:  Modal </a:t>
            </a:r>
            <a:r>
              <a:rPr lang="en-US" dirty="0" smtClean="0">
                <a:ea typeface="ＭＳ Ｐゴシック" pitchFamily="-97" charset="-128"/>
              </a:rPr>
              <a:t>Dialog</a:t>
            </a:r>
          </a:p>
          <a:p>
            <a:pPr marL="114300" indent="-457200">
              <a:buFont typeface="Arial" pitchFamily="34" charset="0"/>
              <a:buChar char="•"/>
            </a:pPr>
            <a:r>
              <a:rPr lang="en-US" dirty="0" smtClean="0">
                <a:ea typeface="ＭＳ Ｐゴシック" pitchFamily="-97" charset="-128"/>
              </a:rPr>
              <a:t>Widget:  Button</a:t>
            </a:r>
            <a:endParaRPr lang="en-US" dirty="0" smtClean="0">
              <a:ea typeface="ＭＳ Ｐゴシック" pitchFamily="-97" charset="-128"/>
            </a:endParaRPr>
          </a:p>
          <a:p>
            <a:pPr marL="114300" indent="-457200">
              <a:buFont typeface="Arial" pitchFamily="34" charset="0"/>
              <a:buChar char="•"/>
            </a:pPr>
            <a:r>
              <a:rPr lang="en-US" dirty="0" smtClean="0">
                <a:ea typeface="ＭＳ Ｐゴシック" pitchFamily="-97" charset="-128"/>
              </a:rPr>
              <a:t>&lt;apex:actionFunction&gt;</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829" y="1393825"/>
            <a:ext cx="3358771" cy="226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045" y="4171950"/>
            <a:ext cx="29543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2163" y="1725129"/>
            <a:ext cx="3832637" cy="3628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082" y="6101729"/>
            <a:ext cx="4625106" cy="52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528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2:  Status and modal dialogs recap</a:t>
            </a:r>
          </a:p>
        </p:txBody>
      </p:sp>
      <p:sp>
        <p:nvSpPr>
          <p:cNvPr id="22531" name="Content Placeholder 5"/>
          <p:cNvSpPr>
            <a:spLocks noGrp="1"/>
          </p:cNvSpPr>
          <p:nvPr>
            <p:ph idx="1"/>
          </p:nvPr>
        </p:nvSpPr>
        <p:spPr/>
        <p:txBody>
          <a:bodyPr>
            <a:normAutofit/>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r>
              <a:rPr lang="en-US" sz="2400" dirty="0" smtClean="0">
                <a:ea typeface="ＭＳ Ｐゴシック" pitchFamily="-97" charset="-128"/>
              </a:rPr>
              <a:t>”</a:t>
            </a:r>
            <a:endParaRPr lang="en-US" sz="2400"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042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ea typeface="ＭＳ Ｐゴシック" pitchFamily="-97" charset="-128"/>
              </a:rPr>
              <a:t>Example 3:  Drag and drop and HTML5</a:t>
            </a:r>
          </a:p>
        </p:txBody>
      </p:sp>
      <p:sp>
        <p:nvSpPr>
          <p:cNvPr id="5" name="Content Placeholder 5"/>
          <p:cNvSpPr txBox="1">
            <a:spLocks/>
          </p:cNvSpPr>
          <p:nvPr/>
        </p:nvSpPr>
        <p:spPr>
          <a:xfrm>
            <a:off x="815975" y="1393825"/>
            <a:ext cx="6751016" cy="5372100"/>
          </a:xfrm>
          <a:prstGeom prst="rect">
            <a:avLst/>
          </a:prstGeom>
        </p:spPr>
        <p:txBody>
          <a:bodyPr anchor="ctr"/>
          <a:lstStyle>
            <a:lvl1pPr marL="342900" indent="-342900" algn="l" rtl="0" eaLnBrk="0" fontAlgn="base" hangingPunct="0">
              <a:lnSpc>
                <a:spcPct val="120000"/>
              </a:lnSpc>
              <a:spcBef>
                <a:spcPct val="20000"/>
              </a:spcBef>
              <a:spcAft>
                <a:spcPct val="0"/>
              </a:spcAft>
              <a:buClr>
                <a:schemeClr val="bg2"/>
              </a:buClr>
              <a:defRPr sz="3400">
                <a:solidFill>
                  <a:schemeClr val="tx1"/>
                </a:solidFill>
                <a:latin typeface="+mn-lt"/>
                <a:ea typeface="ＭＳ Ｐゴシック" pitchFamily="-112" charset="-128"/>
                <a:cs typeface="ＭＳ Ｐゴシック" pitchFamily="-112" charset="-128"/>
              </a:defRPr>
            </a:lvl1pPr>
            <a:lvl2pPr marL="1060450" indent="-407988" algn="l" rtl="0" eaLnBrk="0" fontAlgn="base" hangingPunct="0">
              <a:lnSpc>
                <a:spcPct val="120000"/>
              </a:lnSpc>
              <a:spcBef>
                <a:spcPct val="20000"/>
              </a:spcBef>
              <a:spcAft>
                <a:spcPct val="0"/>
              </a:spcAft>
              <a:buClr>
                <a:schemeClr val="tx1"/>
              </a:buClr>
              <a:buFont typeface="Wingdings" charset="2"/>
              <a:buChar char="§"/>
              <a:defRPr sz="2900">
                <a:solidFill>
                  <a:srgbClr val="333333"/>
                </a:solidFill>
                <a:latin typeface="+mn-lt"/>
                <a:ea typeface="ＭＳ Ｐゴシック" pitchFamily="-112" charset="-128"/>
              </a:defRPr>
            </a:lvl2pPr>
            <a:lvl3pPr marL="1631950" indent="-325438" algn="l" rtl="0" eaLnBrk="0" fontAlgn="base" hangingPunct="0">
              <a:lnSpc>
                <a:spcPct val="120000"/>
              </a:lnSpc>
              <a:spcBef>
                <a:spcPct val="20000"/>
              </a:spcBef>
              <a:spcAft>
                <a:spcPct val="0"/>
              </a:spcAft>
              <a:buClr>
                <a:schemeClr val="bg2"/>
              </a:buClr>
              <a:buChar char="•"/>
              <a:defRPr sz="2400">
                <a:solidFill>
                  <a:schemeClr val="bg2"/>
                </a:solidFill>
                <a:latin typeface="+mn-lt"/>
                <a:ea typeface="ヒラギノ角ゴ Pro W3" pitchFamily="-112" charset="-128"/>
                <a:cs typeface="ヒラギノ角ゴ Pro W3" pitchFamily="-112" charset="-128"/>
              </a:defRPr>
            </a:lvl3pPr>
            <a:lvl4pPr marL="2284413" indent="-325438" algn="l" rtl="0" eaLnBrk="0" fontAlgn="base" hangingPunct="0">
              <a:lnSpc>
                <a:spcPct val="120000"/>
              </a:lnSpc>
              <a:spcBef>
                <a:spcPct val="20000"/>
              </a:spcBef>
              <a:spcAft>
                <a:spcPct val="0"/>
              </a:spcAft>
              <a:buClr>
                <a:schemeClr val="bg2"/>
              </a:buClr>
              <a:buChar char="–"/>
              <a:defRPr sz="2300">
                <a:solidFill>
                  <a:schemeClr val="bg2"/>
                </a:solidFill>
                <a:latin typeface="+mn-lt"/>
                <a:ea typeface="ヒラギノ角ゴ Pro W3" pitchFamily="-112" charset="-128"/>
              </a:defRPr>
            </a:lvl4pPr>
            <a:lvl5pPr marL="2938463" indent="-325438" algn="l" rtl="0" eaLnBrk="0" fontAlgn="base" hangingPunct="0">
              <a:lnSpc>
                <a:spcPct val="120000"/>
              </a:lnSpc>
              <a:spcBef>
                <a:spcPct val="20000"/>
              </a:spcBef>
              <a:spcAft>
                <a:spcPct val="0"/>
              </a:spcAft>
              <a:buClr>
                <a:schemeClr val="bg2"/>
              </a:buClr>
              <a:buChar char="»"/>
              <a:defRPr sz="2200">
                <a:solidFill>
                  <a:schemeClr val="bg2"/>
                </a:solidFill>
                <a:latin typeface="+mn-lt"/>
                <a:ea typeface="ヒラギノ角ゴ Pro W3" pitchFamily="-112" charset="-128"/>
              </a:defRPr>
            </a:lvl5pPr>
            <a:lvl6pPr marL="359210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6pPr>
            <a:lvl7pPr marL="4245216"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7pPr>
            <a:lvl8pPr marL="489832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8pPr>
            <a:lvl9pPr marL="5551437" indent="-326555" algn="l" rtl="0" fontAlgn="base">
              <a:lnSpc>
                <a:spcPct val="120000"/>
              </a:lnSpc>
              <a:spcBef>
                <a:spcPct val="20000"/>
              </a:spcBef>
              <a:spcAft>
                <a:spcPct val="0"/>
              </a:spcAft>
              <a:buClr>
                <a:schemeClr val="bg2"/>
              </a:buClr>
              <a:buChar char="»"/>
              <a:defRPr sz="2300">
                <a:solidFill>
                  <a:schemeClr val="bg2"/>
                </a:solidFill>
                <a:latin typeface="+mn-lt"/>
                <a:ea typeface="ＭＳ Ｐゴシック" pitchFamily="-112" charset="-128"/>
              </a:defRPr>
            </a:lvl9pPr>
          </a:lstStyle>
          <a:p>
            <a:pPr marL="114300" indent="-457200">
              <a:buFont typeface="Arial" pitchFamily="34" charset="0"/>
              <a:buChar char="•"/>
            </a:pPr>
            <a:r>
              <a:rPr lang="en-US" dirty="0" smtClean="0">
                <a:ea typeface="ＭＳ Ｐゴシック" pitchFamily="-97" charset="-128"/>
              </a:rPr>
              <a:t>Core jQuery Library</a:t>
            </a:r>
          </a:p>
          <a:p>
            <a:pPr marL="114300" indent="-457200">
              <a:buFont typeface="Arial" pitchFamily="34" charset="0"/>
              <a:buChar char="•"/>
            </a:pPr>
            <a:r>
              <a:rPr lang="en-US" dirty="0" smtClean="0">
                <a:ea typeface="ＭＳ Ｐゴシック" pitchFamily="-97" charset="-128"/>
              </a:rPr>
              <a:t>jQueryUI Library</a:t>
            </a:r>
          </a:p>
          <a:p>
            <a:pPr marL="114300" indent="-457200">
              <a:buFont typeface="Arial" pitchFamily="34" charset="0"/>
              <a:buChar char="•"/>
            </a:pPr>
            <a:r>
              <a:rPr lang="en-US" dirty="0" smtClean="0">
                <a:ea typeface="ＭＳ Ｐゴシック" pitchFamily="-97" charset="-128"/>
              </a:rPr>
              <a:t>Interaction:  Draggable</a:t>
            </a:r>
          </a:p>
          <a:p>
            <a:pPr marL="114300" indent="-457200">
              <a:buFont typeface="Arial" pitchFamily="34" charset="0"/>
              <a:buChar char="•"/>
            </a:pPr>
            <a:r>
              <a:rPr lang="en-US" dirty="0">
                <a:ea typeface="ＭＳ Ｐゴシック" pitchFamily="-97" charset="-128"/>
              </a:rPr>
              <a:t>Interaction:  </a:t>
            </a:r>
            <a:r>
              <a:rPr lang="en-US" dirty="0" smtClean="0">
                <a:ea typeface="ＭＳ Ｐゴシック" pitchFamily="-97" charset="-128"/>
              </a:rPr>
              <a:t>Droppable</a:t>
            </a:r>
          </a:p>
          <a:p>
            <a:pPr marL="114300" indent="-457200">
              <a:buFont typeface="Arial" pitchFamily="34" charset="0"/>
              <a:buChar char="•"/>
            </a:pPr>
            <a:r>
              <a:rPr lang="en-US" dirty="0" smtClean="0">
                <a:ea typeface="ＭＳ Ｐゴシック" pitchFamily="-97" charset="-128"/>
              </a:rPr>
              <a:t>&lt;apex:actionFunction&gt;</a:t>
            </a:r>
          </a:p>
          <a:p>
            <a:pPr marL="114300" indent="-457200">
              <a:buFont typeface="Arial" pitchFamily="34" charset="0"/>
              <a:buChar char="•"/>
            </a:pPr>
            <a:r>
              <a:rPr lang="en-US" dirty="0" smtClean="0">
                <a:ea typeface="ＭＳ Ｐゴシック" pitchFamily="-97" charset="-128"/>
              </a:rPr>
              <a:t>HTML5:  Data attribute</a:t>
            </a: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186" y="2338388"/>
            <a:ext cx="721995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4872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Example 3:  Drag and drop / HTML5 recap</a:t>
            </a:r>
          </a:p>
        </p:txBody>
      </p:sp>
      <p:sp>
        <p:nvSpPr>
          <p:cNvPr id="22531" name="Content Placeholder 5"/>
          <p:cNvSpPr>
            <a:spLocks noGrp="1"/>
          </p:cNvSpPr>
          <p:nvPr>
            <p:ph idx="1"/>
          </p:nvPr>
        </p:nvSpPr>
        <p:spPr/>
        <p:txBody>
          <a:bodyPr>
            <a:normAutofit/>
          </a:bodyPr>
          <a:lstStyle/>
          <a:p>
            <a:pPr marL="800100" indent="-457200">
              <a:buFont typeface="Arial" pitchFamily="34" charset="0"/>
              <a:buChar char="•"/>
            </a:pPr>
            <a:r>
              <a:rPr lang="en-US" dirty="0" smtClean="0">
                <a:ea typeface="ＭＳ Ｐゴシック" pitchFamily="-97" charset="-128"/>
              </a:rPr>
              <a:t>Extend native functionality</a:t>
            </a:r>
          </a:p>
          <a:p>
            <a:pPr marL="800100" indent="-457200">
              <a:buFont typeface="Arial" pitchFamily="34" charset="0"/>
              <a:buChar char="•"/>
            </a:pPr>
            <a:r>
              <a:rPr lang="en-US" dirty="0" smtClean="0">
                <a:ea typeface="ＭＳ Ｐゴシック" pitchFamily="-97" charset="-128"/>
              </a:rPr>
              <a:t>Augment with HTML and jQuery functionality</a:t>
            </a:r>
          </a:p>
          <a:p>
            <a:pPr marL="800100" indent="-457200">
              <a:buFont typeface="Arial" pitchFamily="34" charset="0"/>
              <a:buChar char="•"/>
            </a:pPr>
            <a:r>
              <a:rPr lang="en-US" dirty="0" smtClean="0">
                <a:ea typeface="ＭＳ Ｐゴシック" pitchFamily="-97" charset="-128"/>
              </a:rPr>
              <a:t>Always compliment; never overwhelm</a:t>
            </a:r>
          </a:p>
          <a:p>
            <a:pPr marL="1517650" lvl="1" indent="-457200">
              <a:buFont typeface="Arial" pitchFamily="34" charset="0"/>
              <a:buChar char="•"/>
            </a:pPr>
            <a:r>
              <a:rPr lang="en-US" sz="2400" dirty="0" smtClean="0">
                <a:ea typeface="ＭＳ Ｐゴシック" pitchFamily="-97" charset="-128"/>
              </a:rPr>
              <a:t>Be subtle</a:t>
            </a:r>
          </a:p>
          <a:p>
            <a:pPr marL="1517650" lvl="1" indent="-457200">
              <a:buFont typeface="Arial" pitchFamily="34" charset="0"/>
              <a:buChar char="•"/>
            </a:pPr>
            <a:r>
              <a:rPr lang="en-US" sz="2400" dirty="0" smtClean="0">
                <a:ea typeface="ＭＳ Ｐゴシック" pitchFamily="-97" charset="-128"/>
              </a:rPr>
              <a:t>Think “Speed”</a:t>
            </a:r>
          </a:p>
          <a:p>
            <a:pPr marL="1517650" lvl="1" indent="-457200">
              <a:buFont typeface="Arial" pitchFamily="34" charset="0"/>
              <a:buChar char="•"/>
            </a:pPr>
            <a:r>
              <a:rPr lang="en-US" sz="2400" dirty="0" smtClean="0">
                <a:ea typeface="ＭＳ Ｐゴシック" pitchFamily="-97" charset="-128"/>
              </a:rPr>
              <a:t>Think “User”</a:t>
            </a:r>
          </a:p>
          <a:p>
            <a:pPr marL="1517650" lvl="1" indent="-457200">
              <a:buFont typeface="Arial" pitchFamily="34" charset="0"/>
              <a:buChar char="•"/>
            </a:pPr>
            <a:r>
              <a:rPr lang="en-US" sz="2400" dirty="0" smtClean="0">
                <a:ea typeface="ＭＳ Ｐゴシック" pitchFamily="-97" charset="-128"/>
              </a:rPr>
              <a:t>Think “Process</a:t>
            </a:r>
            <a:r>
              <a:rPr lang="en-US" sz="2400" dirty="0" smtClean="0">
                <a:ea typeface="ＭＳ Ｐゴシック" pitchFamily="-97" charset="-128"/>
              </a:rPr>
              <a:t>”</a:t>
            </a:r>
            <a:endParaRPr lang="en-US" sz="2400" dirty="0" smtClean="0">
              <a:ea typeface="ＭＳ Ｐゴシック" pitchFamily="-97" charset="-128"/>
            </a:endParaRPr>
          </a:p>
        </p:txBody>
      </p:sp>
      <p:pic>
        <p:nvPicPr>
          <p:cNvPr id="3074" name="Picture 2" descr="http://henriksenlearning.files.wordpress.com/2011/12/reme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8774" y="1833424"/>
            <a:ext cx="2850552" cy="42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2024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Recap</a:t>
            </a:r>
          </a:p>
        </p:txBody>
      </p:sp>
      <p:sp>
        <p:nvSpPr>
          <p:cNvPr id="22531" name="Content Placeholder 5"/>
          <p:cNvSpPr>
            <a:spLocks noGrp="1"/>
          </p:cNvSpPr>
          <p:nvPr>
            <p:ph idx="1"/>
          </p:nvPr>
        </p:nvSpPr>
        <p:spPr/>
        <p:txBody>
          <a:bodyPr/>
          <a:lstStyle/>
          <a:p>
            <a:r>
              <a:rPr lang="en-US" dirty="0" smtClean="0">
                <a:ea typeface="ＭＳ Ｐゴシック" pitchFamily="-97" charset="-128"/>
              </a:rPr>
              <a:t>Why is it important to use technologies like jQuery / jQueryUI?</a:t>
            </a:r>
          </a:p>
          <a:p>
            <a:r>
              <a:rPr lang="en-US" dirty="0" smtClean="0">
                <a:ea typeface="ＭＳ Ｐゴシック" pitchFamily="-97" charset="-128"/>
              </a:rPr>
              <a:t>How much is too much or too little?</a:t>
            </a:r>
          </a:p>
          <a:p>
            <a:r>
              <a:rPr lang="en-US" dirty="0" smtClean="0">
                <a:ea typeface="ＭＳ Ｐゴシック" pitchFamily="-97" charset="-128"/>
              </a:rPr>
              <a:t>You are the front line to user adoption!</a:t>
            </a:r>
          </a:p>
          <a:p>
            <a:r>
              <a:rPr lang="en-US" dirty="0" smtClean="0">
                <a:ea typeface="ＭＳ Ｐゴシック" pitchFamily="-97" charset="-128"/>
              </a:rPr>
              <a:t>Resources – never be afraid to ask for advice</a:t>
            </a:r>
          </a:p>
          <a:p>
            <a:pPr marL="1517650" lvl="1" indent="-457200">
              <a:buFont typeface="Arial" pitchFamily="34" charset="0"/>
              <a:buChar char="•"/>
            </a:pPr>
            <a:r>
              <a:rPr lang="en-US" dirty="0" smtClean="0">
                <a:ea typeface="ＭＳ Ｐゴシック" pitchFamily="-97" charset="-128"/>
              </a:rPr>
              <a:t>Twitter:  #</a:t>
            </a:r>
            <a:r>
              <a:rPr lang="en-US" dirty="0" err="1" smtClean="0">
                <a:ea typeface="ＭＳ Ｐゴシック" pitchFamily="-97" charset="-128"/>
              </a:rPr>
              <a:t>askForce</a:t>
            </a:r>
            <a:endParaRPr lang="en-US" dirty="0" smtClean="0">
              <a:ea typeface="ＭＳ Ｐゴシック" pitchFamily="-97" charset="-128"/>
            </a:endParaRPr>
          </a:p>
          <a:p>
            <a:pPr marL="1517650" lvl="1" indent="-457200">
              <a:buFont typeface="Arial" pitchFamily="34" charset="0"/>
              <a:buChar char="•"/>
            </a:pPr>
            <a:r>
              <a:rPr lang="en-US" dirty="0" smtClean="0">
                <a:ea typeface="ＭＳ Ｐゴシック" pitchFamily="-97" charset="-128"/>
              </a:rPr>
              <a:t>Salesforce </a:t>
            </a:r>
            <a:r>
              <a:rPr lang="en-US" dirty="0" err="1" smtClean="0">
                <a:ea typeface="ＭＳ Ｐゴシック" pitchFamily="-97" charset="-128"/>
              </a:rPr>
              <a:t>developerforce</a:t>
            </a:r>
            <a:r>
              <a:rPr lang="en-US" dirty="0" smtClean="0">
                <a:ea typeface="ＭＳ Ｐゴシック" pitchFamily="-97" charset="-128"/>
              </a:rPr>
              <a:t> boards</a:t>
            </a:r>
          </a:p>
          <a:p>
            <a:pPr marL="1517650" lvl="1" indent="-457200">
              <a:buFont typeface="Arial" pitchFamily="34" charset="0"/>
              <a:buChar char="•"/>
            </a:pPr>
            <a:r>
              <a:rPr lang="en-US" dirty="0" smtClean="0">
                <a:ea typeface="ＭＳ Ｐゴシック" pitchFamily="-97" charset="-128"/>
              </a:rPr>
              <a:t>Reach out to bloggers and peers</a:t>
            </a:r>
          </a:p>
          <a:p>
            <a:r>
              <a:rPr lang="en-US" dirty="0" err="1" smtClean="0">
                <a:ea typeface="ＭＳ Ｐゴシック" pitchFamily="-97" charset="-128"/>
              </a:rPr>
              <a:t>Github</a:t>
            </a:r>
            <a:r>
              <a:rPr lang="en-US" dirty="0" smtClean="0">
                <a:ea typeface="ＭＳ Ｐゴシック" pitchFamily="-97" charset="-128"/>
              </a:rPr>
              <a:t> link - </a:t>
            </a:r>
            <a:r>
              <a:rPr lang="en-US" dirty="0">
                <a:hlinkClick r:id="rId2"/>
              </a:rPr>
              <a:t>https://github.com/techman97/SFDC_Code</a:t>
            </a:r>
            <a:endParaRPr lang="en-US" dirty="0" smtClean="0">
              <a:ea typeface="ヒラギノ角ゴ Pro W3" charset="-128"/>
            </a:endParaRPr>
          </a:p>
        </p:txBody>
      </p:sp>
    </p:spTree>
    <p:extLst>
      <p:ext uri="{BB962C8B-B14F-4D97-AF65-F5344CB8AC3E}">
        <p14:creationId xmlns:p14="http://schemas.microsoft.com/office/powerpoint/2010/main" val="5660689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pitchFamily="-97" charset="-128"/>
              </a:rPr>
              <a:t>Safe harbor</a:t>
            </a:r>
          </a:p>
        </p:txBody>
      </p:sp>
      <p:sp>
        <p:nvSpPr>
          <p:cNvPr id="19459" name="Rectangle 3"/>
          <p:cNvSpPr>
            <a:spLocks/>
          </p:cNvSpPr>
          <p:nvPr/>
        </p:nvSpPr>
        <p:spPr bwMode="auto">
          <a:xfrm>
            <a:off x="1311275" y="1401763"/>
            <a:ext cx="11591925" cy="5610225"/>
          </a:xfrm>
          <a:prstGeom prst="rect">
            <a:avLst/>
          </a:prstGeom>
          <a:noFill/>
          <a:ln w="9525">
            <a:noFill/>
            <a:miter lim="800000"/>
            <a:headEnd/>
            <a:tailEnd/>
          </a:ln>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July 31, 2012. 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500">
                <a:solidFill>
                  <a:srgbClr val="4D4D4D"/>
                </a:solidFill>
                <a:cs typeface="Arial" charset="0"/>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Introduction</a:t>
            </a: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Andrew Boettcher</a:t>
            </a:r>
          </a:p>
          <a:p>
            <a:pPr lvl="1"/>
            <a:r>
              <a:rPr lang="en-US" dirty="0" smtClean="0">
                <a:ea typeface="ＭＳ Ｐゴシック" pitchFamily="-97" charset="-128"/>
              </a:rPr>
              <a:t>Background</a:t>
            </a:r>
          </a:p>
          <a:p>
            <a:pPr lvl="2"/>
            <a:r>
              <a:rPr lang="en-US" dirty="0" smtClean="0">
                <a:ea typeface="ヒラギノ角ゴ Pro W3" charset="-128"/>
              </a:rPr>
              <a:t>Systems Engineer / Architect (MCSE)</a:t>
            </a:r>
          </a:p>
          <a:p>
            <a:pPr lvl="2"/>
            <a:r>
              <a:rPr lang="en-US" dirty="0" smtClean="0">
                <a:ea typeface="ヒラギノ角ゴ Pro W3" charset="-128"/>
              </a:rPr>
              <a:t>Software Development</a:t>
            </a:r>
          </a:p>
          <a:p>
            <a:pPr lvl="2"/>
            <a:r>
              <a:rPr lang="en-US" dirty="0" smtClean="0">
                <a:ea typeface="ヒラギノ角ゴ Pro W3" charset="-128"/>
              </a:rPr>
              <a:t>VoIP Telephony Integrations</a:t>
            </a:r>
          </a:p>
          <a:p>
            <a:pPr lvl="1"/>
            <a:r>
              <a:rPr lang="en-US" dirty="0" smtClean="0">
                <a:ea typeface="ＭＳ Ｐゴシック" pitchFamily="-97" charset="-128"/>
              </a:rPr>
              <a:t>Rumblings and Aspirations</a:t>
            </a:r>
          </a:p>
          <a:p>
            <a:pPr lvl="2"/>
            <a:r>
              <a:rPr lang="en-US" dirty="0" smtClean="0">
                <a:ea typeface="ヒラギノ角ゴ Pro W3" charset="-128"/>
              </a:rPr>
              <a:t>Senior CRM Advisor, Demand Chain Systems (Minnesota)</a:t>
            </a:r>
          </a:p>
          <a:p>
            <a:pPr lvl="2"/>
            <a:r>
              <a:rPr lang="en-US" dirty="0" smtClean="0">
                <a:ea typeface="ヒラギノ角ゴ Pro W3" charset="-128"/>
              </a:rPr>
              <a:t>Twin Cities (MN) Developer User Group Leader</a:t>
            </a:r>
          </a:p>
          <a:p>
            <a:pPr lvl="2"/>
            <a:r>
              <a:rPr lang="en-US" dirty="0" smtClean="0">
                <a:ea typeface="ヒラギノ角ゴ Pro W3" charset="-128"/>
              </a:rPr>
              <a:t>Evangelizing Force.com – what a platform!</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9"/>
          <p:cNvSpPr>
            <a:spLocks noGrp="1"/>
          </p:cNvSpPr>
          <p:nvPr>
            <p:ph type="title"/>
          </p:nvPr>
        </p:nvSpPr>
        <p:spPr>
          <a:xfrm>
            <a:off x="3175000" y="188913"/>
            <a:ext cx="10475913" cy="931862"/>
          </a:xfrm>
        </p:spPr>
        <p:txBody>
          <a:bodyPr/>
          <a:lstStyle/>
          <a:p>
            <a:r>
              <a:rPr lang="en-US" dirty="0" smtClean="0">
                <a:ea typeface="ＭＳ Ｐゴシック" pitchFamily="-97" charset="-128"/>
              </a:rPr>
              <a:t>Demand Chain Systems</a:t>
            </a: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22947" y="2854471"/>
            <a:ext cx="2567940" cy="1424940"/>
          </a:xfrm>
          <a:prstGeom prst="rect">
            <a:avLst/>
          </a:prstGeom>
          <a:noFill/>
          <a:ln>
            <a:noFill/>
          </a:ln>
        </p:spPr>
      </p:pic>
      <p:sp>
        <p:nvSpPr>
          <p:cNvPr id="25604" name="Text Placeholder 11"/>
          <p:cNvSpPr>
            <a:spLocks noGrp="1"/>
          </p:cNvSpPr>
          <p:nvPr>
            <p:ph type="body" sz="quarter" idx="11"/>
          </p:nvPr>
        </p:nvSpPr>
        <p:spPr>
          <a:xfrm>
            <a:off x="4459288" y="1584324"/>
            <a:ext cx="8562975" cy="2537101"/>
          </a:xfrm>
        </p:spPr>
        <p:txBody>
          <a:bodyPr/>
          <a:lstStyle/>
          <a:p>
            <a:pPr marL="0" indent="0"/>
            <a:r>
              <a:rPr lang="en-US" dirty="0" smtClean="0">
                <a:ea typeface="ＭＳ Ｐゴシック" pitchFamily="-97" charset="-128"/>
              </a:rPr>
              <a:t>If lasting CRM success was easy, everyone would already have it.  Demand Chain Systems brings a unique model-based structure which greatly simplifies CRM success.  Our approach is the perfect complement to the industry leading Salesforce.com platform.</a:t>
            </a:r>
          </a:p>
        </p:txBody>
      </p:sp>
      <p:sp>
        <p:nvSpPr>
          <p:cNvPr id="25605" name="Content Placeholder 12"/>
          <p:cNvSpPr>
            <a:spLocks noGrp="1"/>
          </p:cNvSpPr>
          <p:nvPr>
            <p:ph sz="quarter" idx="12"/>
          </p:nvPr>
        </p:nvSpPr>
        <p:spPr>
          <a:xfrm>
            <a:off x="4489450" y="3988904"/>
            <a:ext cx="8510588" cy="2211871"/>
          </a:xfrm>
        </p:spPr>
        <p:txBody>
          <a:bodyPr anchor="t"/>
          <a:lstStyle/>
          <a:p>
            <a:pPr marL="301625" indent="-301625"/>
            <a:r>
              <a:rPr lang="en-US" dirty="0" smtClean="0">
                <a:ea typeface="ＭＳ Ｐゴシック" pitchFamily="-97" charset="-128"/>
              </a:rPr>
              <a:t>Structured Roadmaps</a:t>
            </a:r>
          </a:p>
          <a:p>
            <a:pPr marL="301625" indent="-301625"/>
            <a:r>
              <a:rPr lang="en-US" dirty="0" smtClean="0">
                <a:ea typeface="ＭＳ Ｐゴシック" pitchFamily="-97" charset="-128"/>
              </a:rPr>
              <a:t>Structured Deployments</a:t>
            </a:r>
          </a:p>
          <a:p>
            <a:pPr marL="301625" indent="-301625"/>
            <a:r>
              <a:rPr lang="en-US" dirty="0" smtClean="0">
                <a:ea typeface="ＭＳ Ｐゴシック" pitchFamily="-97" charset="-128"/>
              </a:rPr>
              <a:t>Lasting CRM Success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a:ea typeface="ＭＳ Ｐゴシック" pitchFamily="-97" charset="-128"/>
              </a:rPr>
              <a:t>Agenda (http://</a:t>
            </a:r>
            <a:r>
              <a:rPr lang="en-US" dirty="0" smtClean="0">
                <a:ea typeface="ＭＳ Ｐゴシック" pitchFamily="-97" charset="-128"/>
              </a:rPr>
              <a:t>bit.ly/NK8oNs)</a:t>
            </a:r>
            <a:endParaRPr lang="en-US" dirty="0" smtClean="0">
              <a:ea typeface="ＭＳ Ｐゴシック" pitchFamily="-97" charset="-128"/>
            </a:endParaRPr>
          </a:p>
        </p:txBody>
      </p:sp>
      <p:sp>
        <p:nvSpPr>
          <p:cNvPr id="22531" name="Content Placeholder 5"/>
          <p:cNvSpPr>
            <a:spLocks noGrp="1"/>
          </p:cNvSpPr>
          <p:nvPr>
            <p:ph idx="1"/>
          </p:nvPr>
        </p:nvSpPr>
        <p:spPr/>
        <p:txBody>
          <a:bodyPr/>
          <a:lstStyle/>
          <a:p>
            <a:pPr marL="0"/>
            <a:r>
              <a:rPr lang="en-US" dirty="0" smtClean="0">
                <a:ea typeface="ＭＳ Ｐゴシック" pitchFamily="-97" charset="-128"/>
              </a:rPr>
              <a:t>What exactly are we doing here today?</a:t>
            </a:r>
          </a:p>
          <a:p>
            <a:pPr lvl="1"/>
            <a:r>
              <a:rPr lang="en-US" dirty="0" smtClean="0">
                <a:ea typeface="ＭＳ Ｐゴシック" pitchFamily="-97" charset="-128"/>
              </a:rPr>
              <a:t>Who are you?</a:t>
            </a:r>
          </a:p>
          <a:p>
            <a:pPr lvl="1"/>
            <a:r>
              <a:rPr lang="en-US" dirty="0" smtClean="0">
                <a:ea typeface="ＭＳ Ｐゴシック" pitchFamily="-97" charset="-128"/>
              </a:rPr>
              <a:t>What is jQuery / jQueryUI?</a:t>
            </a:r>
          </a:p>
          <a:p>
            <a:pPr lvl="1"/>
            <a:r>
              <a:rPr lang="en-US" dirty="0" smtClean="0">
                <a:ea typeface="ＭＳ Ｐゴシック" pitchFamily="-97" charset="-128"/>
              </a:rPr>
              <a:t>Why is it important to use technologies like jQuery?</a:t>
            </a:r>
          </a:p>
          <a:p>
            <a:pPr lvl="1"/>
            <a:r>
              <a:rPr lang="en-US" dirty="0" smtClean="0">
                <a:ea typeface="ＭＳ Ｐゴシック" pitchFamily="-97" charset="-128"/>
              </a:rPr>
              <a:t>How much is too much or too little?</a:t>
            </a:r>
          </a:p>
          <a:p>
            <a:pPr lvl="1"/>
            <a:r>
              <a:rPr lang="en-US" dirty="0" smtClean="0">
                <a:ea typeface="ＭＳ Ｐゴシック" pitchFamily="-97" charset="-128"/>
              </a:rPr>
              <a:t>Examples of jQuery / jQueryUI</a:t>
            </a:r>
          </a:p>
          <a:p>
            <a:pPr lvl="1"/>
            <a:r>
              <a:rPr lang="en-US" dirty="0" smtClean="0">
                <a:ea typeface="ＭＳ Ｐゴシック" pitchFamily="-97" charset="-128"/>
              </a:rPr>
              <a:t>Resources</a:t>
            </a:r>
          </a:p>
          <a:p>
            <a:pPr lvl="1"/>
            <a:r>
              <a:rPr lang="en-US" dirty="0" smtClean="0">
                <a:ea typeface="ＭＳ Ｐゴシック" pitchFamily="-97" charset="-128"/>
              </a:rPr>
              <a:t>Ping your peers / Q &amp; A</a:t>
            </a:r>
            <a:endParaRPr lang="en-US"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What is jQuery / jQueryUI?</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jQuery (</a:t>
            </a:r>
            <a:r>
              <a:rPr lang="en-US" sz="3200" dirty="0">
                <a:solidFill>
                  <a:srgbClr val="000000"/>
                </a:solidFill>
                <a:ea typeface="ＭＳ Ｐゴシック" pitchFamily="-97" charset="-128"/>
                <a:hlinkClick r:id="rId2"/>
              </a:rPr>
              <a:t>www.jQuery.com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Fast and Concise JS Library</a:t>
            </a:r>
          </a:p>
          <a:p>
            <a:pPr marL="1143000" lvl="2" indent="-228600">
              <a:buClr>
                <a:srgbClr val="6B6B6B"/>
              </a:buClr>
            </a:pPr>
            <a:r>
              <a:rPr lang="en-US" sz="2000" dirty="0">
                <a:solidFill>
                  <a:srgbClr val="6B6B6B"/>
                </a:solidFill>
                <a:ea typeface="ＭＳ Ｐゴシック" pitchFamily="-97" charset="-128"/>
              </a:rPr>
              <a:t>Simplifies HTML Document Traversing</a:t>
            </a:r>
          </a:p>
          <a:p>
            <a:pPr marL="1143000" lvl="2" indent="-228600">
              <a:buClr>
                <a:srgbClr val="6B6B6B"/>
              </a:buClr>
            </a:pPr>
            <a:r>
              <a:rPr lang="en-US" sz="2000" dirty="0">
                <a:solidFill>
                  <a:srgbClr val="6B6B6B"/>
                </a:solidFill>
                <a:ea typeface="ＭＳ Ｐゴシック" pitchFamily="-97" charset="-128"/>
              </a:rPr>
              <a:t>Event Handling</a:t>
            </a:r>
          </a:p>
          <a:p>
            <a:pPr marL="1143000" lvl="2" indent="-228600">
              <a:buClr>
                <a:srgbClr val="6B6B6B"/>
              </a:buClr>
            </a:pPr>
            <a:r>
              <a:rPr lang="en-US" sz="2000" dirty="0">
                <a:solidFill>
                  <a:srgbClr val="6B6B6B"/>
                </a:solidFill>
                <a:ea typeface="ＭＳ Ｐゴシック" pitchFamily="-97" charset="-128"/>
              </a:rPr>
              <a:t>Animations</a:t>
            </a:r>
          </a:p>
          <a:p>
            <a:pPr marL="1143000" lvl="2" indent="-228600">
              <a:buClr>
                <a:srgbClr val="6B6B6B"/>
              </a:buClr>
            </a:pPr>
            <a:r>
              <a:rPr lang="en-US" sz="2000" dirty="0">
                <a:solidFill>
                  <a:srgbClr val="6B6B6B"/>
                </a:solidFill>
                <a:ea typeface="ＭＳ Ｐゴシック" pitchFamily="-97" charset="-128"/>
              </a:rPr>
              <a:t>Ajax Interactions</a:t>
            </a:r>
          </a:p>
          <a:p>
            <a:pPr lvl="0" indent="-342900">
              <a:buClr>
                <a:srgbClr val="6B6B6B"/>
              </a:buClr>
              <a:buFont typeface="Wingdings" charset="2"/>
              <a:buChar char="§"/>
            </a:pPr>
            <a:r>
              <a:rPr lang="en-US" sz="3200" dirty="0">
                <a:solidFill>
                  <a:srgbClr val="000000"/>
                </a:solidFill>
                <a:ea typeface="ＭＳ Ｐゴシック" pitchFamily="-97" charset="-128"/>
              </a:rPr>
              <a:t>jQueryUI (</a:t>
            </a:r>
            <a:r>
              <a:rPr lang="en-US" sz="3200" dirty="0">
                <a:solidFill>
                  <a:srgbClr val="000000"/>
                </a:solidFill>
                <a:ea typeface="ＭＳ Ｐゴシック" pitchFamily="-97" charset="-128"/>
                <a:hlinkClick r:id="rId3"/>
              </a:rPr>
              <a:t>www.jQueryUI.com</a:t>
            </a:r>
            <a:r>
              <a:rPr lang="en-US" sz="3200" dirty="0">
                <a:solidFill>
                  <a:srgbClr val="000000"/>
                </a:solidFill>
                <a:ea typeface="ＭＳ Ｐゴシック" pitchFamily="-97" charset="-128"/>
              </a:rPr>
              <a:t>)</a:t>
            </a:r>
          </a:p>
          <a:p>
            <a:pPr marL="742950" lvl="1" indent="-285750">
              <a:buClr>
                <a:srgbClr val="000000"/>
              </a:buClr>
              <a:buFontTx/>
              <a:buChar char="–"/>
            </a:pPr>
            <a:r>
              <a:rPr lang="en-US" sz="2400" dirty="0">
                <a:ea typeface="ＭＳ Ｐゴシック" pitchFamily="-97" charset="-128"/>
              </a:rPr>
              <a:t>Built on top of jQuery</a:t>
            </a:r>
          </a:p>
          <a:p>
            <a:pPr marL="1143000" lvl="2" indent="-228600">
              <a:buClr>
                <a:srgbClr val="6B6B6B"/>
              </a:buClr>
            </a:pPr>
            <a:r>
              <a:rPr lang="en-US" sz="2000" dirty="0">
                <a:solidFill>
                  <a:srgbClr val="6B6B6B"/>
                </a:solidFill>
                <a:ea typeface="ＭＳ Ｐゴシック" pitchFamily="-97" charset="-128"/>
              </a:rPr>
              <a:t>Low-level Interaction and Animation</a:t>
            </a:r>
          </a:p>
          <a:p>
            <a:pPr marL="1143000" lvl="2" indent="-228600">
              <a:buClr>
                <a:srgbClr val="6B6B6B"/>
              </a:buClr>
            </a:pPr>
            <a:r>
              <a:rPr lang="en-US" sz="2000" dirty="0">
                <a:solidFill>
                  <a:srgbClr val="6B6B6B"/>
                </a:solidFill>
                <a:ea typeface="ＭＳ Ｐゴシック" pitchFamily="-97" charset="-128"/>
              </a:rPr>
              <a:t>Advanced Effects</a:t>
            </a:r>
          </a:p>
          <a:p>
            <a:pPr marL="1143000" lvl="2" indent="-228600">
              <a:buClr>
                <a:srgbClr val="6B6B6B"/>
              </a:buClr>
            </a:pPr>
            <a:r>
              <a:rPr lang="en-US" sz="2000" dirty="0">
                <a:solidFill>
                  <a:srgbClr val="6B6B6B"/>
                </a:solidFill>
                <a:ea typeface="ＭＳ Ｐゴシック" pitchFamily="-97" charset="-128"/>
              </a:rPr>
              <a:t>Themeable Widgets</a:t>
            </a:r>
          </a:p>
          <a:p>
            <a:pPr marL="0"/>
            <a:endParaRPr lang="en-US" dirty="0" smtClean="0">
              <a:ea typeface="ヒラギノ角ゴ Pro W3" charset="-128"/>
            </a:endParaRP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algn="ctr"/>
            <a:r>
              <a:rPr lang="en-US" dirty="0" smtClean="0">
                <a:ea typeface="ＭＳ Ｐゴシック" pitchFamily="-97" charset="-128"/>
              </a:rPr>
              <a:t>What REALLY is jQuery / jQueryUI?</a:t>
            </a:r>
          </a:p>
        </p:txBody>
      </p:sp>
      <p:sp>
        <p:nvSpPr>
          <p:cNvPr id="22531" name="Content Placeholder 5"/>
          <p:cNvSpPr>
            <a:spLocks noGrp="1"/>
          </p:cNvSpPr>
          <p:nvPr>
            <p:ph idx="1"/>
          </p:nvPr>
        </p:nvSpPr>
        <p:spPr/>
        <p:txBody>
          <a:bodyPr/>
          <a:lstStyle/>
          <a:p>
            <a:pPr marL="0" algn="ctr"/>
            <a:endParaRPr lang="en-US" dirty="0" smtClean="0">
              <a:ea typeface="ヒラギノ角ゴ Pro W3" charset="-128"/>
            </a:endParaRPr>
          </a:p>
          <a:p>
            <a:pPr marL="0" algn="ctr"/>
            <a:r>
              <a:rPr lang="en-US" dirty="0" smtClean="0">
                <a:ea typeface="ヒラギノ角ゴ Pro W3" charset="-128"/>
              </a:rPr>
              <a:t>A </a:t>
            </a:r>
            <a:r>
              <a:rPr lang="en-US" u="sng" dirty="0" smtClean="0">
                <a:ea typeface="ヒラギノ角ゴ Pro W3" charset="-128"/>
              </a:rPr>
              <a:t>tool</a:t>
            </a:r>
            <a:r>
              <a:rPr lang="en-US" dirty="0" smtClean="0">
                <a:ea typeface="ヒラギノ角ゴ Pro W3" charset="-128"/>
              </a:rPr>
              <a:t> in your development arsenal.</a:t>
            </a:r>
          </a:p>
          <a:p>
            <a:pPr marL="0" algn="ctr"/>
            <a:endParaRPr lang="en-US" dirty="0" smtClean="0">
              <a:ea typeface="ヒラギノ角ゴ Pro W3" charset="-128"/>
            </a:endParaRPr>
          </a:p>
          <a:p>
            <a:pPr marL="0" algn="ctr"/>
            <a:endParaRPr lang="en-US" dirty="0">
              <a:ea typeface="ヒラギノ角ゴ Pro W3" charset="-128"/>
            </a:endParaRPr>
          </a:p>
          <a:p>
            <a:pPr marL="0" algn="ctr"/>
            <a:r>
              <a:rPr lang="en-US" sz="2800" dirty="0" smtClean="0">
                <a:ea typeface="ヒラギノ角ゴ Pro W3" charset="-128"/>
              </a:rPr>
              <a:t>Help users see data </a:t>
            </a:r>
            <a:r>
              <a:rPr lang="en-US" sz="2800" u="sng" dirty="0" smtClean="0">
                <a:ea typeface="ヒラギノ角ゴ Pro W3" charset="-128"/>
              </a:rPr>
              <a:t>easier</a:t>
            </a:r>
          </a:p>
          <a:p>
            <a:pPr marL="0" algn="ctr"/>
            <a:r>
              <a:rPr lang="en-US" sz="2800" dirty="0" smtClean="0">
                <a:ea typeface="ヒラギノ角ゴ Pro W3" charset="-128"/>
              </a:rPr>
              <a:t>Help users work with data </a:t>
            </a:r>
            <a:r>
              <a:rPr lang="en-US" sz="2800" u="sng" dirty="0" smtClean="0">
                <a:ea typeface="ヒラギノ角ゴ Pro W3" charset="-128"/>
              </a:rPr>
              <a:t>more effectively</a:t>
            </a:r>
          </a:p>
          <a:p>
            <a:pPr marL="0" algn="ctr"/>
            <a:r>
              <a:rPr lang="en-US" sz="2800" dirty="0" smtClean="0">
                <a:ea typeface="ヒラギノ角ゴ Pro W3" charset="-128"/>
              </a:rPr>
              <a:t>Help management understand data </a:t>
            </a:r>
            <a:r>
              <a:rPr lang="en-US" sz="2800" u="sng" dirty="0" smtClean="0">
                <a:ea typeface="ヒラギノ角ゴ Pro W3" charset="-128"/>
              </a:rPr>
              <a:t>better</a:t>
            </a:r>
          </a:p>
        </p:txBody>
      </p:sp>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jQueryUI – demos and documentation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27" y="1166399"/>
            <a:ext cx="9219347" cy="589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563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r>
              <a:rPr lang="en-US" dirty="0" smtClean="0">
                <a:ea typeface="ＭＳ Ｐゴシック" pitchFamily="-97" charset="-128"/>
              </a:rPr>
              <a:t>Why important?  Developers vs. Users</a:t>
            </a:r>
          </a:p>
        </p:txBody>
      </p:sp>
      <p:sp>
        <p:nvSpPr>
          <p:cNvPr id="22531" name="Content Placeholder 5"/>
          <p:cNvSpPr>
            <a:spLocks noGrp="1"/>
          </p:cNvSpPr>
          <p:nvPr>
            <p:ph idx="1"/>
          </p:nvPr>
        </p:nvSpPr>
        <p:spPr/>
        <p:txBody>
          <a:bodyPr>
            <a:normAutofit lnSpcReduction="10000"/>
          </a:bodyPr>
          <a:lstStyle/>
          <a:p>
            <a:pPr lvl="0" indent="-342900">
              <a:buClr>
                <a:srgbClr val="6B6B6B"/>
              </a:buClr>
              <a:buFont typeface="Wingdings" charset="2"/>
              <a:buChar char="§"/>
            </a:pPr>
            <a:r>
              <a:rPr lang="en-US" sz="3200" dirty="0">
                <a:solidFill>
                  <a:srgbClr val="000000"/>
                </a:solidFill>
                <a:ea typeface="ＭＳ Ｐゴシック" pitchFamily="-97" charset="-128"/>
              </a:rPr>
              <a:t>Developers use systems </a:t>
            </a:r>
            <a:r>
              <a:rPr lang="en-US" sz="3200" b="1" i="1" dirty="0">
                <a:solidFill>
                  <a:srgbClr val="000000"/>
                </a:solidFill>
                <a:ea typeface="ＭＳ Ｐゴシック" pitchFamily="-97" charset="-128"/>
              </a:rPr>
              <a:t>like developers</a:t>
            </a:r>
          </a:p>
          <a:p>
            <a:pPr marL="742950" lvl="1" indent="-285750">
              <a:buClr>
                <a:srgbClr val="000000"/>
              </a:buClr>
              <a:buFontTx/>
              <a:buChar char="–"/>
            </a:pPr>
            <a:r>
              <a:rPr lang="en-US" sz="2400" dirty="0">
                <a:ea typeface="ＭＳ Ｐゴシック" pitchFamily="-97" charset="-128"/>
              </a:rPr>
              <a:t>Technically-minded</a:t>
            </a:r>
          </a:p>
          <a:p>
            <a:pPr marL="742950" lvl="1" indent="-285750">
              <a:buClr>
                <a:srgbClr val="000000"/>
              </a:buClr>
              <a:buFontTx/>
              <a:buChar char="–"/>
            </a:pPr>
            <a:r>
              <a:rPr lang="en-US" sz="2400" dirty="0">
                <a:ea typeface="ＭＳ Ｐゴシック" pitchFamily="-97" charset="-128"/>
              </a:rPr>
              <a:t>Self-correcting</a:t>
            </a:r>
          </a:p>
          <a:p>
            <a:pPr marL="742950" lvl="1" indent="-285750">
              <a:buClr>
                <a:srgbClr val="000000"/>
              </a:buClr>
              <a:buFontTx/>
              <a:buChar char="–"/>
            </a:pPr>
            <a:r>
              <a:rPr lang="en-US" sz="2400" dirty="0">
                <a:ea typeface="ＭＳ Ｐゴシック" pitchFamily="-97" charset="-128"/>
              </a:rPr>
              <a:t>Understanding of “glitches”</a:t>
            </a:r>
          </a:p>
          <a:p>
            <a:pPr marL="742950" lvl="1" indent="-285750">
              <a:buClr>
                <a:srgbClr val="000000"/>
              </a:buClr>
              <a:buFontTx/>
              <a:buChar char="–"/>
            </a:pPr>
            <a:r>
              <a:rPr lang="en-US" sz="2400" dirty="0">
                <a:ea typeface="ＭＳ Ｐゴシック" pitchFamily="-97" charset="-128"/>
              </a:rPr>
              <a:t>Can switch paths mid-stream</a:t>
            </a:r>
          </a:p>
          <a:p>
            <a:pPr lvl="0" indent="-342900">
              <a:buClr>
                <a:srgbClr val="6B6B6B"/>
              </a:buClr>
              <a:buFont typeface="Wingdings" charset="2"/>
              <a:buChar char="§"/>
            </a:pPr>
            <a:r>
              <a:rPr lang="en-US" sz="3200" dirty="0">
                <a:solidFill>
                  <a:srgbClr val="000000"/>
                </a:solidFill>
                <a:ea typeface="ＭＳ Ｐゴシック" pitchFamily="-97" charset="-128"/>
              </a:rPr>
              <a:t>Users use systems </a:t>
            </a:r>
            <a:r>
              <a:rPr lang="en-US" sz="3200" b="1" i="1" dirty="0">
                <a:solidFill>
                  <a:srgbClr val="000000"/>
                </a:solidFill>
                <a:ea typeface="ＭＳ Ｐゴシック" pitchFamily="-97" charset="-128"/>
              </a:rPr>
              <a:t>like users</a:t>
            </a:r>
          </a:p>
          <a:p>
            <a:pPr marL="742950" lvl="1" indent="-285750">
              <a:buClr>
                <a:srgbClr val="000000"/>
              </a:buClr>
              <a:buFontTx/>
              <a:buChar char="–"/>
            </a:pPr>
            <a:r>
              <a:rPr lang="en-US" sz="2400" dirty="0">
                <a:ea typeface="ＭＳ Ｐゴシック" pitchFamily="-97" charset="-128"/>
              </a:rPr>
              <a:t>Process-minded</a:t>
            </a:r>
          </a:p>
          <a:p>
            <a:pPr marL="742950" lvl="1" indent="-285750">
              <a:buClr>
                <a:srgbClr val="000000"/>
              </a:buClr>
              <a:buFontTx/>
              <a:buChar char="–"/>
            </a:pPr>
            <a:r>
              <a:rPr lang="en-US" sz="2400" dirty="0">
                <a:ea typeface="ＭＳ Ｐゴシック" pitchFamily="-97" charset="-128"/>
              </a:rPr>
              <a:t>Expectation of reliability and repeatability</a:t>
            </a:r>
          </a:p>
          <a:p>
            <a:pPr marL="742950" lvl="1" indent="-285750">
              <a:buClr>
                <a:srgbClr val="000000"/>
              </a:buClr>
              <a:buFontTx/>
              <a:buChar char="–"/>
            </a:pPr>
            <a:r>
              <a:rPr lang="en-US" sz="2400" dirty="0">
                <a:ea typeface="ＭＳ Ｐゴシック" pitchFamily="-97" charset="-128"/>
              </a:rPr>
              <a:t>Frustrated easily with “glitches”</a:t>
            </a:r>
          </a:p>
          <a:p>
            <a:pPr marL="742950" lvl="1" indent="-285750">
              <a:buClr>
                <a:srgbClr val="000000"/>
              </a:buClr>
              <a:buFontTx/>
              <a:buChar char="–"/>
            </a:pPr>
            <a:r>
              <a:rPr lang="en-US" sz="2400" dirty="0">
                <a:ea typeface="ＭＳ Ｐゴシック" pitchFamily="-97" charset="-128"/>
              </a:rPr>
              <a:t>Users single-handedly hold the key to ultimate “adoption”</a:t>
            </a:r>
          </a:p>
        </p:txBody>
      </p:sp>
    </p:spTree>
    <p:extLst>
      <p:ext uri="{BB962C8B-B14F-4D97-AF65-F5344CB8AC3E}">
        <p14:creationId xmlns:p14="http://schemas.microsoft.com/office/powerpoint/2010/main" val="139570828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5355</TotalTime>
  <Words>1102</Words>
  <Application>Microsoft Office PowerPoint</Application>
  <PresentationFormat>Custom</PresentationFormat>
  <Paragraphs>151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1_Blank Presentation</vt:lpstr>
      <vt:lpstr>Enhancing the User Experience with jQuery</vt:lpstr>
      <vt:lpstr>Safe harbor</vt:lpstr>
      <vt:lpstr>Introduction</vt:lpstr>
      <vt:lpstr>Demand Chain Systems</vt:lpstr>
      <vt:lpstr>Agenda (http://bit.ly/NK8oNs)</vt:lpstr>
      <vt:lpstr>What is jQuery / jQueryUI?</vt:lpstr>
      <vt:lpstr>What REALLY is jQuery / jQueryUI?</vt:lpstr>
      <vt:lpstr>jQueryUI – demos and documentation</vt:lpstr>
      <vt:lpstr>Why important?  Developers vs. Users</vt:lpstr>
      <vt:lpstr>Too much?  Finding the “Goldilocks Zone”</vt:lpstr>
      <vt:lpstr>How to get started with jQueryUI</vt:lpstr>
      <vt:lpstr>Questions and open forum</vt:lpstr>
      <vt:lpstr>Example 1:  Table sorting and inputs</vt:lpstr>
      <vt:lpstr>Example 1:  Sorting and inputs recap</vt:lpstr>
      <vt:lpstr>Example 2:  Status and modal dialogs</vt:lpstr>
      <vt:lpstr>Example 2:  Status and modal dialogs recap</vt:lpstr>
      <vt:lpstr>Example 3:  Drag and drop and HTML5</vt:lpstr>
      <vt:lpstr>Example 3:  Drag and drop / HTML5 recap</vt:lpstr>
      <vt:lpstr>Recap</vt:lpstr>
      <vt:lpstr>PowerPoint Presentation</vt:lpstr>
      <vt:lpstr>PowerPoint Presentation</vt:lpstr>
    </vt:vector>
  </TitlesOfParts>
  <Company>BODIE |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Andy</cp:lastModifiedBy>
  <cp:revision>312</cp:revision>
  <cp:lastPrinted>2012-07-16T22:14:29Z</cp:lastPrinted>
  <dcterms:created xsi:type="dcterms:W3CDTF">2012-07-18T17:50:00Z</dcterms:created>
  <dcterms:modified xsi:type="dcterms:W3CDTF">2012-08-17T22:16:01Z</dcterms:modified>
</cp:coreProperties>
</file>