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8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78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datahack.analyticsvidhya.com/contest/job-a-thon-2/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48640" y="301320"/>
            <a:ext cx="10797480" cy="44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8000" spc="-1" strike="noStrike">
                <a:solidFill>
                  <a:srgbClr val="04617b"/>
                </a:solidFill>
                <a:latin typeface="Noto Sans Light"/>
                <a:ea typeface="DejaVu Sans"/>
              </a:rPr>
              <a:t>Credit Card Lead Prediction</a:t>
            </a:r>
            <a:endParaRPr b="0" lang="en-IN" sz="8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52960" y="5216400"/>
            <a:ext cx="10788840" cy="159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dbf5f9"/>
                </a:solidFill>
                <a:latin typeface="Noto Sans Regular"/>
                <a:ea typeface="DejaVu Sans"/>
              </a:rPr>
              <a:t>The goal of this project is to predict wether customer is interested for credit card or not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55760" y="754920"/>
            <a:ext cx="3863880" cy="5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000000"/>
                </a:solidFill>
                <a:latin typeface="Arial"/>
                <a:ea typeface="DejaVu Sans"/>
              </a:rPr>
              <a:t>Channel_Code</a:t>
            </a:r>
            <a:endParaRPr b="0" lang="en-IN" sz="3500" spc="-1" strike="noStrike">
              <a:latin typeface="Arial"/>
            </a:endParaRPr>
          </a:p>
        </p:txBody>
      </p:sp>
      <p:pic>
        <p:nvPicPr>
          <p:cNvPr id="178" name="Picture 139" descr=""/>
          <p:cNvPicPr/>
          <p:nvPr/>
        </p:nvPicPr>
        <p:blipFill>
          <a:blip r:embed="rId1"/>
          <a:stretch/>
        </p:blipFill>
        <p:spPr>
          <a:xfrm>
            <a:off x="992160" y="2160000"/>
            <a:ext cx="4839480" cy="2406960"/>
          </a:xfrm>
          <a:prstGeom prst="rect">
            <a:avLst/>
          </a:prstGeom>
          <a:ln>
            <a:noFill/>
          </a:ln>
        </p:spPr>
      </p:pic>
      <p:pic>
        <p:nvPicPr>
          <p:cNvPr id="179" name="Picture 140" descr=""/>
          <p:cNvPicPr/>
          <p:nvPr/>
        </p:nvPicPr>
        <p:blipFill>
          <a:blip r:embed="rId2"/>
          <a:stretch/>
        </p:blipFill>
        <p:spPr>
          <a:xfrm>
            <a:off x="7052040" y="2664000"/>
            <a:ext cx="3459600" cy="3266640"/>
          </a:xfrm>
          <a:prstGeom prst="rect">
            <a:avLst/>
          </a:prstGeom>
          <a:ln>
            <a:noFill/>
          </a:ln>
        </p:spPr>
      </p:pic>
      <p:sp>
        <p:nvSpPr>
          <p:cNvPr id="180" name="CustomShape 2"/>
          <p:cNvSpPr/>
          <p:nvPr/>
        </p:nvSpPr>
        <p:spPr>
          <a:xfrm>
            <a:off x="576000" y="5472000"/>
            <a:ext cx="5039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observe that Channel_Code X1 is used most to contact customer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Second is X3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X4 is used less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latin typeface="Noto Sans Light"/>
                <a:ea typeface="DejaVu Sans"/>
              </a:rPr>
              <a:t>Checking Nulls: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164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We observe about 11% records have nulls values in Credit_product feature .</a:t>
            </a:r>
            <a:endParaRPr b="0" lang="en-IN" sz="2500" spc="-1" strike="noStrike">
              <a:latin typeface="Arial"/>
            </a:endParaRPr>
          </a:p>
          <a:p>
            <a:pPr marL="43164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We dont know wether they use credit product before or not so i consider those null values as third category as neutral(NA) and train the model.</a:t>
            </a:r>
            <a:endParaRPr b="0" lang="en-IN" sz="2500" spc="-1" strike="noStrike">
              <a:latin typeface="Arial"/>
            </a:endParaRPr>
          </a:p>
          <a:p>
            <a:pPr marL="43164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And in stacking the removed the third column neutral so that [No,Yes] values [0,0] denotes neutral(null).</a:t>
            </a:r>
            <a:endParaRPr b="0" lang="en-IN" sz="2500" spc="-1" strike="noStrike">
              <a:latin typeface="Arial"/>
            </a:endParaRPr>
          </a:p>
          <a:p>
            <a:pPr marL="43164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And tried with filling nulls with ‘No’(Mode) but it doesnt help much for me it doesnt increase score. So considering above process is best suited for model. </a:t>
            </a:r>
            <a:endParaRPr b="0" lang="en-IN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99760" y="30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Feature_Engineering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99760" y="1768680"/>
            <a:ext cx="107978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1000"/>
          </a:bodyPr>
          <a:p>
            <a:pPr marL="43164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570" spc="-1" strike="noStrike">
                <a:solidFill>
                  <a:srgbClr val="000000"/>
                </a:solidFill>
                <a:latin typeface="Arial"/>
                <a:ea typeface="DejaVu Sans"/>
              </a:rPr>
              <a:t>The categorical Features are simply one hot encoding and counter vectorizer for some features(OHE).</a:t>
            </a:r>
            <a:endParaRPr b="0" lang="en-IN" sz="4570" spc="-1" strike="noStrike">
              <a:latin typeface="Arial"/>
            </a:endParaRPr>
          </a:p>
          <a:p>
            <a:pPr marL="43164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570" spc="-1" strike="noStrike">
                <a:solidFill>
                  <a:srgbClr val="000000"/>
                </a:solidFill>
                <a:latin typeface="Arial"/>
                <a:ea typeface="DejaVu Sans"/>
              </a:rPr>
              <a:t>The numerical Features are used as it is XGBoost algorithm is robust to numerical values.</a:t>
            </a:r>
            <a:endParaRPr b="0" lang="en-IN" sz="4570" spc="-1" strike="noStrike">
              <a:latin typeface="Arial"/>
            </a:endParaRPr>
          </a:p>
          <a:p>
            <a:pPr marL="43164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570" spc="-1" strike="noStrike">
                <a:solidFill>
                  <a:srgbClr val="000000"/>
                </a:solidFill>
                <a:latin typeface="Arial"/>
                <a:ea typeface="DejaVu Sans"/>
              </a:rPr>
              <a:t>-&gt; I got 52 features from above featurization methods.</a:t>
            </a:r>
            <a:endParaRPr b="0" lang="en-IN" sz="4570" spc="-1" strike="noStrike">
              <a:latin typeface="Arial"/>
            </a:endParaRPr>
          </a:p>
          <a:p>
            <a:pPr marL="43164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570" spc="-1" strike="noStrike">
                <a:solidFill>
                  <a:srgbClr val="000000"/>
                </a:solidFill>
                <a:latin typeface="Arial"/>
                <a:ea typeface="DejaVu Sans"/>
              </a:rPr>
              <a:t>I tried Vintage as categorical feature and apply OHE but the perfomance is less on test data so i used as numerical data and it perform better than categorical featurization bcz in unseen data there might be a value which is not present in Train data so that category will loss and the model will underfit on test data.</a:t>
            </a:r>
            <a:endParaRPr b="0" lang="en-IN" sz="4570" spc="-1" strike="noStrike">
              <a:latin typeface="Arial"/>
            </a:endParaRPr>
          </a:p>
          <a:p>
            <a:pPr marL="43164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570" spc="-1" strike="noStrike">
                <a:solidFill>
                  <a:srgbClr val="000000"/>
                </a:solidFill>
                <a:latin typeface="Arial"/>
                <a:ea typeface="DejaVu Sans"/>
              </a:rPr>
              <a:t>Avg_Account_Balance is the feature which contains high high magnitude values but DecisionTree is robust to it magnitude so i havent apply featurization.</a:t>
            </a:r>
            <a:endParaRPr b="0" lang="en-IN" sz="4570" spc="-1" strike="noStrike">
              <a:latin typeface="Arial"/>
            </a:endParaRPr>
          </a:p>
          <a:p>
            <a:pPr marL="43164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570" spc="-1" strike="noStrike">
                <a:solidFill>
                  <a:srgbClr val="000000"/>
                </a:solidFill>
                <a:latin typeface="Arial"/>
                <a:ea typeface="DejaVu Sans"/>
              </a:rPr>
              <a:t>Age is a numerical values but it has significance on taking Credit product. So I use exact values without scaling them. </a:t>
            </a:r>
            <a:endParaRPr b="0" lang="en-IN" sz="45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IN" sz="45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99760" y="30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Modelling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81960" y="1692000"/>
            <a:ext cx="10797840" cy="50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000"/>
          </a:bodyPr>
          <a:p>
            <a:pPr marL="43164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5390" spc="-1" strike="noStrike">
                <a:solidFill>
                  <a:srgbClr val="000000"/>
                </a:solidFill>
                <a:latin typeface="Arial"/>
                <a:ea typeface="Noto Sans CJK SC"/>
              </a:rPr>
              <a:t>I use GridSearchCV for hyper parameter tunning and kept the scoring metric as auc_roc that is our validation metric for this problem </a:t>
            </a:r>
            <a:r>
              <a:rPr b="0" lang="en-IN" sz="5390" spc="-1" strike="noStrike">
                <a:solidFill>
                  <a:srgbClr val="000000"/>
                </a:solidFill>
                <a:latin typeface="Arial"/>
                <a:ea typeface="DejaVu Sans"/>
              </a:rPr>
              <a:t>and got n_estimators=1000,col_sam_bytree=1.0,learning_rate=0.01 for LightGBM,XGBoost.</a:t>
            </a:r>
            <a:endParaRPr b="0" lang="en-IN" sz="5390" spc="-1" strike="noStrike">
              <a:latin typeface="Arial"/>
            </a:endParaRPr>
          </a:p>
          <a:p>
            <a:pPr marL="43164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5390" spc="-1" strike="noStrike">
                <a:solidFill>
                  <a:srgbClr val="000000"/>
                </a:solidFill>
                <a:latin typeface="Arial"/>
                <a:ea typeface="DejaVu Sans"/>
              </a:rPr>
              <a:t>With 52 features i run XGBoostClassifier with parameters n_estimators=1330,learning_rate=0.02,max_depth=6,col_sam_bytree=0.5</a:t>
            </a:r>
            <a:endParaRPr b="0" lang="en-IN" sz="5390" spc="-1" strike="noStrike">
              <a:latin typeface="Arial"/>
            </a:endParaRPr>
          </a:p>
          <a:p>
            <a:pPr marL="43164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5390" spc="-1" strike="noStrike">
                <a:solidFill>
                  <a:srgbClr val="000000"/>
                </a:solidFill>
                <a:latin typeface="Arial"/>
                <a:ea typeface="DejaVu Sans"/>
              </a:rPr>
              <a:t>I got auc_roc score on train=0.899,cv=0.871,test=0.8732(after submitting)</a:t>
            </a:r>
            <a:endParaRPr b="0" lang="en-IN" sz="5390" spc="-1" strike="noStrike">
              <a:latin typeface="Arial"/>
            </a:endParaRPr>
          </a:p>
          <a:p>
            <a:pPr marL="43164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5390" spc="-1" strike="noStrike">
                <a:solidFill>
                  <a:srgbClr val="000000"/>
                </a:solidFill>
                <a:latin typeface="Arial"/>
                <a:ea typeface="DejaVu Sans"/>
              </a:rPr>
              <a:t>I tried with RandomForesh with n_estimators=10,100 but i doesnt perform well on test data it give test score of 0.869 and 0.871. and it take much highest time among the these three models</a:t>
            </a:r>
            <a:endParaRPr b="0" lang="en-IN" sz="5390" spc="-1" strike="noStrike">
              <a:latin typeface="Arial"/>
            </a:endParaRPr>
          </a:p>
          <a:p>
            <a:pPr marL="43164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5390" spc="-1" strike="noStrike">
                <a:solidFill>
                  <a:srgbClr val="000000"/>
                </a:solidFill>
                <a:latin typeface="Arial"/>
                <a:ea typeface="DejaVu Sans"/>
              </a:rPr>
              <a:t>I tried LightGBM with n_estimators=1000,max_depth=12 but it give score of 0.864 for me on test.</a:t>
            </a:r>
            <a:endParaRPr b="0" lang="en-IN" sz="5390" spc="-1" strike="noStrike">
              <a:latin typeface="Arial"/>
            </a:endParaRPr>
          </a:p>
          <a:p>
            <a:pPr marL="43164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5390" spc="-1" strike="noStrike">
                <a:solidFill>
                  <a:srgbClr val="000000"/>
                </a:solidFill>
                <a:latin typeface="Arial"/>
                <a:ea typeface="DejaVu Sans"/>
              </a:rPr>
              <a:t>I used DecisionTree models because it robust to numerical values and it robust to variance in data.</a:t>
            </a:r>
            <a:endParaRPr b="0" lang="en-IN" sz="5390" spc="-1" strike="noStrike">
              <a:latin typeface="Arial"/>
            </a:endParaRPr>
          </a:p>
          <a:p>
            <a:pPr marL="43164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5390" spc="-1" strike="noStrike">
                <a:solidFill>
                  <a:srgbClr val="000000"/>
                </a:solidFill>
                <a:latin typeface="Arial"/>
                <a:ea typeface="DejaVu Sans"/>
              </a:rPr>
              <a:t>So i finalise the XGBoost Model which give highest score on the train data. </a:t>
            </a:r>
            <a:endParaRPr b="0" lang="en-IN" sz="5390" spc="-1" strike="noStrike">
              <a:latin typeface="Arial"/>
            </a:endParaRPr>
          </a:p>
          <a:p>
            <a:pPr marL="43164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5390" spc="-1" strike="noStrike">
                <a:solidFill>
                  <a:srgbClr val="000000"/>
                </a:solidFill>
                <a:latin typeface="Arial"/>
                <a:ea typeface="DejaVu Sans"/>
              </a:rPr>
              <a:t>I plotted the confusion matrix on overall train_data and check the TN,FN,FP,TP.</a:t>
            </a:r>
            <a:endParaRPr b="0" lang="en-IN" sz="5390" spc="-1" strike="noStrike">
              <a:latin typeface="Arial"/>
            </a:endParaRPr>
          </a:p>
          <a:p>
            <a:pPr marL="43164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5390" spc="-1" strike="noStrike">
                <a:solidFill>
                  <a:srgbClr val="000000"/>
                </a:solidFill>
                <a:latin typeface="Arial"/>
                <a:ea typeface="DejaVu Sans"/>
              </a:rPr>
              <a:t>And saved the probabilities to submissions.csv in Is_Lead column</a:t>
            </a:r>
            <a:endParaRPr b="0" lang="en-IN" sz="53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99760" y="30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Feature_Importance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88" name="Picture 149" descr=""/>
          <p:cNvPicPr/>
          <p:nvPr/>
        </p:nvPicPr>
        <p:blipFill>
          <a:blip r:embed="rId1"/>
          <a:stretch/>
        </p:blipFill>
        <p:spPr>
          <a:xfrm>
            <a:off x="527400" y="1652400"/>
            <a:ext cx="3432240" cy="5547240"/>
          </a:xfrm>
          <a:prstGeom prst="rect">
            <a:avLst/>
          </a:prstGeom>
          <a:ln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4896000" y="3453840"/>
            <a:ext cx="604764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observe that credit product with NO have high importance to take credit card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Next is credit product with No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Followed by channel X1,occupation,Vintage,Is_Active,Age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599760" y="301320"/>
            <a:ext cx="107978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Summary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599760" y="1768680"/>
            <a:ext cx="107978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30% of customers who are active in the bank are likely to take credit card products. Hence, these   customers will be potential to bank to offer credit card.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customers who are salaried needs to be targeted first over other categories 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bank can prefer “X1” channel to promote credit card products to their customers.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99040" y="841320"/>
            <a:ext cx="10797480" cy="58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"/>
          <p:cNvSpPr/>
          <p:nvPr/>
        </p:nvSpPr>
        <p:spPr>
          <a:xfrm>
            <a:off x="1174320" y="1115640"/>
            <a:ext cx="9359640" cy="17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Thanks for the Data provided by Analytics Vidhya</a:t>
            </a:r>
            <a:endParaRPr b="0" lang="en-IN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164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In Banking Credit Card is a service provide to customers that they can use money from bank and they can pay back in due time by full payout or in form of installments.</a:t>
            </a:r>
            <a:endParaRPr b="0" lang="en-IN" sz="3200" spc="-1" strike="noStrike">
              <a:latin typeface="Arial"/>
            </a:endParaRPr>
          </a:p>
          <a:p>
            <a:pPr marL="43164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This service is used by many customers for they requirments like online shopping,buying goods,paying bills etc,.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ffffff"/>
                </a:solidFill>
                <a:latin typeface="Noto Sans Light"/>
                <a:ea typeface="DejaVu Sans"/>
              </a:rPr>
              <a:t>Background</a:t>
            </a:r>
            <a:endParaRPr b="0" lang="en-IN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ffffff"/>
                </a:solidFill>
                <a:latin typeface="Noto Sans Light"/>
                <a:ea typeface="DejaVu Sans"/>
              </a:rPr>
              <a:t>Background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 marL="43164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Credit Card service give bankers a gud revenue in form of bill payments. And late due fee payment.</a:t>
            </a:r>
            <a:endParaRPr b="0" lang="en-IN" sz="3200" spc="-1" strike="noStrike">
              <a:latin typeface="Arial"/>
            </a:endParaRPr>
          </a:p>
          <a:p>
            <a:pPr marL="43164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But some customers want to use this service based on there requirements and some not.</a:t>
            </a:r>
            <a:endParaRPr b="0" lang="en-IN" sz="3200" spc="-1" strike="noStrike">
              <a:latin typeface="Arial"/>
            </a:endParaRPr>
          </a:p>
          <a:p>
            <a:pPr marL="43164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So banks want to check the customers whether they accept their offer or not and approach them with that feedback.</a:t>
            </a:r>
            <a:endParaRPr b="0" lang="en-IN" sz="3200" spc="-1" strike="noStrike">
              <a:latin typeface="Arial"/>
            </a:endParaRPr>
          </a:p>
          <a:p>
            <a:pPr marL="43164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They require a model which can predict that customer is interested in their product or not.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ffffff"/>
                </a:solidFill>
                <a:latin typeface="Noto Sans Light"/>
                <a:ea typeface="DejaVu Sans"/>
              </a:rPr>
              <a:t>Outcome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26680" y="212328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 marL="43164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Our target of this project to build a model which predict customer interest (Yes/No).</a:t>
            </a:r>
            <a:endParaRPr b="0" lang="en-IN" sz="3200" spc="-1" strike="noStrike">
              <a:latin typeface="Arial"/>
            </a:endParaRPr>
          </a:p>
          <a:p>
            <a:pPr marL="43164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This is binary classification problem.</a:t>
            </a:r>
            <a:endParaRPr b="0" lang="en-IN" sz="3200" spc="-1" strike="noStrike">
              <a:latin typeface="Arial"/>
            </a:endParaRPr>
          </a:p>
          <a:p>
            <a:pPr marL="43164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The evaluation metric is </a:t>
            </a:r>
            <a:r>
              <a:rPr b="1" lang="en-IN" sz="32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roc_auc</a:t>
            </a:r>
            <a:r>
              <a:rPr b="0" lang="en-IN" sz="32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 score which uses base model probabilities of class1 to predict class outcomes it comes handy for binary classification.</a:t>
            </a:r>
            <a:endParaRPr b="0" lang="en-IN" sz="3200" spc="-1" strike="noStrike">
              <a:latin typeface="Arial"/>
            </a:endParaRPr>
          </a:p>
          <a:p>
            <a:pPr marL="43164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We need to get high roc_auc score so that our prediction accuracy can be increases.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ffffff"/>
                </a:solidFill>
                <a:latin typeface="Noto Sans Light"/>
                <a:ea typeface="DejaVu Sans"/>
              </a:rPr>
              <a:t>Data Collection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7000"/>
          </a:bodyPr>
          <a:p>
            <a:pPr marL="43164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We get data from Analytics Vidhya as part of</a:t>
            </a:r>
            <a:r>
              <a:rPr b="0" lang="en-IN" sz="25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 </a:t>
            </a:r>
            <a:r>
              <a:rPr b="1" lang="en-IN" sz="30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JOB-A-THON - May 2021.</a:t>
            </a:r>
            <a:endParaRPr b="0" lang="en-IN" sz="3000" spc="-1" strike="noStrike">
              <a:latin typeface="Arial"/>
            </a:endParaRPr>
          </a:p>
          <a:p>
            <a:pPr marL="43164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Webpage: </a:t>
            </a:r>
            <a:r>
              <a:rPr b="0" lang="en-IN" sz="25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https://datahack.analyticsvidhya.com/contest/job-a-thon-2/</a:t>
            </a:r>
            <a:endParaRPr b="0" lang="en-IN" sz="2500" spc="-1" strike="noStrike">
              <a:latin typeface="Arial"/>
            </a:endParaRPr>
          </a:p>
          <a:p>
            <a:pPr marL="43164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Data has two Datasets:</a:t>
            </a:r>
            <a:endParaRPr b="0" lang="en-IN" sz="2500" spc="-1" strike="noStrike">
              <a:latin typeface="Arial"/>
            </a:endParaRPr>
          </a:p>
          <a:p>
            <a:pPr lvl="1" marL="864360" indent="-322920">
              <a:lnSpc>
                <a:spcPct val="100000"/>
              </a:lnSpc>
              <a:spcAft>
                <a:spcPts val="1125"/>
              </a:spcAft>
              <a:buClr>
                <a:srgbClr val="04617b"/>
              </a:buClr>
              <a:buSzPct val="75000"/>
              <a:buFont typeface="Wingdings" charset="2"/>
              <a:buChar char=""/>
            </a:pPr>
            <a:r>
              <a:rPr b="0" lang="en-IN" sz="25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Train_data 245725 records</a:t>
            </a:r>
            <a:endParaRPr b="0" lang="en-IN" sz="2500" spc="-1" strike="noStrike">
              <a:latin typeface="Arial"/>
            </a:endParaRPr>
          </a:p>
          <a:p>
            <a:pPr lvl="1" marL="864360" indent="-322920">
              <a:lnSpc>
                <a:spcPct val="100000"/>
              </a:lnSpc>
              <a:spcAft>
                <a:spcPts val="1125"/>
              </a:spcAft>
              <a:buClr>
                <a:srgbClr val="04617b"/>
              </a:buClr>
              <a:buSzPct val="75000"/>
              <a:buFont typeface="Wingdings" charset="2"/>
              <a:buChar char=""/>
            </a:pPr>
            <a:r>
              <a:rPr b="0" lang="en-IN" sz="25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Test_data 105312 records (30%)</a:t>
            </a:r>
            <a:endParaRPr b="0" lang="en-IN" sz="2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25"/>
              </a:spcAft>
            </a:pPr>
            <a:endParaRPr b="0" lang="en-IN" sz="2500" spc="-1" strike="noStrike">
              <a:latin typeface="Arial"/>
            </a:endParaRPr>
          </a:p>
          <a:p>
            <a:pPr marL="43164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we have 70% private test data is there we need to get gud score on 30% public test data as well as 70% private test data.</a:t>
            </a:r>
            <a:endParaRPr b="0" lang="en-IN" sz="2500" spc="-1" strike="noStrike">
              <a:latin typeface="Arial"/>
            </a:endParaRPr>
          </a:p>
          <a:p>
            <a:pPr marL="43164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Here the data given is from Happy Customer Bank as per challenge.</a:t>
            </a:r>
            <a:endParaRPr b="0" lang="en-IN" sz="2500" spc="-1" strike="noStrike">
              <a:latin typeface="Arial"/>
            </a:endParaRPr>
          </a:p>
          <a:p>
            <a:pPr lvl="1" marL="864360" indent="-322920">
              <a:lnSpc>
                <a:spcPct val="100000"/>
              </a:lnSpc>
              <a:spcAft>
                <a:spcPts val="1125"/>
              </a:spcAft>
              <a:buClr>
                <a:srgbClr val="04617b"/>
              </a:buClr>
              <a:buSzPct val="75000"/>
              <a:buFont typeface="Symbol"/>
              <a:buChar char=""/>
            </a:pPr>
            <a:endParaRPr b="0" lang="en-IN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ffffff"/>
                </a:solidFill>
                <a:latin typeface="Noto Sans Light"/>
                <a:ea typeface="DejaVu Sans"/>
              </a:rPr>
              <a:t>Data Inspection:</a:t>
            </a:r>
            <a:endParaRPr b="0" lang="en-IN" sz="6000" spc="-1" strike="noStrike">
              <a:latin typeface="Arial"/>
            </a:endParaRPr>
          </a:p>
        </p:txBody>
      </p:sp>
      <p:pic>
        <p:nvPicPr>
          <p:cNvPr id="163" name="Picture 124" descr=""/>
          <p:cNvPicPr/>
          <p:nvPr/>
        </p:nvPicPr>
        <p:blipFill>
          <a:blip r:embed="rId1"/>
          <a:stretch/>
        </p:blipFill>
        <p:spPr>
          <a:xfrm>
            <a:off x="3113640" y="1920240"/>
            <a:ext cx="5708880" cy="466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99760" y="162000"/>
            <a:ext cx="4511880" cy="62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Data visualisation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65" name="Picture 126" descr=""/>
          <p:cNvPicPr/>
          <p:nvPr/>
        </p:nvPicPr>
        <p:blipFill>
          <a:blip r:embed="rId1"/>
          <a:stretch/>
        </p:blipFill>
        <p:spPr>
          <a:xfrm>
            <a:off x="102960" y="1663920"/>
            <a:ext cx="5368680" cy="4815720"/>
          </a:xfrm>
          <a:prstGeom prst="rect">
            <a:avLst/>
          </a:prstGeom>
          <a:ln>
            <a:noFill/>
          </a:ln>
        </p:spPr>
      </p:pic>
      <p:sp>
        <p:nvSpPr>
          <p:cNvPr id="166" name="CustomShape 2"/>
          <p:cNvSpPr/>
          <p:nvPr/>
        </p:nvSpPr>
        <p:spPr>
          <a:xfrm>
            <a:off x="9118440" y="1653840"/>
            <a:ext cx="2879640" cy="41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1)From the graph we observe the enterpreneur salary is high than remaining.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2)from occupation vs Is_Lead graph enpreneurs are interested in credit products more and salaried person are less interested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the Self_employed are more in numbers and than others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648000" y="805680"/>
            <a:ext cx="5039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Occupation vs avg Account_Balance and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occupation vs Is_Lead(interested in cred_card)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68" name="Picture 129" descr=""/>
          <p:cNvPicPr/>
          <p:nvPr/>
        </p:nvPicPr>
        <p:blipFill>
          <a:blip r:embed="rId2"/>
          <a:stretch/>
        </p:blipFill>
        <p:spPr>
          <a:xfrm>
            <a:off x="5447520" y="1559520"/>
            <a:ext cx="3527640" cy="488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99760" y="720000"/>
            <a:ext cx="6887880" cy="84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DejaVu Sans"/>
              </a:rPr>
              <a:t>Age vs lead and Credit_product vs Is_Lead</a:t>
            </a:r>
            <a:endParaRPr b="0" lang="en-IN" sz="2500" spc="-1" strike="noStrike">
              <a:latin typeface="Arial"/>
            </a:endParaRPr>
          </a:p>
        </p:txBody>
      </p:sp>
      <p:pic>
        <p:nvPicPr>
          <p:cNvPr id="170" name="Picture 131" descr=""/>
          <p:cNvPicPr/>
          <p:nvPr/>
        </p:nvPicPr>
        <p:blipFill>
          <a:blip r:embed="rId1"/>
          <a:stretch/>
        </p:blipFill>
        <p:spPr>
          <a:xfrm>
            <a:off x="648000" y="1800000"/>
            <a:ext cx="6191640" cy="2802960"/>
          </a:xfrm>
          <a:prstGeom prst="rect">
            <a:avLst/>
          </a:prstGeom>
          <a:ln>
            <a:noFill/>
          </a:ln>
        </p:spPr>
      </p:pic>
      <p:sp>
        <p:nvSpPr>
          <p:cNvPr id="171" name="CustomShape 2"/>
          <p:cNvSpPr/>
          <p:nvPr/>
        </p:nvSpPr>
        <p:spPr>
          <a:xfrm>
            <a:off x="7344000" y="1872000"/>
            <a:ext cx="388764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chances of customer interest in taking credit card is high for age group between 45-55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While the younger age group between 24-32 are not much interested in taking credit product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age features help in solving the problem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72" name="Picture 133" descr=""/>
          <p:cNvPicPr/>
          <p:nvPr/>
        </p:nvPicPr>
        <p:blipFill>
          <a:blip r:embed="rId2"/>
          <a:stretch/>
        </p:blipFill>
        <p:spPr>
          <a:xfrm>
            <a:off x="1067760" y="4659120"/>
            <a:ext cx="5051880" cy="2468520"/>
          </a:xfrm>
          <a:prstGeom prst="rect">
            <a:avLst/>
          </a:prstGeom>
          <a:ln>
            <a:noFill/>
          </a:ln>
        </p:spPr>
      </p:pic>
      <p:sp>
        <p:nvSpPr>
          <p:cNvPr id="173" name="CustomShape 3"/>
          <p:cNvSpPr/>
          <p:nvPr/>
        </p:nvSpPr>
        <p:spPr>
          <a:xfrm>
            <a:off x="6984000" y="4968000"/>
            <a:ext cx="395964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From credit_product vs Is_lead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observe that the customers who are not using any credit products previous are not likely to take credit cards and who are using they are interested to take credit cards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99760" y="30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Correlations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75" name="Picture 136" descr=""/>
          <p:cNvPicPr/>
          <p:nvPr/>
        </p:nvPicPr>
        <p:blipFill>
          <a:blip r:embed="rId1"/>
          <a:stretch/>
        </p:blipFill>
        <p:spPr>
          <a:xfrm>
            <a:off x="360000" y="2392200"/>
            <a:ext cx="5868000" cy="4159440"/>
          </a:xfrm>
          <a:prstGeom prst="rect">
            <a:avLst/>
          </a:prstGeom>
          <a:ln>
            <a:noFill/>
          </a:ln>
        </p:spPr>
      </p:pic>
      <p:sp>
        <p:nvSpPr>
          <p:cNvPr id="176" name="CustomShape 2"/>
          <p:cNvSpPr/>
          <p:nvPr/>
        </p:nvSpPr>
        <p:spPr>
          <a:xfrm>
            <a:off x="6048000" y="1872000"/>
            <a:ext cx="525564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 are the correlations between features categorical and numerical using phik correlation algorithm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observe that: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Channel_Code &amp; Vintage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Occupation &amp; Channel_Code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Age &amp; Occupation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Channel_Code &amp; Age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Are some what corellated.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LibreOffice/6.4.7.2$Linux_X86_64 LibreOffice_project/40$Build-2</Application>
  <Words>5709</Words>
  <Paragraphs>132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2021-05-30T01:27:00Z</dcterms:created>
  <dc:creator/>
  <dc:description/>
  <dc:language>en-IN</dc:language>
  <cp:lastModifiedBy/>
  <dcterms:modified xsi:type="dcterms:W3CDTF">2021-05-30T20:54:49Z</dcterms:modified>
  <cp:revision>12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1033-11.2.0.10132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