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97"/>
    <p:restoredTop sz="94719"/>
  </p:normalViewPr>
  <p:slideViewPr>
    <p:cSldViewPr snapToGrid="0">
      <p:cViewPr varScale="1">
        <p:scale>
          <a:sx n="150" d="100"/>
          <a:sy n="150" d="100"/>
        </p:scale>
        <p:origin x="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235E-DAFC-4D48-B2AA-79FEF1CC8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4417E-C435-7444-5564-D150B7C63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12C1D-61F1-8686-C480-324685C0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84419-B8F5-700A-6534-6E875DC2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937B6-AF92-7DC5-6590-34744961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4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99A7-DC74-6D6B-8074-501DE8F3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1A4B1-B6D6-F44B-3C29-91C505C25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172C3-F251-4F45-9EF0-96C26452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4CBC0-A717-5288-8298-8EF49AFA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D4FD2-C612-825F-DB70-87F0F8EC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E2D16-1AAC-3B4E-09C2-1F8A4D6FA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9BE85-F865-5FB6-4DA2-517FC2E30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AA2C5-3553-3161-5ED4-13351AE0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14AB9-DF3D-3909-0271-E558AE5C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93E36-A202-1AA1-F010-1BFA58E7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0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04AC5-0EE6-400C-4B22-34F4EA0E4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45850-48E2-ABF3-9F73-CACB43728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0AEF6-9E5B-2740-62BA-B8675E39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119E4-E853-BB3B-C31D-498814AE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2FECB-ED78-E428-9274-F3731F82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6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8A36C-95D2-A91C-E241-0958F8FF9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0A465-6C8E-8F6B-2F5A-8269F5D2B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48311-236B-1480-0D38-AB79BF6C7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74679-0E98-D020-D0CD-0CA878FA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E943F-122C-64CA-4B23-8CBD9F31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3DB2-AC3B-D072-33AD-BAB3B86D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DAAEF-DA8E-6AEA-B259-9A6CD487F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4D0CA-692E-E7C0-2946-06A6B77E5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D7222-58F6-1DC3-782D-1988DA48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7ED25-B870-FC3C-37A3-4CA3D663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24482-7756-3043-8EE6-57E61B4D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5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9220A-7798-EE86-084D-4B4D9619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EFA15-1FEB-680B-7CC6-F4442A736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A7F48-5594-0951-8DC3-32A72223D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792CE-11B5-1887-0F07-585D90CC5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ED65A-ECAD-50A9-26BF-E0F601670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27FC5C-615C-4498-FBE2-7BCDABE0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064F2-7DB8-A2FC-3755-52B1B340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D0CF0-D935-166F-10FF-8D4378C4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7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74A7-84B1-EE8D-266D-77B3C447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9ABE1-0ED3-9569-4F28-F3112D8C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66246-DB8F-8FF7-26F3-DCC429CDA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32411-D2CD-6EB3-854A-B01B34D8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6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32DEE-A099-0A71-6FF6-A02F0B9B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6E7BA7-6918-F525-1C93-7B5BDA92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E33F5-8B1D-8B27-CF28-BAC630E6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4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F8AA-8EA7-8E57-440F-8252DE78F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339B9-FA1E-84C4-AF23-804761C03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6B207-F753-444A-EB2E-5C30B8EFD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A9071-0BB0-73C6-7911-EE306A59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36DD-3AFC-1A92-3244-EAF12166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092C3-390A-85C9-77C7-2165B49E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3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38811-A11A-6A91-63FA-CF8F7AE8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4BB36-1EED-471B-E0A3-856286375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F4B5A-05BD-EF02-24AF-B310D9D4B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0B92C-8BF5-C7C0-39AA-4447DACD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B7FEC-633A-DBC0-834D-90957066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0D223-801A-1165-EEA2-D875EBC9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509D2-9DD4-3218-0288-A3A81045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E5210-9B6F-36BD-C866-2B59BF715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89617-A678-F079-3CE5-23326EA98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799AEF-950D-854C-A1FD-1F081D0AA533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5A739-D9DC-BC15-C6A2-8F5FF7F0B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A452-8019-8850-2824-432F9C0F2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0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97F2-17C4-D510-6F98-958E8A7C4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" y="1512654"/>
            <a:ext cx="12192000" cy="383269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Given that a patient’s initial seizure type is _________, how much more or less likely are they to develop _________ seizures within the first 3 years?</a:t>
            </a:r>
          </a:p>
        </p:txBody>
      </p:sp>
    </p:spTree>
    <p:extLst>
      <p:ext uri="{BB962C8B-B14F-4D97-AF65-F5344CB8AC3E}">
        <p14:creationId xmlns:p14="http://schemas.microsoft.com/office/powerpoint/2010/main" val="2347968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4E7639-AD59-D539-8801-3DB8B18E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88C176-34E6-7E4A-0247-BB090F88A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270218"/>
              </p:ext>
            </p:extLst>
          </p:nvPr>
        </p:nvGraphicFramePr>
        <p:xfrm>
          <a:off x="571500" y="1690688"/>
          <a:ext cx="11049000" cy="1892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94747326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429153322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874076373"/>
                    </a:ext>
                  </a:extLst>
                </a:gridCol>
                <a:gridCol w="1947334">
                  <a:extLst>
                    <a:ext uri="{9D8B030D-6E8A-4147-A177-3AD203B41FA5}">
                      <a16:colId xmlns:a16="http://schemas.microsoft.com/office/drawing/2014/main" val="1118113922"/>
                    </a:ext>
                  </a:extLst>
                </a:gridCol>
              </a:tblGrid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Seizure Type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Confidence Interval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Significance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AUC Score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9805990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Status epilepticus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(-1.78, 2.09)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251000538"/>
                  </a:ext>
                </a:extLst>
              </a:tr>
              <a:tr h="864533">
                <a:tc>
                  <a:txBody>
                    <a:bodyPr/>
                    <a:lstStyle/>
                    <a:p>
                      <a:r>
                        <a:rPr lang="en-US" sz="2300"/>
                        <a:t>Prolonged seizure (&gt;5 minutes)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(-2.19, 1.38)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0.73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84805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389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4E7639-AD59-D539-8801-3DB8B18E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88C176-34E6-7E4A-0247-BB090F88A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095164"/>
              </p:ext>
            </p:extLst>
          </p:nvPr>
        </p:nvGraphicFramePr>
        <p:xfrm>
          <a:off x="571500" y="1690688"/>
          <a:ext cx="11049000" cy="1892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94747326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429153322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874076373"/>
                    </a:ext>
                  </a:extLst>
                </a:gridCol>
                <a:gridCol w="1947334">
                  <a:extLst>
                    <a:ext uri="{9D8B030D-6E8A-4147-A177-3AD203B41FA5}">
                      <a16:colId xmlns:a16="http://schemas.microsoft.com/office/drawing/2014/main" val="1118113922"/>
                    </a:ext>
                  </a:extLst>
                </a:gridCol>
              </a:tblGrid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Seizure Type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Confidence Interval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Significance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AUC Score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9805990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Status epilepticus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(-1.03, 2.57)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251000538"/>
                  </a:ext>
                </a:extLst>
              </a:tr>
              <a:tr h="864533">
                <a:tc>
                  <a:txBody>
                    <a:bodyPr/>
                    <a:lstStyle/>
                    <a:p>
                      <a:r>
                        <a:rPr lang="en-US" sz="2300"/>
                        <a:t>Prolonged seizure (&gt;5 minutes)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(-0.46, 2.82)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0.73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84805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306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4E7639-AD59-D539-8801-3DB8B18E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88C176-34E6-7E4A-0247-BB090F88A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799831"/>
              </p:ext>
            </p:extLst>
          </p:nvPr>
        </p:nvGraphicFramePr>
        <p:xfrm>
          <a:off x="571500" y="1690688"/>
          <a:ext cx="11049000" cy="1892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94747326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429153322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874076373"/>
                    </a:ext>
                  </a:extLst>
                </a:gridCol>
                <a:gridCol w="1947334">
                  <a:extLst>
                    <a:ext uri="{9D8B030D-6E8A-4147-A177-3AD203B41FA5}">
                      <a16:colId xmlns:a16="http://schemas.microsoft.com/office/drawing/2014/main" val="1118113922"/>
                    </a:ext>
                  </a:extLst>
                </a:gridCol>
              </a:tblGrid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Seizure Type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Confidence Interval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Significance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AUC Score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9805990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Status epilepticus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(0.10, 4.03)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251000538"/>
                  </a:ext>
                </a:extLst>
              </a:tr>
              <a:tr h="864533">
                <a:tc>
                  <a:txBody>
                    <a:bodyPr/>
                    <a:lstStyle/>
                    <a:p>
                      <a:r>
                        <a:rPr lang="en-US" sz="2300"/>
                        <a:t>Prolonged seizure (&gt;5 minutes)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(-0.31, 3.32)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0.73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84805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543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4E7639-AD59-D539-8801-3DB8B18E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88C176-34E6-7E4A-0247-BB090F88A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416262"/>
              </p:ext>
            </p:extLst>
          </p:nvPr>
        </p:nvGraphicFramePr>
        <p:xfrm>
          <a:off x="571500" y="1690688"/>
          <a:ext cx="11049000" cy="1892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94747326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429153322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874076373"/>
                    </a:ext>
                  </a:extLst>
                </a:gridCol>
                <a:gridCol w="1947334">
                  <a:extLst>
                    <a:ext uri="{9D8B030D-6E8A-4147-A177-3AD203B41FA5}">
                      <a16:colId xmlns:a16="http://schemas.microsoft.com/office/drawing/2014/main" val="1118113922"/>
                    </a:ext>
                  </a:extLst>
                </a:gridCol>
              </a:tblGrid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Seizure Type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Confidence Interval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Significance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AUC Score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9805990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Status epilepticus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(0.20, 5.52)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251000538"/>
                  </a:ext>
                </a:extLst>
              </a:tr>
              <a:tr h="864533">
                <a:tc>
                  <a:txBody>
                    <a:bodyPr/>
                    <a:lstStyle/>
                    <a:p>
                      <a:r>
                        <a:rPr lang="en-US" sz="2300"/>
                        <a:t>Prolonged seizure (&gt;5 minutes)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(-0.81, 3.58)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0.73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84805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862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97F2-17C4-D510-6F98-958E8A7C4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" y="1512654"/>
            <a:ext cx="12192000" cy="383269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Given a patient’s age of onset in months, how much more or less likely are they to develop _________ seizures within the first 3 years?</a:t>
            </a:r>
          </a:p>
        </p:txBody>
      </p:sp>
    </p:spTree>
    <p:extLst>
      <p:ext uri="{BB962C8B-B14F-4D97-AF65-F5344CB8AC3E}">
        <p14:creationId xmlns:p14="http://schemas.microsoft.com/office/powerpoint/2010/main" val="3326107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88C176-34E6-7E4A-0247-BB090F88A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141728"/>
              </p:ext>
            </p:extLst>
          </p:nvPr>
        </p:nvGraphicFramePr>
        <p:xfrm>
          <a:off x="571500" y="1197569"/>
          <a:ext cx="11049000" cy="4976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94747326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429153322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874076373"/>
                    </a:ext>
                  </a:extLst>
                </a:gridCol>
                <a:gridCol w="1947334">
                  <a:extLst>
                    <a:ext uri="{9D8B030D-6E8A-4147-A177-3AD203B41FA5}">
                      <a16:colId xmlns:a16="http://schemas.microsoft.com/office/drawing/2014/main" val="1118113922"/>
                    </a:ext>
                  </a:extLst>
                </a:gridCol>
              </a:tblGrid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Seizure Type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Confidence Interval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Significance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AUC Score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9805990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Focal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(-0.55, -0.30)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0.69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609085908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Spasms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(-0.20, 0.06)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0.55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635179647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Tonic-</a:t>
                      </a:r>
                      <a:r>
                        <a:rPr lang="en-US" sz="2300" dirty="0" err="1"/>
                        <a:t>clonic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(-0.27, -0.05)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**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0.69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88358691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Clonic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(-0.52, -0.06)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0.75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475965411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Motor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(-0.23, -0.02)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0.69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4096315622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Absence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(-0.04, 0.12)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0.56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575625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Status epilepticus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(-0.25, -0.03)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0.66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251000538"/>
                  </a:ext>
                </a:extLst>
              </a:tr>
              <a:tr h="864533">
                <a:tc>
                  <a:txBody>
                    <a:bodyPr/>
                    <a:lstStyle/>
                    <a:p>
                      <a:r>
                        <a:rPr lang="en-US" sz="2300"/>
                        <a:t>Prolonged seizure (&gt;5 minutes)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(-0.39, -0.12)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***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84805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72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4E7639-AD59-D539-8801-3DB8B18E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Absence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88C176-34E6-7E4A-0247-BB090F88A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801645"/>
              </p:ext>
            </p:extLst>
          </p:nvPr>
        </p:nvGraphicFramePr>
        <p:xfrm>
          <a:off x="571500" y="1690688"/>
          <a:ext cx="11049000" cy="4462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94747326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429153322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874076373"/>
                    </a:ext>
                  </a:extLst>
                </a:gridCol>
                <a:gridCol w="1947334">
                  <a:extLst>
                    <a:ext uri="{9D8B030D-6E8A-4147-A177-3AD203B41FA5}">
                      <a16:colId xmlns:a16="http://schemas.microsoft.com/office/drawing/2014/main" val="1118113922"/>
                    </a:ext>
                  </a:extLst>
                </a:gridCol>
              </a:tblGrid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Seizure Type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Confidence Interval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Significance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AUC Score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9805990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Focal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(-1.12, 1.69)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0.52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609085908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Spasms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(-1.38, 2.02)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0.52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635179647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Tonic-clonic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(-0.97, 1.98)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0.53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88358691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Clonic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(-1.48, 1.91)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0.51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475965411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Motor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(-0.93, 1.88)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0.53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4096315622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Status epilepticus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(-0.93, 1.88)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0.53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251000538"/>
                  </a:ext>
                </a:extLst>
              </a:tr>
              <a:tr h="864533">
                <a:tc>
                  <a:txBody>
                    <a:bodyPr/>
                    <a:lstStyle/>
                    <a:p>
                      <a:r>
                        <a:rPr lang="en-US" sz="2300"/>
                        <a:t>Prolonged seizure (&gt;5 minutes)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(-1.24, 1.56)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0.51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84805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35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960466-E436-7C73-8628-23274071F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473905"/>
              </p:ext>
            </p:extLst>
          </p:nvPr>
        </p:nvGraphicFramePr>
        <p:xfrm>
          <a:off x="571500" y="1690688"/>
          <a:ext cx="11049000" cy="4462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94747326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429153322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874076373"/>
                    </a:ext>
                  </a:extLst>
                </a:gridCol>
                <a:gridCol w="1947334">
                  <a:extLst>
                    <a:ext uri="{9D8B030D-6E8A-4147-A177-3AD203B41FA5}">
                      <a16:colId xmlns:a16="http://schemas.microsoft.com/office/drawing/2014/main" val="1118113922"/>
                    </a:ext>
                  </a:extLst>
                </a:gridCol>
              </a:tblGrid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Seizure Type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Confidence Interval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Significance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AUC Score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9805990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Focal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(0.58, 2.75)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0.67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609085908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Spasms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(-1.46, 1.02)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0.52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635179647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 err="1"/>
                        <a:t>Clonic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(0.09, 4.29)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0.67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475965411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Motor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(1.16, 3.84)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***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0.73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4096315622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Absence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(-1.43, 1.53)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0.51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2106366422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Status epilepticus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(0.59, 2.86)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0.67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251000538"/>
                  </a:ext>
                </a:extLst>
              </a:tr>
              <a:tr h="864533">
                <a:tc>
                  <a:txBody>
                    <a:bodyPr/>
                    <a:lstStyle/>
                    <a:p>
                      <a:r>
                        <a:rPr lang="en-US" sz="2300" dirty="0"/>
                        <a:t>Prolonged seizure (&gt;5 minutes)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(1.31, 3.78)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***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0.75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84805153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388C386-6CA1-9E38-ADE0-68D6C36E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Bilateral Tonic-</a:t>
            </a:r>
            <a:r>
              <a:rPr lang="en-US" dirty="0" err="1"/>
              <a:t>clonic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8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960466-E436-7C73-8628-23274071F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895317"/>
              </p:ext>
            </p:extLst>
          </p:nvPr>
        </p:nvGraphicFramePr>
        <p:xfrm>
          <a:off x="571500" y="1690688"/>
          <a:ext cx="11049000" cy="4462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94747326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429153322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874076373"/>
                    </a:ext>
                  </a:extLst>
                </a:gridCol>
                <a:gridCol w="1947334">
                  <a:extLst>
                    <a:ext uri="{9D8B030D-6E8A-4147-A177-3AD203B41FA5}">
                      <a16:colId xmlns:a16="http://schemas.microsoft.com/office/drawing/2014/main" val="1118113922"/>
                    </a:ext>
                  </a:extLst>
                </a:gridCol>
              </a:tblGrid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Seizure Type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Confidence Interval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Significance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AUC Score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9805990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Spasms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(-0.47, 2.09)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0.60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635179647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Tonic-</a:t>
                      </a:r>
                      <a:r>
                        <a:rPr lang="en-US" sz="2300" dirty="0" err="1"/>
                        <a:t>clonic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(0.43, 2.40)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0.67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932731590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 err="1"/>
                        <a:t>Clonic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(0.03, 2.78)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0.66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475965411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Motor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(-0.18, 1.70)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0.59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4096315622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Absence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(-1.31, 1.50)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0.51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2106366422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Status epilepticus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(0.98, 3.11)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***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0.73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251000538"/>
                  </a:ext>
                </a:extLst>
              </a:tr>
              <a:tr h="864533">
                <a:tc>
                  <a:txBody>
                    <a:bodyPr/>
                    <a:lstStyle/>
                    <a:p>
                      <a:r>
                        <a:rPr lang="en-US" sz="2300" dirty="0"/>
                        <a:t>Prolonged seizure (&gt;5 minutes)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(0.33, 2.67)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0.66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84805153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388C386-6CA1-9E38-ADE0-68D6C36E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Focal</a:t>
            </a:r>
          </a:p>
        </p:txBody>
      </p:sp>
    </p:spTree>
    <p:extLst>
      <p:ext uri="{BB962C8B-B14F-4D97-AF65-F5344CB8AC3E}">
        <p14:creationId xmlns:p14="http://schemas.microsoft.com/office/powerpoint/2010/main" val="172081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960466-E436-7C73-8628-23274071F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122530"/>
              </p:ext>
            </p:extLst>
          </p:nvPr>
        </p:nvGraphicFramePr>
        <p:xfrm>
          <a:off x="571500" y="1690688"/>
          <a:ext cx="11049000" cy="4462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94747326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429153322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874076373"/>
                    </a:ext>
                  </a:extLst>
                </a:gridCol>
                <a:gridCol w="1947334">
                  <a:extLst>
                    <a:ext uri="{9D8B030D-6E8A-4147-A177-3AD203B41FA5}">
                      <a16:colId xmlns:a16="http://schemas.microsoft.com/office/drawing/2014/main" val="1118113922"/>
                    </a:ext>
                  </a:extLst>
                </a:gridCol>
              </a:tblGrid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Seizure Type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Confidence Interval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Significance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AUC Score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9805990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Focal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(-0.27, 2.29)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609085908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Tonic-</a:t>
                      </a:r>
                      <a:r>
                        <a:rPr lang="en-US" sz="2300" dirty="0" err="1"/>
                        <a:t>clonic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(-2.11, 0.36)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0.56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54799483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 err="1"/>
                        <a:t>Clonic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(-0.56, 2.16)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475965411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Motor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(-0.42, 2.04)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0.56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4096315622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Absence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(-1.38, 2.02)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0.53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2106366422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Status epilepticus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(-1.16, 1.25)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0.50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251000538"/>
                  </a:ext>
                </a:extLst>
              </a:tr>
              <a:tr h="864533">
                <a:tc>
                  <a:txBody>
                    <a:bodyPr/>
                    <a:lstStyle/>
                    <a:p>
                      <a:r>
                        <a:rPr lang="en-US" sz="2300" dirty="0"/>
                        <a:t>Prolonged seizure (&gt;5 minutes)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(-1.49, 0.91)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0.52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84805153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388C386-6CA1-9E38-ADE0-68D6C36E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Infantile Spasms</a:t>
            </a:r>
          </a:p>
        </p:txBody>
      </p:sp>
    </p:spTree>
    <p:extLst>
      <p:ext uri="{BB962C8B-B14F-4D97-AF65-F5344CB8AC3E}">
        <p14:creationId xmlns:p14="http://schemas.microsoft.com/office/powerpoint/2010/main" val="3151664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97F2-17C4-D510-6F98-958E8A7C4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" y="1512654"/>
            <a:ext cx="12192000" cy="383269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Given that a patient has an abnormal EEG, how much more or less likely are they to develop _________ seizures within the first 3 years?</a:t>
            </a:r>
          </a:p>
        </p:txBody>
      </p:sp>
    </p:spTree>
    <p:extLst>
      <p:ext uri="{BB962C8B-B14F-4D97-AF65-F5344CB8AC3E}">
        <p14:creationId xmlns:p14="http://schemas.microsoft.com/office/powerpoint/2010/main" val="149125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88C176-34E6-7E4A-0247-BB090F88A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497745"/>
              </p:ext>
            </p:extLst>
          </p:nvPr>
        </p:nvGraphicFramePr>
        <p:xfrm>
          <a:off x="571500" y="1711616"/>
          <a:ext cx="11049000" cy="3434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94747326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429153322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874076373"/>
                    </a:ext>
                  </a:extLst>
                </a:gridCol>
                <a:gridCol w="1947334">
                  <a:extLst>
                    <a:ext uri="{9D8B030D-6E8A-4147-A177-3AD203B41FA5}">
                      <a16:colId xmlns:a16="http://schemas.microsoft.com/office/drawing/2014/main" val="1118113922"/>
                    </a:ext>
                  </a:extLst>
                </a:gridCol>
              </a:tblGrid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Seizure Type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Confidence Interval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Significance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AUC Score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9805990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Focal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(-1.32, 2.39)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0.52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609085908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Tonic-</a:t>
                      </a:r>
                      <a:r>
                        <a:rPr lang="en-US" sz="2300" dirty="0" err="1"/>
                        <a:t>clonic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(-0.35, 4.15)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0.56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88358691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Absence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(-3.04, 1.62)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0.53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4096315622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Status epilepticus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(-3.82, 0.67)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0.55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251000538"/>
                  </a:ext>
                </a:extLst>
              </a:tr>
              <a:tr h="864533">
                <a:tc>
                  <a:txBody>
                    <a:bodyPr/>
                    <a:lstStyle/>
                    <a:p>
                      <a:r>
                        <a:rPr lang="en-US" sz="2300"/>
                        <a:t>Prolonged seizure (&gt;5 minutes)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(-0.55, 3.95)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0.55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84805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842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97F2-17C4-D510-6F98-958E8A7C4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" y="1512654"/>
            <a:ext cx="12192000" cy="383269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Given that a patient has _________ number of unique seizure types, how much more or less likely are they to develop _________ seizures within the first 3 years?</a:t>
            </a:r>
          </a:p>
        </p:txBody>
      </p:sp>
    </p:spTree>
    <p:extLst>
      <p:ext uri="{BB962C8B-B14F-4D97-AF65-F5344CB8AC3E}">
        <p14:creationId xmlns:p14="http://schemas.microsoft.com/office/powerpoint/2010/main" val="30613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4E7639-AD59-D539-8801-3DB8B18E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88C176-34E6-7E4A-0247-BB090F88A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462222"/>
              </p:ext>
            </p:extLst>
          </p:nvPr>
        </p:nvGraphicFramePr>
        <p:xfrm>
          <a:off x="571500" y="1690688"/>
          <a:ext cx="11049000" cy="1892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94747326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429153322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874076373"/>
                    </a:ext>
                  </a:extLst>
                </a:gridCol>
                <a:gridCol w="1947334">
                  <a:extLst>
                    <a:ext uri="{9D8B030D-6E8A-4147-A177-3AD203B41FA5}">
                      <a16:colId xmlns:a16="http://schemas.microsoft.com/office/drawing/2014/main" val="1118113922"/>
                    </a:ext>
                  </a:extLst>
                </a:gridCol>
              </a:tblGrid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Seizure Type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Confidence Interval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Significance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AUC Score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9805990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Status epilepticus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(-2.82, 0.32)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251000538"/>
                  </a:ext>
                </a:extLst>
              </a:tr>
              <a:tr h="864533">
                <a:tc>
                  <a:txBody>
                    <a:bodyPr/>
                    <a:lstStyle/>
                    <a:p>
                      <a:r>
                        <a:rPr lang="en-US" sz="2300"/>
                        <a:t>Prolonged seizure (&gt;5 minutes)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(-2.08, 0.69)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0.73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84805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94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645</Words>
  <Application>Microsoft Macintosh PowerPoint</Application>
  <PresentationFormat>Widescreen</PresentationFormat>
  <Paragraphs>227</Paragraphs>
  <Slides>15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Given that a patient’s initial seizure type is _________, how much more or less likely are they to develop _________ seizures within the first 3 years?</vt:lpstr>
      <vt:lpstr>Absence</vt:lpstr>
      <vt:lpstr>Bilateral Tonic-clonic</vt:lpstr>
      <vt:lpstr>Focal</vt:lpstr>
      <vt:lpstr>Infantile Spasms</vt:lpstr>
      <vt:lpstr>Given that a patient has an abnormal EEG, how much more or less likely are they to develop _________ seizures within the first 3 years?</vt:lpstr>
      <vt:lpstr>PowerPoint Presentation</vt:lpstr>
      <vt:lpstr>Given that a patient has _________ number of unique seizure types, how much more or less likely are they to develop _________ seizures within the first 3 years?</vt:lpstr>
      <vt:lpstr>0</vt:lpstr>
      <vt:lpstr>1</vt:lpstr>
      <vt:lpstr>2</vt:lpstr>
      <vt:lpstr>3</vt:lpstr>
      <vt:lpstr>4</vt:lpstr>
      <vt:lpstr>Given a patient’s age of onset in months, how much more or less likely are they to develop _________ seizures within the first 3 years?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Smelser, Kiran John - (ksmelser)</dc:creator>
  <cp:lastModifiedBy>Smelser, Kiran John - (ksmelser)</cp:lastModifiedBy>
  <cp:revision>5</cp:revision>
  <dcterms:created xsi:type="dcterms:W3CDTF">2024-06-03T17:14:34Z</dcterms:created>
  <dcterms:modified xsi:type="dcterms:W3CDTF">2024-06-05T18:54:26Z</dcterms:modified>
</cp:coreProperties>
</file>