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C84F-3215-E26D-9CEE-9950F0456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1503C-76B1-0BC2-DB3D-9FD95D959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FA3A7-76C4-4544-C7B5-8E8FBE28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058F-6A26-D1CE-1A21-64DCFE2D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F99C-5578-8434-E449-031AAEB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EC6C-0A6C-7C9F-36CC-339376F4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527DA-9E08-DDDC-2760-79D9F2EE1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FD08-6E0F-8076-2B85-3F9E767A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2624-51A5-8816-3806-EF75D1829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A62-90F8-F073-383A-455096D7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1404-818B-6FCD-3703-6C30ADC58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EE77A-C5F2-2E6C-9D83-F3668C346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D6C1-632B-6E22-E21A-7D6D797A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FC1E4-AC9D-7618-2117-ADC53B2E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63D7C-534C-126D-8F83-57095E9E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61C6-33E4-79AB-A6C3-F78E2334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7244-B2B0-2CB9-B0BE-D54D8EDB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A2F2C-2942-9C90-E8BD-9AB2A2F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C1AB-B05C-016D-7144-2CB86F97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4F20-2F69-5D97-131A-F61A82B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4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2D0B-47EA-826D-649B-F91C61E3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68E8-9622-4AE2-5D92-4A4CEDF35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8E33-3F1A-FDA0-5F92-68DA655F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27BA5-0EDB-A299-AC13-192D8C21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BA4A-CA03-0C93-8D88-C1007E6F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88C0-DBDD-0F19-5433-FB578706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8411-E880-5806-B90E-EE6C3EF0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02349-9C54-1BB7-3617-8108BB38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27EE-97BD-9061-F1C8-D44C8531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7B214-43F8-C877-C335-D0B7F12B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1FAB5-D128-098E-B695-4F7DB92F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BE3B-1320-57AA-0C4F-D900C1B1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F3F02-D0F8-ED1C-9E07-A06B35F1A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407E8-2972-D493-8924-0B7D5FB0B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C6BC4-21C2-8424-D03E-7FA8D011B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8A38-ACB5-D41E-CB16-22224680C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E3AD3-29E9-308A-65A7-EF74673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ECC08-595C-E4A2-CFBF-F40E4E6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ECE5F-8071-1C23-5662-4E617BF9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5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DF9E-77B6-B59F-9BAB-554806AB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30B02-F2FE-0F06-72DE-6A4EC7C2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B02C4-46F1-3605-A39C-3DBF23CB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D82D-B209-D40F-3F29-01D05F25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F6D75-BCE7-ED28-503F-732D8D71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CE986-6D7B-DE9A-B889-9C314CB6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D757-E84B-3317-D6F9-8F34B4EA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0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DF5A-4831-E5E9-F4B4-DE13783E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568E1-2CA1-AE06-BC34-302540FB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ABF1C-4EFA-83AB-029D-779EC97B4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1823-6C08-D3EF-6281-64802CD1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01FF-8F06-E423-175C-FAFB8064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6E14F-6368-3C44-1D84-EB0D86C5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E644-C8AB-83DA-6DDD-9AA7FFA8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6C2AC-F2E2-C5F2-3F78-B0EFED85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03E5D-63DC-B017-5EE5-7EE6F52B5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43E07-02F1-8E3F-C676-DB9A2C3D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5C7C-99A0-8AC0-6850-4EFBA334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584-8B24-F4C9-B129-794F1F5D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8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220FE-4F24-29FB-0329-8CC4583A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4854-B103-79F3-126E-225D8E7BA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EC256-1607-783C-EFBA-43202B9DF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B3557-5EEE-4300-8680-791EC0B46FD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A4692-0E1A-7334-80F3-FB425F765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DCE02-A68E-115E-FE87-2AAED7E3D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40EF3-198B-4EF2-9505-5EFF0A87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1FBB-7974-A7F5-130C-C580BE0B6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Grouping by Initial Seizure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9B7B5-83D1-86D3-3EAE-F1AAF9CC1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8BB8-7A99-39CF-364A-85D9ECE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Types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F478-3913-9A89-5CF0-1A787C36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Focal</a:t>
            </a:r>
          </a:p>
          <a:p>
            <a:pPr lvl="1"/>
            <a:r>
              <a:rPr lang="en-US" dirty="0"/>
              <a:t>Focal seizure</a:t>
            </a:r>
          </a:p>
          <a:p>
            <a:pPr lvl="1"/>
            <a:r>
              <a:rPr lang="en-US" dirty="0"/>
              <a:t>Focal seizure with impaired awareness</a:t>
            </a:r>
          </a:p>
          <a:p>
            <a:pPr lvl="1"/>
            <a:r>
              <a:rPr lang="en-US" dirty="0"/>
              <a:t>Focal seizure with secondary generalization</a:t>
            </a:r>
          </a:p>
          <a:p>
            <a:pPr lvl="1"/>
            <a:r>
              <a:rPr lang="en-US" dirty="0"/>
              <a:t>Complex partial seizure with impairment of consciousness</a:t>
            </a:r>
          </a:p>
          <a:p>
            <a:pPr lvl="1"/>
            <a:r>
              <a:rPr lang="en-US" dirty="0"/>
              <a:t>Focal motor seizure</a:t>
            </a:r>
          </a:p>
          <a:p>
            <a:pPr lvl="1"/>
            <a:r>
              <a:rPr lang="en-US" dirty="0"/>
              <a:t>Epilepsy of infancy with migrating focal seizures</a:t>
            </a:r>
          </a:p>
          <a:p>
            <a:pPr lvl="1"/>
            <a:r>
              <a:rPr lang="en-US" dirty="0"/>
              <a:t>Multifocal seizures</a:t>
            </a:r>
          </a:p>
          <a:p>
            <a:pPr lvl="1"/>
            <a:r>
              <a:rPr lang="en-US" dirty="0"/>
              <a:t>Focal tonic seizure</a:t>
            </a:r>
          </a:p>
          <a:p>
            <a:pPr lvl="1"/>
            <a:r>
              <a:rPr lang="en-US" dirty="0"/>
              <a:t>Focal </a:t>
            </a:r>
            <a:r>
              <a:rPr lang="en-US" dirty="0" err="1"/>
              <a:t>clonic</a:t>
            </a:r>
            <a:r>
              <a:rPr lang="en-US" dirty="0"/>
              <a:t> seizure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5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8BB8-7A99-39CF-364A-85D9ECE9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Seizure Types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F478-3913-9A89-5CF0-1A787C36D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Bilateral Tonic </a:t>
            </a:r>
            <a:r>
              <a:rPr lang="en-US" dirty="0" err="1"/>
              <a:t>Clonic</a:t>
            </a:r>
            <a:endParaRPr lang="en-US" dirty="0"/>
          </a:p>
          <a:p>
            <a:pPr lvl="1"/>
            <a:r>
              <a:rPr lang="en-US" dirty="0"/>
              <a:t>Generalized </a:t>
            </a:r>
            <a:r>
              <a:rPr lang="en-US" dirty="0" err="1"/>
              <a:t>clonic</a:t>
            </a:r>
            <a:r>
              <a:rPr lang="en-US" dirty="0"/>
              <a:t> seizure</a:t>
            </a:r>
          </a:p>
          <a:p>
            <a:pPr lvl="1"/>
            <a:r>
              <a:rPr lang="en-US" dirty="0"/>
              <a:t>Generalized tonic-</a:t>
            </a:r>
            <a:r>
              <a:rPr lang="en-US" dirty="0" err="1"/>
              <a:t>clonic</a:t>
            </a:r>
            <a:r>
              <a:rPr lang="en-US" dirty="0"/>
              <a:t> seizure</a:t>
            </a:r>
          </a:p>
          <a:p>
            <a:pPr lvl="1"/>
            <a:r>
              <a:rPr lang="en-US" dirty="0"/>
              <a:t>Tonic seizure</a:t>
            </a:r>
          </a:p>
          <a:p>
            <a:pPr lvl="1"/>
            <a:r>
              <a:rPr lang="en-US" dirty="0"/>
              <a:t>Generalized tonic seizure</a:t>
            </a:r>
          </a:p>
          <a:p>
            <a:pPr lvl="1"/>
            <a:r>
              <a:rPr lang="en-US" dirty="0"/>
              <a:t>Tonic seizures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Absence</a:t>
            </a:r>
          </a:p>
          <a:p>
            <a:pPr lvl="1"/>
            <a:r>
              <a:rPr lang="en-US" dirty="0"/>
              <a:t>Absence seizure</a:t>
            </a:r>
          </a:p>
          <a:p>
            <a:pPr lvl="1"/>
            <a:r>
              <a:rPr lang="en-US" dirty="0"/>
              <a:t>Atypical absence seizure</a:t>
            </a:r>
          </a:p>
          <a:p>
            <a:pPr lvl="1"/>
            <a:r>
              <a:rPr lang="en-US" dirty="0"/>
              <a:t>Eyelid myoclonia</a:t>
            </a:r>
          </a:p>
          <a:p>
            <a:pPr lvl="1"/>
            <a:r>
              <a:rPr lang="en-US" dirty="0"/>
              <a:t>Myoclonic absence seizure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Infantile Spasms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7A28-0693-D008-5EE2-80CAAE14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5284-2E4B-1889-FE42-21CB1D36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N=79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FA8C8F-1D8A-EB06-CD95-488925709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76710"/>
              </p:ext>
            </p:extLst>
          </p:nvPr>
        </p:nvGraphicFramePr>
        <p:xfrm>
          <a:off x="1346200" y="2586566"/>
          <a:ext cx="54927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75">
                  <a:extLst>
                    <a:ext uri="{9D8B030D-6E8A-4147-A177-3AD203B41FA5}">
                      <a16:colId xmlns:a16="http://schemas.microsoft.com/office/drawing/2014/main" val="3045728430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3316264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Not Focal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92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86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Bilateral Tonic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Clonic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Bilateral Tonic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Clonic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37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94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Absence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Absence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03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08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Infantile Spasms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Infantile Spasms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32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89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15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096528-D1C7-2BC1-930C-38DE2DB1C2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869033"/>
              </p:ext>
            </p:extLst>
          </p:nvPr>
        </p:nvGraphicFramePr>
        <p:xfrm>
          <a:off x="749300" y="180975"/>
          <a:ext cx="888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3346618739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923618394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185417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Focal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 age of onset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13.45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1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stable meds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3679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DCD6267-5118-797C-882C-1F01F5C88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64979"/>
              </p:ext>
            </p:extLst>
          </p:nvPr>
        </p:nvGraphicFramePr>
        <p:xfrm>
          <a:off x="749300" y="1845310"/>
          <a:ext cx="888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3346618739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923618394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185417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Bilateral Tonic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Clonic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Bilateral Tonic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Clonic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 age of onset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1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stable meds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367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91B082E-D87C-CBEA-2EF2-9A1897FB38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933418"/>
              </p:ext>
            </p:extLst>
          </p:nvPr>
        </p:nvGraphicFramePr>
        <p:xfrm>
          <a:off x="749300" y="3429000"/>
          <a:ext cx="888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3346618739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923618394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185417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Absence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Absence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 age of onset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1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stable meds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367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0A2EA256-3B98-097C-454B-A819E46EF3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007950"/>
              </p:ext>
            </p:extLst>
          </p:nvPr>
        </p:nvGraphicFramePr>
        <p:xfrm>
          <a:off x="749300" y="4987925"/>
          <a:ext cx="888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1216">
                  <a:extLst>
                    <a:ext uri="{9D8B030D-6E8A-4147-A177-3AD203B41FA5}">
                      <a16:colId xmlns:a16="http://schemas.microsoft.com/office/drawing/2014/main" val="3346618739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923618394"/>
                    </a:ext>
                  </a:extLst>
                </a:gridCol>
                <a:gridCol w="2961216">
                  <a:extLst>
                    <a:ext uri="{9D8B030D-6E8A-4147-A177-3AD203B41FA5}">
                      <a16:colId xmlns:a16="http://schemas.microsoft.com/office/drawing/2014/main" val="185417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Infantile Spasms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Infantile Spasms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55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Average age of onset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1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 of stable meds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3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4C7CADD-600B-5E34-B805-3B013508F150}"/>
              </a:ext>
            </a:extLst>
          </p:cNvPr>
          <p:cNvSpPr txBox="1"/>
          <p:nvPr/>
        </p:nvSpPr>
        <p:spPr>
          <a:xfrm>
            <a:off x="9771321" y="922655"/>
            <a:ext cx="1326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</a:t>
            </a:r>
            <a:r>
              <a:rPr lang="en-US" dirty="0" err="1"/>
              <a:t>val</a:t>
            </a:r>
            <a:r>
              <a:rPr lang="en-US" dirty="0"/>
              <a:t> = 0.06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74DAE-6991-933B-C6A0-826A539CAB23}"/>
                  </a:ext>
                </a:extLst>
              </p:cNvPr>
              <p:cNvSpPr txBox="1"/>
              <p:nvPr/>
            </p:nvSpPr>
            <p:spPr>
              <a:xfrm>
                <a:off x="9771321" y="5729605"/>
                <a:ext cx="203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P-</a:t>
                </a:r>
                <a:r>
                  <a:rPr lang="en-US" dirty="0" err="1">
                    <a:solidFill>
                      <a:srgbClr val="FF0000"/>
                    </a:solidFill>
                  </a:rPr>
                  <a:t>val</a:t>
                </a:r>
                <a:r>
                  <a:rPr lang="en-US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1.63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F74DAE-6991-933B-C6A0-826A539C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321" y="5729605"/>
                <a:ext cx="2030364" cy="369332"/>
              </a:xfrm>
              <a:prstGeom prst="rect">
                <a:avLst/>
              </a:prstGeom>
              <a:blipFill>
                <a:blip r:embed="rId2"/>
                <a:stretch>
                  <a:fillRect l="-2703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23208-E48E-DFA1-7FA2-9710EE9C72D0}"/>
                  </a:ext>
                </a:extLst>
              </p:cNvPr>
              <p:cNvSpPr txBox="1"/>
              <p:nvPr/>
            </p:nvSpPr>
            <p:spPr>
              <a:xfrm>
                <a:off x="9771321" y="6125787"/>
                <a:ext cx="1533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P-</a:t>
                </a:r>
                <a:r>
                  <a:rPr lang="en-US" dirty="0" err="1">
                    <a:solidFill>
                      <a:srgbClr val="FF0000"/>
                    </a:solidFill>
                  </a:rPr>
                  <a:t>val</a:t>
                </a:r>
                <a:r>
                  <a:rPr lang="en-US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0.0007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223208-E48E-DFA1-7FA2-9710EE9C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1321" y="6125787"/>
                <a:ext cx="1533497" cy="369332"/>
              </a:xfrm>
              <a:prstGeom prst="rect">
                <a:avLst/>
              </a:prstGeom>
              <a:blipFill>
                <a:blip r:embed="rId3"/>
                <a:stretch>
                  <a:fillRect l="-35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83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8A48-86EF-2C2B-6C1D-C3AD3DC46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Visits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60E2-4EBD-949A-4D27-E1DC097B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Epilepsy</a:t>
            </a:r>
          </a:p>
          <a:p>
            <a:r>
              <a:rPr lang="en-US" dirty="0"/>
              <a:t>Epilepsy monitoring unit admission</a:t>
            </a:r>
          </a:p>
          <a:p>
            <a:r>
              <a:rPr lang="en-US" dirty="0"/>
              <a:t>Seizure disorder</a:t>
            </a:r>
          </a:p>
          <a:p>
            <a:r>
              <a:rPr lang="en-US" dirty="0"/>
              <a:t>Status epilepticus</a:t>
            </a:r>
          </a:p>
          <a:p>
            <a:r>
              <a:rPr lang="en-US" dirty="0"/>
              <a:t>Increased seizure frequency</a:t>
            </a:r>
          </a:p>
          <a:p>
            <a:r>
              <a:rPr lang="en-US" dirty="0"/>
              <a:t>Infantile spasms</a:t>
            </a:r>
          </a:p>
        </p:txBody>
      </p:sp>
    </p:spTree>
    <p:extLst>
      <p:ext uri="{BB962C8B-B14F-4D97-AF65-F5344CB8AC3E}">
        <p14:creationId xmlns:p14="http://schemas.microsoft.com/office/powerpoint/2010/main" val="11890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75B46F6FD544AAE29618E5A3A9371" ma:contentTypeVersion="6" ma:contentTypeDescription="Create a new document." ma:contentTypeScope="" ma:versionID="58cb33a07bb035cae7be16d5bff37072">
  <xsd:schema xmlns:xsd="http://www.w3.org/2001/XMLSchema" xmlns:xs="http://www.w3.org/2001/XMLSchema" xmlns:p="http://schemas.microsoft.com/office/2006/metadata/properties" xmlns:ns2="f13cfb92-b021-462b-96a1-a4b5c9fda9b7" xmlns:ns3="e1243626-c8f9-4c2f-bb42-72a883cd7d17" targetNamespace="http://schemas.microsoft.com/office/2006/metadata/properties" ma:root="true" ma:fieldsID="864141e9c9a6ba94ace491bfd2efea87" ns2:_="" ns3:_="">
    <xsd:import namespace="f13cfb92-b021-462b-96a1-a4b5c9fda9b7"/>
    <xsd:import namespace="e1243626-c8f9-4c2f-bb42-72a883cd7d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3cfb92-b021-462b-96a1-a4b5c9fda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43626-c8f9-4c2f-bb42-72a883cd7d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BEE22D-3C66-49FB-8280-48B6B2574B3C}"/>
</file>

<file path=customXml/itemProps2.xml><?xml version="1.0" encoding="utf-8"?>
<ds:datastoreItem xmlns:ds="http://schemas.openxmlformats.org/officeDocument/2006/customXml" ds:itemID="{F5FA30D6-09CD-424A-A1B7-62F662FB6956}"/>
</file>

<file path=customXml/itemProps3.xml><?xml version="1.0" encoding="utf-8"?>
<ds:datastoreItem xmlns:ds="http://schemas.openxmlformats.org/officeDocument/2006/customXml" ds:itemID="{E89E81F7-9ECB-4A9F-A9AA-373410BA8462}"/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226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Grouping by Initial Seizure Types</vt:lpstr>
      <vt:lpstr>Seizure Types Classifier</vt:lpstr>
      <vt:lpstr>Seizure Types Classifier</vt:lpstr>
      <vt:lpstr>Summary Statistics </vt:lpstr>
      <vt:lpstr>PowerPoint Presentation</vt:lpstr>
      <vt:lpstr>Hospital Visits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by Initial Seizure Types</dc:title>
  <dc:creator>Chung, Kyung Mi - (kmchung)</dc:creator>
  <cp:lastModifiedBy>Chung, Kyung Mi - (kmchung)</cp:lastModifiedBy>
  <cp:revision>2</cp:revision>
  <dcterms:created xsi:type="dcterms:W3CDTF">2024-04-26T10:28:53Z</dcterms:created>
  <dcterms:modified xsi:type="dcterms:W3CDTF">2024-04-26T17:54:49Z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0x0101005F775B46F6FD544AAE29618E5A3A9371</vt:lpwstr>
  </property>
</Properties>
</file>