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/>
    <p:restoredTop sz="94719"/>
  </p:normalViewPr>
  <p:slideViewPr>
    <p:cSldViewPr snapToGrid="0">
      <p:cViewPr varScale="1">
        <p:scale>
          <a:sx n="150" d="100"/>
          <a:sy n="150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4EB10-5D00-ED4B-AB14-1E2A39C43EB4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4CD37-DCA8-6C47-A437-D45FAC36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4CD37-DCA8-6C47-A437-D45FAC367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4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4CD37-DCA8-6C47-A437-D45FAC3679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6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4CD37-DCA8-6C47-A437-D45FAC3679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2675-933D-8AD8-E648-E9D20918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1C888-ACAC-62CD-C81A-F48A96C3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0968-495F-FBFE-01D7-DFF6FC77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9142-D00E-5EF1-58FE-0678382E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B2FF-6EAB-B044-41E0-8ED7771F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13CA-E81F-046D-A053-1DE7F296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528F8-2D3C-F101-D1F4-850DE7BFA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5CC3-4083-078A-8600-7BE7BC9A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7988-5071-4E9C-5495-EBF09F5F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C6BC7-CCEB-FFF5-1B18-7E3B7DBE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5BAD6-F847-CA64-F3AA-F3ED99143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AB564-9E6B-3A51-D229-739E63AD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6186-4632-22C9-8C48-4DC84BA6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D605-550E-0B66-EE4A-079404D7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2533-97FF-FB02-A506-868292BC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92F1-91E8-87CE-C06C-A65E6D14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3495-AB02-F70D-77CC-1D445A22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685B-9EF9-6CFC-8A84-84114162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67BEA-0E51-3B20-C36E-43726777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5160E-BB6E-3A61-B014-BE55BEB7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1CCF-E312-8243-EE4A-27EFFF55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067-B12C-1D3E-8AA9-E6E38CA27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64BF-C79D-DC7D-3922-400DDF7D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CB2A-4DCF-75F4-D25A-FCCDF719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53F-C3F1-0EA7-195B-6A535550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3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D3EA-C385-41AF-D00E-5ED03493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C666-97F4-1D3A-7250-CA5497C1C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0BC4D-FF60-75BF-61BB-B279062AB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6598-AB48-3F67-26B4-B5DF2CE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9A2D-512E-C0EE-38AC-3A27F3AE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7127-E533-3C24-D766-A955A012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7E0-4FBC-A45F-391B-557EB3EE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2BBB-4853-5CE6-1CB7-524A13E3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368C0-68B6-8121-935A-A823089B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EBF96-F7FE-02AE-10D8-389B5D0B3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F297-852A-BE9D-50CF-4C8041250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98BCC-F8AA-8FBB-1927-D9276450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07586-661D-4911-FD04-10F527A4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EFD-F2D1-E4FA-79CA-1539EE54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DE4D-158B-796D-32DC-4EF7D33B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D17B9-DCFD-9D3F-0DA2-F79612FA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BC382-9637-31E5-09F9-3E6A5BE1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563B1-BC8A-72B6-5A52-928CDB4C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1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AADF-2145-8B92-7982-855DD389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A8CBE-72B0-4E3D-1BA5-5ABC101D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C0EB-A3F9-A284-6AB0-9FCA234E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2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2F6E-8E3D-3950-6631-7FD73D17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CC68-2728-DE49-3214-E1C74906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A16E-1216-7078-500E-CC9B457AF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5E24-D76C-C116-3015-634B278E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100C3-70A9-A1BB-2613-39A99DF3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C53C8-59BC-4622-A2E9-855E549C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7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65EE-EF25-7972-35F0-8EAD8C449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9BE3B-0E50-1780-D2F2-7ED3AE80D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75A66-AF4F-8E62-6B6B-84C22BD36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0F78-C9BA-E1C1-84C5-EE6F6A6D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4F962-FFC9-1B33-F3B5-731E1FBE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1FFE7-E460-ADD1-2756-38B47E58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06A54-BFB3-189B-67CD-6A2397E3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37A4-04A2-F185-0CE8-DFE0BCB6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239F6-8BD1-7DC0-C537-AF9B81B40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218E5-2B80-C646-A437-EE5DA94E019C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FA6E-D0BB-A806-7D7B-222E96BA3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163E-A8B5-3E9C-A7F0-0A18F0F4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51EAA-9DE2-824E-9F79-3ACB13236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that a patient’s initial seizure type is bilateral tonic-</a:t>
            </a:r>
            <a:r>
              <a:rPr lang="en-US" dirty="0" err="1"/>
              <a:t>clonic</a:t>
            </a:r>
            <a:r>
              <a:rPr lang="en-US" dirty="0"/>
              <a:t>, how likely are they to develop focal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1000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A11C-53A0-09EA-9E58-9C41419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7" name="Content Placeholder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F8EFBAA-BC72-A7E4-2A8E-A5BD9AC57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932683" y="1825625"/>
            <a:ext cx="8326634" cy="4351338"/>
          </a:xfrm>
        </p:spPr>
      </p:pic>
    </p:spTree>
    <p:extLst>
      <p:ext uri="{BB962C8B-B14F-4D97-AF65-F5344CB8AC3E}">
        <p14:creationId xmlns:p14="http://schemas.microsoft.com/office/powerpoint/2010/main" val="246765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8888-F1F0-A78A-2026-20B35A5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06C7C-A7EA-736E-B50C-36205B26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lower and upper bounds of the 95% confidence interval for the odds ratio are </a:t>
            </a:r>
            <a:r>
              <a:rPr lang="en-US" b="1" dirty="0"/>
              <a:t>3.69</a:t>
            </a:r>
            <a:r>
              <a:rPr lang="en-US" dirty="0"/>
              <a:t> and </a:t>
            </a:r>
            <a:r>
              <a:rPr lang="en-US" b="1" dirty="0"/>
              <a:t>43.94</a:t>
            </a:r>
            <a:r>
              <a:rPr lang="en-US" dirty="0"/>
              <a:t> respectively.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that a patient’s initial seizure type is bilateral tonic-</a:t>
            </a:r>
            <a:r>
              <a:rPr lang="en-US" dirty="0" err="1"/>
              <a:t>clonic</a:t>
            </a:r>
            <a:r>
              <a:rPr lang="en-US" dirty="0"/>
              <a:t>, they are between </a:t>
            </a:r>
            <a:r>
              <a:rPr lang="en-US" b="1" dirty="0"/>
              <a:t> 3.69</a:t>
            </a:r>
            <a:r>
              <a:rPr lang="en-US" dirty="0"/>
              <a:t> and </a:t>
            </a:r>
            <a:r>
              <a:rPr lang="en-US" b="1" dirty="0"/>
              <a:t> 43.94</a:t>
            </a:r>
            <a:r>
              <a:rPr lang="en-US" dirty="0"/>
              <a:t> times more likely to experience prolonged seizures within the first 3 years compared to those whose initial seizure type is not bilateral tonic-</a:t>
            </a:r>
            <a:r>
              <a:rPr lang="en-US" dirty="0" err="1"/>
              <a:t>clonic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1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486C-2B05-1CB1-E3C3-D24DED5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00-B8E9-33F3-F1D4-92D574CB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AUC =  0.7474</a:t>
            </a:r>
            <a:r>
              <a:rPr lang="en-US" dirty="0"/>
              <a:t>: This suggests that the model has good predictive power.</a:t>
            </a:r>
          </a:p>
          <a:p>
            <a:r>
              <a:rPr lang="en-US" b="1" dirty="0"/>
              <a:t>Accuracy = 0.7534</a:t>
            </a:r>
            <a:r>
              <a:rPr lang="en-US" dirty="0"/>
              <a:t>: Correctly predicted the outcome for about 75.34% of cases.</a:t>
            </a:r>
          </a:p>
          <a:p>
            <a:r>
              <a:rPr lang="en-US" b="1" dirty="0"/>
              <a:t>Sensitivity (Recall) = 0.6</a:t>
            </a:r>
            <a:r>
              <a:rPr lang="en-US" dirty="0"/>
              <a:t>: Correctly identified 60% of true positive cases.</a:t>
            </a:r>
          </a:p>
          <a:p>
            <a:r>
              <a:rPr lang="en-US" b="1" dirty="0"/>
              <a:t>Specificity = 0.8947</a:t>
            </a:r>
            <a:r>
              <a:rPr lang="en-US" dirty="0"/>
              <a:t>: Correctly identified 89.47% of true negative cases.</a:t>
            </a:r>
          </a:p>
          <a:p>
            <a:r>
              <a:rPr lang="en-US" b="1" dirty="0"/>
              <a:t>Precision = 0.84</a:t>
            </a:r>
            <a:r>
              <a:rPr lang="en-US" dirty="0"/>
              <a:t>: 84% of the positive predictions made by the model were true positive.</a:t>
            </a:r>
          </a:p>
          <a:p>
            <a:r>
              <a:rPr lang="en-US" b="1" dirty="0"/>
              <a:t>Negative Predictive Value = 0.7083</a:t>
            </a:r>
            <a:r>
              <a:rPr lang="en-US" dirty="0"/>
              <a:t>: 70.83% of the negative predictions made by the model were true negative.</a:t>
            </a:r>
          </a:p>
          <a:p>
            <a:r>
              <a:rPr lang="en-US" b="1" dirty="0"/>
              <a:t>Kappa = 0.5004</a:t>
            </a:r>
            <a:r>
              <a:rPr lang="en-US" dirty="0"/>
              <a:t>: This suggests a moderate level of agreement between the predictions and the actual outcomes, corrected for chance agreement.</a:t>
            </a:r>
          </a:p>
          <a:p>
            <a:r>
              <a:rPr lang="en-US" b="1" dirty="0" err="1"/>
              <a:t>Mcnemar’s</a:t>
            </a:r>
            <a:r>
              <a:rPr lang="en-US" b="1" dirty="0"/>
              <a:t> Test P-Value = 0.03389</a:t>
            </a:r>
            <a:r>
              <a:rPr lang="en-US" dirty="0"/>
              <a:t>: This suggests that there is a significant difference in the misclassification rates of the two classes.</a:t>
            </a:r>
          </a:p>
        </p:txBody>
      </p:sp>
    </p:spTree>
    <p:extLst>
      <p:ext uri="{BB962C8B-B14F-4D97-AF65-F5344CB8AC3E}">
        <p14:creationId xmlns:p14="http://schemas.microsoft.com/office/powerpoint/2010/main" val="403695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A11C-53A0-09EA-9E58-9C41419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7" name="Content Placeholder 6" descr="A computer screen with numbers and symbols&#10;&#10;Description automatically generated">
            <a:extLst>
              <a:ext uri="{FF2B5EF4-FFF2-40B4-BE49-F238E27FC236}">
                <a16:creationId xmlns:a16="http://schemas.microsoft.com/office/drawing/2014/main" id="{2F2FC5CB-01E8-EFB5-3962-F2DEBEFA1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2398361" y="1825625"/>
            <a:ext cx="7395278" cy="4351338"/>
          </a:xfrm>
        </p:spPr>
      </p:pic>
    </p:spTree>
    <p:extLst>
      <p:ext uri="{BB962C8B-B14F-4D97-AF65-F5344CB8AC3E}">
        <p14:creationId xmlns:p14="http://schemas.microsoft.com/office/powerpoint/2010/main" val="126344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8888-F1F0-A78A-2026-20B35A5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06C7C-A7EA-736E-B50C-36205B26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lower and upper bounds of the 95% confidence interval for the odds ratio are </a:t>
            </a:r>
            <a:r>
              <a:rPr lang="en-US" b="1" dirty="0"/>
              <a:t>1.401922</a:t>
            </a:r>
            <a:r>
              <a:rPr lang="en-US" dirty="0"/>
              <a:t> and </a:t>
            </a:r>
            <a:r>
              <a:rPr lang="en-US" b="1" dirty="0"/>
              <a:t>13.48405</a:t>
            </a:r>
            <a:r>
              <a:rPr lang="en-US" dirty="0"/>
              <a:t> respectively.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that a patient’s initial seizure type is bilateral tonic-</a:t>
            </a:r>
            <a:r>
              <a:rPr lang="en-US" dirty="0" err="1"/>
              <a:t>clonic</a:t>
            </a:r>
            <a:r>
              <a:rPr lang="en-US" dirty="0"/>
              <a:t>, they are between </a:t>
            </a:r>
            <a:r>
              <a:rPr lang="en-US" b="1" dirty="0"/>
              <a:t>1.40</a:t>
            </a:r>
            <a:r>
              <a:rPr lang="en-US" dirty="0"/>
              <a:t> and </a:t>
            </a:r>
            <a:r>
              <a:rPr lang="en-US" b="1" dirty="0"/>
              <a:t>13.48</a:t>
            </a:r>
            <a:r>
              <a:rPr lang="en-US" dirty="0"/>
              <a:t> times more likely to develop focal seizures within the first 3 years compared to those whose initial seizure type is not bilateral tonic-</a:t>
            </a:r>
            <a:r>
              <a:rPr lang="en-US" dirty="0" err="1"/>
              <a:t>clonic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8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486C-2B05-1CB1-E3C3-D24DED5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00-B8E9-33F3-F1D4-92D574CB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AUC = 0.6492</a:t>
            </a:r>
            <a:r>
              <a:rPr lang="en-US" dirty="0"/>
              <a:t>: This suggests that the model has moderate predictive power.</a:t>
            </a:r>
          </a:p>
          <a:p>
            <a:r>
              <a:rPr lang="en-US" b="1" dirty="0"/>
              <a:t>Accuracy = 0.6164</a:t>
            </a:r>
            <a:r>
              <a:rPr lang="en-US" dirty="0"/>
              <a:t>: Correctly predicted the outcome for about 61.64% of cases.</a:t>
            </a:r>
          </a:p>
          <a:p>
            <a:r>
              <a:rPr lang="en-US" b="1" dirty="0"/>
              <a:t>Sensitivity (Recall) = 0.4651</a:t>
            </a:r>
            <a:r>
              <a:rPr lang="en-US" dirty="0"/>
              <a:t>: Correctly identified 46.51% of true positive cases.</a:t>
            </a:r>
          </a:p>
          <a:p>
            <a:r>
              <a:rPr lang="en-US" b="1" dirty="0"/>
              <a:t>Specificity = 0.8333</a:t>
            </a:r>
            <a:r>
              <a:rPr lang="en-US" dirty="0"/>
              <a:t>: Correctly identified 83.33% of true negative cases.</a:t>
            </a:r>
          </a:p>
          <a:p>
            <a:r>
              <a:rPr lang="en-US" b="1" dirty="0"/>
              <a:t>Precision = 0.8</a:t>
            </a:r>
            <a:r>
              <a:rPr lang="en-US" dirty="0"/>
              <a:t>: 80% of the positive predictions made by the model were true positive.</a:t>
            </a:r>
          </a:p>
          <a:p>
            <a:r>
              <a:rPr lang="en-US" b="1" dirty="0"/>
              <a:t>Negative Predictive Value = 0.5208</a:t>
            </a:r>
            <a:r>
              <a:rPr lang="en-US" dirty="0"/>
              <a:t>: 52.08% of the negative predictions made by the model were true negative.</a:t>
            </a:r>
          </a:p>
          <a:p>
            <a:r>
              <a:rPr lang="en-US" b="1" dirty="0"/>
              <a:t>Kappa = 0.2736</a:t>
            </a:r>
            <a:r>
              <a:rPr lang="en-US" dirty="0"/>
              <a:t>: This suggests a fair level of agreement between the predictions and the actual outcomes, corrected for chance agreement.</a:t>
            </a:r>
          </a:p>
          <a:p>
            <a:r>
              <a:rPr lang="en-US" b="1" dirty="0" err="1"/>
              <a:t>Mcnemar’s</a:t>
            </a:r>
            <a:r>
              <a:rPr lang="en-US" b="1" dirty="0"/>
              <a:t> Test P-Value = 0.001315</a:t>
            </a:r>
            <a:r>
              <a:rPr lang="en-US" dirty="0"/>
              <a:t>: This suggests that there is a significant difference in the misclassification rates of the two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3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that a patient’s initial seizure type is bilateral tonic-</a:t>
            </a:r>
            <a:r>
              <a:rPr lang="en-US" dirty="0" err="1"/>
              <a:t>clonic</a:t>
            </a:r>
            <a:r>
              <a:rPr lang="en-US" dirty="0"/>
              <a:t>, how likely are they to experience status events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91776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A11C-53A0-09EA-9E58-9C414198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945F24-24D5-3B5B-F073-6FA11ABFE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50101" y="1825625"/>
            <a:ext cx="8691797" cy="4351338"/>
          </a:xfrm>
        </p:spPr>
      </p:pic>
    </p:spTree>
    <p:extLst>
      <p:ext uri="{BB962C8B-B14F-4D97-AF65-F5344CB8AC3E}">
        <p14:creationId xmlns:p14="http://schemas.microsoft.com/office/powerpoint/2010/main" val="14490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8888-F1F0-A78A-2026-20B35A5D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06C7C-A7EA-736E-B50C-36205B26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lower and upper bounds of the 95% confidence interval for the odds ratio are </a:t>
            </a:r>
            <a:r>
              <a:rPr lang="en-US" b="1" dirty="0"/>
              <a:t>1.79</a:t>
            </a:r>
            <a:r>
              <a:rPr lang="en-US" dirty="0"/>
              <a:t> and </a:t>
            </a:r>
            <a:r>
              <a:rPr lang="en-US" b="1" dirty="0"/>
              <a:t>17.43</a:t>
            </a:r>
            <a:r>
              <a:rPr lang="en-US" dirty="0"/>
              <a:t> respectively.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Given that a patient’s initial seizure type is bilateral tonic-</a:t>
            </a:r>
            <a:r>
              <a:rPr lang="en-US" dirty="0" err="1"/>
              <a:t>clonic</a:t>
            </a:r>
            <a:r>
              <a:rPr lang="en-US" dirty="0"/>
              <a:t>, they are between </a:t>
            </a:r>
            <a:r>
              <a:rPr lang="en-US" b="1" dirty="0"/>
              <a:t> 1.79</a:t>
            </a:r>
            <a:r>
              <a:rPr lang="en-US" dirty="0"/>
              <a:t> and </a:t>
            </a:r>
            <a:r>
              <a:rPr lang="en-US" b="1" dirty="0"/>
              <a:t>17.43</a:t>
            </a:r>
            <a:r>
              <a:rPr lang="en-US" dirty="0"/>
              <a:t> times more likely to experience status events within the first 3 years compared to those whose initial seizure type is not bilateral tonic-</a:t>
            </a:r>
            <a:r>
              <a:rPr lang="en-US" dirty="0" err="1"/>
              <a:t>clonic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1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486C-2B05-1CB1-E3C3-D24DED5F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1100-B8E9-33F3-F1D4-92D574CB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AUC =  0.6742</a:t>
            </a:r>
            <a:r>
              <a:rPr lang="en-US" dirty="0"/>
              <a:t>: This suggests that the model has moderate predictive power.</a:t>
            </a:r>
          </a:p>
          <a:p>
            <a:r>
              <a:rPr lang="en-US" b="1" dirty="0"/>
              <a:t>Accuracy = 0.6575</a:t>
            </a:r>
            <a:r>
              <a:rPr lang="en-US" dirty="0"/>
              <a:t>: Correctly predicted the outcome for about 65.75% of cases.</a:t>
            </a:r>
          </a:p>
          <a:p>
            <a:r>
              <a:rPr lang="en-US" b="1" dirty="0"/>
              <a:t>Sensitivity (Recall) = 0.5</a:t>
            </a:r>
            <a:r>
              <a:rPr lang="en-US" dirty="0"/>
              <a:t>: Correctly identified 50% of true positive cases.</a:t>
            </a:r>
          </a:p>
          <a:p>
            <a:r>
              <a:rPr lang="en-US" b="1" dirty="0"/>
              <a:t>Specificity = 0.8485</a:t>
            </a:r>
            <a:r>
              <a:rPr lang="en-US" dirty="0"/>
              <a:t>: Correctly identified 84.85% of true negative cases.</a:t>
            </a:r>
          </a:p>
          <a:p>
            <a:r>
              <a:rPr lang="en-US" b="1" dirty="0"/>
              <a:t>Precision = 0.8</a:t>
            </a:r>
            <a:r>
              <a:rPr lang="en-US" dirty="0"/>
              <a:t>: 80% of the positive predictions made by the model were true positive.</a:t>
            </a:r>
          </a:p>
          <a:p>
            <a:r>
              <a:rPr lang="en-US" b="1" dirty="0"/>
              <a:t>Negative Predictive Value = 0.5833</a:t>
            </a:r>
            <a:r>
              <a:rPr lang="en-US" dirty="0"/>
              <a:t>: 58.33% of the negative predictions made by the model were true negative.</a:t>
            </a:r>
          </a:p>
          <a:p>
            <a:r>
              <a:rPr lang="en-US" b="1" dirty="0"/>
              <a:t>Kappa = 0.3352</a:t>
            </a:r>
            <a:r>
              <a:rPr lang="en-US" dirty="0"/>
              <a:t>: This suggests a fair level of agreement between the predictions and the actual outcomes, corrected for chance agreement.</a:t>
            </a:r>
          </a:p>
          <a:p>
            <a:r>
              <a:rPr lang="en-US" b="1" dirty="0" err="1"/>
              <a:t>Mcnemar’s</a:t>
            </a:r>
            <a:r>
              <a:rPr lang="en-US" b="1" dirty="0"/>
              <a:t> Test P-Value = 0.00511</a:t>
            </a:r>
            <a:r>
              <a:rPr lang="en-US" dirty="0"/>
              <a:t>: This suggests that there is a significant difference in the misclassification rates of the two classes.</a:t>
            </a:r>
          </a:p>
        </p:txBody>
      </p:sp>
    </p:spTree>
    <p:extLst>
      <p:ext uri="{BB962C8B-B14F-4D97-AF65-F5344CB8AC3E}">
        <p14:creationId xmlns:p14="http://schemas.microsoft.com/office/powerpoint/2010/main" val="356443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that a patient’s initial seizure type is bilateral tonic-</a:t>
            </a:r>
            <a:r>
              <a:rPr lang="en-US" dirty="0" err="1"/>
              <a:t>clonic</a:t>
            </a:r>
            <a:r>
              <a:rPr lang="en-US" dirty="0"/>
              <a:t>, how likely are they to experience prolonged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59133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714</Words>
  <Application>Microsoft Macintosh PowerPoint</Application>
  <PresentationFormat>Widescreen</PresentationFormat>
  <Paragraphs>51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Given that a patient’s initial seizure type is bilateral tonic-clonic, how likely are they to develop focal seizures within the first 3 years?</vt:lpstr>
      <vt:lpstr>Model Summary</vt:lpstr>
      <vt:lpstr>95% Confidence Interval</vt:lpstr>
      <vt:lpstr>Diagnostics</vt:lpstr>
      <vt:lpstr>Given that a patient’s initial seizure type is bilateral tonic-clonic, how likely are they to experience status events within the first 3 years?</vt:lpstr>
      <vt:lpstr>Model Summary</vt:lpstr>
      <vt:lpstr>95% Confidence Interval</vt:lpstr>
      <vt:lpstr>Diagnostics</vt:lpstr>
      <vt:lpstr>Given that a patient’s initial seizure type is bilateral tonic-clonic, how likely are they to experience prolonged seizures within the first 3 years?</vt:lpstr>
      <vt:lpstr>Model Summary</vt:lpstr>
      <vt:lpstr>95% Confidence Interval</vt:lpstr>
      <vt:lpstr>Diagnostics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Smelser, Kiran John - (ksmelser)</dc:creator>
  <cp:lastModifiedBy>Smelser, Kiran John - (ksmelser)</cp:lastModifiedBy>
  <cp:revision>1</cp:revision>
  <dcterms:created xsi:type="dcterms:W3CDTF">2024-05-28T15:47:13Z</dcterms:created>
  <dcterms:modified xsi:type="dcterms:W3CDTF">2024-05-28T17:36:34Z</dcterms:modified>
</cp:coreProperties>
</file>