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9" r:id="rId3"/>
    <p:sldId id="261" r:id="rId4"/>
    <p:sldId id="257"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0B6E2-7047-8DC3-2B3F-76D9D594763E}" v="752" dt="2023-11-20T01:23:46.712"/>
    <p1510:client id="{7E8D618A-6D8E-4F42-9756-FAABE9E51F53}" v="222" dt="2023-11-20T23:54:41.332"/>
    <p1510:client id="{A27C5E83-28AA-3741-34FD-74D1D2047F0D}" v="4" dt="2023-11-20T23:30:38.577"/>
    <p1510:client id="{CF068427-AEEF-4BC1-86DB-64979BC8B36F}" v="1070" dt="2023-11-20T21:21:52.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5"/>
    <p:restoredTop sz="94719"/>
  </p:normalViewPr>
  <p:slideViewPr>
    <p:cSldViewPr snapToGrid="0">
      <p:cViewPr varScale="1">
        <p:scale>
          <a:sx n="118" d="100"/>
          <a:sy n="118" d="100"/>
        </p:scale>
        <p:origin x="24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CC13F-E21E-0D44-9004-BEF96F16F490}" type="doc">
      <dgm:prSet loTypeId="urn:microsoft.com/office/officeart/2005/8/layout/process1" loCatId="process" qsTypeId="urn:microsoft.com/office/officeart/2005/8/quickstyle/3d5" qsCatId="3D" csTypeId="urn:microsoft.com/office/officeart/2005/8/colors/accent1_2" csCatId="accent1" phldr="1"/>
      <dgm:spPr/>
    </dgm:pt>
    <dgm:pt modelId="{7AE3393D-6EB3-184B-A991-334D04E5FC62}">
      <dgm:prSet phldrT="[Text]"/>
      <dgm:spPr/>
      <dgm:t>
        <a:bodyPr/>
        <a:lstStyle/>
        <a:p>
          <a:r>
            <a:rPr lang="en-US">
              <a:solidFill>
                <a:sysClr val="windowText" lastClr="000000"/>
              </a:solidFill>
            </a:rPr>
            <a:t>Research Algorithms</a:t>
          </a:r>
        </a:p>
      </dgm:t>
    </dgm:pt>
    <dgm:pt modelId="{477FE62A-527C-894A-9DCA-36FA571D73AD}" type="parTrans" cxnId="{4C83D871-FFB3-DE47-8974-0572E3E31724}">
      <dgm:prSet/>
      <dgm:spPr/>
      <dgm:t>
        <a:bodyPr/>
        <a:lstStyle/>
        <a:p>
          <a:endParaRPr lang="en-US">
            <a:solidFill>
              <a:sysClr val="windowText" lastClr="000000"/>
            </a:solidFill>
          </a:endParaRPr>
        </a:p>
      </dgm:t>
    </dgm:pt>
    <dgm:pt modelId="{B6904686-0AAD-4143-983B-B1DE6783F5A5}" type="sibTrans" cxnId="{4C83D871-FFB3-DE47-8974-0572E3E31724}">
      <dgm:prSet/>
      <dgm:spPr/>
      <dgm:t>
        <a:bodyPr/>
        <a:lstStyle/>
        <a:p>
          <a:endParaRPr lang="en-US">
            <a:solidFill>
              <a:sysClr val="windowText" lastClr="000000"/>
            </a:solidFill>
          </a:endParaRPr>
        </a:p>
      </dgm:t>
    </dgm:pt>
    <dgm:pt modelId="{A5B24168-6750-4946-B4DD-3DCFE79A4333}">
      <dgm:prSet phldrT="[Text]"/>
      <dgm:spPr>
        <a:solidFill>
          <a:schemeClr val="accent2"/>
        </a:solidFill>
      </dgm:spPr>
      <dgm:t>
        <a:bodyPr/>
        <a:lstStyle/>
        <a:p>
          <a:r>
            <a:rPr lang="en-US">
              <a:solidFill>
                <a:sysClr val="windowText" lastClr="000000"/>
              </a:solidFill>
            </a:rPr>
            <a:t>Code</a:t>
          </a:r>
        </a:p>
      </dgm:t>
    </dgm:pt>
    <dgm:pt modelId="{BF2BC7FC-5B0C-7F49-885F-CD91B2FB9FEE}" type="parTrans" cxnId="{5536A9F4-29D4-FF4C-B980-3F0D4C3DCB66}">
      <dgm:prSet/>
      <dgm:spPr/>
      <dgm:t>
        <a:bodyPr/>
        <a:lstStyle/>
        <a:p>
          <a:endParaRPr lang="en-US">
            <a:solidFill>
              <a:sysClr val="windowText" lastClr="000000"/>
            </a:solidFill>
          </a:endParaRPr>
        </a:p>
      </dgm:t>
    </dgm:pt>
    <dgm:pt modelId="{9709B256-6CDA-0D4B-8E2C-6E71E428996B}" type="sibTrans" cxnId="{5536A9F4-29D4-FF4C-B980-3F0D4C3DCB66}">
      <dgm:prSet/>
      <dgm:spPr/>
      <dgm:t>
        <a:bodyPr/>
        <a:lstStyle/>
        <a:p>
          <a:endParaRPr lang="en-US">
            <a:solidFill>
              <a:sysClr val="windowText" lastClr="000000"/>
            </a:solidFill>
          </a:endParaRPr>
        </a:p>
      </dgm:t>
    </dgm:pt>
    <dgm:pt modelId="{6C2D61C2-E46C-1B4D-B492-97EC8896767D}">
      <dgm:prSet phldrT="[Text]"/>
      <dgm:spPr/>
      <dgm:t>
        <a:bodyPr/>
        <a:lstStyle/>
        <a:p>
          <a:r>
            <a:rPr lang="en-US">
              <a:solidFill>
                <a:sysClr val="windowText" lastClr="000000"/>
              </a:solidFill>
            </a:rPr>
            <a:t>Test</a:t>
          </a:r>
        </a:p>
      </dgm:t>
    </dgm:pt>
    <dgm:pt modelId="{E44155CF-D541-6A4A-97B9-1FA76BC5ED59}" type="parTrans" cxnId="{41BBA34E-220D-3949-9449-4C087DA59584}">
      <dgm:prSet/>
      <dgm:spPr/>
      <dgm:t>
        <a:bodyPr/>
        <a:lstStyle/>
        <a:p>
          <a:endParaRPr lang="en-US">
            <a:solidFill>
              <a:sysClr val="windowText" lastClr="000000"/>
            </a:solidFill>
          </a:endParaRPr>
        </a:p>
      </dgm:t>
    </dgm:pt>
    <dgm:pt modelId="{FAC422B4-96B4-5B47-B0BD-2031E67CA397}" type="sibTrans" cxnId="{41BBA34E-220D-3949-9449-4C087DA59584}">
      <dgm:prSet/>
      <dgm:spPr/>
      <dgm:t>
        <a:bodyPr/>
        <a:lstStyle/>
        <a:p>
          <a:endParaRPr lang="en-US">
            <a:solidFill>
              <a:sysClr val="windowText" lastClr="000000"/>
            </a:solidFill>
          </a:endParaRPr>
        </a:p>
      </dgm:t>
    </dgm:pt>
    <dgm:pt modelId="{21054531-513F-B849-9F23-6ECBDC3EEDAE}">
      <dgm:prSet/>
      <dgm:spPr>
        <a:solidFill>
          <a:schemeClr val="accent2"/>
        </a:solidFill>
      </dgm:spPr>
      <dgm:t>
        <a:bodyPr/>
        <a:lstStyle/>
        <a:p>
          <a:r>
            <a:rPr lang="en-US">
              <a:solidFill>
                <a:sysClr val="windowText" lastClr="000000"/>
              </a:solidFill>
            </a:rPr>
            <a:t>Analyze</a:t>
          </a:r>
        </a:p>
      </dgm:t>
    </dgm:pt>
    <dgm:pt modelId="{D1103948-E87D-4346-86B4-BB4B263DA1B6}" type="parTrans" cxnId="{7172112C-7FE3-9C48-A34E-EF9E576F439A}">
      <dgm:prSet/>
      <dgm:spPr/>
      <dgm:t>
        <a:bodyPr/>
        <a:lstStyle/>
        <a:p>
          <a:endParaRPr lang="en-US">
            <a:solidFill>
              <a:sysClr val="windowText" lastClr="000000"/>
            </a:solidFill>
          </a:endParaRPr>
        </a:p>
      </dgm:t>
    </dgm:pt>
    <dgm:pt modelId="{12A93034-1DDD-EE4F-A3AF-F4E921C8FC97}" type="sibTrans" cxnId="{7172112C-7FE3-9C48-A34E-EF9E576F439A}">
      <dgm:prSet/>
      <dgm:spPr/>
      <dgm:t>
        <a:bodyPr/>
        <a:lstStyle/>
        <a:p>
          <a:endParaRPr lang="en-US">
            <a:solidFill>
              <a:sysClr val="windowText" lastClr="000000"/>
            </a:solidFill>
          </a:endParaRPr>
        </a:p>
      </dgm:t>
    </dgm:pt>
    <dgm:pt modelId="{78EF5CA3-B591-FD44-9509-F53CFE358C14}" type="pres">
      <dgm:prSet presAssocID="{6D2CC13F-E21E-0D44-9004-BEF96F16F490}" presName="Name0" presStyleCnt="0">
        <dgm:presLayoutVars>
          <dgm:dir/>
          <dgm:resizeHandles val="exact"/>
        </dgm:presLayoutVars>
      </dgm:prSet>
      <dgm:spPr/>
    </dgm:pt>
    <dgm:pt modelId="{28FC6751-3CA3-A840-815B-ED58770F4076}" type="pres">
      <dgm:prSet presAssocID="{7AE3393D-6EB3-184B-A991-334D04E5FC62}" presName="node" presStyleLbl="node1" presStyleIdx="0" presStyleCnt="4">
        <dgm:presLayoutVars>
          <dgm:bulletEnabled val="1"/>
        </dgm:presLayoutVars>
      </dgm:prSet>
      <dgm:spPr/>
    </dgm:pt>
    <dgm:pt modelId="{239B7FDF-1D4C-ED45-BDDC-B5B742DD9E0E}" type="pres">
      <dgm:prSet presAssocID="{B6904686-0AAD-4143-983B-B1DE6783F5A5}" presName="sibTrans" presStyleLbl="sibTrans2D1" presStyleIdx="0" presStyleCnt="3"/>
      <dgm:spPr/>
    </dgm:pt>
    <dgm:pt modelId="{A7807038-1A72-6646-8462-6A0DEC67F64E}" type="pres">
      <dgm:prSet presAssocID="{B6904686-0AAD-4143-983B-B1DE6783F5A5}" presName="connectorText" presStyleLbl="sibTrans2D1" presStyleIdx="0" presStyleCnt="3"/>
      <dgm:spPr/>
    </dgm:pt>
    <dgm:pt modelId="{3D32B6AE-7578-0A4E-833C-E3846201B7FB}" type="pres">
      <dgm:prSet presAssocID="{A5B24168-6750-4946-B4DD-3DCFE79A4333}" presName="node" presStyleLbl="node1" presStyleIdx="1" presStyleCnt="4">
        <dgm:presLayoutVars>
          <dgm:bulletEnabled val="1"/>
        </dgm:presLayoutVars>
      </dgm:prSet>
      <dgm:spPr/>
    </dgm:pt>
    <dgm:pt modelId="{46C4BE94-A935-3D43-8DFB-774BF491C34B}" type="pres">
      <dgm:prSet presAssocID="{9709B256-6CDA-0D4B-8E2C-6E71E428996B}" presName="sibTrans" presStyleLbl="sibTrans2D1" presStyleIdx="1" presStyleCnt="3"/>
      <dgm:spPr/>
    </dgm:pt>
    <dgm:pt modelId="{AC14A3D9-EEFA-3D43-8482-B3ABB3F9BD1F}" type="pres">
      <dgm:prSet presAssocID="{9709B256-6CDA-0D4B-8E2C-6E71E428996B}" presName="connectorText" presStyleLbl="sibTrans2D1" presStyleIdx="1" presStyleCnt="3"/>
      <dgm:spPr/>
    </dgm:pt>
    <dgm:pt modelId="{709A8264-F982-EB40-8B93-ADE69C4C8698}" type="pres">
      <dgm:prSet presAssocID="{6C2D61C2-E46C-1B4D-B492-97EC8896767D}" presName="node" presStyleLbl="node1" presStyleIdx="2" presStyleCnt="4">
        <dgm:presLayoutVars>
          <dgm:bulletEnabled val="1"/>
        </dgm:presLayoutVars>
      </dgm:prSet>
      <dgm:spPr/>
    </dgm:pt>
    <dgm:pt modelId="{D94BD360-ABB3-6344-86E2-E44547BA28A3}" type="pres">
      <dgm:prSet presAssocID="{FAC422B4-96B4-5B47-B0BD-2031E67CA397}" presName="sibTrans" presStyleLbl="sibTrans2D1" presStyleIdx="2" presStyleCnt="3"/>
      <dgm:spPr/>
    </dgm:pt>
    <dgm:pt modelId="{58740CBB-7719-5742-BD42-9C0F1421D3FD}" type="pres">
      <dgm:prSet presAssocID="{FAC422B4-96B4-5B47-B0BD-2031E67CA397}" presName="connectorText" presStyleLbl="sibTrans2D1" presStyleIdx="2" presStyleCnt="3"/>
      <dgm:spPr/>
    </dgm:pt>
    <dgm:pt modelId="{6ECA74F3-B727-7248-A514-5BA5C3D73955}" type="pres">
      <dgm:prSet presAssocID="{21054531-513F-B849-9F23-6ECBDC3EEDAE}" presName="node" presStyleLbl="node1" presStyleIdx="3" presStyleCnt="4">
        <dgm:presLayoutVars>
          <dgm:bulletEnabled val="1"/>
        </dgm:presLayoutVars>
      </dgm:prSet>
      <dgm:spPr/>
    </dgm:pt>
  </dgm:ptLst>
  <dgm:cxnLst>
    <dgm:cxn modelId="{4729FD19-D044-D84C-8F55-E4B93F9E70F0}" type="presOf" srcId="{9709B256-6CDA-0D4B-8E2C-6E71E428996B}" destId="{46C4BE94-A935-3D43-8DFB-774BF491C34B}" srcOrd="0" destOrd="0" presId="urn:microsoft.com/office/officeart/2005/8/layout/process1"/>
    <dgm:cxn modelId="{B89ADD2A-07B7-D34B-A669-5BC8C34EB422}" type="presOf" srcId="{B6904686-0AAD-4143-983B-B1DE6783F5A5}" destId="{A7807038-1A72-6646-8462-6A0DEC67F64E}" srcOrd="1" destOrd="0" presId="urn:microsoft.com/office/officeart/2005/8/layout/process1"/>
    <dgm:cxn modelId="{7172112C-7FE3-9C48-A34E-EF9E576F439A}" srcId="{6D2CC13F-E21E-0D44-9004-BEF96F16F490}" destId="{21054531-513F-B849-9F23-6ECBDC3EEDAE}" srcOrd="3" destOrd="0" parTransId="{D1103948-E87D-4346-86B4-BB4B263DA1B6}" sibTransId="{12A93034-1DDD-EE4F-A3AF-F4E921C8FC97}"/>
    <dgm:cxn modelId="{1599922D-BFE7-D244-ACC5-53544C7CCB7F}" type="presOf" srcId="{9709B256-6CDA-0D4B-8E2C-6E71E428996B}" destId="{AC14A3D9-EEFA-3D43-8482-B3ABB3F9BD1F}" srcOrd="1" destOrd="0" presId="urn:microsoft.com/office/officeart/2005/8/layout/process1"/>
    <dgm:cxn modelId="{41BBA34E-220D-3949-9449-4C087DA59584}" srcId="{6D2CC13F-E21E-0D44-9004-BEF96F16F490}" destId="{6C2D61C2-E46C-1B4D-B492-97EC8896767D}" srcOrd="2" destOrd="0" parTransId="{E44155CF-D541-6A4A-97B9-1FA76BC5ED59}" sibTransId="{FAC422B4-96B4-5B47-B0BD-2031E67CA397}"/>
    <dgm:cxn modelId="{AD31D554-D6EA-0B43-87C6-04772657F64E}" type="presOf" srcId="{FAC422B4-96B4-5B47-B0BD-2031E67CA397}" destId="{D94BD360-ABB3-6344-86E2-E44547BA28A3}" srcOrd="0" destOrd="0" presId="urn:microsoft.com/office/officeart/2005/8/layout/process1"/>
    <dgm:cxn modelId="{D0A31657-7BDA-DB49-9CF0-2FFD498F0CDD}" type="presOf" srcId="{21054531-513F-B849-9F23-6ECBDC3EEDAE}" destId="{6ECA74F3-B727-7248-A514-5BA5C3D73955}" srcOrd="0" destOrd="0" presId="urn:microsoft.com/office/officeart/2005/8/layout/process1"/>
    <dgm:cxn modelId="{4C83D871-FFB3-DE47-8974-0572E3E31724}" srcId="{6D2CC13F-E21E-0D44-9004-BEF96F16F490}" destId="{7AE3393D-6EB3-184B-A991-334D04E5FC62}" srcOrd="0" destOrd="0" parTransId="{477FE62A-527C-894A-9DCA-36FA571D73AD}" sibTransId="{B6904686-0AAD-4143-983B-B1DE6783F5A5}"/>
    <dgm:cxn modelId="{45A39089-D1D9-4143-9411-93D5D7BA006B}" type="presOf" srcId="{6D2CC13F-E21E-0D44-9004-BEF96F16F490}" destId="{78EF5CA3-B591-FD44-9509-F53CFE358C14}" srcOrd="0" destOrd="0" presId="urn:microsoft.com/office/officeart/2005/8/layout/process1"/>
    <dgm:cxn modelId="{D8C36FA7-85A8-F94E-A9AC-066DE65E1501}" type="presOf" srcId="{B6904686-0AAD-4143-983B-B1DE6783F5A5}" destId="{239B7FDF-1D4C-ED45-BDDC-B5B742DD9E0E}" srcOrd="0" destOrd="0" presId="urn:microsoft.com/office/officeart/2005/8/layout/process1"/>
    <dgm:cxn modelId="{5DD699B2-B4F4-7E43-A2C1-377EB7BE154F}" type="presOf" srcId="{FAC422B4-96B4-5B47-B0BD-2031E67CA397}" destId="{58740CBB-7719-5742-BD42-9C0F1421D3FD}" srcOrd="1" destOrd="0" presId="urn:microsoft.com/office/officeart/2005/8/layout/process1"/>
    <dgm:cxn modelId="{3AFE0AC5-40B6-1347-BA3A-474E85000F3C}" type="presOf" srcId="{6C2D61C2-E46C-1B4D-B492-97EC8896767D}" destId="{709A8264-F982-EB40-8B93-ADE69C4C8698}" srcOrd="0" destOrd="0" presId="urn:microsoft.com/office/officeart/2005/8/layout/process1"/>
    <dgm:cxn modelId="{CF3011E4-D96E-4C43-A648-046912B92DB1}" type="presOf" srcId="{7AE3393D-6EB3-184B-A991-334D04E5FC62}" destId="{28FC6751-3CA3-A840-815B-ED58770F4076}" srcOrd="0" destOrd="0" presId="urn:microsoft.com/office/officeart/2005/8/layout/process1"/>
    <dgm:cxn modelId="{588170F3-0378-814B-B5EC-2B64EB6506F6}" type="presOf" srcId="{A5B24168-6750-4946-B4DD-3DCFE79A4333}" destId="{3D32B6AE-7578-0A4E-833C-E3846201B7FB}" srcOrd="0" destOrd="0" presId="urn:microsoft.com/office/officeart/2005/8/layout/process1"/>
    <dgm:cxn modelId="{5536A9F4-29D4-FF4C-B980-3F0D4C3DCB66}" srcId="{6D2CC13F-E21E-0D44-9004-BEF96F16F490}" destId="{A5B24168-6750-4946-B4DD-3DCFE79A4333}" srcOrd="1" destOrd="0" parTransId="{BF2BC7FC-5B0C-7F49-885F-CD91B2FB9FEE}" sibTransId="{9709B256-6CDA-0D4B-8E2C-6E71E428996B}"/>
    <dgm:cxn modelId="{66754864-13BF-5240-ABD5-C54E3D17CF28}" type="presParOf" srcId="{78EF5CA3-B591-FD44-9509-F53CFE358C14}" destId="{28FC6751-3CA3-A840-815B-ED58770F4076}" srcOrd="0" destOrd="0" presId="urn:microsoft.com/office/officeart/2005/8/layout/process1"/>
    <dgm:cxn modelId="{15568731-BB27-8D44-8C1B-845DC73FC375}" type="presParOf" srcId="{78EF5CA3-B591-FD44-9509-F53CFE358C14}" destId="{239B7FDF-1D4C-ED45-BDDC-B5B742DD9E0E}" srcOrd="1" destOrd="0" presId="urn:microsoft.com/office/officeart/2005/8/layout/process1"/>
    <dgm:cxn modelId="{7E5B98E2-E79C-5648-A72E-0CEDF6C452A8}" type="presParOf" srcId="{239B7FDF-1D4C-ED45-BDDC-B5B742DD9E0E}" destId="{A7807038-1A72-6646-8462-6A0DEC67F64E}" srcOrd="0" destOrd="0" presId="urn:microsoft.com/office/officeart/2005/8/layout/process1"/>
    <dgm:cxn modelId="{12A4F5B3-3622-6C42-8774-D41BD372A4B0}" type="presParOf" srcId="{78EF5CA3-B591-FD44-9509-F53CFE358C14}" destId="{3D32B6AE-7578-0A4E-833C-E3846201B7FB}" srcOrd="2" destOrd="0" presId="urn:microsoft.com/office/officeart/2005/8/layout/process1"/>
    <dgm:cxn modelId="{2A1AA7C9-CC63-3849-B0DD-9B2358943450}" type="presParOf" srcId="{78EF5CA3-B591-FD44-9509-F53CFE358C14}" destId="{46C4BE94-A935-3D43-8DFB-774BF491C34B}" srcOrd="3" destOrd="0" presId="urn:microsoft.com/office/officeart/2005/8/layout/process1"/>
    <dgm:cxn modelId="{4246F8B0-551C-A847-B5E1-EE86407C9BD8}" type="presParOf" srcId="{46C4BE94-A935-3D43-8DFB-774BF491C34B}" destId="{AC14A3D9-EEFA-3D43-8482-B3ABB3F9BD1F}" srcOrd="0" destOrd="0" presId="urn:microsoft.com/office/officeart/2005/8/layout/process1"/>
    <dgm:cxn modelId="{9B10AE0A-2C6B-064B-831D-697E959CF669}" type="presParOf" srcId="{78EF5CA3-B591-FD44-9509-F53CFE358C14}" destId="{709A8264-F982-EB40-8B93-ADE69C4C8698}" srcOrd="4" destOrd="0" presId="urn:microsoft.com/office/officeart/2005/8/layout/process1"/>
    <dgm:cxn modelId="{6C4FB0AD-03BC-814B-9310-378286BDFB98}" type="presParOf" srcId="{78EF5CA3-B591-FD44-9509-F53CFE358C14}" destId="{D94BD360-ABB3-6344-86E2-E44547BA28A3}" srcOrd="5" destOrd="0" presId="urn:microsoft.com/office/officeart/2005/8/layout/process1"/>
    <dgm:cxn modelId="{1C4DF6FA-8404-F444-B706-79499695D4D7}" type="presParOf" srcId="{D94BD360-ABB3-6344-86E2-E44547BA28A3}" destId="{58740CBB-7719-5742-BD42-9C0F1421D3FD}" srcOrd="0" destOrd="0" presId="urn:microsoft.com/office/officeart/2005/8/layout/process1"/>
    <dgm:cxn modelId="{6B133228-E254-614F-AF1D-DB7BCAF28076}" type="presParOf" srcId="{78EF5CA3-B591-FD44-9509-F53CFE358C14}" destId="{6ECA74F3-B727-7248-A514-5BA5C3D73955}" srcOrd="6"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C6751-3CA3-A840-815B-ED58770F4076}">
      <dsp:nvSpPr>
        <dsp:cNvPr id="0" name=""/>
        <dsp:cNvSpPr/>
      </dsp:nvSpPr>
      <dsp:spPr>
        <a:xfrm>
          <a:off x="4553" y="1394826"/>
          <a:ext cx="1990866" cy="119451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solidFill>
                <a:sysClr val="windowText" lastClr="000000"/>
              </a:solidFill>
            </a:rPr>
            <a:t>Research Algorithms</a:t>
          </a:r>
        </a:p>
      </dsp:txBody>
      <dsp:txXfrm>
        <a:off x="39539" y="1429812"/>
        <a:ext cx="1920894" cy="1124547"/>
      </dsp:txXfrm>
    </dsp:sp>
    <dsp:sp modelId="{239B7FDF-1D4C-ED45-BDDC-B5B742DD9E0E}">
      <dsp:nvSpPr>
        <dsp:cNvPr id="0" name=""/>
        <dsp:cNvSpPr/>
      </dsp:nvSpPr>
      <dsp:spPr>
        <a:xfrm>
          <a:off x="2194506" y="1745218"/>
          <a:ext cx="422063" cy="493734"/>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solidFill>
          </a:endParaRPr>
        </a:p>
      </dsp:txBody>
      <dsp:txXfrm>
        <a:off x="2194506" y="1843965"/>
        <a:ext cx="295444" cy="296240"/>
      </dsp:txXfrm>
    </dsp:sp>
    <dsp:sp modelId="{3D32B6AE-7578-0A4E-833C-E3846201B7FB}">
      <dsp:nvSpPr>
        <dsp:cNvPr id="0" name=""/>
        <dsp:cNvSpPr/>
      </dsp:nvSpPr>
      <dsp:spPr>
        <a:xfrm>
          <a:off x="2791766" y="1394826"/>
          <a:ext cx="1990866" cy="1194519"/>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solidFill>
                <a:sysClr val="windowText" lastClr="000000"/>
              </a:solidFill>
            </a:rPr>
            <a:t>Code</a:t>
          </a:r>
        </a:p>
      </dsp:txBody>
      <dsp:txXfrm>
        <a:off x="2826752" y="1429812"/>
        <a:ext cx="1920894" cy="1124547"/>
      </dsp:txXfrm>
    </dsp:sp>
    <dsp:sp modelId="{46C4BE94-A935-3D43-8DFB-774BF491C34B}">
      <dsp:nvSpPr>
        <dsp:cNvPr id="0" name=""/>
        <dsp:cNvSpPr/>
      </dsp:nvSpPr>
      <dsp:spPr>
        <a:xfrm>
          <a:off x="4981718" y="1745218"/>
          <a:ext cx="422063" cy="493734"/>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solidFill>
          </a:endParaRPr>
        </a:p>
      </dsp:txBody>
      <dsp:txXfrm>
        <a:off x="4981718" y="1843965"/>
        <a:ext cx="295444" cy="296240"/>
      </dsp:txXfrm>
    </dsp:sp>
    <dsp:sp modelId="{709A8264-F982-EB40-8B93-ADE69C4C8698}">
      <dsp:nvSpPr>
        <dsp:cNvPr id="0" name=""/>
        <dsp:cNvSpPr/>
      </dsp:nvSpPr>
      <dsp:spPr>
        <a:xfrm>
          <a:off x="5578978" y="1394826"/>
          <a:ext cx="1990866" cy="119451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solidFill>
                <a:sysClr val="windowText" lastClr="000000"/>
              </a:solidFill>
            </a:rPr>
            <a:t>Test</a:t>
          </a:r>
        </a:p>
      </dsp:txBody>
      <dsp:txXfrm>
        <a:off x="5613964" y="1429812"/>
        <a:ext cx="1920894" cy="1124547"/>
      </dsp:txXfrm>
    </dsp:sp>
    <dsp:sp modelId="{D94BD360-ABB3-6344-86E2-E44547BA28A3}">
      <dsp:nvSpPr>
        <dsp:cNvPr id="0" name=""/>
        <dsp:cNvSpPr/>
      </dsp:nvSpPr>
      <dsp:spPr>
        <a:xfrm>
          <a:off x="7768931" y="1745218"/>
          <a:ext cx="422063" cy="493734"/>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solidFill>
          </a:endParaRPr>
        </a:p>
      </dsp:txBody>
      <dsp:txXfrm>
        <a:off x="7768931" y="1843965"/>
        <a:ext cx="295444" cy="296240"/>
      </dsp:txXfrm>
    </dsp:sp>
    <dsp:sp modelId="{6ECA74F3-B727-7248-A514-5BA5C3D73955}">
      <dsp:nvSpPr>
        <dsp:cNvPr id="0" name=""/>
        <dsp:cNvSpPr/>
      </dsp:nvSpPr>
      <dsp:spPr>
        <a:xfrm>
          <a:off x="8366191" y="1394826"/>
          <a:ext cx="1990866" cy="1194519"/>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solidFill>
                <a:sysClr val="windowText" lastClr="000000"/>
              </a:solidFill>
            </a:rPr>
            <a:t>Analyze</a:t>
          </a:r>
        </a:p>
      </dsp:txBody>
      <dsp:txXfrm>
        <a:off x="8401177" y="1429812"/>
        <a:ext cx="1920894" cy="11245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832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6769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393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31302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14308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0544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7359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3902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1705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9871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3713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8300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9974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4038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3434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2232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00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93074935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nature.com/articles/s41586-022-05172-4" TargetMode="External"/><Relationship Id="rId2" Type="http://schemas.openxmlformats.org/officeDocument/2006/relationships/hyperlink" Target="http://www.maths-people.anu.edu.au/~brent/pub/pub002.html#:~:text=Winograd&#8217;s%20algorithm%20almost%20halves%20the,n%20%C3%97%20n%20matrix%20multiplications" TargetMode="External"/><Relationship Id="rId1" Type="http://schemas.openxmlformats.org/officeDocument/2006/relationships/slideLayout" Target="../slideLayouts/slideLayout2.xml"/><Relationship Id="rId6" Type="http://schemas.openxmlformats.org/officeDocument/2006/relationships/hyperlink" Target="http://www.web.stanford.edu/~rezab/classes/cme323/S16/notes/Lecture03/cme323_lec3.pdf" TargetMode="External"/><Relationship Id="rId5" Type="http://schemas.openxmlformats.org/officeDocument/2006/relationships/hyperlink" Target="http://www.davidhbailey.com/dhbpapers/strassen.pdf" TargetMode="External"/><Relationship Id="rId4" Type="http://schemas.openxmlformats.org/officeDocument/2006/relationships/hyperlink" Target="http://www.auth.cs.wisc.edu/lists/theory-reading/2009-December/pdfmN6UVeUiJ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66EB-5496-FD4E-CDAD-8A0240216F93}"/>
              </a:ext>
            </a:extLst>
          </p:cNvPr>
          <p:cNvSpPr>
            <a:spLocks noGrp="1"/>
          </p:cNvSpPr>
          <p:nvPr>
            <p:ph type="ctrTitle"/>
          </p:nvPr>
        </p:nvSpPr>
        <p:spPr/>
        <p:txBody>
          <a:bodyPr/>
          <a:lstStyle/>
          <a:p>
            <a:r>
              <a:rPr lang="en-US"/>
              <a:t>Matrix multiplication algorithms</a:t>
            </a:r>
          </a:p>
        </p:txBody>
      </p:sp>
      <p:sp>
        <p:nvSpPr>
          <p:cNvPr id="3" name="Subtitle 2">
            <a:extLst>
              <a:ext uri="{FF2B5EF4-FFF2-40B4-BE49-F238E27FC236}">
                <a16:creationId xmlns:a16="http://schemas.microsoft.com/office/drawing/2014/main" id="{A14DE58C-6C21-FFF9-7C94-BD6AC8BCA670}"/>
              </a:ext>
            </a:extLst>
          </p:cNvPr>
          <p:cNvSpPr>
            <a:spLocks noGrp="1"/>
          </p:cNvSpPr>
          <p:nvPr>
            <p:ph type="subTitle" idx="1"/>
          </p:nvPr>
        </p:nvSpPr>
        <p:spPr/>
        <p:txBody>
          <a:bodyPr/>
          <a:lstStyle/>
          <a:p>
            <a:r>
              <a:rPr lang="en-US"/>
              <a:t>Kiran smelser, Eli Jordan, Connor O’Neill</a:t>
            </a:r>
          </a:p>
        </p:txBody>
      </p:sp>
    </p:spTree>
    <p:extLst>
      <p:ext uri="{BB962C8B-B14F-4D97-AF65-F5344CB8AC3E}">
        <p14:creationId xmlns:p14="http://schemas.microsoft.com/office/powerpoint/2010/main" val="67148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ED2-3D74-25D3-84AB-BCB3C12D2515}"/>
              </a:ext>
            </a:extLst>
          </p:cNvPr>
          <p:cNvSpPr>
            <a:spLocks noGrp="1"/>
          </p:cNvSpPr>
          <p:nvPr>
            <p:ph type="title"/>
          </p:nvPr>
        </p:nvSpPr>
        <p:spPr/>
        <p:txBody>
          <a:bodyPr/>
          <a:lstStyle/>
          <a:p>
            <a:r>
              <a:rPr lang="en-US"/>
              <a:t>Coppersmith-</a:t>
            </a:r>
            <a:r>
              <a:rPr lang="en-US" err="1"/>
              <a:t>winograd</a:t>
            </a:r>
            <a:endParaRPr lang="en-US"/>
          </a:p>
        </p:txBody>
      </p:sp>
      <p:sp>
        <p:nvSpPr>
          <p:cNvPr id="3" name="Content Placeholder 2">
            <a:extLst>
              <a:ext uri="{FF2B5EF4-FFF2-40B4-BE49-F238E27FC236}">
                <a16:creationId xmlns:a16="http://schemas.microsoft.com/office/drawing/2014/main" id="{02312D06-AF18-81DD-C7D8-9BC1B7F81EC0}"/>
              </a:ext>
            </a:extLst>
          </p:cNvPr>
          <p:cNvSpPr>
            <a:spLocks noGrp="1"/>
          </p:cNvSpPr>
          <p:nvPr>
            <p:ph idx="1"/>
          </p:nvPr>
        </p:nvSpPr>
        <p:spPr>
          <a:xfrm>
            <a:off x="1141413" y="2045037"/>
            <a:ext cx="9905999" cy="4194445"/>
          </a:xfrm>
        </p:spPr>
        <p:txBody>
          <a:bodyPr>
            <a:normAutofit fontScale="92500" lnSpcReduction="10000"/>
          </a:bodyPr>
          <a:lstStyle/>
          <a:p>
            <a:r>
              <a:rPr lang="en-US" sz="2800" dirty="0"/>
              <a:t>Based on the idea that if multiplication of the block matrices of a larger matrix can be approximated efficiently, then those approximate multiplications can be used to compute exact multiplication more efficiently on single matrices (3).</a:t>
            </a:r>
          </a:p>
          <a:p>
            <a:r>
              <a:rPr lang="en-US" sz="2800" dirty="0"/>
              <a:t>Generalization of Strassen’s divide and conquer approach (3):</a:t>
            </a:r>
          </a:p>
          <a:p>
            <a:pPr lvl="1"/>
            <a:r>
              <a:rPr lang="en-US" sz="2300" dirty="0"/>
              <a:t>Breaks down the matrix multiplication problem into smaller subproblems.</a:t>
            </a:r>
          </a:p>
          <a:p>
            <a:pPr lvl="1"/>
            <a:r>
              <a:rPr lang="en-US" sz="2300" dirty="0"/>
              <a:t>Recursively multiplies submatrices to compute the result.</a:t>
            </a:r>
          </a:p>
          <a:p>
            <a:r>
              <a:rPr lang="en-US" sz="2600" dirty="0"/>
              <a:t>Utilizes fewer multiplications by exploiting symmetries and redundancies in the intermediate computations (3).</a:t>
            </a:r>
          </a:p>
          <a:p>
            <a:pPr lvl="1"/>
            <a:endParaRPr lang="en-US" dirty="0"/>
          </a:p>
        </p:txBody>
      </p:sp>
    </p:spTree>
    <p:extLst>
      <p:ext uri="{BB962C8B-B14F-4D97-AF65-F5344CB8AC3E}">
        <p14:creationId xmlns:p14="http://schemas.microsoft.com/office/powerpoint/2010/main" val="39550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564A-06B9-627E-2418-7454A2DC93F6}"/>
              </a:ext>
            </a:extLst>
          </p:cNvPr>
          <p:cNvSpPr>
            <a:spLocks noGrp="1"/>
          </p:cNvSpPr>
          <p:nvPr>
            <p:ph type="title"/>
          </p:nvPr>
        </p:nvSpPr>
        <p:spPr/>
        <p:txBody>
          <a:bodyPr/>
          <a:lstStyle/>
          <a:p>
            <a:r>
              <a:rPr lang="en-US"/>
              <a:t>Runtime and space usage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559E0-1CC6-7420-5069-3C740EC9F4D3}"/>
                  </a:ext>
                </a:extLst>
              </p:cNvPr>
              <p:cNvSpPr>
                <a:spLocks noGrp="1"/>
              </p:cNvSpPr>
              <p:nvPr>
                <p:ph idx="1"/>
              </p:nvPr>
            </p:nvSpPr>
            <p:spPr>
              <a:xfrm>
                <a:off x="1141413" y="2097088"/>
                <a:ext cx="9905999" cy="3989995"/>
              </a:xfrm>
            </p:spPr>
            <p:txBody>
              <a:bodyPr>
                <a:normAutofit/>
              </a:bodyPr>
              <a:lstStyle/>
              <a:p>
                <a:r>
                  <a:rPr lang="en-US" dirty="0"/>
                  <a:t>The theoretical runtime of the Coppersmith-Winograd matrix multiplication algorithm is approximately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2.376</m:t>
                        </m:r>
                      </m:sup>
                    </m:sSup>
                    <m:r>
                      <a:rPr lang="en-US" b="0" i="1" smtClean="0">
                        <a:latin typeface="Cambria Math" panose="02040503050406030204" pitchFamily="18" charset="0"/>
                      </a:rPr>
                      <m:t>)</m:t>
                    </m:r>
                  </m:oMath>
                </a14:m>
                <a:r>
                  <a:rPr lang="en-US" dirty="0"/>
                  <a:t> for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pt-BR" dirty="0"/>
                  <a:t> size matrices</a:t>
                </a:r>
                <a:r>
                  <a:rPr lang="en-US" dirty="0"/>
                  <a:t> (3).</a:t>
                </a:r>
              </a:p>
              <a:p>
                <a:pPr lvl="1"/>
                <a:r>
                  <a:rPr lang="en-US" dirty="0"/>
                  <a:t>Generally, not used in practice because it only provides a significant decrease in runtime for very large matrices.</a:t>
                </a:r>
              </a:p>
              <a:p>
                <a:r>
                  <a:rPr lang="en-US" dirty="0"/>
                  <a:t>The space complexity of our implementation in Java was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is the dimension of the matrix.</a:t>
                </a:r>
              </a:p>
              <a:p>
                <a:pPr lvl="1"/>
                <a:r>
                  <a:rPr lang="en-US" dirty="0"/>
                  <a:t>The function </a:t>
                </a:r>
                <a:r>
                  <a:rPr lang="en-US" dirty="0" err="1"/>
                  <a:t>multiplyRecursive</a:t>
                </a:r>
                <a:r>
                  <a:rPr lang="en-US" dirty="0"/>
                  <a:t>() uses space for submatrices which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a:t>
                </a:r>
              </a:p>
              <a:p>
                <a:pPr lvl="1"/>
                <a:r>
                  <a:rPr lang="en-US" dirty="0"/>
                  <a:t>Additionally, the recursion depth of the </a:t>
                </a:r>
                <a:r>
                  <a:rPr lang="en-US" dirty="0" err="1"/>
                  <a:t>multiplyRecursive</a:t>
                </a:r>
                <a:r>
                  <a:rPr lang="en-US" dirty="0"/>
                  <a:t>() function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func>
                  </m:oMath>
                </a14:m>
                <a:r>
                  <a:rPr lang="en-US" dirty="0"/>
                  <a:t>.</a:t>
                </a:r>
              </a:p>
            </p:txBody>
          </p:sp>
        </mc:Choice>
        <mc:Fallback xmlns="">
          <p:sp>
            <p:nvSpPr>
              <p:cNvPr id="3" name="Content Placeholder 2">
                <a:extLst>
                  <a:ext uri="{FF2B5EF4-FFF2-40B4-BE49-F238E27FC236}">
                    <a16:creationId xmlns:a16="http://schemas.microsoft.com/office/drawing/2014/main" id="{703559E0-1CC6-7420-5069-3C740EC9F4D3}"/>
                  </a:ext>
                </a:extLst>
              </p:cNvPr>
              <p:cNvSpPr>
                <a:spLocks noGrp="1" noRot="1" noChangeAspect="1" noMove="1" noResize="1" noEditPoints="1" noAdjustHandles="1" noChangeArrowheads="1" noChangeShapeType="1" noTextEdit="1"/>
              </p:cNvSpPr>
              <p:nvPr>
                <p:ph idx="1"/>
              </p:nvPr>
            </p:nvSpPr>
            <p:spPr>
              <a:xfrm>
                <a:off x="1141413" y="2097088"/>
                <a:ext cx="9905999" cy="3989995"/>
              </a:xfrm>
              <a:blipFill>
                <a:blip r:embed="rId2"/>
                <a:stretch>
                  <a:fillRect l="-1231" t="-1985" r="-123"/>
                </a:stretch>
              </a:blipFill>
            </p:spPr>
            <p:txBody>
              <a:bodyPr/>
              <a:lstStyle/>
              <a:p>
                <a:r>
                  <a:rPr lang="en-US">
                    <a:noFill/>
                  </a:rPr>
                  <a:t> </a:t>
                </a:r>
              </a:p>
            </p:txBody>
          </p:sp>
        </mc:Fallback>
      </mc:AlternateContent>
    </p:spTree>
    <p:extLst>
      <p:ext uri="{BB962C8B-B14F-4D97-AF65-F5344CB8AC3E}">
        <p14:creationId xmlns:p14="http://schemas.microsoft.com/office/powerpoint/2010/main" val="149034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4F9C-81AB-1986-9BB8-FAAA3447D479}"/>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B1A7F7E6-A73E-5D1A-90DA-33CC11F27FC5}"/>
              </a:ext>
            </a:extLst>
          </p:cNvPr>
          <p:cNvSpPr>
            <a:spLocks noGrp="1"/>
          </p:cNvSpPr>
          <p:nvPr>
            <p:ph idx="1"/>
          </p:nvPr>
        </p:nvSpPr>
        <p:spPr>
          <a:xfrm>
            <a:off x="1141413" y="1907014"/>
            <a:ext cx="9905999" cy="4332468"/>
          </a:xfrm>
        </p:spPr>
        <p:txBody>
          <a:bodyPr>
            <a:normAutofit/>
          </a:bodyPr>
          <a:lstStyle/>
          <a:p>
            <a:r>
              <a:rPr lang="en-US" dirty="0"/>
              <a:t>The Coppersmith-Winograd algorithm involves complex mathematical concepts and implementing it in Java requires a deep understanding of linear algebra.</a:t>
            </a:r>
          </a:p>
          <a:p>
            <a:r>
              <a:rPr lang="en-US" dirty="0"/>
              <a:t>The overhead associated with translating the algorithmic complexities into code makes it far less efficient than even the iterative approach to matrix multiplication. </a:t>
            </a:r>
          </a:p>
          <a:p>
            <a:r>
              <a:rPr lang="en-US" dirty="0"/>
              <a:t>As stated in a previous slide, this algorithm is not practical for most real-world applications because it only becomes faster than the simpler cubic-time algorithms for impractically large square matrices (3).</a:t>
            </a:r>
            <a:endParaRPr lang="en-US"/>
          </a:p>
        </p:txBody>
      </p:sp>
    </p:spTree>
    <p:extLst>
      <p:ext uri="{BB962C8B-B14F-4D97-AF65-F5344CB8AC3E}">
        <p14:creationId xmlns:p14="http://schemas.microsoft.com/office/powerpoint/2010/main" val="310010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F0DA7-85F5-D7FC-1C41-D3E4284F9D5D}"/>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31E75434-4A6B-DA23-788B-D7D0FDF1FC30}"/>
              </a:ext>
            </a:extLst>
          </p:cNvPr>
          <p:cNvSpPr>
            <a:spLocks noGrp="1"/>
          </p:cNvSpPr>
          <p:nvPr>
            <p:ph idx="1"/>
          </p:nvPr>
        </p:nvSpPr>
        <p:spPr/>
        <p:txBody>
          <a:bodyPr vert="horz" lIns="91440" tIns="45720" rIns="91440" bIns="45720" rtlCol="0" anchor="t">
            <a:normAutofit fontScale="92500" lnSpcReduction="10000"/>
          </a:bodyPr>
          <a:lstStyle/>
          <a:p>
            <a:pPr marL="342900" indent="-342900">
              <a:buFont typeface="+mj-lt"/>
              <a:buAutoNum type="arabicPeriod"/>
            </a:pPr>
            <a:r>
              <a:rPr lang="en-US" sz="1800" dirty="0">
                <a:ea typeface="+mn-lt"/>
                <a:cs typeface="+mn-lt"/>
              </a:rPr>
              <a:t>Brent, R P. “Algorithms for Matrix Multiplication.” </a:t>
            </a:r>
            <a:r>
              <a:rPr lang="en-US" sz="1800" i="1" dirty="0">
                <a:ea typeface="+mn-lt"/>
                <a:cs typeface="+mn-lt"/>
              </a:rPr>
              <a:t>RPB002</a:t>
            </a:r>
            <a:r>
              <a:rPr lang="en-US" sz="1800" dirty="0">
                <a:ea typeface="+mn-lt"/>
                <a:cs typeface="+mn-lt"/>
              </a:rPr>
              <a:t>, Mar. 1970, </a:t>
            </a:r>
            <a:r>
              <a:rPr lang="en-US" sz="1800" dirty="0">
                <a:ea typeface="+mn-lt"/>
                <a:cs typeface="+mn-lt"/>
                <a:hlinkClick r:id="rId2"/>
              </a:rPr>
              <a:t>www.maths-people.anu.edu.au/~brent/pub/pub002.html#:~:text=Winograd’s%20algorithm%20almost%20halves%20the,n%20%C3%97%20n%20matrix%20multiplications</a:t>
            </a:r>
            <a:r>
              <a:rPr lang="en-US" sz="1800" dirty="0">
                <a:ea typeface="+mn-lt"/>
                <a:cs typeface="+mn-lt"/>
              </a:rPr>
              <a:t>.</a:t>
            </a:r>
          </a:p>
          <a:p>
            <a:pPr marL="342900" indent="-342900">
              <a:buFont typeface="+mj-lt"/>
              <a:buAutoNum type="arabicPeriod"/>
            </a:pPr>
            <a:r>
              <a:rPr lang="en-US" sz="1800" dirty="0">
                <a:ea typeface="+mn-lt"/>
                <a:cs typeface="+mn-lt"/>
              </a:rPr>
              <a:t>Fawzi, </a:t>
            </a:r>
            <a:r>
              <a:rPr lang="en-US" sz="1800" dirty="0" err="1">
                <a:ea typeface="+mn-lt"/>
                <a:cs typeface="+mn-lt"/>
              </a:rPr>
              <a:t>Alhussein</a:t>
            </a:r>
            <a:r>
              <a:rPr lang="en-US" sz="1800" dirty="0">
                <a:ea typeface="+mn-lt"/>
                <a:cs typeface="+mn-lt"/>
              </a:rPr>
              <a:t>, et al. “Discovering Faster Matrix Multiplication Algorithms with Reinforcement Learning.” </a:t>
            </a:r>
            <a:r>
              <a:rPr lang="en-US" sz="1800" i="1" dirty="0">
                <a:ea typeface="+mn-lt"/>
                <a:cs typeface="+mn-lt"/>
              </a:rPr>
              <a:t>Nature News</a:t>
            </a:r>
            <a:r>
              <a:rPr lang="en-US" sz="1800" dirty="0">
                <a:ea typeface="+mn-lt"/>
                <a:cs typeface="+mn-lt"/>
              </a:rPr>
              <a:t>, Nature Publishing Group, 5 Oct. 2022, </a:t>
            </a:r>
            <a:r>
              <a:rPr lang="en-US" sz="1800" dirty="0">
                <a:ea typeface="+mn-lt"/>
                <a:cs typeface="+mn-lt"/>
                <a:hlinkClick r:id="rId3"/>
              </a:rPr>
              <a:t>www.nature.com/articles/s41586-022-05172-4</a:t>
            </a:r>
            <a:r>
              <a:rPr lang="en-US" sz="1800" dirty="0">
                <a:ea typeface="+mn-lt"/>
                <a:cs typeface="+mn-lt"/>
              </a:rPr>
              <a:t>. </a:t>
            </a:r>
          </a:p>
          <a:p>
            <a:pPr marL="342900" indent="-342900">
              <a:buFont typeface="+mj-lt"/>
              <a:buAutoNum type="arabicPeriod"/>
            </a:pPr>
            <a:r>
              <a:rPr lang="en-US" sz="1800" i="1" dirty="0">
                <a:ea typeface="+mn-lt"/>
                <a:cs typeface="+mn-lt"/>
              </a:rPr>
              <a:t>The Coppersmith-Winograd Matrix Multiplication Algorithm</a:t>
            </a:r>
            <a:r>
              <a:rPr lang="en-US" sz="1800" dirty="0">
                <a:ea typeface="+mn-lt"/>
                <a:cs typeface="+mn-lt"/>
              </a:rPr>
              <a:t>, </a:t>
            </a:r>
            <a:r>
              <a:rPr lang="en-US" sz="1800" dirty="0">
                <a:ea typeface="+mn-lt"/>
                <a:cs typeface="+mn-lt"/>
                <a:hlinkClick r:id="rId4"/>
              </a:rPr>
              <a:t>www.auth.cs.wisc.edu/lists/theory-reading/2009-December/pdfmN6UVeUiJ3.pdf</a:t>
            </a:r>
            <a:r>
              <a:rPr lang="en-US" sz="1800" dirty="0">
                <a:ea typeface="+mn-lt"/>
                <a:cs typeface="+mn-lt"/>
              </a:rPr>
              <a:t>. </a:t>
            </a:r>
          </a:p>
          <a:p>
            <a:pPr marL="342900" indent="-342900">
              <a:buFont typeface="+mj-lt"/>
              <a:buAutoNum type="arabicPeriod"/>
            </a:pPr>
            <a:r>
              <a:rPr lang="en-US" sz="1800" dirty="0">
                <a:ea typeface="+mn-lt"/>
                <a:cs typeface="+mn-lt"/>
              </a:rPr>
              <a:t>Bailey, David H. </a:t>
            </a:r>
            <a:r>
              <a:rPr lang="en-US" sz="1800" i="1" dirty="0">
                <a:ea typeface="+mn-lt"/>
                <a:cs typeface="+mn-lt"/>
              </a:rPr>
              <a:t>Strassen Matrix Multiplication</a:t>
            </a:r>
            <a:r>
              <a:rPr lang="en-US" sz="1800" dirty="0">
                <a:ea typeface="+mn-lt"/>
                <a:cs typeface="+mn-lt"/>
              </a:rPr>
              <a:t>, </a:t>
            </a:r>
            <a:r>
              <a:rPr lang="en-US" sz="1800" dirty="0">
                <a:ea typeface="+mn-lt"/>
                <a:cs typeface="+mn-lt"/>
                <a:hlinkClick r:id="rId5"/>
              </a:rPr>
              <a:t>www.davidhbailey.com/dhbpapers/strassen.pdf</a:t>
            </a:r>
            <a:r>
              <a:rPr lang="en-US" sz="1800" dirty="0">
                <a:ea typeface="+mn-lt"/>
                <a:cs typeface="+mn-lt"/>
              </a:rPr>
              <a:t>. </a:t>
            </a:r>
          </a:p>
          <a:p>
            <a:pPr marL="342900" indent="-342900">
              <a:buFont typeface="+mj-lt"/>
              <a:buAutoNum type="arabicPeriod"/>
            </a:pPr>
            <a:r>
              <a:rPr lang="en-US" sz="1800" i="1" dirty="0">
                <a:ea typeface="+mn-lt"/>
                <a:cs typeface="+mn-lt"/>
              </a:rPr>
              <a:t>Matrix Multiplication: Strassen’s Algorithm - Stanford University</a:t>
            </a:r>
            <a:r>
              <a:rPr lang="en-US" sz="1800" dirty="0">
                <a:ea typeface="+mn-lt"/>
                <a:cs typeface="+mn-lt"/>
              </a:rPr>
              <a:t>, </a:t>
            </a:r>
            <a:r>
              <a:rPr lang="en-US" sz="1800" dirty="0">
                <a:ea typeface="+mn-lt"/>
                <a:cs typeface="+mn-lt"/>
                <a:hlinkClick r:id="rId6"/>
              </a:rPr>
              <a:t>www.web.stanford.edu/~rezab/classes/cme323/S16/notes/Lecture03/cme323_lec3.pdf</a:t>
            </a:r>
            <a:r>
              <a:rPr lang="en-US" sz="1800" dirty="0">
                <a:ea typeface="+mn-lt"/>
                <a:cs typeface="+mn-lt"/>
              </a:rPr>
              <a:t>.</a:t>
            </a:r>
            <a:endParaRPr lang="en-US" sz="1800" dirty="0"/>
          </a:p>
        </p:txBody>
      </p:sp>
    </p:spTree>
    <p:extLst>
      <p:ext uri="{BB962C8B-B14F-4D97-AF65-F5344CB8AC3E}">
        <p14:creationId xmlns:p14="http://schemas.microsoft.com/office/powerpoint/2010/main" val="150300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ECAD-53C3-E6F1-DF0D-F4710AC89635}"/>
              </a:ext>
            </a:extLst>
          </p:cNvPr>
          <p:cNvSpPr>
            <a:spLocks noGrp="1"/>
          </p:cNvSpPr>
          <p:nvPr>
            <p:ph type="title"/>
          </p:nvPr>
        </p:nvSpPr>
        <p:spPr/>
        <p:txBody>
          <a:bodyPr/>
          <a:lstStyle/>
          <a:p>
            <a:r>
              <a:rPr lang="en-US" dirty="0"/>
              <a:t>Relevance</a:t>
            </a:r>
          </a:p>
        </p:txBody>
      </p:sp>
      <p:sp>
        <p:nvSpPr>
          <p:cNvPr id="3" name="Content Placeholder 2">
            <a:extLst>
              <a:ext uri="{FF2B5EF4-FFF2-40B4-BE49-F238E27FC236}">
                <a16:creationId xmlns:a16="http://schemas.microsoft.com/office/drawing/2014/main" id="{15F5D238-DB85-DA74-F841-D2677C25AA41}"/>
              </a:ext>
            </a:extLst>
          </p:cNvPr>
          <p:cNvSpPr>
            <a:spLocks noGrp="1"/>
          </p:cNvSpPr>
          <p:nvPr>
            <p:ph idx="1"/>
          </p:nvPr>
        </p:nvSpPr>
        <p:spPr>
          <a:xfrm>
            <a:off x="1141412" y="2249486"/>
            <a:ext cx="9905999" cy="4159939"/>
          </a:xfrm>
        </p:spPr>
        <p:txBody>
          <a:bodyPr/>
          <a:lstStyle/>
          <a:p>
            <a:r>
              <a:rPr lang="en-US" dirty="0"/>
              <a:t>Improves the runtime of standard matrix multiplication which is 𝑂(𝑁^3) by decreasing the total number of operations performed (1).</a:t>
            </a:r>
          </a:p>
          <a:p>
            <a:r>
              <a:rPr lang="en-US" dirty="0"/>
              <a:t>However, there is not an algorithm for solving large matrix multiplication efficiently causing it to have a costly runtime regardless of the algorithm.</a:t>
            </a:r>
          </a:p>
          <a:p>
            <a:r>
              <a:rPr lang="en-US" dirty="0"/>
              <a:t>AI is currently being used to improve on the current algorithms or create a new one that performs matrix multiplication much more efficiently (2).</a:t>
            </a:r>
          </a:p>
        </p:txBody>
      </p:sp>
    </p:spTree>
    <p:extLst>
      <p:ext uri="{BB962C8B-B14F-4D97-AF65-F5344CB8AC3E}">
        <p14:creationId xmlns:p14="http://schemas.microsoft.com/office/powerpoint/2010/main" val="67592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78D7-121A-DAF5-FBAC-43C9F76B50CD}"/>
              </a:ext>
            </a:extLst>
          </p:cNvPr>
          <p:cNvSpPr>
            <a:spLocks noGrp="1"/>
          </p:cNvSpPr>
          <p:nvPr>
            <p:ph type="title"/>
          </p:nvPr>
        </p:nvSpPr>
        <p:spPr/>
        <p:txBody>
          <a:bodyPr/>
          <a:lstStyle/>
          <a:p>
            <a:r>
              <a:rPr lang="en-US"/>
              <a:t>Development Process</a:t>
            </a:r>
          </a:p>
        </p:txBody>
      </p:sp>
      <p:graphicFrame>
        <p:nvGraphicFramePr>
          <p:cNvPr id="4" name="Content Placeholder 3">
            <a:extLst>
              <a:ext uri="{FF2B5EF4-FFF2-40B4-BE49-F238E27FC236}">
                <a16:creationId xmlns:a16="http://schemas.microsoft.com/office/drawing/2014/main" id="{2B1E854F-7BE4-5BD6-9F38-92624FEB70BE}"/>
              </a:ext>
            </a:extLst>
          </p:cNvPr>
          <p:cNvGraphicFramePr>
            <a:graphicFrameLocks noGrp="1"/>
          </p:cNvGraphicFramePr>
          <p:nvPr>
            <p:ph idx="1"/>
            <p:extLst>
              <p:ext uri="{D42A27DB-BD31-4B8C-83A1-F6EECF244321}">
                <p14:modId xmlns:p14="http://schemas.microsoft.com/office/powerpoint/2010/main" val="1498138118"/>
              </p:ext>
            </p:extLst>
          </p:nvPr>
        </p:nvGraphicFramePr>
        <p:xfrm>
          <a:off x="915194" y="2097088"/>
          <a:ext cx="10361611" cy="3984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94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ED2-3D74-25D3-84AB-BCB3C12D2515}"/>
              </a:ext>
            </a:extLst>
          </p:cNvPr>
          <p:cNvSpPr>
            <a:spLocks noGrp="1"/>
          </p:cNvSpPr>
          <p:nvPr>
            <p:ph type="title"/>
          </p:nvPr>
        </p:nvSpPr>
        <p:spPr/>
        <p:txBody>
          <a:bodyPr/>
          <a:lstStyle/>
          <a:p>
            <a:r>
              <a:rPr lang="en-US"/>
              <a:t>Strassen</a:t>
            </a:r>
          </a:p>
        </p:txBody>
      </p:sp>
      <p:sp>
        <p:nvSpPr>
          <p:cNvPr id="3" name="Content Placeholder 2">
            <a:extLst>
              <a:ext uri="{FF2B5EF4-FFF2-40B4-BE49-F238E27FC236}">
                <a16:creationId xmlns:a16="http://schemas.microsoft.com/office/drawing/2014/main" id="{02312D06-AF18-81DD-C7D8-9BC1B7F81EC0}"/>
              </a:ext>
            </a:extLst>
          </p:cNvPr>
          <p:cNvSpPr>
            <a:spLocks noGrp="1"/>
          </p:cNvSpPr>
          <p:nvPr>
            <p:ph idx="1"/>
          </p:nvPr>
        </p:nvSpPr>
        <p:spPr/>
        <p:txBody>
          <a:bodyPr vert="horz" lIns="91440" tIns="45720" rIns="91440" bIns="45720" rtlCol="0" anchor="t">
            <a:normAutofit lnSpcReduction="10000"/>
          </a:bodyPr>
          <a:lstStyle/>
          <a:p>
            <a:r>
              <a:rPr lang="en-US"/>
              <a:t>Implements a divide and conquer technique that divides each matrix into four submatrices each (8 total). Then computes the submatrices to form 4 quadrants. Then the four quadrants are combined to make the final resulting matrix (5).</a:t>
            </a:r>
          </a:p>
          <a:p>
            <a:r>
              <a:rPr lang="en-US"/>
              <a:t>This algorithm performs only 7 multiplications recursively instead of the 8 multiplications performed in the iterative/naïve approach of just multiplying each respective element in each matrix together until they are all multiplied (5).</a:t>
            </a:r>
          </a:p>
          <a:p>
            <a:endParaRPr lang="en-US"/>
          </a:p>
        </p:txBody>
      </p:sp>
    </p:spTree>
    <p:extLst>
      <p:ext uri="{BB962C8B-B14F-4D97-AF65-F5344CB8AC3E}">
        <p14:creationId xmlns:p14="http://schemas.microsoft.com/office/powerpoint/2010/main" val="129662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564A-06B9-627E-2418-7454A2DC93F6}"/>
              </a:ext>
            </a:extLst>
          </p:cNvPr>
          <p:cNvSpPr>
            <a:spLocks noGrp="1"/>
          </p:cNvSpPr>
          <p:nvPr>
            <p:ph type="title"/>
          </p:nvPr>
        </p:nvSpPr>
        <p:spPr/>
        <p:txBody>
          <a:bodyPr/>
          <a:lstStyle/>
          <a:p>
            <a:r>
              <a:rPr lang="en-US"/>
              <a:t>Runtime and space usage</a:t>
            </a:r>
          </a:p>
        </p:txBody>
      </p:sp>
      <p:sp>
        <p:nvSpPr>
          <p:cNvPr id="3" name="Content Placeholder 2">
            <a:extLst>
              <a:ext uri="{FF2B5EF4-FFF2-40B4-BE49-F238E27FC236}">
                <a16:creationId xmlns:a16="http://schemas.microsoft.com/office/drawing/2014/main" id="{703559E0-1CC6-7420-5069-3C740EC9F4D3}"/>
              </a:ext>
            </a:extLst>
          </p:cNvPr>
          <p:cNvSpPr>
            <a:spLocks noGrp="1"/>
          </p:cNvSpPr>
          <p:nvPr>
            <p:ph idx="1"/>
          </p:nvPr>
        </p:nvSpPr>
        <p:spPr/>
        <p:txBody>
          <a:bodyPr vert="horz" lIns="91440" tIns="45720" rIns="91440" bIns="45720" rtlCol="0" anchor="t">
            <a:normAutofit/>
          </a:bodyPr>
          <a:lstStyle/>
          <a:p>
            <a:r>
              <a:rPr lang="en-US" dirty="0"/>
              <a:t>The runtime for Strassen's algorithm theoretically is O(N^2.81), where N = 2^n sized matrices (5).</a:t>
            </a:r>
          </a:p>
          <a:p>
            <a:pPr lvl="1">
              <a:buFont typeface="Courier New" panose="020B0604020202020204" pitchFamily="34" charset="0"/>
              <a:buChar char="o"/>
            </a:pPr>
            <a:r>
              <a:rPr lang="en-US" dirty="0"/>
              <a:t>When looking closer into the runtime though, the algorithm has a far larger constant than the naïve approach, and it becomes better than the naïve approach around when the size of the matrices is around 1000x1000 (5).</a:t>
            </a:r>
          </a:p>
          <a:p>
            <a:r>
              <a:rPr lang="en-US" dirty="0"/>
              <a:t>The space complexity is O(log(N)N^2) from the maximum depth of the recursion being log(N) and creating the sub-matrices being O(N^2).</a:t>
            </a:r>
            <a:endParaRPr lang="en-US"/>
          </a:p>
        </p:txBody>
      </p:sp>
    </p:spTree>
    <p:extLst>
      <p:ext uri="{BB962C8B-B14F-4D97-AF65-F5344CB8AC3E}">
        <p14:creationId xmlns:p14="http://schemas.microsoft.com/office/powerpoint/2010/main" val="3259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4F9C-81AB-1986-9BB8-FAAA3447D479}"/>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B1A7F7E6-A73E-5D1A-90DA-33CC11F27FC5}"/>
              </a:ext>
            </a:extLst>
          </p:cNvPr>
          <p:cNvSpPr>
            <a:spLocks noGrp="1"/>
          </p:cNvSpPr>
          <p:nvPr>
            <p:ph idx="1"/>
          </p:nvPr>
        </p:nvSpPr>
        <p:spPr/>
        <p:txBody>
          <a:bodyPr vert="horz" lIns="91440" tIns="45720" rIns="91440" bIns="45720" rtlCol="0" anchor="t">
            <a:normAutofit lnSpcReduction="10000"/>
          </a:bodyPr>
          <a:lstStyle/>
          <a:p>
            <a:r>
              <a:rPr lang="en-US" dirty="0"/>
              <a:t>Converting the math for the algorithm into code was challenging for me in the implementation of Strassen's matrix multiplication algorithm in Java.</a:t>
            </a:r>
          </a:p>
          <a:p>
            <a:r>
              <a:rPr lang="en-US" dirty="0"/>
              <a:t>Splitting and then joining the matrices in Java was also difficult for me to wrap my head around.</a:t>
            </a:r>
          </a:p>
          <a:p>
            <a:r>
              <a:rPr lang="en-US" dirty="0"/>
              <a:t>Strassen's is more theoretical than practical as it takes 1e9 operations for the naïve approach when the size of the array is 1000x1000 (when Strassen's becomes better than naïve), which about the limit that a single processor can handle (5).</a:t>
            </a:r>
            <a:endParaRPr lang="en-US"/>
          </a:p>
        </p:txBody>
      </p:sp>
    </p:spTree>
    <p:extLst>
      <p:ext uri="{BB962C8B-B14F-4D97-AF65-F5344CB8AC3E}">
        <p14:creationId xmlns:p14="http://schemas.microsoft.com/office/powerpoint/2010/main" val="33804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ED2-3D74-25D3-84AB-BCB3C12D2515}"/>
              </a:ext>
            </a:extLst>
          </p:cNvPr>
          <p:cNvSpPr>
            <a:spLocks noGrp="1"/>
          </p:cNvSpPr>
          <p:nvPr>
            <p:ph type="title"/>
          </p:nvPr>
        </p:nvSpPr>
        <p:spPr/>
        <p:txBody>
          <a:bodyPr/>
          <a:lstStyle/>
          <a:p>
            <a:r>
              <a:rPr lang="en-US"/>
              <a:t>Strassen (non-square)</a:t>
            </a:r>
          </a:p>
        </p:txBody>
      </p:sp>
      <p:sp>
        <p:nvSpPr>
          <p:cNvPr id="3" name="Content Placeholder 2">
            <a:extLst>
              <a:ext uri="{FF2B5EF4-FFF2-40B4-BE49-F238E27FC236}">
                <a16:creationId xmlns:a16="http://schemas.microsoft.com/office/drawing/2014/main" id="{02312D06-AF18-81DD-C7D8-9BC1B7F81EC0}"/>
              </a:ext>
            </a:extLst>
          </p:cNvPr>
          <p:cNvSpPr>
            <a:spLocks noGrp="1"/>
          </p:cNvSpPr>
          <p:nvPr>
            <p:ph idx="1"/>
          </p:nvPr>
        </p:nvSpPr>
        <p:spPr/>
        <p:txBody>
          <a:bodyPr vert="horz" lIns="91440" tIns="45720" rIns="91440" bIns="45720" rtlCol="0" anchor="t">
            <a:normAutofit fontScale="70000" lnSpcReduction="20000"/>
          </a:bodyPr>
          <a:lstStyle/>
          <a:p>
            <a:r>
              <a:rPr lang="en-US" dirty="0"/>
              <a:t>Can use one of two techniques</a:t>
            </a:r>
          </a:p>
          <a:p>
            <a:pPr lvl="1"/>
            <a:r>
              <a:rPr lang="en-US" dirty="0"/>
              <a:t>Padding</a:t>
            </a:r>
          </a:p>
          <a:p>
            <a:pPr lvl="1"/>
            <a:r>
              <a:rPr lang="en-US" dirty="0"/>
              <a:t>Partitioning</a:t>
            </a:r>
          </a:p>
          <a:p>
            <a:r>
              <a:rPr lang="en-US" dirty="0"/>
              <a:t>Padding</a:t>
            </a:r>
          </a:p>
          <a:p>
            <a:pPr lvl="1"/>
            <a:r>
              <a:rPr lang="en-US" dirty="0"/>
              <a:t>This is the method that I used to solve the non-square issue</a:t>
            </a:r>
          </a:p>
          <a:p>
            <a:pPr lvl="1"/>
            <a:r>
              <a:rPr lang="en-US" dirty="0"/>
              <a:t>Involves adding rows or columns filled with zeros to the matrix</a:t>
            </a:r>
          </a:p>
          <a:p>
            <a:pPr lvl="1"/>
            <a:r>
              <a:rPr lang="en-US" dirty="0"/>
              <a:t>Used this to pad the matrix to be two squares that are powers of 2</a:t>
            </a:r>
          </a:p>
          <a:p>
            <a:pPr lvl="1"/>
            <a:r>
              <a:rPr lang="en-US" dirty="0"/>
              <a:t>Have to check to check to make sure all dimensions are the same</a:t>
            </a:r>
          </a:p>
          <a:p>
            <a:pPr lvl="1"/>
            <a:r>
              <a:rPr lang="en-US" dirty="0"/>
              <a:t>Helps to align the matrices to fit the criteria for Strassen's method</a:t>
            </a:r>
          </a:p>
          <a:p>
            <a:r>
              <a:rPr lang="en-US" dirty="0"/>
              <a:t>It also is more practical for large arrays as it is benefits cannot be seen as well in smaller arrays</a:t>
            </a:r>
          </a:p>
          <a:p>
            <a:r>
              <a:rPr lang="en-US" sz="2200" dirty="0">
                <a:latin typeface="TW Cen MT"/>
              </a:rPr>
              <a:t>Additional considerations must be taken into account to make sure the items line up</a:t>
            </a:r>
            <a:endParaRPr lang="en-US" dirty="0"/>
          </a:p>
          <a:p>
            <a:endParaRPr lang="en-US" dirty="0"/>
          </a:p>
        </p:txBody>
      </p:sp>
    </p:spTree>
    <p:extLst>
      <p:ext uri="{BB962C8B-B14F-4D97-AF65-F5344CB8AC3E}">
        <p14:creationId xmlns:p14="http://schemas.microsoft.com/office/powerpoint/2010/main" val="96266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564A-06B9-627E-2418-7454A2DC93F6}"/>
              </a:ext>
            </a:extLst>
          </p:cNvPr>
          <p:cNvSpPr>
            <a:spLocks noGrp="1"/>
          </p:cNvSpPr>
          <p:nvPr>
            <p:ph type="title"/>
          </p:nvPr>
        </p:nvSpPr>
        <p:spPr/>
        <p:txBody>
          <a:bodyPr/>
          <a:lstStyle/>
          <a:p>
            <a:r>
              <a:rPr lang="en-US"/>
              <a:t>Runtime and space usage</a:t>
            </a:r>
          </a:p>
        </p:txBody>
      </p:sp>
      <p:sp>
        <p:nvSpPr>
          <p:cNvPr id="3" name="Content Placeholder 2">
            <a:extLst>
              <a:ext uri="{FF2B5EF4-FFF2-40B4-BE49-F238E27FC236}">
                <a16:creationId xmlns:a16="http://schemas.microsoft.com/office/drawing/2014/main" id="{703559E0-1CC6-7420-5069-3C740EC9F4D3}"/>
              </a:ext>
            </a:extLst>
          </p:cNvPr>
          <p:cNvSpPr>
            <a:spLocks noGrp="1"/>
          </p:cNvSpPr>
          <p:nvPr>
            <p:ph idx="1"/>
          </p:nvPr>
        </p:nvSpPr>
        <p:spPr/>
        <p:txBody>
          <a:bodyPr vert="horz" lIns="91440" tIns="45720" rIns="91440" bIns="45720" rtlCol="0" anchor="t">
            <a:normAutofit/>
          </a:bodyPr>
          <a:lstStyle/>
          <a:p>
            <a:r>
              <a:rPr lang="en-US" dirty="0"/>
              <a:t>Still is about O(N^2.81) but the techniques do cause it to be a bit longer in practice</a:t>
            </a:r>
          </a:p>
          <a:p>
            <a:r>
              <a:rPr lang="en-US" dirty="0"/>
              <a:t>Much of this is dependent on if the matrix is very lopsided or not which can cause the padding of the array to take much longer</a:t>
            </a:r>
          </a:p>
          <a:p>
            <a:r>
              <a:rPr lang="en-US" dirty="0"/>
              <a:t>The space usage is O(max(</a:t>
            </a:r>
            <a:r>
              <a:rPr lang="en-US" dirty="0" err="1"/>
              <a:t>n,m,p</a:t>
            </a:r>
            <a:r>
              <a:rPr lang="en-US" dirty="0"/>
              <a:t>)) with the variables being the different dimensions of the array</a:t>
            </a:r>
          </a:p>
        </p:txBody>
      </p:sp>
    </p:spTree>
    <p:extLst>
      <p:ext uri="{BB962C8B-B14F-4D97-AF65-F5344CB8AC3E}">
        <p14:creationId xmlns:p14="http://schemas.microsoft.com/office/powerpoint/2010/main" val="19012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4F9C-81AB-1986-9BB8-FAAA3447D479}"/>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B1A7F7E6-A73E-5D1A-90DA-33CC11F27FC5}"/>
              </a:ext>
            </a:extLst>
          </p:cNvPr>
          <p:cNvSpPr>
            <a:spLocks noGrp="1"/>
          </p:cNvSpPr>
          <p:nvPr>
            <p:ph idx="1"/>
          </p:nvPr>
        </p:nvSpPr>
        <p:spPr/>
        <p:txBody>
          <a:bodyPr vert="horz" lIns="91440" tIns="45720" rIns="91440" bIns="45720" rtlCol="0" anchor="t">
            <a:normAutofit fontScale="92500"/>
          </a:bodyPr>
          <a:lstStyle/>
          <a:p>
            <a:r>
              <a:rPr lang="en-US" dirty="0"/>
              <a:t>Having to develop Strassen's method for square matrices and modifying that to fit non-square matrices</a:t>
            </a:r>
          </a:p>
          <a:p>
            <a:r>
              <a:rPr lang="en-US" dirty="0"/>
              <a:t>Padding can produce numerous issues with space usage and how to handle the zeros</a:t>
            </a:r>
          </a:p>
          <a:p>
            <a:r>
              <a:rPr lang="en-US" dirty="0"/>
              <a:t>Understanding the math behind the concepts of padding and the general math behind Strassen's method</a:t>
            </a:r>
          </a:p>
          <a:p>
            <a:r>
              <a:rPr lang="en-US" dirty="0"/>
              <a:t>The overhead associated with padding resulting in longer runtimes and larger space usage</a:t>
            </a:r>
          </a:p>
          <a:p>
            <a:endParaRPr lang="en-US" dirty="0"/>
          </a:p>
        </p:txBody>
      </p:sp>
    </p:spTree>
    <p:extLst>
      <p:ext uri="{BB962C8B-B14F-4D97-AF65-F5344CB8AC3E}">
        <p14:creationId xmlns:p14="http://schemas.microsoft.com/office/powerpoint/2010/main" val="2365394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{96118321-D75F-5145-8B1E-885BF064FEA0}tf10001122</Template>
  <TotalTime>0</TotalTime>
  <Words>1055</Words>
  <Application>Microsoft Macintosh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Courier New</vt:lpstr>
      <vt:lpstr>Tw Cen MT</vt:lpstr>
      <vt:lpstr>Tw Cen MT</vt:lpstr>
      <vt:lpstr>Circuit</vt:lpstr>
      <vt:lpstr>Matrix multiplication algorithms</vt:lpstr>
      <vt:lpstr>Relevance</vt:lpstr>
      <vt:lpstr>Development Process</vt:lpstr>
      <vt:lpstr>Strassen</vt:lpstr>
      <vt:lpstr>Runtime and space usage</vt:lpstr>
      <vt:lpstr>Challenges</vt:lpstr>
      <vt:lpstr>Strassen (non-square)</vt:lpstr>
      <vt:lpstr>Runtime and space usage</vt:lpstr>
      <vt:lpstr>Challenges</vt:lpstr>
      <vt:lpstr>Coppersmith-winograd</vt:lpstr>
      <vt:lpstr>Runtime and space usage</vt:lpstr>
      <vt:lpstr>Challenges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multiplication algorithms</dc:title>
  <dc:creator>Smelser, Kiran John - (ksmelser)</dc:creator>
  <cp:lastModifiedBy>Smelser, Kiran John - (ksmelser)</cp:lastModifiedBy>
  <cp:revision>63</cp:revision>
  <dcterms:created xsi:type="dcterms:W3CDTF">2023-11-17T21:20:30Z</dcterms:created>
  <dcterms:modified xsi:type="dcterms:W3CDTF">2023-11-20T23:54:41Z</dcterms:modified>
</cp:coreProperties>
</file>