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E0A8627-A74E-4107-B3EE-425CEA95D6F1}" type="slidenum">
              <a:rPr lang="en-US" smtClean="0"/>
              <a:t>‹#›</a:t>
            </a:fld>
            <a:endParaRPr lang="en-US"/>
          </a:p>
        </p:txBody>
      </p:sp>
    </p:spTree>
    <p:extLst>
      <p:ext uri="{BB962C8B-B14F-4D97-AF65-F5344CB8AC3E}">
        <p14:creationId xmlns:p14="http://schemas.microsoft.com/office/powerpoint/2010/main" val="142973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C0B61-5D9F-4091-8A95-82A933B1F55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373351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180541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2932314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202867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3C0B61-5D9F-4091-8A95-82A933B1F550}"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2067898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3C0B61-5D9F-4091-8A95-82A933B1F550}"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214754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156919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80082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31839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C0B61-5D9F-4091-8A95-82A933B1F55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357785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C0B61-5D9F-4091-8A95-82A933B1F55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149365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C0B61-5D9F-4091-8A95-82A933B1F550}"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161721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C0B61-5D9F-4091-8A95-82A933B1F550}"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52307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C0B61-5D9F-4091-8A95-82A933B1F550}"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404411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C0B61-5D9F-4091-8A95-82A933B1F55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155625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C0B61-5D9F-4091-8A95-82A933B1F55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0A8627-A74E-4107-B3EE-425CEA95D6F1}" type="slidenum">
              <a:rPr lang="en-US" smtClean="0"/>
              <a:t>‹#›</a:t>
            </a:fld>
            <a:endParaRPr lang="en-US"/>
          </a:p>
        </p:txBody>
      </p:sp>
    </p:spTree>
    <p:extLst>
      <p:ext uri="{BB962C8B-B14F-4D97-AF65-F5344CB8AC3E}">
        <p14:creationId xmlns:p14="http://schemas.microsoft.com/office/powerpoint/2010/main" val="56041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3C0B61-5D9F-4091-8A95-82A933B1F550}" type="datetimeFigureOut">
              <a:rPr lang="en-US" smtClean="0"/>
              <a:t>9/25/2023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0A8627-A74E-4107-B3EE-425CEA95D6F1}" type="slidenum">
              <a:rPr lang="en-US" smtClean="0"/>
              <a:t>‹#›</a:t>
            </a:fld>
            <a:endParaRPr lang="en-US"/>
          </a:p>
        </p:txBody>
      </p:sp>
    </p:spTree>
    <p:extLst>
      <p:ext uri="{BB962C8B-B14F-4D97-AF65-F5344CB8AC3E}">
        <p14:creationId xmlns:p14="http://schemas.microsoft.com/office/powerpoint/2010/main" val="10992740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7F2C-2283-7323-1621-4E462E1971A1}"/>
              </a:ext>
            </a:extLst>
          </p:cNvPr>
          <p:cNvSpPr>
            <a:spLocks noGrp="1"/>
          </p:cNvSpPr>
          <p:nvPr>
            <p:ph type="ctrTitle"/>
          </p:nvPr>
        </p:nvSpPr>
        <p:spPr>
          <a:xfrm>
            <a:off x="1683171" y="480483"/>
            <a:ext cx="8825658" cy="2677648"/>
          </a:xfrm>
        </p:spPr>
        <p:txBody>
          <a:bodyPr>
            <a:normAutofit fontScale="90000"/>
          </a:bodyPr>
          <a:lstStyle/>
          <a:p>
            <a:r>
              <a:rPr lang="en-US" sz="6000" b="1" i="0" u="none" strike="noStrike" cap="none" dirty="0">
                <a:solidFill>
                  <a:srgbClr val="FFFFFF"/>
                </a:solidFill>
                <a:latin typeface="Open Sans ExtraBold"/>
                <a:ea typeface="Open Sans ExtraBold"/>
                <a:cs typeface="Open Sans ExtraBold"/>
                <a:sym typeface="Open Sans ExtraBold"/>
              </a:rPr>
              <a:t>Sprocket Central Pty Ltd</a:t>
            </a:r>
            <a:br>
              <a:rPr lang="en-US" dirty="0"/>
            </a:br>
            <a:endParaRPr lang="en-US" dirty="0"/>
          </a:p>
        </p:txBody>
      </p:sp>
      <p:sp>
        <p:nvSpPr>
          <p:cNvPr id="3" name="Subtitle 2">
            <a:extLst>
              <a:ext uri="{FF2B5EF4-FFF2-40B4-BE49-F238E27FC236}">
                <a16:creationId xmlns:a16="http://schemas.microsoft.com/office/drawing/2014/main" id="{76E678FD-FA9A-791B-EA99-2B876E905103}"/>
              </a:ext>
            </a:extLst>
          </p:cNvPr>
          <p:cNvSpPr>
            <a:spLocks noGrp="1"/>
          </p:cNvSpPr>
          <p:nvPr>
            <p:ph type="subTitle" idx="1"/>
          </p:nvPr>
        </p:nvSpPr>
        <p:spPr/>
        <p:txBody>
          <a:bodyPr/>
          <a:lstStyle/>
          <a:p>
            <a:r>
              <a:rPr lang="en-US" dirty="0"/>
              <a:t>Data Science Approach	:</a:t>
            </a:r>
          </a:p>
          <a:p>
            <a:r>
              <a:rPr lang="en-US" dirty="0"/>
              <a:t>By Kiran Songire</a:t>
            </a:r>
          </a:p>
        </p:txBody>
      </p:sp>
    </p:spTree>
    <p:extLst>
      <p:ext uri="{BB962C8B-B14F-4D97-AF65-F5344CB8AC3E}">
        <p14:creationId xmlns:p14="http://schemas.microsoft.com/office/powerpoint/2010/main" val="45379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4EA4C-0932-3B69-43F4-7DD79CEE5A9A}"/>
              </a:ext>
            </a:extLst>
          </p:cNvPr>
          <p:cNvSpPr>
            <a:spLocks noGrp="1"/>
          </p:cNvSpPr>
          <p:nvPr>
            <p:ph idx="1"/>
          </p:nvPr>
        </p:nvSpPr>
        <p:spPr/>
        <p:txBody>
          <a:bodyPr>
            <a:normAutofit/>
          </a:bodyPr>
          <a:lstStyle/>
          <a:p>
            <a:pPr algn="ctr"/>
            <a:endParaRPr lang="en-US" sz="4400" dirty="0"/>
          </a:p>
          <a:p>
            <a:pPr marL="0" indent="0" algn="ctr">
              <a:buNone/>
            </a:pPr>
            <a:r>
              <a:rPr lang="en-US" sz="4400" dirty="0"/>
              <a:t>Thank you</a:t>
            </a:r>
          </a:p>
        </p:txBody>
      </p:sp>
    </p:spTree>
    <p:extLst>
      <p:ext uri="{BB962C8B-B14F-4D97-AF65-F5344CB8AC3E}">
        <p14:creationId xmlns:p14="http://schemas.microsoft.com/office/powerpoint/2010/main" val="311460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6B1B-7EDC-B412-0B89-8D1F9489AEB5}"/>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16356ABD-9BA2-69B0-E7BF-38F562F8A17B}"/>
              </a:ext>
            </a:extLst>
          </p:cNvPr>
          <p:cNvSpPr>
            <a:spLocks noGrp="1"/>
          </p:cNvSpPr>
          <p:nvPr>
            <p:ph idx="1"/>
          </p:nvPr>
        </p:nvSpPr>
        <p:spPr/>
        <p:txBody>
          <a:bodyPr/>
          <a:lstStyle/>
          <a:p>
            <a:r>
              <a:rPr lang="en-US" b="1" dirty="0">
                <a:latin typeface="Lora" pitchFamily="2" charset="0"/>
              </a:rPr>
              <a:t>C</a:t>
            </a:r>
            <a:r>
              <a:rPr lang="en-US" b="1" i="0" dirty="0">
                <a:effectLst/>
                <a:latin typeface="Lora" pitchFamily="2" charset="0"/>
              </a:rPr>
              <a:t>ustomer demographic </a:t>
            </a:r>
            <a:r>
              <a:rPr lang="en-US" dirty="0">
                <a:latin typeface="Lora" pitchFamily="2" charset="0"/>
              </a:rPr>
              <a:t>dataset</a:t>
            </a:r>
          </a:p>
          <a:p>
            <a:r>
              <a:rPr lang="en-US" b="1" dirty="0">
                <a:latin typeface="Lora" pitchFamily="2" charset="0"/>
              </a:rPr>
              <a:t>C</a:t>
            </a:r>
            <a:r>
              <a:rPr lang="en-US" b="1" i="0" dirty="0">
                <a:effectLst/>
                <a:latin typeface="Lora" pitchFamily="2" charset="0"/>
              </a:rPr>
              <a:t>ustomer address</a:t>
            </a:r>
            <a:r>
              <a:rPr lang="en-US" b="0" i="0" dirty="0">
                <a:effectLst/>
                <a:latin typeface="Lora" pitchFamily="2" charset="0"/>
              </a:rPr>
              <a:t> </a:t>
            </a:r>
            <a:r>
              <a:rPr lang="en-US" dirty="0">
                <a:latin typeface="Lora" pitchFamily="2" charset="0"/>
              </a:rPr>
              <a:t> dataset</a:t>
            </a:r>
            <a:endParaRPr lang="en-US" b="0" i="0" dirty="0">
              <a:effectLst/>
              <a:latin typeface="Lora" pitchFamily="2" charset="0"/>
            </a:endParaRPr>
          </a:p>
          <a:p>
            <a:r>
              <a:rPr lang="en-US" b="0" i="0" dirty="0">
                <a:effectLst/>
                <a:latin typeface="Lora" pitchFamily="2" charset="0"/>
              </a:rPr>
              <a:t> </a:t>
            </a:r>
            <a:r>
              <a:rPr lang="en-US" b="1" dirty="0">
                <a:latin typeface="Lora" pitchFamily="2" charset="0"/>
              </a:rPr>
              <a:t>T</a:t>
            </a:r>
            <a:r>
              <a:rPr lang="en-US" b="1" i="0" dirty="0">
                <a:effectLst/>
                <a:latin typeface="Lora" pitchFamily="2" charset="0"/>
              </a:rPr>
              <a:t>ransactions</a:t>
            </a:r>
            <a:r>
              <a:rPr lang="en-US" dirty="0">
                <a:latin typeface="Lora" pitchFamily="2" charset="0"/>
              </a:rPr>
              <a:t> dataset</a:t>
            </a:r>
          </a:p>
          <a:p>
            <a:r>
              <a:rPr lang="en-US" b="1" dirty="0">
                <a:latin typeface="Lora" pitchFamily="2" charset="0"/>
              </a:rPr>
              <a:t>Customer New List </a:t>
            </a:r>
            <a:r>
              <a:rPr lang="en-US" dirty="0">
                <a:latin typeface="Lora" pitchFamily="2" charset="0"/>
              </a:rPr>
              <a:t>dataset</a:t>
            </a:r>
          </a:p>
        </p:txBody>
      </p:sp>
    </p:spTree>
    <p:extLst>
      <p:ext uri="{BB962C8B-B14F-4D97-AF65-F5344CB8AC3E}">
        <p14:creationId xmlns:p14="http://schemas.microsoft.com/office/powerpoint/2010/main" val="56397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3019-A25D-126B-81C6-8194C215EC5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6047E8B-54A9-7DD8-78A7-50AFBF7DDD40}"/>
              </a:ext>
            </a:extLst>
          </p:cNvPr>
          <p:cNvSpPr>
            <a:spLocks noGrp="1"/>
          </p:cNvSpPr>
          <p:nvPr>
            <p:ph idx="1"/>
          </p:nvPr>
        </p:nvSpPr>
        <p:spPr/>
        <p:txBody>
          <a:bodyPr>
            <a:normAutofit/>
          </a:bodyPr>
          <a:lstStyle/>
          <a:p>
            <a:pPr marL="0" marR="0" lvl="0" indent="0" algn="l" rtl="0">
              <a:lnSpc>
                <a:spcPct val="115000"/>
              </a:lnSpc>
              <a:spcBef>
                <a:spcPts val="0"/>
              </a:spcBef>
              <a:spcAft>
                <a:spcPts val="0"/>
              </a:spcAft>
              <a:buNone/>
            </a:pPr>
            <a:r>
              <a:rPr lang="en-US" sz="2000" dirty="0">
                <a:latin typeface="Lora"/>
                <a:ea typeface="Lora"/>
                <a:cs typeface="Lora"/>
                <a:sym typeface="Lora"/>
              </a:rPr>
              <a:t>Approach for New Customer Data analysis based on:</a:t>
            </a:r>
          </a:p>
          <a:p>
            <a:pPr marL="457200" marR="0" lvl="0" indent="0" algn="l" rtl="0">
              <a:lnSpc>
                <a:spcPct val="115000"/>
              </a:lnSpc>
              <a:spcBef>
                <a:spcPts val="0"/>
              </a:spcBef>
              <a:spcAft>
                <a:spcPts val="0"/>
              </a:spcAft>
              <a:buNone/>
            </a:pPr>
            <a:r>
              <a:rPr lang="en-US" sz="2000" dirty="0">
                <a:latin typeface="Lora"/>
                <a:ea typeface="Lora"/>
                <a:cs typeface="Lora"/>
                <a:sym typeface="Lora"/>
              </a:rPr>
              <a:t> </a:t>
            </a:r>
          </a:p>
          <a:p>
            <a:pPr marL="457200" marR="0" lvl="0" indent="-355600" algn="l" rtl="0">
              <a:lnSpc>
                <a:spcPct val="115000"/>
              </a:lnSpc>
              <a:spcBef>
                <a:spcPts val="0"/>
              </a:spcBef>
              <a:spcAft>
                <a:spcPts val="0"/>
              </a:spcAft>
              <a:buSzPts val="2000"/>
              <a:buFont typeface="Open Sans"/>
              <a:buChar char="❏"/>
            </a:pPr>
            <a:r>
              <a:rPr lang="en-US" sz="1800" dirty="0">
                <a:latin typeface="Lora" pitchFamily="2" charset="0"/>
                <a:ea typeface="Open Sans"/>
                <a:cs typeface="Open Sans"/>
                <a:sym typeface="Open Sans"/>
              </a:rPr>
              <a:t>Age distribution </a:t>
            </a:r>
          </a:p>
          <a:p>
            <a:pPr marL="457200" marR="0" lvl="0" indent="-355600" algn="l" rtl="0">
              <a:lnSpc>
                <a:spcPct val="115000"/>
              </a:lnSpc>
              <a:spcBef>
                <a:spcPts val="0"/>
              </a:spcBef>
              <a:spcAft>
                <a:spcPts val="0"/>
              </a:spcAft>
              <a:buSzPts val="2000"/>
              <a:buFont typeface="Open Sans"/>
              <a:buChar char="❏"/>
            </a:pPr>
            <a:endParaRPr lang="en-US" dirty="0">
              <a:latin typeface="Lora" pitchFamily="2"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800" dirty="0">
                <a:latin typeface="Lora" pitchFamily="2" charset="0"/>
                <a:ea typeface="Open Sans"/>
                <a:cs typeface="Open Sans"/>
                <a:sym typeface="Open Sans"/>
              </a:rPr>
              <a:t>Gender</a:t>
            </a:r>
          </a:p>
          <a:p>
            <a:pPr marL="457200" marR="0" lvl="0" indent="-355600" algn="l" rtl="0">
              <a:lnSpc>
                <a:spcPct val="115000"/>
              </a:lnSpc>
              <a:spcBef>
                <a:spcPts val="0"/>
              </a:spcBef>
              <a:spcAft>
                <a:spcPts val="0"/>
              </a:spcAft>
              <a:buSzPts val="2000"/>
              <a:buFont typeface="Open Sans"/>
              <a:buChar char="❏"/>
            </a:pPr>
            <a:endParaRPr lang="en-US" sz="1800" dirty="0">
              <a:latin typeface="Lora" pitchFamily="2"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800" dirty="0">
                <a:latin typeface="Lora" pitchFamily="2" charset="0"/>
                <a:ea typeface="Open Sans"/>
                <a:cs typeface="Open Sans"/>
                <a:sym typeface="Open Sans"/>
              </a:rPr>
              <a:t>Job industry</a:t>
            </a:r>
          </a:p>
          <a:p>
            <a:pPr marL="1371600" marR="0" lvl="0" indent="0" algn="l" rtl="0">
              <a:lnSpc>
                <a:spcPct val="115000"/>
              </a:lnSpc>
              <a:spcBef>
                <a:spcPts val="0"/>
              </a:spcBef>
              <a:spcAft>
                <a:spcPts val="0"/>
              </a:spcAft>
              <a:buNone/>
            </a:pPr>
            <a:endParaRPr lang="en-US" sz="1800" dirty="0">
              <a:latin typeface="Lora" pitchFamily="2"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800" dirty="0">
                <a:latin typeface="Lora" pitchFamily="2" charset="0"/>
                <a:ea typeface="Open Sans"/>
                <a:cs typeface="Open Sans"/>
                <a:sym typeface="Open Sans"/>
              </a:rPr>
              <a:t>Number of cars owned </a:t>
            </a:r>
            <a:r>
              <a:rPr lang="en-US" sz="1800" dirty="0" err="1">
                <a:latin typeface="Lora" pitchFamily="2" charset="0"/>
                <a:ea typeface="Open Sans"/>
                <a:cs typeface="Open Sans"/>
                <a:sym typeface="Open Sans"/>
              </a:rPr>
              <a:t>statewise</a:t>
            </a:r>
            <a:endParaRPr lang="en-US" sz="1800" dirty="0">
              <a:latin typeface="Lora" pitchFamily="2"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endParaRPr lang="en-US"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endParaRPr lang="en-US" sz="1800" dirty="0">
              <a:latin typeface="Open Sans"/>
              <a:ea typeface="Open Sans"/>
              <a:cs typeface="Open Sans"/>
              <a:sym typeface="Open Sans"/>
            </a:endParaRPr>
          </a:p>
          <a:p>
            <a:endParaRPr lang="en-US" dirty="0">
              <a:solidFill>
                <a:schemeClr val="tx1"/>
              </a:solidFill>
            </a:endParaRPr>
          </a:p>
        </p:txBody>
      </p:sp>
    </p:spTree>
    <p:extLst>
      <p:ext uri="{BB962C8B-B14F-4D97-AF65-F5344CB8AC3E}">
        <p14:creationId xmlns:p14="http://schemas.microsoft.com/office/powerpoint/2010/main" val="23728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C7D2-45CB-C922-D782-D7CE7C37A9EE}"/>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8A88AEE-66B6-E8AB-4D4A-84D8FB730CF3}"/>
              </a:ext>
            </a:extLst>
          </p:cNvPr>
          <p:cNvSpPr>
            <a:spLocks noGrp="1"/>
          </p:cNvSpPr>
          <p:nvPr>
            <p:ph idx="1"/>
          </p:nvPr>
        </p:nvSpPr>
        <p:spPr/>
        <p:txBody>
          <a:bodyPr>
            <a:normAutofit lnSpcReduction="10000"/>
          </a:bodyPr>
          <a:lstStyle/>
          <a:p>
            <a:pPr marL="0" marR="0" lvl="0" indent="0" algn="l" rtl="0">
              <a:lnSpc>
                <a:spcPct val="115000"/>
              </a:lnSpc>
              <a:spcBef>
                <a:spcPts val="0"/>
              </a:spcBef>
              <a:spcAft>
                <a:spcPts val="0"/>
              </a:spcAft>
              <a:buNone/>
            </a:pPr>
            <a:r>
              <a:rPr lang="en-US" sz="1800" dirty="0">
                <a:latin typeface="Lora"/>
                <a:ea typeface="Lora"/>
                <a:cs typeface="Lora"/>
                <a:sym typeface="Lora"/>
              </a:rPr>
              <a:t>The approach will be implemented in three stages : </a:t>
            </a:r>
          </a:p>
          <a:p>
            <a:pPr marR="0" lvl="0" algn="l" rtl="0">
              <a:lnSpc>
                <a:spcPct val="115000"/>
              </a:lnSpc>
              <a:spcBef>
                <a:spcPts val="0"/>
              </a:spcBef>
              <a:spcAft>
                <a:spcPts val="0"/>
              </a:spcAft>
              <a:buFont typeface="+mj-lt"/>
              <a:buAutoNum type="arabicPeriod"/>
            </a:pPr>
            <a:endParaRPr lang="en-US" sz="1800" dirty="0">
              <a:latin typeface="Lora"/>
              <a:ea typeface="Lora"/>
              <a:cs typeface="Lora"/>
              <a:sym typeface="Lora"/>
            </a:endParaRPr>
          </a:p>
          <a:p>
            <a:pPr marR="0" lvl="0" algn="l" rtl="0">
              <a:lnSpc>
                <a:spcPct val="115000"/>
              </a:lnSpc>
              <a:spcBef>
                <a:spcPts val="0"/>
              </a:spcBef>
              <a:spcAft>
                <a:spcPts val="0"/>
              </a:spcAft>
              <a:buFont typeface="+mj-lt"/>
              <a:buAutoNum type="arabicPeriod"/>
            </a:pPr>
            <a:r>
              <a:rPr lang="en-US" dirty="0">
                <a:latin typeface="Lora"/>
                <a:ea typeface="Lora"/>
                <a:cs typeface="Lora"/>
                <a:sym typeface="Lora"/>
              </a:rPr>
              <a:t>Data Cleaning</a:t>
            </a:r>
          </a:p>
          <a:p>
            <a:pPr marR="0" lvl="0" algn="l" rtl="0">
              <a:lnSpc>
                <a:spcPct val="115000"/>
              </a:lnSpc>
              <a:spcBef>
                <a:spcPts val="0"/>
              </a:spcBef>
              <a:spcAft>
                <a:spcPts val="0"/>
              </a:spcAft>
              <a:buFont typeface="+mj-lt"/>
              <a:buAutoNum type="arabicPeriod"/>
            </a:pPr>
            <a:endParaRPr lang="en-US" dirty="0">
              <a:latin typeface="Lora"/>
              <a:ea typeface="Lora"/>
              <a:cs typeface="Lora"/>
              <a:sym typeface="Lora"/>
            </a:endParaRPr>
          </a:p>
          <a:p>
            <a:pPr marR="0" lvl="0" algn="l" rtl="0">
              <a:lnSpc>
                <a:spcPct val="115000"/>
              </a:lnSpc>
              <a:spcBef>
                <a:spcPts val="0"/>
              </a:spcBef>
              <a:spcAft>
                <a:spcPts val="0"/>
              </a:spcAft>
              <a:buFont typeface="+mj-lt"/>
              <a:buAutoNum type="arabicPeriod"/>
            </a:pPr>
            <a:r>
              <a:rPr lang="en-US" dirty="0">
                <a:latin typeface="Lora"/>
                <a:ea typeface="Lora"/>
                <a:cs typeface="Lora"/>
                <a:sym typeface="Lora"/>
              </a:rPr>
              <a:t>Data Exploration</a:t>
            </a:r>
          </a:p>
          <a:p>
            <a:pPr marR="0" lvl="0" algn="l" rtl="0">
              <a:lnSpc>
                <a:spcPct val="115000"/>
              </a:lnSpc>
              <a:spcBef>
                <a:spcPts val="0"/>
              </a:spcBef>
              <a:spcAft>
                <a:spcPts val="0"/>
              </a:spcAft>
              <a:buFont typeface="+mj-lt"/>
              <a:buAutoNum type="arabicPeriod"/>
            </a:pPr>
            <a:endParaRPr lang="en-US" dirty="0">
              <a:latin typeface="Lora"/>
              <a:ea typeface="Lora"/>
              <a:cs typeface="Lora"/>
              <a:sym typeface="Lora"/>
            </a:endParaRPr>
          </a:p>
          <a:p>
            <a:pPr marR="0" lvl="0" algn="l" rtl="0">
              <a:lnSpc>
                <a:spcPct val="115000"/>
              </a:lnSpc>
              <a:spcBef>
                <a:spcPts val="0"/>
              </a:spcBef>
              <a:spcAft>
                <a:spcPts val="0"/>
              </a:spcAft>
              <a:buFont typeface="+mj-lt"/>
              <a:buAutoNum type="arabicPeriod"/>
            </a:pPr>
            <a:r>
              <a:rPr lang="en-US" dirty="0">
                <a:latin typeface="Lora"/>
                <a:ea typeface="Lora"/>
                <a:cs typeface="Lora"/>
                <a:sym typeface="Lora"/>
              </a:rPr>
              <a:t>Model Development</a:t>
            </a:r>
          </a:p>
          <a:p>
            <a:pPr marR="0" lvl="0" algn="l" rtl="0">
              <a:lnSpc>
                <a:spcPct val="115000"/>
              </a:lnSpc>
              <a:spcBef>
                <a:spcPts val="0"/>
              </a:spcBef>
              <a:spcAft>
                <a:spcPts val="0"/>
              </a:spcAft>
              <a:buFont typeface="+mj-lt"/>
              <a:buAutoNum type="arabicPeriod"/>
            </a:pPr>
            <a:endParaRPr lang="en-US" dirty="0">
              <a:latin typeface="Lora"/>
              <a:ea typeface="Lora"/>
              <a:cs typeface="Lora"/>
              <a:sym typeface="Lora"/>
            </a:endParaRPr>
          </a:p>
          <a:p>
            <a:pPr marR="0" lvl="0" algn="l" rtl="0">
              <a:lnSpc>
                <a:spcPct val="115000"/>
              </a:lnSpc>
              <a:spcBef>
                <a:spcPts val="0"/>
              </a:spcBef>
              <a:spcAft>
                <a:spcPts val="0"/>
              </a:spcAft>
              <a:buFont typeface="+mj-lt"/>
              <a:buAutoNum type="arabicPeriod"/>
            </a:pPr>
            <a:r>
              <a:rPr lang="en-US" dirty="0">
                <a:latin typeface="Lora"/>
                <a:ea typeface="Lora"/>
                <a:cs typeface="Lora"/>
                <a:sym typeface="Lora"/>
              </a:rPr>
              <a:t>Data Analysis and Insights</a:t>
            </a:r>
          </a:p>
          <a:p>
            <a:pPr marR="0" lvl="0" algn="l" rtl="0">
              <a:lnSpc>
                <a:spcPct val="115000"/>
              </a:lnSpc>
              <a:spcBef>
                <a:spcPts val="0"/>
              </a:spcBef>
              <a:spcAft>
                <a:spcPts val="0"/>
              </a:spcAft>
              <a:buFont typeface="+mj-lt"/>
              <a:buAutoNum type="arabicPeriod"/>
            </a:pPr>
            <a:endParaRPr lang="en-US" dirty="0">
              <a:latin typeface="Lora"/>
              <a:ea typeface="Lora"/>
              <a:cs typeface="Lora"/>
              <a:sym typeface="Lora"/>
            </a:endParaRPr>
          </a:p>
          <a:p>
            <a:pPr marR="0" lvl="0" algn="l" rtl="0">
              <a:lnSpc>
                <a:spcPct val="115000"/>
              </a:lnSpc>
              <a:spcBef>
                <a:spcPts val="0"/>
              </a:spcBef>
              <a:spcAft>
                <a:spcPts val="0"/>
              </a:spcAft>
              <a:buFont typeface="+mj-lt"/>
              <a:buAutoNum type="arabicPeriod"/>
            </a:pPr>
            <a:r>
              <a:rPr lang="en-US" dirty="0">
                <a:latin typeface="Lora"/>
                <a:ea typeface="Lora"/>
                <a:cs typeface="Lora"/>
                <a:sym typeface="Lora"/>
              </a:rPr>
              <a:t>Interpretation</a:t>
            </a:r>
          </a:p>
          <a:p>
            <a:pPr marL="101600" marR="0" lvl="0" indent="0" algn="l" rtl="0">
              <a:lnSpc>
                <a:spcPct val="115000"/>
              </a:lnSpc>
              <a:spcBef>
                <a:spcPts val="0"/>
              </a:spcBef>
              <a:spcAft>
                <a:spcPts val="0"/>
              </a:spcAft>
              <a:buClr>
                <a:srgbClr val="000000"/>
              </a:buClr>
              <a:buSzPts val="2000"/>
              <a:buNone/>
            </a:pPr>
            <a:endParaRPr lang="en-US" sz="900" dirty="0">
              <a:latin typeface="Open Sans"/>
              <a:ea typeface="Open Sans"/>
              <a:cs typeface="Open Sans"/>
              <a:sym typeface="Open Sans"/>
            </a:endParaRPr>
          </a:p>
          <a:p>
            <a:pPr marL="0" indent="0">
              <a:lnSpc>
                <a:spcPct val="115000"/>
              </a:lnSpc>
              <a:spcBef>
                <a:spcPts val="0"/>
              </a:spcBef>
              <a:buNone/>
            </a:pPr>
            <a:endParaRPr lang="en-US" sz="1800" dirty="0">
              <a:latin typeface="Lora"/>
              <a:ea typeface="Lora"/>
              <a:cs typeface="Lora"/>
              <a:sym typeface="Lora"/>
            </a:endParaRPr>
          </a:p>
          <a:p>
            <a:pPr marL="0" indent="0">
              <a:lnSpc>
                <a:spcPct val="115000"/>
              </a:lnSpc>
              <a:spcBef>
                <a:spcPts val="0"/>
              </a:spcBef>
              <a:buNone/>
            </a:pPr>
            <a:endParaRPr lang="en-US" sz="1800" i="0" u="none" strike="noStrike" cap="none" dirty="0">
              <a:solidFill>
                <a:srgbClr val="000000"/>
              </a:solidFill>
              <a:latin typeface="Lora"/>
              <a:ea typeface="Lora"/>
              <a:cs typeface="Lora"/>
              <a:sym typeface="Lora"/>
            </a:endParaRPr>
          </a:p>
          <a:p>
            <a:pPr>
              <a:lnSpc>
                <a:spcPct val="115000"/>
              </a:lnSpc>
              <a:spcBef>
                <a:spcPts val="0"/>
              </a:spcBef>
            </a:pPr>
            <a:endParaRPr lang="en-US" sz="18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endParaRPr lang="en-US" sz="1600" i="0" u="none" strike="noStrike" cap="none" dirty="0">
              <a:solidFill>
                <a:srgbClr val="000000"/>
              </a:solidFill>
              <a:latin typeface="Open Sans"/>
              <a:ea typeface="Open Sans"/>
              <a:cs typeface="Open Sans"/>
              <a:sym typeface="Open Sans"/>
            </a:endParaRPr>
          </a:p>
          <a:p>
            <a:endParaRPr lang="en-US" dirty="0"/>
          </a:p>
        </p:txBody>
      </p:sp>
    </p:spTree>
    <p:extLst>
      <p:ext uri="{BB962C8B-B14F-4D97-AF65-F5344CB8AC3E}">
        <p14:creationId xmlns:p14="http://schemas.microsoft.com/office/powerpoint/2010/main" val="382289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EB4F-7D23-970E-A45E-AFE81913FFA9}"/>
              </a:ext>
            </a:extLst>
          </p:cNvPr>
          <p:cNvSpPr>
            <a:spLocks noGrp="1"/>
          </p:cNvSpPr>
          <p:nvPr>
            <p:ph type="title"/>
          </p:nvPr>
        </p:nvSpPr>
        <p:spPr/>
        <p:txBody>
          <a:bodyPr/>
          <a:lstStyle/>
          <a:p>
            <a:r>
              <a:rPr lang="en-US" sz="2400" b="1" i="0" u="none" strike="noStrike" cap="none" dirty="0">
                <a:solidFill>
                  <a:srgbClr val="FFFFFF"/>
                </a:solidFill>
                <a:latin typeface="Arial"/>
                <a:ea typeface="Arial"/>
                <a:cs typeface="Arial"/>
                <a:sym typeface="Arial"/>
              </a:rPr>
              <a:t>Data Exploration </a:t>
            </a:r>
            <a:r>
              <a:rPr lang="en-US" sz="2400" b="1" dirty="0">
                <a:solidFill>
                  <a:srgbClr val="FFFFFF"/>
                </a:solidFill>
              </a:rPr>
              <a:t>: Age Distribution &amp; Bike Purchases</a:t>
            </a:r>
            <a:br>
              <a:rPr lang="en-US" sz="2400" b="1" i="0" u="none" strike="noStrike" cap="none" dirty="0">
                <a:solidFill>
                  <a:srgbClr val="FFFFFF"/>
                </a:solidFill>
                <a:latin typeface="Arial"/>
                <a:ea typeface="Arial"/>
                <a:cs typeface="Arial"/>
                <a:sym typeface="Arial"/>
              </a:rPr>
            </a:br>
            <a:endParaRPr lang="en-US" sz="2400" dirty="0"/>
          </a:p>
        </p:txBody>
      </p:sp>
      <p:pic>
        <p:nvPicPr>
          <p:cNvPr id="6" name="Content Placeholder 4" descr="A graph of a person with blue squares&#10;&#10;Description automatically generated with medium confidence">
            <a:extLst>
              <a:ext uri="{FF2B5EF4-FFF2-40B4-BE49-F238E27FC236}">
                <a16:creationId xmlns:a16="http://schemas.microsoft.com/office/drawing/2014/main" id="{3B03024B-9E6D-D622-200E-3D8446A88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96" y="2603500"/>
            <a:ext cx="3781541" cy="3416300"/>
          </a:xfrm>
          <a:prstGeom prst="rect">
            <a:avLst/>
          </a:prstGeom>
        </p:spPr>
      </p:pic>
      <p:sp>
        <p:nvSpPr>
          <p:cNvPr id="11" name="TextBox 10">
            <a:extLst>
              <a:ext uri="{FF2B5EF4-FFF2-40B4-BE49-F238E27FC236}">
                <a16:creationId xmlns:a16="http://schemas.microsoft.com/office/drawing/2014/main" id="{3A2B3F1F-62BE-FE5B-5D66-47233087C666}"/>
              </a:ext>
            </a:extLst>
          </p:cNvPr>
          <p:cNvSpPr txBox="1"/>
          <p:nvPr/>
        </p:nvSpPr>
        <p:spPr>
          <a:xfrm>
            <a:off x="1154953" y="2995136"/>
            <a:ext cx="5684385" cy="2585323"/>
          </a:xfrm>
          <a:prstGeom prst="rect">
            <a:avLst/>
          </a:prstGeom>
          <a:noFill/>
        </p:spPr>
        <p:txBody>
          <a:bodyPr wrap="square" rtlCol="0">
            <a:spAutoFit/>
          </a:bodyPr>
          <a:lstStyle/>
          <a:p>
            <a:r>
              <a:rPr lang="en-US" dirty="0">
                <a:latin typeface="Lora" pitchFamily="2" charset="0"/>
              </a:rPr>
              <a:t>Data show that the age group 40-50 has a high number of bikes purchased in the last three years, with a slightly higher female ratio. </a:t>
            </a:r>
          </a:p>
          <a:p>
            <a:endParaRPr lang="en-US" dirty="0">
              <a:latin typeface="Lora" pitchFamily="2" charset="0"/>
            </a:endParaRPr>
          </a:p>
          <a:p>
            <a:r>
              <a:rPr lang="en-US" dirty="0">
                <a:latin typeface="Lora" pitchFamily="2" charset="0"/>
              </a:rPr>
              <a:t>The target audience for our marketing and advertising should be oriented toward females rather than males.</a:t>
            </a:r>
          </a:p>
          <a:p>
            <a:endParaRPr lang="en-US" dirty="0">
              <a:latin typeface="Lora" pitchFamily="2" charset="0"/>
            </a:endParaRPr>
          </a:p>
          <a:p>
            <a:endParaRPr lang="en-US" dirty="0">
              <a:latin typeface="Lora" pitchFamily="2" charset="0"/>
            </a:endParaRPr>
          </a:p>
        </p:txBody>
      </p:sp>
    </p:spTree>
    <p:extLst>
      <p:ext uri="{BB962C8B-B14F-4D97-AF65-F5344CB8AC3E}">
        <p14:creationId xmlns:p14="http://schemas.microsoft.com/office/powerpoint/2010/main" val="142872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1E92-E80A-1165-5B80-9C1E54A18D92}"/>
              </a:ext>
            </a:extLst>
          </p:cNvPr>
          <p:cNvSpPr>
            <a:spLocks noGrp="1"/>
          </p:cNvSpPr>
          <p:nvPr>
            <p:ph type="title"/>
          </p:nvPr>
        </p:nvSpPr>
        <p:spPr/>
        <p:txBody>
          <a:bodyPr/>
          <a:lstStyle/>
          <a:p>
            <a:r>
              <a:rPr lang="en-US" sz="2400" b="1" i="0" u="none" strike="noStrike" cap="none" dirty="0">
                <a:solidFill>
                  <a:srgbClr val="FFFFFF"/>
                </a:solidFill>
                <a:latin typeface="Arial"/>
                <a:ea typeface="Arial"/>
                <a:cs typeface="Arial"/>
                <a:sym typeface="Arial"/>
              </a:rPr>
              <a:t>Data Exploration </a:t>
            </a:r>
            <a:r>
              <a:rPr lang="en-US" sz="2400" b="1" dirty="0">
                <a:solidFill>
                  <a:srgbClr val="FFFFFF"/>
                </a:solidFill>
              </a:rPr>
              <a:t>: Gender Distribution &amp; Bike Purchases</a:t>
            </a:r>
            <a:br>
              <a:rPr lang="en-US" sz="2400" b="1" i="0" u="none" strike="noStrike" cap="none" dirty="0">
                <a:solidFill>
                  <a:srgbClr val="FFFFFF"/>
                </a:solidFill>
                <a:latin typeface="Arial"/>
                <a:ea typeface="Arial"/>
                <a:cs typeface="Arial"/>
                <a:sym typeface="Arial"/>
              </a:rPr>
            </a:br>
            <a:endParaRPr lang="en-US" sz="2400" dirty="0"/>
          </a:p>
        </p:txBody>
      </p:sp>
      <p:pic>
        <p:nvPicPr>
          <p:cNvPr id="8" name="Content Placeholder 4" descr="A graph of a bar chart&#10;&#10;Description automatically generated with medium confidence">
            <a:extLst>
              <a:ext uri="{FF2B5EF4-FFF2-40B4-BE49-F238E27FC236}">
                <a16:creationId xmlns:a16="http://schemas.microsoft.com/office/drawing/2014/main" id="{1892BAB5-E082-7781-B27F-62D823C78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9642" y="2584450"/>
            <a:ext cx="4895158" cy="3416300"/>
          </a:xfrm>
        </p:spPr>
      </p:pic>
      <p:sp>
        <p:nvSpPr>
          <p:cNvPr id="9" name="TextBox 8">
            <a:extLst>
              <a:ext uri="{FF2B5EF4-FFF2-40B4-BE49-F238E27FC236}">
                <a16:creationId xmlns:a16="http://schemas.microsoft.com/office/drawing/2014/main" id="{7A3A5838-E5F0-F623-0D99-17A6966EEA45}"/>
              </a:ext>
            </a:extLst>
          </p:cNvPr>
          <p:cNvSpPr txBox="1"/>
          <p:nvPr/>
        </p:nvSpPr>
        <p:spPr>
          <a:xfrm>
            <a:off x="457200" y="3311562"/>
            <a:ext cx="6316824" cy="1962076"/>
          </a:xfrm>
          <a:prstGeom prst="rect">
            <a:avLst/>
          </a:prstGeom>
          <a:noFill/>
        </p:spPr>
        <p:txBody>
          <a:bodyPr wrap="square" rtlCol="0">
            <a:spAutoFit/>
          </a:bodyPr>
          <a:lstStyle/>
          <a:p>
            <a:pPr marR="0" lvl="0" algn="l" rtl="0">
              <a:lnSpc>
                <a:spcPct val="115000"/>
              </a:lnSpc>
              <a:spcBef>
                <a:spcPts val="0"/>
              </a:spcBef>
              <a:spcAft>
                <a:spcPts val="0"/>
              </a:spcAft>
              <a:buSzPts val="1500"/>
            </a:pPr>
            <a:r>
              <a:rPr lang="en-US" sz="1800" dirty="0">
                <a:latin typeface="Lora" pitchFamily="2" charset="0"/>
                <a:ea typeface="Open Sans"/>
                <a:cs typeface="Open Sans"/>
                <a:sym typeface="Open Sans"/>
              </a:rPr>
              <a:t>New customers are more from the age group of 40-49 , followed by 50-59 &amp; 60-69. </a:t>
            </a:r>
          </a:p>
          <a:p>
            <a:pPr marL="0" marR="0" lvl="0" indent="0" algn="l" rtl="0">
              <a:lnSpc>
                <a:spcPct val="115000"/>
              </a:lnSpc>
              <a:spcBef>
                <a:spcPts val="0"/>
              </a:spcBef>
              <a:spcAft>
                <a:spcPts val="0"/>
              </a:spcAft>
              <a:buNone/>
            </a:pPr>
            <a:endParaRPr lang="en-US" sz="1800" dirty="0">
              <a:latin typeface="Lora" pitchFamily="2" charset="0"/>
              <a:ea typeface="Open Sans"/>
              <a:cs typeface="Open Sans"/>
              <a:sym typeface="Open Sans"/>
            </a:endParaRPr>
          </a:p>
          <a:p>
            <a:pPr marR="0" lvl="0" algn="l" rtl="0">
              <a:lnSpc>
                <a:spcPct val="115000"/>
              </a:lnSpc>
              <a:spcBef>
                <a:spcPts val="0"/>
              </a:spcBef>
              <a:spcAft>
                <a:spcPts val="0"/>
              </a:spcAft>
              <a:buSzPts val="1500"/>
            </a:pPr>
            <a:r>
              <a:rPr lang="en-US" sz="1800" dirty="0">
                <a:latin typeface="Lora" pitchFamily="2" charset="0"/>
                <a:ea typeface="Open Sans"/>
                <a:cs typeface="Open Sans"/>
                <a:sym typeface="Open Sans"/>
              </a:rPr>
              <a:t>Fewer customer are from 10-19 &amp; 90-99 for obvious reasons.</a:t>
            </a:r>
          </a:p>
          <a:p>
            <a:endParaRPr lang="en-US" dirty="0">
              <a:latin typeface="Lora" pitchFamily="2" charset="0"/>
            </a:endParaRPr>
          </a:p>
        </p:txBody>
      </p:sp>
    </p:spTree>
    <p:extLst>
      <p:ext uri="{BB962C8B-B14F-4D97-AF65-F5344CB8AC3E}">
        <p14:creationId xmlns:p14="http://schemas.microsoft.com/office/powerpoint/2010/main" val="190112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B666-3D85-5B59-7983-D63982226308}"/>
              </a:ext>
            </a:extLst>
          </p:cNvPr>
          <p:cNvSpPr>
            <a:spLocks noGrp="1"/>
          </p:cNvSpPr>
          <p:nvPr>
            <p:ph type="title"/>
          </p:nvPr>
        </p:nvSpPr>
        <p:spPr/>
        <p:txBody>
          <a:bodyPr/>
          <a:lstStyle/>
          <a:p>
            <a:r>
              <a:rPr lang="en-US" sz="2400" b="1" i="0" u="none" strike="noStrike" cap="none" dirty="0">
                <a:solidFill>
                  <a:srgbClr val="FFFFFF"/>
                </a:solidFill>
                <a:latin typeface="Arial"/>
                <a:ea typeface="Arial"/>
                <a:cs typeface="Arial"/>
                <a:sym typeface="Arial"/>
              </a:rPr>
              <a:t>Data Exploration : Job Industry</a:t>
            </a:r>
            <a:br>
              <a:rPr lang="en-US" sz="2400" b="1" i="0" u="none" strike="noStrike" cap="none" dirty="0">
                <a:solidFill>
                  <a:srgbClr val="FFFFFF"/>
                </a:solidFill>
                <a:latin typeface="Arial"/>
                <a:ea typeface="Arial"/>
                <a:cs typeface="Arial"/>
                <a:sym typeface="Arial"/>
              </a:rPr>
            </a:br>
            <a:endParaRPr lang="en-US" sz="2400" dirty="0"/>
          </a:p>
        </p:txBody>
      </p:sp>
      <p:sp>
        <p:nvSpPr>
          <p:cNvPr id="3" name="Content Placeholder 2">
            <a:extLst>
              <a:ext uri="{FF2B5EF4-FFF2-40B4-BE49-F238E27FC236}">
                <a16:creationId xmlns:a16="http://schemas.microsoft.com/office/drawing/2014/main" id="{843E0D66-1137-84DF-6DB8-3A30F4EB46BF}"/>
              </a:ext>
            </a:extLst>
          </p:cNvPr>
          <p:cNvSpPr>
            <a:spLocks noGrp="1"/>
          </p:cNvSpPr>
          <p:nvPr>
            <p:ph idx="1"/>
          </p:nvPr>
        </p:nvSpPr>
        <p:spPr>
          <a:xfrm>
            <a:off x="1154955" y="2603500"/>
            <a:ext cx="4630026" cy="3416300"/>
          </a:xfrm>
        </p:spPr>
        <p:txBody>
          <a:bodyPr/>
          <a:lstStyle/>
          <a:p>
            <a:r>
              <a:rPr lang="en-US" dirty="0"/>
              <a:t>The top three profit-generating industries are financial services, manufacturing, and health care, followed by retail and real estate.</a:t>
            </a:r>
          </a:p>
          <a:p>
            <a:endParaRPr lang="en-US" dirty="0"/>
          </a:p>
          <a:p>
            <a:endParaRPr lang="en-US" dirty="0"/>
          </a:p>
          <a:p>
            <a:r>
              <a:rPr lang="en-US" dirty="0"/>
              <a:t>Hence it shows that Financial Services, Manufacturing, and Health have the highest profits. </a:t>
            </a:r>
          </a:p>
          <a:p>
            <a:endParaRPr lang="en-US" dirty="0"/>
          </a:p>
        </p:txBody>
      </p:sp>
      <p:pic>
        <p:nvPicPr>
          <p:cNvPr id="5" name="Picture 4" descr="A graph of different colored bars&#10;&#10;Description automatically generated">
            <a:extLst>
              <a:ext uri="{FF2B5EF4-FFF2-40B4-BE49-F238E27FC236}">
                <a16:creationId xmlns:a16="http://schemas.microsoft.com/office/drawing/2014/main" id="{BB7FFF09-9C0B-46BA-936A-44B585902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702" y="2766482"/>
            <a:ext cx="5143946" cy="3529543"/>
          </a:xfrm>
          <a:prstGeom prst="rect">
            <a:avLst/>
          </a:prstGeom>
        </p:spPr>
      </p:pic>
    </p:spTree>
    <p:extLst>
      <p:ext uri="{BB962C8B-B14F-4D97-AF65-F5344CB8AC3E}">
        <p14:creationId xmlns:p14="http://schemas.microsoft.com/office/powerpoint/2010/main" val="111301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6EE4-3617-45B5-1D84-A17E6157B11D}"/>
              </a:ext>
            </a:extLst>
          </p:cNvPr>
          <p:cNvSpPr>
            <a:spLocks noGrp="1"/>
          </p:cNvSpPr>
          <p:nvPr>
            <p:ph type="title"/>
          </p:nvPr>
        </p:nvSpPr>
        <p:spPr/>
        <p:txBody>
          <a:bodyPr/>
          <a:lstStyle/>
          <a:p>
            <a:r>
              <a:rPr lang="en-US" sz="2400" b="1" dirty="0">
                <a:solidFill>
                  <a:srgbClr val="FFFFFF"/>
                </a:solidFill>
              </a:rPr>
              <a:t>Data Exploration : Number of cars owned </a:t>
            </a:r>
            <a:r>
              <a:rPr lang="en-US" sz="2400" b="1" dirty="0" err="1">
                <a:solidFill>
                  <a:srgbClr val="FFFFFF"/>
                </a:solidFill>
              </a:rPr>
              <a:t>statewise</a:t>
            </a:r>
            <a:br>
              <a:rPr lang="en-US" sz="2400" dirty="0"/>
            </a:br>
            <a:endParaRPr lang="en-US" sz="2400" dirty="0"/>
          </a:p>
        </p:txBody>
      </p:sp>
      <p:sp>
        <p:nvSpPr>
          <p:cNvPr id="3" name="Content Placeholder 2">
            <a:extLst>
              <a:ext uri="{FF2B5EF4-FFF2-40B4-BE49-F238E27FC236}">
                <a16:creationId xmlns:a16="http://schemas.microsoft.com/office/drawing/2014/main" id="{51E1AA80-4323-DC12-972D-789FB2FB4E15}"/>
              </a:ext>
            </a:extLst>
          </p:cNvPr>
          <p:cNvSpPr>
            <a:spLocks noGrp="1"/>
          </p:cNvSpPr>
          <p:nvPr>
            <p:ph idx="1"/>
          </p:nvPr>
        </p:nvSpPr>
        <p:spPr>
          <a:xfrm>
            <a:off x="1154955" y="2603500"/>
            <a:ext cx="6337528" cy="3416300"/>
          </a:xfrm>
        </p:spPr>
        <p:txBody>
          <a:bodyPr>
            <a:normAutofit fontScale="92500" lnSpcReduction="10000"/>
          </a:bodyPr>
          <a:lstStyle/>
          <a:p>
            <a:r>
              <a:rPr lang="en-US" dirty="0">
                <a:latin typeface="Lora" pitchFamily="2" charset="0"/>
              </a:rPr>
              <a:t>New South Wales, out of the three states, could be a potential market opportunity for the company.</a:t>
            </a:r>
          </a:p>
          <a:p>
            <a:endParaRPr lang="en-US" dirty="0">
              <a:latin typeface="Lora" pitchFamily="2" charset="0"/>
            </a:endParaRPr>
          </a:p>
          <a:p>
            <a:r>
              <a:rPr lang="en-US" dirty="0">
                <a:latin typeface="Lora" pitchFamily="2" charset="0"/>
              </a:rPr>
              <a:t>New South Wales has the most potential because the number of people who own cars is nearly equal to the number of people who do not own cars, implying that there is room for value customers there.</a:t>
            </a:r>
          </a:p>
          <a:p>
            <a:endParaRPr lang="en-US" dirty="0">
              <a:latin typeface="Lora" pitchFamily="2" charset="0"/>
            </a:endParaRPr>
          </a:p>
          <a:p>
            <a:r>
              <a:rPr lang="en-US" dirty="0">
                <a:latin typeface="Lora" pitchFamily="2" charset="0"/>
              </a:rPr>
              <a:t>Customers in VIC and QLD own cars more than those who do not, but we can try to do something to encourage those who own cars to buy bikes.</a:t>
            </a:r>
          </a:p>
          <a:p>
            <a:endParaRPr lang="en-US" dirty="0">
              <a:latin typeface="Lora" pitchFamily="2" charset="0"/>
            </a:endParaRPr>
          </a:p>
        </p:txBody>
      </p:sp>
      <p:pic>
        <p:nvPicPr>
          <p:cNvPr id="5" name="Picture 4" descr="A graph of a number of customers with blue and orange bars&#10;&#10;Description automatically generated">
            <a:extLst>
              <a:ext uri="{FF2B5EF4-FFF2-40B4-BE49-F238E27FC236}">
                <a16:creationId xmlns:a16="http://schemas.microsoft.com/office/drawing/2014/main" id="{C263BA88-4EA5-9B19-31D2-2587368A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83" y="2468032"/>
            <a:ext cx="4669557" cy="3416300"/>
          </a:xfrm>
          <a:prstGeom prst="rect">
            <a:avLst/>
          </a:prstGeom>
        </p:spPr>
      </p:pic>
    </p:spTree>
    <p:extLst>
      <p:ext uri="{BB962C8B-B14F-4D97-AF65-F5344CB8AC3E}">
        <p14:creationId xmlns:p14="http://schemas.microsoft.com/office/powerpoint/2010/main" val="356040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FC1B-F77A-1F90-7BE3-492D340CE520}"/>
              </a:ext>
            </a:extLst>
          </p:cNvPr>
          <p:cNvSpPr>
            <a:spLocks noGrp="1"/>
          </p:cNvSpPr>
          <p:nvPr>
            <p:ph type="title"/>
          </p:nvPr>
        </p:nvSpPr>
        <p:spPr/>
        <p:txBody>
          <a:bodyPr/>
          <a:lstStyle/>
          <a:p>
            <a:r>
              <a:rPr lang="en-US" sz="3600" b="1" i="0" u="none" strike="noStrike" cap="none" dirty="0">
                <a:solidFill>
                  <a:srgbClr val="FFFFFF"/>
                </a:solidFill>
                <a:latin typeface="Lora" pitchFamily="2" charset="0"/>
                <a:ea typeface="Arial"/>
                <a:cs typeface="Arial"/>
                <a:sym typeface="Arial"/>
              </a:rPr>
              <a:t>Model Development </a:t>
            </a:r>
            <a:br>
              <a:rPr lang="en-US" sz="3600" b="1" i="0" u="none" strike="noStrike" cap="none" dirty="0">
                <a:solidFill>
                  <a:srgbClr val="FFFFFF"/>
                </a:solidFill>
                <a:latin typeface="Lora" pitchFamily="2" charset="0"/>
                <a:ea typeface="Arial"/>
                <a:cs typeface="Arial"/>
                <a:sym typeface="Arial"/>
              </a:rPr>
            </a:br>
            <a:endParaRPr lang="en-US" dirty="0">
              <a:latin typeface="Lora" pitchFamily="2" charset="0"/>
            </a:endParaRPr>
          </a:p>
        </p:txBody>
      </p:sp>
      <p:sp>
        <p:nvSpPr>
          <p:cNvPr id="3" name="Content Placeholder 2">
            <a:extLst>
              <a:ext uri="{FF2B5EF4-FFF2-40B4-BE49-F238E27FC236}">
                <a16:creationId xmlns:a16="http://schemas.microsoft.com/office/drawing/2014/main" id="{E768F75E-6BC5-D0D7-6E44-EEA172C3CC16}"/>
              </a:ext>
            </a:extLst>
          </p:cNvPr>
          <p:cNvSpPr>
            <a:spLocks noGrp="1"/>
          </p:cNvSpPr>
          <p:nvPr>
            <p:ph idx="1"/>
          </p:nvPr>
        </p:nvSpPr>
        <p:spPr/>
        <p:txBody>
          <a:bodyPr/>
          <a:lstStyle/>
          <a:p>
            <a:r>
              <a:rPr lang="en-US" sz="1800" b="1" i="0" u="none" strike="noStrike" cap="none" dirty="0">
                <a:solidFill>
                  <a:srgbClr val="C00000"/>
                </a:solidFill>
                <a:latin typeface="Lora" pitchFamily="2" charset="0"/>
                <a:ea typeface="Lora"/>
                <a:cs typeface="Lora"/>
                <a:sym typeface="Lora"/>
              </a:rPr>
              <a:t>C</a:t>
            </a:r>
            <a:r>
              <a:rPr lang="en-US" sz="1800" b="1" dirty="0">
                <a:solidFill>
                  <a:srgbClr val="C00000"/>
                </a:solidFill>
                <a:latin typeface="Lora" pitchFamily="2" charset="0"/>
                <a:ea typeface="Lora"/>
                <a:cs typeface="Lora"/>
                <a:sym typeface="Lora"/>
              </a:rPr>
              <a:t>USTOMER CLASSIFICATION</a:t>
            </a:r>
            <a:r>
              <a:rPr lang="en-US" sz="1800" b="1" i="0" u="none" strike="noStrike" cap="none" dirty="0">
                <a:solidFill>
                  <a:srgbClr val="C00000"/>
                </a:solidFill>
                <a:latin typeface="Lora" pitchFamily="2" charset="0"/>
                <a:ea typeface="Lora"/>
                <a:cs typeface="Lora"/>
                <a:sym typeface="Lora"/>
              </a:rPr>
              <a:t> – </a:t>
            </a:r>
            <a:r>
              <a:rPr lang="en-US" sz="1800" b="1" i="1" u="none" strike="noStrike" cap="none" dirty="0">
                <a:solidFill>
                  <a:srgbClr val="C00000"/>
                </a:solidFill>
                <a:latin typeface="Lora" pitchFamily="2" charset="0"/>
                <a:ea typeface="Lora"/>
                <a:cs typeface="Lora"/>
                <a:sym typeface="Lora"/>
              </a:rPr>
              <a:t>Targeting High Value Customers</a:t>
            </a:r>
          </a:p>
          <a:p>
            <a:endParaRPr lang="en-US" sz="1800" b="1" i="1" u="none" strike="noStrike" cap="none" dirty="0">
              <a:solidFill>
                <a:srgbClr val="C00000"/>
              </a:solidFill>
              <a:latin typeface="Lora" pitchFamily="2" charset="0"/>
              <a:ea typeface="Lora"/>
              <a:cs typeface="Lora"/>
              <a:sym typeface="Lora"/>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Lora" pitchFamily="2" charset="0"/>
                <a:ea typeface="Open Sans"/>
                <a:cs typeface="Open Sans"/>
                <a:sym typeface="Open Sans"/>
              </a:rPr>
              <a:t>Aged between 40 – 50.</a:t>
            </a:r>
          </a:p>
          <a:p>
            <a:pPr marL="965200" lvl="0" indent="0" algn="l" rtl="0">
              <a:lnSpc>
                <a:spcPct val="115000"/>
              </a:lnSpc>
              <a:spcBef>
                <a:spcPts val="0"/>
              </a:spcBef>
              <a:spcAft>
                <a:spcPts val="0"/>
              </a:spcAft>
              <a:buNone/>
            </a:pPr>
            <a:endParaRPr lang="en-US" sz="1500" dirty="0">
              <a:solidFill>
                <a:schemeClr val="dk1"/>
              </a:solidFill>
              <a:latin typeface="Lora" pitchFamily="2" charset="0"/>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sz="1500" dirty="0">
                <a:solidFill>
                  <a:schemeClr val="dk1"/>
                </a:solidFill>
                <a:latin typeface="Lora" pitchFamily="2" charset="0"/>
                <a:ea typeface="Open Sans"/>
                <a:cs typeface="Open Sans"/>
                <a:sym typeface="Open Sans"/>
              </a:rPr>
              <a:t>Most of the high value customers are female compared to male</a:t>
            </a:r>
          </a:p>
          <a:p>
            <a:pPr marL="965200" lvl="0" indent="0" algn="l" rtl="0">
              <a:spcBef>
                <a:spcPts val="0"/>
              </a:spcBef>
              <a:spcAft>
                <a:spcPts val="0"/>
              </a:spcAft>
              <a:buNone/>
            </a:pPr>
            <a:endParaRPr lang="en-US" sz="1500" dirty="0">
              <a:solidFill>
                <a:schemeClr val="dk1"/>
              </a:solidFill>
              <a:latin typeface="Lora" pitchFamily="2" charset="0"/>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Lora" pitchFamily="2" charset="0"/>
                <a:ea typeface="Open Sans"/>
                <a:cs typeface="Open Sans"/>
                <a:sym typeface="Open Sans"/>
              </a:rPr>
              <a:t>Working in Financial Service, Manufacturing and Health.</a:t>
            </a:r>
          </a:p>
          <a:p>
            <a:pPr marL="965200" lvl="0" indent="0" algn="l" rtl="0">
              <a:lnSpc>
                <a:spcPct val="115000"/>
              </a:lnSpc>
              <a:spcBef>
                <a:spcPts val="0"/>
              </a:spcBef>
              <a:spcAft>
                <a:spcPts val="0"/>
              </a:spcAft>
              <a:buNone/>
            </a:pPr>
            <a:endParaRPr lang="en-US" sz="1500" dirty="0">
              <a:solidFill>
                <a:schemeClr val="dk1"/>
              </a:solidFill>
              <a:latin typeface="Lora" pitchFamily="2" charset="0"/>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sz="1500" dirty="0">
                <a:solidFill>
                  <a:schemeClr val="dk1"/>
                </a:solidFill>
                <a:latin typeface="Lora" pitchFamily="2" charset="0"/>
                <a:ea typeface="Open Sans"/>
                <a:cs typeface="Open Sans"/>
                <a:sym typeface="Open Sans"/>
              </a:rPr>
              <a:t>Who are currently living in New South Wales and Victoria</a:t>
            </a:r>
            <a:r>
              <a:rPr lang="en-US" sz="1500" dirty="0">
                <a:solidFill>
                  <a:schemeClr val="dk1"/>
                </a:solidFill>
                <a:latin typeface="Open Sans"/>
                <a:ea typeface="Open Sans"/>
                <a:cs typeface="Open Sans"/>
                <a:sym typeface="Open Sans"/>
              </a:rPr>
              <a:t>.</a:t>
            </a:r>
          </a:p>
          <a:p>
            <a:pPr lvl="1"/>
            <a:endParaRPr lang="en-US" dirty="0"/>
          </a:p>
        </p:txBody>
      </p:sp>
    </p:spTree>
    <p:extLst>
      <p:ext uri="{BB962C8B-B14F-4D97-AF65-F5344CB8AC3E}">
        <p14:creationId xmlns:p14="http://schemas.microsoft.com/office/powerpoint/2010/main" val="1566465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352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Lora</vt:lpstr>
      <vt:lpstr>Open Sans</vt:lpstr>
      <vt:lpstr>Open Sans ExtraBold</vt:lpstr>
      <vt:lpstr>Wingdings 3</vt:lpstr>
      <vt:lpstr>Ion Boardroom</vt:lpstr>
      <vt:lpstr>Sprocket Central Pty Ltd </vt:lpstr>
      <vt:lpstr>Datasets</vt:lpstr>
      <vt:lpstr>Agenda</vt:lpstr>
      <vt:lpstr>Steps:</vt:lpstr>
      <vt:lpstr>Data Exploration : Age Distribution &amp; Bike Purchases </vt:lpstr>
      <vt:lpstr>Data Exploration : Gender Distribution &amp; Bike Purchases </vt:lpstr>
      <vt:lpstr>Data Exploration : Job Industry </vt:lpstr>
      <vt:lpstr>Data Exploration : Number of cars owned statewise </vt:lpstr>
      <vt:lpstr>Model Development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Central Pty Ltd </dc:title>
  <dc:creator>Songire, Kiran Chandrakant</dc:creator>
  <cp:lastModifiedBy>Songire, Kiran Chandrakant</cp:lastModifiedBy>
  <cp:revision>3</cp:revision>
  <dcterms:created xsi:type="dcterms:W3CDTF">2023-09-25T21:53:53Z</dcterms:created>
  <dcterms:modified xsi:type="dcterms:W3CDTF">2023-09-25T22:17:40Z</dcterms:modified>
</cp:coreProperties>
</file>