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sldIdLst>
    <p:sldId id="256" r:id="rId5"/>
    <p:sldId id="258" r:id="rId6"/>
    <p:sldId id="257" r:id="rId7"/>
    <p:sldId id="259"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ADDD"/>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66" d="100"/>
          <a:sy n="66" d="100"/>
        </p:scale>
        <p:origin x="59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Johnson, Kiran" userId="a322848c-ed13-44c0-ba45-126c9dc8e5b5" providerId="ADAL" clId="{F062F6BD-93A6-4169-8EFF-47A6C6A5ED1F}"/>
    <pc:docChg chg="modSld">
      <pc:chgData name="Thomas Johnson, Kiran" userId="a322848c-ed13-44c0-ba45-126c9dc8e5b5" providerId="ADAL" clId="{F062F6BD-93A6-4169-8EFF-47A6C6A5ED1F}" dt="2022-05-20T08:23:36.949" v="0" actId="1076"/>
      <pc:docMkLst>
        <pc:docMk/>
      </pc:docMkLst>
      <pc:sldChg chg="modSp mod">
        <pc:chgData name="Thomas Johnson, Kiran" userId="a322848c-ed13-44c0-ba45-126c9dc8e5b5" providerId="ADAL" clId="{F062F6BD-93A6-4169-8EFF-47A6C6A5ED1F}" dt="2022-05-20T08:23:36.949" v="0" actId="1076"/>
        <pc:sldMkLst>
          <pc:docMk/>
          <pc:sldMk cId="4281287503" sldId="256"/>
        </pc:sldMkLst>
        <pc:graphicFrameChg chg="mod">
          <ac:chgData name="Thomas Johnson, Kiran" userId="a322848c-ed13-44c0-ba45-126c9dc8e5b5" providerId="ADAL" clId="{F062F6BD-93A6-4169-8EFF-47A6C6A5ED1F}" dt="2022-05-20T08:23:36.949" v="0" actId="1076"/>
          <ac:graphicFrameMkLst>
            <pc:docMk/>
            <pc:sldMk cId="4281287503" sldId="256"/>
            <ac:graphicFrameMk id="4" creationId="{00000000-0000-0000-0000-000000000000}"/>
          </ac:graphicFrameMkLst>
        </pc:graphicFrameChg>
      </pc:sldChg>
    </pc:docChg>
  </pc:docChgLst>
  <pc:docChgLst>
    <pc:chgData name="Thomas Johnson, Kiran" userId="a322848c-ed13-44c0-ba45-126c9dc8e5b5" providerId="ADAL" clId="{B28022FC-845F-47AC-9AF4-D3E599895441}"/>
    <pc:docChg chg="modSld">
      <pc:chgData name="Thomas Johnson, Kiran" userId="a322848c-ed13-44c0-ba45-126c9dc8e5b5" providerId="ADAL" clId="{B28022FC-845F-47AC-9AF4-D3E599895441}" dt="2022-08-25T11:31:24.438" v="0" actId="1076"/>
      <pc:docMkLst>
        <pc:docMk/>
      </pc:docMkLst>
      <pc:sldChg chg="modSp mod">
        <pc:chgData name="Thomas Johnson, Kiran" userId="a322848c-ed13-44c0-ba45-126c9dc8e5b5" providerId="ADAL" clId="{B28022FC-845F-47AC-9AF4-D3E599895441}" dt="2022-08-25T11:31:24.438" v="0" actId="1076"/>
        <pc:sldMkLst>
          <pc:docMk/>
          <pc:sldMk cId="4281287503" sldId="256"/>
        </pc:sldMkLst>
        <pc:graphicFrameChg chg="mod">
          <ac:chgData name="Thomas Johnson, Kiran" userId="a322848c-ed13-44c0-ba45-126c9dc8e5b5" providerId="ADAL" clId="{B28022FC-845F-47AC-9AF4-D3E599895441}" dt="2022-08-25T11:31:24.438" v="0" actId="1076"/>
          <ac:graphicFrameMkLst>
            <pc:docMk/>
            <pc:sldMk cId="4281287503" sldId="256"/>
            <ac:graphicFrameMk id="4" creationId="{00000000-0000-0000-0000-000000000000}"/>
          </ac:graphicFrameMkLst>
        </pc:graphicFrameChg>
      </pc:sldChg>
    </pc:docChg>
  </pc:docChgLst>
  <pc:docChgLst>
    <pc:chgData name="Thomas Johnson, Kiran" userId="a322848c-ed13-44c0-ba45-126c9dc8e5b5" providerId="ADAL" clId="{F7E0E2F7-5ADC-4EA5-B233-50452B5466A9}"/>
    <pc:docChg chg="modSld">
      <pc:chgData name="Thomas Johnson, Kiran" userId="a322848c-ed13-44c0-ba45-126c9dc8e5b5" providerId="ADAL" clId="{F7E0E2F7-5ADC-4EA5-B233-50452B5466A9}" dt="2023-01-16T11:37:03.196" v="6" actId="1076"/>
      <pc:docMkLst>
        <pc:docMk/>
      </pc:docMkLst>
      <pc:sldChg chg="modSp mod">
        <pc:chgData name="Thomas Johnson, Kiran" userId="a322848c-ed13-44c0-ba45-126c9dc8e5b5" providerId="ADAL" clId="{F7E0E2F7-5ADC-4EA5-B233-50452B5466A9}" dt="2023-01-16T11:37:03.196" v="6" actId="1076"/>
        <pc:sldMkLst>
          <pc:docMk/>
          <pc:sldMk cId="4281287503" sldId="256"/>
        </pc:sldMkLst>
        <pc:graphicFrameChg chg="mod modGraphic">
          <ac:chgData name="Thomas Johnson, Kiran" userId="a322848c-ed13-44c0-ba45-126c9dc8e5b5" providerId="ADAL" clId="{F7E0E2F7-5ADC-4EA5-B233-50452B5466A9}" dt="2023-01-16T11:37:03.196" v="6" actId="1076"/>
          <ac:graphicFrameMkLst>
            <pc:docMk/>
            <pc:sldMk cId="4281287503" sldId="256"/>
            <ac:graphicFrameMk id="4"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45AB39-D775-413E-84F7-3B651C84E525}" type="datetimeFigureOut">
              <a:rPr lang="fr-FR"/>
              <a:t>16/01/2023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25820-98C3-419A-8FE1-23DC843773AB}" type="slidenum">
              <a:rPr lang="fr-FR"/>
              <a:t>‹#›</a:t>
            </a:fld>
            <a:endParaRPr lang="fr-FR"/>
          </a:p>
        </p:txBody>
      </p:sp>
    </p:spTree>
    <p:extLst>
      <p:ext uri="{BB962C8B-B14F-4D97-AF65-F5344CB8AC3E}">
        <p14:creationId xmlns:p14="http://schemas.microsoft.com/office/powerpoint/2010/main" val="3979851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0925820-98C3-419A-8FE1-23DC843773AB}" type="slidenum">
              <a:rPr lang="fr-FR"/>
              <a:t>1</a:t>
            </a:fld>
            <a:endParaRPr lang="fr-FR"/>
          </a:p>
        </p:txBody>
      </p:sp>
    </p:spTree>
    <p:extLst>
      <p:ext uri="{BB962C8B-B14F-4D97-AF65-F5344CB8AC3E}">
        <p14:creationId xmlns:p14="http://schemas.microsoft.com/office/powerpoint/2010/main" val="21517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0925820-98C3-419A-8FE1-23DC843773AB}" type="slidenum">
              <a:rPr lang="fr-FR"/>
              <a:t>2</a:t>
            </a:fld>
            <a:endParaRPr lang="fr-FR"/>
          </a:p>
        </p:txBody>
      </p:sp>
    </p:spTree>
    <p:extLst>
      <p:ext uri="{BB962C8B-B14F-4D97-AF65-F5344CB8AC3E}">
        <p14:creationId xmlns:p14="http://schemas.microsoft.com/office/powerpoint/2010/main" val="2011728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0925820-98C3-419A-8FE1-23DC843773AB}" type="slidenum">
              <a:rPr lang="fr-FR"/>
              <a:t>3</a:t>
            </a:fld>
            <a:endParaRPr lang="fr-FR"/>
          </a:p>
        </p:txBody>
      </p:sp>
    </p:spTree>
    <p:extLst>
      <p:ext uri="{BB962C8B-B14F-4D97-AF65-F5344CB8AC3E}">
        <p14:creationId xmlns:p14="http://schemas.microsoft.com/office/powerpoint/2010/main" val="2464306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0925820-98C3-419A-8FE1-23DC843773AB}" type="slidenum">
              <a:rPr lang="fr-FR"/>
              <a:t>4</a:t>
            </a:fld>
            <a:endParaRPr lang="fr-FR"/>
          </a:p>
        </p:txBody>
      </p:sp>
    </p:spTree>
    <p:extLst>
      <p:ext uri="{BB962C8B-B14F-4D97-AF65-F5344CB8AC3E}">
        <p14:creationId xmlns:p14="http://schemas.microsoft.com/office/powerpoint/2010/main" val="3221582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206AE2AD-7623-4A8D-BEA7-2FA025736F7A}" type="datetimeFigureOut">
              <a:rPr lang="fr-FR" smtClean="0"/>
              <a:t>16/01/2023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469FEC-F892-444D-BF68-7D4BFEB3EF93}" type="slidenum">
              <a:rPr lang="fr-FR" smtClean="0"/>
              <a:t>‹#›</a:t>
            </a:fld>
            <a:endParaRPr lang="fr-FR"/>
          </a:p>
        </p:txBody>
      </p:sp>
    </p:spTree>
    <p:extLst>
      <p:ext uri="{BB962C8B-B14F-4D97-AF65-F5344CB8AC3E}">
        <p14:creationId xmlns:p14="http://schemas.microsoft.com/office/powerpoint/2010/main" val="1398552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206AE2AD-7623-4A8D-BEA7-2FA025736F7A}" type="datetimeFigureOut">
              <a:rPr lang="fr-FR" smtClean="0"/>
              <a:t>16/01/2023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469FEC-F892-444D-BF68-7D4BFEB3EF93}" type="slidenum">
              <a:rPr lang="fr-FR" smtClean="0"/>
              <a:t>‹#›</a:t>
            </a:fld>
            <a:endParaRPr lang="fr-FR"/>
          </a:p>
        </p:txBody>
      </p:sp>
    </p:spTree>
    <p:extLst>
      <p:ext uri="{BB962C8B-B14F-4D97-AF65-F5344CB8AC3E}">
        <p14:creationId xmlns:p14="http://schemas.microsoft.com/office/powerpoint/2010/main" val="74934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206AE2AD-7623-4A8D-BEA7-2FA025736F7A}" type="datetimeFigureOut">
              <a:rPr lang="fr-FR" smtClean="0"/>
              <a:t>16/01/2023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469FEC-F892-444D-BF68-7D4BFEB3EF93}" type="slidenum">
              <a:rPr lang="fr-FR" smtClean="0"/>
              <a:t>‹#›</a:t>
            </a:fld>
            <a:endParaRPr lang="fr-FR"/>
          </a:p>
        </p:txBody>
      </p:sp>
    </p:spTree>
    <p:extLst>
      <p:ext uri="{BB962C8B-B14F-4D97-AF65-F5344CB8AC3E}">
        <p14:creationId xmlns:p14="http://schemas.microsoft.com/office/powerpoint/2010/main" val="3428047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206AE2AD-7623-4A8D-BEA7-2FA025736F7A}" type="datetimeFigureOut">
              <a:rPr lang="fr-FR" smtClean="0"/>
              <a:t>16/01/2023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469FEC-F892-444D-BF68-7D4BFEB3EF93}" type="slidenum">
              <a:rPr lang="fr-FR" smtClean="0"/>
              <a:t>‹#›</a:t>
            </a:fld>
            <a:endParaRPr lang="fr-FR"/>
          </a:p>
        </p:txBody>
      </p:sp>
    </p:spTree>
    <p:extLst>
      <p:ext uri="{BB962C8B-B14F-4D97-AF65-F5344CB8AC3E}">
        <p14:creationId xmlns:p14="http://schemas.microsoft.com/office/powerpoint/2010/main" val="2806500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206AE2AD-7623-4A8D-BEA7-2FA025736F7A}" type="datetimeFigureOut">
              <a:rPr lang="fr-FR" smtClean="0"/>
              <a:t>16/01/2023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469FEC-F892-444D-BF68-7D4BFEB3EF93}" type="slidenum">
              <a:rPr lang="fr-FR" smtClean="0"/>
              <a:t>‹#›</a:t>
            </a:fld>
            <a:endParaRPr lang="fr-FR"/>
          </a:p>
        </p:txBody>
      </p:sp>
    </p:spTree>
    <p:extLst>
      <p:ext uri="{BB962C8B-B14F-4D97-AF65-F5344CB8AC3E}">
        <p14:creationId xmlns:p14="http://schemas.microsoft.com/office/powerpoint/2010/main" val="2997962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206AE2AD-7623-4A8D-BEA7-2FA025736F7A}" type="datetimeFigureOut">
              <a:rPr lang="fr-FR" smtClean="0"/>
              <a:t>16/01/2023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7469FEC-F892-444D-BF68-7D4BFEB3EF93}" type="slidenum">
              <a:rPr lang="fr-FR" smtClean="0"/>
              <a:t>‹#›</a:t>
            </a:fld>
            <a:endParaRPr lang="fr-FR"/>
          </a:p>
        </p:txBody>
      </p:sp>
    </p:spTree>
    <p:extLst>
      <p:ext uri="{BB962C8B-B14F-4D97-AF65-F5344CB8AC3E}">
        <p14:creationId xmlns:p14="http://schemas.microsoft.com/office/powerpoint/2010/main" val="1962710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206AE2AD-7623-4A8D-BEA7-2FA025736F7A}" type="datetimeFigureOut">
              <a:rPr lang="fr-FR" smtClean="0"/>
              <a:t>16/01/2023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7469FEC-F892-444D-BF68-7D4BFEB3EF93}" type="slidenum">
              <a:rPr lang="fr-FR" smtClean="0"/>
              <a:t>‹#›</a:t>
            </a:fld>
            <a:endParaRPr lang="fr-FR"/>
          </a:p>
        </p:txBody>
      </p:sp>
    </p:spTree>
    <p:extLst>
      <p:ext uri="{BB962C8B-B14F-4D97-AF65-F5344CB8AC3E}">
        <p14:creationId xmlns:p14="http://schemas.microsoft.com/office/powerpoint/2010/main" val="1418076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206AE2AD-7623-4A8D-BEA7-2FA025736F7A}" type="datetimeFigureOut">
              <a:rPr lang="fr-FR" smtClean="0"/>
              <a:t>16/01/2023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7469FEC-F892-444D-BF68-7D4BFEB3EF93}" type="slidenum">
              <a:rPr lang="fr-FR" smtClean="0"/>
              <a:t>‹#›</a:t>
            </a:fld>
            <a:endParaRPr lang="fr-FR"/>
          </a:p>
        </p:txBody>
      </p:sp>
    </p:spTree>
    <p:extLst>
      <p:ext uri="{BB962C8B-B14F-4D97-AF65-F5344CB8AC3E}">
        <p14:creationId xmlns:p14="http://schemas.microsoft.com/office/powerpoint/2010/main" val="413169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06AE2AD-7623-4A8D-BEA7-2FA025736F7A}" type="datetimeFigureOut">
              <a:rPr lang="fr-FR" smtClean="0"/>
              <a:t>16/01/2023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7469FEC-F892-444D-BF68-7D4BFEB3EF93}" type="slidenum">
              <a:rPr lang="fr-FR" smtClean="0"/>
              <a:t>‹#›</a:t>
            </a:fld>
            <a:endParaRPr lang="fr-FR"/>
          </a:p>
        </p:txBody>
      </p:sp>
    </p:spTree>
    <p:extLst>
      <p:ext uri="{BB962C8B-B14F-4D97-AF65-F5344CB8AC3E}">
        <p14:creationId xmlns:p14="http://schemas.microsoft.com/office/powerpoint/2010/main" val="2543198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206AE2AD-7623-4A8D-BEA7-2FA025736F7A}" type="datetimeFigureOut">
              <a:rPr lang="fr-FR" smtClean="0"/>
              <a:t>16/01/2023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7469FEC-F892-444D-BF68-7D4BFEB3EF93}" type="slidenum">
              <a:rPr lang="fr-FR" smtClean="0"/>
              <a:t>‹#›</a:t>
            </a:fld>
            <a:endParaRPr lang="fr-FR"/>
          </a:p>
        </p:txBody>
      </p:sp>
    </p:spTree>
    <p:extLst>
      <p:ext uri="{BB962C8B-B14F-4D97-AF65-F5344CB8AC3E}">
        <p14:creationId xmlns:p14="http://schemas.microsoft.com/office/powerpoint/2010/main" val="68312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206AE2AD-7623-4A8D-BEA7-2FA025736F7A}" type="datetimeFigureOut">
              <a:rPr lang="fr-FR" smtClean="0"/>
              <a:t>16/01/2023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7469FEC-F892-444D-BF68-7D4BFEB3EF93}" type="slidenum">
              <a:rPr lang="fr-FR" smtClean="0"/>
              <a:t>‹#›</a:t>
            </a:fld>
            <a:endParaRPr lang="fr-FR"/>
          </a:p>
        </p:txBody>
      </p:sp>
    </p:spTree>
    <p:extLst>
      <p:ext uri="{BB962C8B-B14F-4D97-AF65-F5344CB8AC3E}">
        <p14:creationId xmlns:p14="http://schemas.microsoft.com/office/powerpoint/2010/main" val="1903288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AE2AD-7623-4A8D-BEA7-2FA025736F7A}" type="datetimeFigureOut">
              <a:rPr lang="fr-FR" smtClean="0"/>
              <a:t>16/01/2023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69FEC-F892-444D-BF68-7D4BFEB3EF93}" type="slidenum">
              <a:rPr lang="fr-FR" smtClean="0"/>
              <a:t>‹#›</a:t>
            </a:fld>
            <a:endParaRPr lang="fr-FR"/>
          </a:p>
        </p:txBody>
      </p:sp>
    </p:spTree>
    <p:extLst>
      <p:ext uri="{BB962C8B-B14F-4D97-AF65-F5344CB8AC3E}">
        <p14:creationId xmlns:p14="http://schemas.microsoft.com/office/powerpoint/2010/main" val="229554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EXP_INFRA_CAIW@ca-gip.fr" TargetMode="External"/><Relationship Id="rId3" Type="http://schemas.openxmlformats.org/officeDocument/2006/relationships/hyperlink" Target="mailto:CAGIP_PSL_SIP_GDC@ca-gip.fr" TargetMode="External"/><Relationship Id="rId7" Type="http://schemas.openxmlformats.org/officeDocument/2006/relationships/hyperlink" Target="mailto:CAGIP_CGC_TAE_GDC@ca-gip.f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jean-marie.piersiak@ca-gip.fr" TargetMode="External"/><Relationship Id="rId11" Type="http://schemas.openxmlformats.org/officeDocument/2006/relationships/hyperlink" Target="mailto:Gestion.changements.CA-Technologies@ca-gip.fr" TargetMode="External"/><Relationship Id="rId5" Type="http://schemas.openxmlformats.org/officeDocument/2006/relationships/hyperlink" Target="mailto:laurent.creugny@ca-gip.fr" TargetMode="External"/><Relationship Id="rId10" Type="http://schemas.openxmlformats.org/officeDocument/2006/relationships/hyperlink" Target="mailto:CAGIP_PSL_DES_GDC@ca-silca.fr" TargetMode="External"/><Relationship Id="rId4" Type="http://schemas.openxmlformats.org/officeDocument/2006/relationships/hyperlink" Target="mailto:gestion_changements@ca-assurances.fr" TargetMode="External"/><Relationship Id="rId9" Type="http://schemas.openxmlformats.org/officeDocument/2006/relationships/hyperlink" Target="mailto:EXP_INFRA_CACEIS@ca-gip.fr"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mailto:EXP_INFRA_CAIW@ca-gip.fr" TargetMode="External"/><Relationship Id="rId3" Type="http://schemas.openxmlformats.org/officeDocument/2006/relationships/hyperlink" Target="mailto:CAGIP_PSL_SIP_GDC@ca-gip.fr" TargetMode="External"/><Relationship Id="rId7" Type="http://schemas.openxmlformats.org/officeDocument/2006/relationships/hyperlink" Target="mailto:CAGIP_CGC_TAE_GDC@ca-gip.fr"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mailto:jean-marie.piersiak@ca-gip.fr" TargetMode="External"/><Relationship Id="rId11" Type="http://schemas.openxmlformats.org/officeDocument/2006/relationships/hyperlink" Target="mailto:Gestion.changements.CA-Technologies@ca-gip.fr" TargetMode="External"/><Relationship Id="rId5" Type="http://schemas.openxmlformats.org/officeDocument/2006/relationships/hyperlink" Target="mailto:laurent.creugny@ca-gip.fr" TargetMode="External"/><Relationship Id="rId10" Type="http://schemas.openxmlformats.org/officeDocument/2006/relationships/hyperlink" Target="mailto:CAGIP_PSL_DES_GDC@ca-silca.fr" TargetMode="External"/><Relationship Id="rId4" Type="http://schemas.openxmlformats.org/officeDocument/2006/relationships/hyperlink" Target="mailto:gestion_changements@ca-assurances.fr" TargetMode="External"/><Relationship Id="rId9" Type="http://schemas.openxmlformats.org/officeDocument/2006/relationships/hyperlink" Target="mailto:EXP_INFRA_CACEIS@ca-gip.f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3402359814"/>
              </p:ext>
            </p:extLst>
          </p:nvPr>
        </p:nvGraphicFramePr>
        <p:xfrm>
          <a:off x="-54509" y="425907"/>
          <a:ext cx="12246509" cy="6394160"/>
        </p:xfrm>
        <a:graphic>
          <a:graphicData uri="http://schemas.openxmlformats.org/drawingml/2006/table">
            <a:tbl>
              <a:tblPr firstRow="1" bandRow="1">
                <a:tableStyleId>{D7AC3CCA-C797-4891-BE02-D94E43425B78}</a:tableStyleId>
              </a:tblPr>
              <a:tblGrid>
                <a:gridCol w="1203883">
                  <a:extLst>
                    <a:ext uri="{9D8B030D-6E8A-4147-A177-3AD203B41FA5}">
                      <a16:colId xmlns:a16="http://schemas.microsoft.com/office/drawing/2014/main" val="3817865625"/>
                    </a:ext>
                  </a:extLst>
                </a:gridCol>
                <a:gridCol w="793630">
                  <a:extLst>
                    <a:ext uri="{9D8B030D-6E8A-4147-A177-3AD203B41FA5}">
                      <a16:colId xmlns:a16="http://schemas.microsoft.com/office/drawing/2014/main" val="3061286859"/>
                    </a:ext>
                  </a:extLst>
                </a:gridCol>
                <a:gridCol w="2631056">
                  <a:extLst>
                    <a:ext uri="{9D8B030D-6E8A-4147-A177-3AD203B41FA5}">
                      <a16:colId xmlns:a16="http://schemas.microsoft.com/office/drawing/2014/main" val="666843119"/>
                    </a:ext>
                  </a:extLst>
                </a:gridCol>
                <a:gridCol w="3269412">
                  <a:extLst>
                    <a:ext uri="{9D8B030D-6E8A-4147-A177-3AD203B41FA5}">
                      <a16:colId xmlns:a16="http://schemas.microsoft.com/office/drawing/2014/main" val="560626574"/>
                    </a:ext>
                  </a:extLst>
                </a:gridCol>
                <a:gridCol w="2035834">
                  <a:extLst>
                    <a:ext uri="{9D8B030D-6E8A-4147-A177-3AD203B41FA5}">
                      <a16:colId xmlns:a16="http://schemas.microsoft.com/office/drawing/2014/main" val="3160450073"/>
                    </a:ext>
                  </a:extLst>
                </a:gridCol>
                <a:gridCol w="2312694">
                  <a:extLst>
                    <a:ext uri="{9D8B030D-6E8A-4147-A177-3AD203B41FA5}">
                      <a16:colId xmlns:a16="http://schemas.microsoft.com/office/drawing/2014/main" val="293044094"/>
                    </a:ext>
                  </a:extLst>
                </a:gridCol>
              </a:tblGrid>
              <a:tr h="390454">
                <a:tc>
                  <a:txBody>
                    <a:bodyPr/>
                    <a:lstStyle/>
                    <a:p>
                      <a:pPr algn="ctr"/>
                      <a:r>
                        <a:rPr lang="fr-FR" sz="1100" b="1" dirty="0">
                          <a:solidFill>
                            <a:schemeClr val="bg1"/>
                          </a:solidFill>
                          <a:latin typeface="Arial Narrow" panose="020B0606020202030204" pitchFamily="34" charset="0"/>
                        </a:rPr>
                        <a:t>TYPES DE CHANGEMENT</a:t>
                      </a:r>
                    </a:p>
                  </a:txBody>
                  <a:tcPr marL="85679" marR="85679" marT="42840" marB="42840" anchor="ctr">
                    <a:solidFill>
                      <a:srgbClr val="79ADDD"/>
                    </a:solidFill>
                  </a:tcPr>
                </a:tc>
                <a:tc>
                  <a:txBody>
                    <a:bodyPr/>
                    <a:lstStyle/>
                    <a:p>
                      <a:pPr algn="ctr"/>
                      <a:r>
                        <a:rPr lang="fr-FR" sz="1100" b="1">
                          <a:solidFill>
                            <a:schemeClr val="bg1"/>
                          </a:solidFill>
                          <a:latin typeface="Arial Narrow" panose="020B0606020202030204" pitchFamily="34" charset="0"/>
                        </a:rPr>
                        <a:t>CLUSTERS</a:t>
                      </a:r>
                      <a:endParaRPr lang="fr-FR" sz="1100" b="1" dirty="0">
                        <a:solidFill>
                          <a:schemeClr val="bg1"/>
                        </a:solidFill>
                        <a:latin typeface="Arial Narrow" panose="020B0606020202030204" pitchFamily="34" charset="0"/>
                      </a:endParaRPr>
                    </a:p>
                  </a:txBody>
                  <a:tcPr marL="85679" marR="85679" marT="42840" marB="42840" anchor="ctr">
                    <a:solidFill>
                      <a:srgbClr val="79ADDD"/>
                    </a:solidFill>
                  </a:tcPr>
                </a:tc>
                <a:tc>
                  <a:txBody>
                    <a:bodyPr/>
                    <a:lstStyle/>
                    <a:p>
                      <a:pPr algn="ctr"/>
                      <a:r>
                        <a:rPr lang="fr-FR" sz="1100" b="1">
                          <a:solidFill>
                            <a:schemeClr val="bg1"/>
                          </a:solidFill>
                          <a:latin typeface="Arial Narrow" panose="020B0606020202030204" pitchFamily="34" charset="0"/>
                        </a:rPr>
                        <a:t>ENTITÉS CLIENTES</a:t>
                      </a:r>
                      <a:endParaRPr lang="fr-FR" sz="1100" b="1" dirty="0">
                        <a:solidFill>
                          <a:schemeClr val="bg1"/>
                        </a:solidFill>
                        <a:latin typeface="Arial Narrow" panose="020B0606020202030204" pitchFamily="34" charset="0"/>
                      </a:endParaRPr>
                    </a:p>
                  </a:txBody>
                  <a:tcPr marL="85679" marR="85679" marT="42840" marB="42840" anchor="ctr">
                    <a:solidFill>
                      <a:srgbClr val="79ADDD"/>
                    </a:solidFill>
                  </a:tcPr>
                </a:tc>
                <a:tc>
                  <a:txBody>
                    <a:bodyPr/>
                    <a:lstStyle/>
                    <a:p>
                      <a:pPr algn="ctr"/>
                      <a:r>
                        <a:rPr lang="fr-FR" sz="1100" b="1">
                          <a:solidFill>
                            <a:schemeClr val="bg1"/>
                          </a:solidFill>
                          <a:latin typeface="Arial Narrow" panose="020B0606020202030204" pitchFamily="34" charset="0"/>
                        </a:rPr>
                        <a:t>GROUPES GESTIONNAIRES</a:t>
                      </a:r>
                      <a:endParaRPr lang="fr-FR" sz="1100" b="1" dirty="0">
                        <a:solidFill>
                          <a:schemeClr val="bg1"/>
                        </a:solidFill>
                        <a:latin typeface="Arial Narrow" panose="020B0606020202030204" pitchFamily="34" charset="0"/>
                      </a:endParaRPr>
                    </a:p>
                  </a:txBody>
                  <a:tcPr marL="85679" marR="85679" marT="42840" marB="42840" anchor="ctr">
                    <a:solidFill>
                      <a:srgbClr val="79ADDD"/>
                    </a:solidFill>
                  </a:tcPr>
                </a:tc>
                <a:tc>
                  <a:txBody>
                    <a:bodyPr/>
                    <a:lstStyle/>
                    <a:p>
                      <a:pPr algn="ctr"/>
                      <a:r>
                        <a:rPr lang="fr-FR" sz="1100" b="1">
                          <a:solidFill>
                            <a:schemeClr val="bg1"/>
                          </a:solidFill>
                          <a:latin typeface="Arial Narrow" panose="020B0606020202030204" pitchFamily="34" charset="0"/>
                        </a:rPr>
                        <a:t>GROUPES APPROBATEURS</a:t>
                      </a:r>
                      <a:endParaRPr lang="fr-FR" sz="1100" b="1" dirty="0">
                        <a:solidFill>
                          <a:schemeClr val="bg1"/>
                        </a:solidFill>
                        <a:latin typeface="Arial Narrow" panose="020B0606020202030204" pitchFamily="34" charset="0"/>
                      </a:endParaRPr>
                    </a:p>
                  </a:txBody>
                  <a:tcPr marL="85679" marR="85679" marT="42840" marB="42840" anchor="ctr">
                    <a:solidFill>
                      <a:srgbClr val="79ADDD"/>
                    </a:solidFill>
                  </a:tcPr>
                </a:tc>
                <a:tc>
                  <a:txBody>
                    <a:bodyPr/>
                    <a:lstStyle/>
                    <a:p>
                      <a:pPr algn="ctr"/>
                      <a:r>
                        <a:rPr lang="fr-FR" sz="1100" b="1">
                          <a:solidFill>
                            <a:schemeClr val="bg1"/>
                          </a:solidFill>
                          <a:latin typeface="Arial Narrow" panose="020B0606020202030204" pitchFamily="34" charset="0"/>
                        </a:rPr>
                        <a:t>COMMUNICATION SUR CHANGEMENT</a:t>
                      </a:r>
                      <a:endParaRPr lang="fr-FR" sz="1100" b="1" dirty="0">
                        <a:solidFill>
                          <a:schemeClr val="bg1"/>
                        </a:solidFill>
                        <a:latin typeface="Arial Narrow" panose="020B0606020202030204" pitchFamily="34" charset="0"/>
                      </a:endParaRPr>
                    </a:p>
                  </a:txBody>
                  <a:tcPr marL="85679" marR="85679" marT="42840" marB="42840" anchor="ctr">
                    <a:solidFill>
                      <a:srgbClr val="79ADDD"/>
                    </a:solidFill>
                  </a:tcPr>
                </a:tc>
                <a:extLst>
                  <a:ext uri="{0D108BD9-81ED-4DB2-BD59-A6C34878D82A}">
                    <a16:rowId xmlns:a16="http://schemas.microsoft.com/office/drawing/2014/main" val="4221932735"/>
                  </a:ext>
                </a:extLst>
              </a:tr>
              <a:tr h="206691">
                <a:tc rowSpan="7">
                  <a:txBody>
                    <a:bodyPr/>
                    <a:lstStyle/>
                    <a:p>
                      <a:pPr algn="l"/>
                      <a:r>
                        <a:rPr lang="fr-FR" sz="1000" b="1" cap="small" dirty="0">
                          <a:solidFill>
                            <a:srgbClr val="C00000"/>
                          </a:solidFill>
                          <a:latin typeface="Arial Narrow" panose="020B0606020202030204" pitchFamily="34" charset="0"/>
                        </a:rPr>
                        <a:t>Changement mono</a:t>
                      </a:r>
                      <a:r>
                        <a:rPr lang="fr-FR" sz="1000" b="1" cap="small" baseline="0" dirty="0">
                          <a:solidFill>
                            <a:srgbClr val="C00000"/>
                          </a:solidFill>
                          <a:latin typeface="Arial Narrow" panose="020B0606020202030204" pitchFamily="34" charset="0"/>
                        </a:rPr>
                        <a:t> client mineur / significatif / majeur</a:t>
                      </a:r>
                    </a:p>
                    <a:p>
                      <a:pPr algn="l"/>
                      <a:r>
                        <a:rPr lang="fr-FR" sz="1000" b="1" cap="small" baseline="0" dirty="0">
                          <a:solidFill>
                            <a:srgbClr val="C00000"/>
                          </a:solidFill>
                          <a:latin typeface="Arial Narrow" panose="020B0606020202030204" pitchFamily="34" charset="0"/>
                        </a:rPr>
                        <a:t>demandé par un socle ou un cluster</a:t>
                      </a:r>
                    </a:p>
                  </a:txBody>
                  <a:tcPr marL="85679" marR="85679" marT="42840" marB="42840" anchor="ctr">
                    <a:noFill/>
                  </a:tcPr>
                </a:tc>
                <a:tc rowSpan="2">
                  <a:txBody>
                    <a:bodyPr/>
                    <a:lstStyle/>
                    <a:p>
                      <a:pPr algn="l"/>
                      <a:r>
                        <a:rPr lang="fr-FR" sz="900" b="1">
                          <a:solidFill>
                            <a:schemeClr val="accent1">
                              <a:lumMod val="50000"/>
                            </a:schemeClr>
                          </a:solidFill>
                          <a:latin typeface="Arial Narrow" panose="020B0606020202030204" pitchFamily="34" charset="0"/>
                        </a:rPr>
                        <a:t>CLP</a:t>
                      </a:r>
                      <a:endParaRPr lang="fr-FR" sz="1000" b="1" cap="small" baseline="0" dirty="0">
                        <a:solidFill>
                          <a:srgbClr val="C00000"/>
                        </a:solidFill>
                        <a:latin typeface="Arial Narrow" panose="020B0606020202030204" pitchFamily="34" charset="0"/>
                      </a:endParaRPr>
                    </a:p>
                  </a:txBody>
                  <a:tcPr marL="85679" marR="85679" marT="42840" marB="42840" anchor="ctr">
                    <a:noFill/>
                  </a:tcPr>
                </a:tc>
                <a:tc rowSpan="2">
                  <a:txBody>
                    <a:bodyPr/>
                    <a:lstStyle/>
                    <a:p>
                      <a:pPr algn="l"/>
                      <a:r>
                        <a:rPr lang="fr-FR" sz="900">
                          <a:solidFill>
                            <a:schemeClr val="accent1">
                              <a:lumMod val="50000"/>
                            </a:schemeClr>
                          </a:solidFill>
                          <a:latin typeface="Arial Narrow" panose="020B0606020202030204" pitchFamily="34" charset="0"/>
                        </a:rPr>
                        <a:t>CA-PS</a:t>
                      </a:r>
                      <a:r>
                        <a:rPr lang="fr-FR" sz="900" baseline="0">
                          <a:solidFill>
                            <a:schemeClr val="accent1">
                              <a:lumMod val="50000"/>
                            </a:schemeClr>
                          </a:solidFill>
                          <a:latin typeface="Arial Narrow" panose="020B0606020202030204" pitchFamily="34" charset="0"/>
                        </a:rPr>
                        <a:t> / AVEM</a:t>
                      </a:r>
                      <a:endParaRPr lang="fr-FR" sz="1000" b="1" cap="small" baseline="0" dirty="0">
                        <a:solidFill>
                          <a:srgbClr val="C00000"/>
                        </a:solidFill>
                        <a:latin typeface="Arial Narrow" panose="020B0606020202030204" pitchFamily="34" charset="0"/>
                      </a:endParaRPr>
                    </a:p>
                  </a:txBody>
                  <a:tcPr marL="85679" marR="85679" marT="42840" marB="42840">
                    <a:noFill/>
                  </a:tcPr>
                </a:tc>
                <a:tc rowSpan="6">
                  <a:txBody>
                    <a:bodyPr/>
                    <a:lstStyle/>
                    <a:p>
                      <a:pPr marL="85725" marR="0" lvl="0" indent="-85725" algn="ctr" defTabSz="914400" rtl="0" eaLnBrk="1" fontAlgn="auto" latinLnBrk="0" hangingPunct="1">
                        <a:lnSpc>
                          <a:spcPct val="100000"/>
                        </a:lnSpc>
                        <a:spcBef>
                          <a:spcPts val="0"/>
                        </a:spcBef>
                        <a:spcAft>
                          <a:spcPts val="0"/>
                        </a:spcAft>
                        <a:buClrTx/>
                        <a:buSzTx/>
                        <a:buFontTx/>
                        <a:buNone/>
                        <a:tabLst>
                          <a:tab pos="715963" algn="l"/>
                          <a:tab pos="801688" algn="l"/>
                        </a:tabLst>
                        <a:defRPr/>
                      </a:pPr>
                      <a:r>
                        <a:rPr lang="fr-FR" sz="1200" b="1" kern="1200" cap="all" baseline="0" dirty="0">
                          <a:solidFill>
                            <a:schemeClr val="accent1">
                              <a:lumMod val="50000"/>
                            </a:schemeClr>
                          </a:solidFill>
                          <a:latin typeface="Arial Narrow" panose="020B0606020202030204" pitchFamily="34" charset="0"/>
                          <a:ea typeface="+mn-ea"/>
                          <a:cs typeface="+mn-cs"/>
                        </a:rPr>
                        <a:t>Groupe gestionnaire du socle opérant </a:t>
                      </a:r>
                      <a:br>
                        <a:rPr lang="fr-FR" sz="1200" b="1" kern="1200" cap="all" baseline="0" dirty="0">
                          <a:solidFill>
                            <a:schemeClr val="accent1">
                              <a:lumMod val="50000"/>
                            </a:schemeClr>
                          </a:solidFill>
                          <a:latin typeface="Arial Narrow" panose="020B0606020202030204" pitchFamily="34" charset="0"/>
                          <a:ea typeface="+mn-ea"/>
                          <a:cs typeface="+mn-cs"/>
                        </a:rPr>
                      </a:br>
                      <a:r>
                        <a:rPr lang="fr-FR" sz="1200" b="1" kern="1200" cap="all" baseline="0" dirty="0">
                          <a:solidFill>
                            <a:schemeClr val="accent1">
                              <a:lumMod val="50000"/>
                            </a:schemeClr>
                          </a:solidFill>
                          <a:latin typeface="Arial Narrow" panose="020B0606020202030204" pitchFamily="34" charset="0"/>
                          <a:ea typeface="+mn-ea"/>
                          <a:cs typeface="+mn-cs"/>
                        </a:rPr>
                        <a:t>le changement</a:t>
                      </a:r>
                    </a:p>
                    <a:p>
                      <a:pPr marL="85725" marR="0" lvl="0" indent="-85725" algn="l" defTabSz="914400" rtl="0" eaLnBrk="1" fontAlgn="auto" latinLnBrk="0" hangingPunct="1">
                        <a:lnSpc>
                          <a:spcPct val="100000"/>
                        </a:lnSpc>
                        <a:spcBef>
                          <a:spcPts val="0"/>
                        </a:spcBef>
                        <a:spcAft>
                          <a:spcPts val="0"/>
                        </a:spcAft>
                        <a:buClrTx/>
                        <a:buSzTx/>
                        <a:buFontTx/>
                        <a:buNone/>
                        <a:tabLst>
                          <a:tab pos="715963" algn="l"/>
                          <a:tab pos="801688" algn="l"/>
                        </a:tabLst>
                        <a:defRPr/>
                      </a:pPr>
                      <a:endParaRPr lang="fr-FR" sz="900" b="1" kern="1200" cap="all" baseline="0" dirty="0">
                        <a:solidFill>
                          <a:schemeClr val="accent1">
                            <a:lumMod val="50000"/>
                          </a:schemeClr>
                        </a:solidFill>
                        <a:latin typeface="Arial Narrow" panose="020B0606020202030204" pitchFamily="34" charset="0"/>
                        <a:ea typeface="+mn-ea"/>
                        <a:cs typeface="+mn-cs"/>
                      </a:endParaRPr>
                    </a:p>
                    <a:p>
                      <a:pPr marL="85725" marR="0" lvl="0" indent="-85725" algn="l" defTabSz="914400" rtl="0" eaLnBrk="1" fontAlgn="auto" latinLnBrk="0" hangingPunct="1">
                        <a:lnSpc>
                          <a:spcPct val="100000"/>
                        </a:lnSpc>
                        <a:spcBef>
                          <a:spcPts val="0"/>
                        </a:spcBef>
                        <a:spcAft>
                          <a:spcPts val="0"/>
                        </a:spcAft>
                        <a:buClrTx/>
                        <a:buSzTx/>
                        <a:buFontTx/>
                        <a:buNone/>
                        <a:tabLst>
                          <a:tab pos="715963" algn="l"/>
                          <a:tab pos="801688" algn="l"/>
                        </a:tabLst>
                        <a:defRPr/>
                      </a:pPr>
                      <a:r>
                        <a:rPr lang="fr-FR" sz="900" b="1" u="sng" kern="1200" cap="all" baseline="0" dirty="0">
                          <a:solidFill>
                            <a:schemeClr val="accent1">
                              <a:lumMod val="50000"/>
                            </a:schemeClr>
                          </a:solidFill>
                          <a:latin typeface="Arial Narrow" panose="020B0606020202030204" pitchFamily="34" charset="0"/>
                          <a:ea typeface="+mn-ea"/>
                          <a:cs typeface="+mn-cs"/>
                        </a:rPr>
                        <a:t>Groupes gestionnaires socles</a:t>
                      </a:r>
                    </a:p>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15963" algn="l"/>
                          <a:tab pos="801688" algn="l"/>
                        </a:tabLst>
                        <a:defRPr/>
                      </a:pPr>
                      <a:r>
                        <a:rPr lang="fr-FR" sz="900" b="1" kern="1200" cap="all" baseline="0" dirty="0">
                          <a:solidFill>
                            <a:schemeClr val="accent1">
                              <a:lumMod val="50000"/>
                            </a:schemeClr>
                          </a:solidFill>
                          <a:latin typeface="Arial Narrow" panose="020B0606020202030204" pitchFamily="34" charset="0"/>
                          <a:ea typeface="+mn-ea"/>
                          <a:cs typeface="+mn-cs"/>
                        </a:rPr>
                        <a:t>OPEN   CAGIP-OPN-OPN GESTIONNAIRE_TRANSVERSES_OPEN</a:t>
                      </a:r>
                    </a:p>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15963" algn="l"/>
                          <a:tab pos="801688" algn="l"/>
                        </a:tabLst>
                        <a:defRPr/>
                      </a:pPr>
                      <a:r>
                        <a:rPr lang="fr-FR" sz="900" b="1" kern="1200" cap="all" baseline="0" dirty="0" err="1">
                          <a:solidFill>
                            <a:schemeClr val="accent1">
                              <a:lumMod val="50000"/>
                            </a:schemeClr>
                          </a:solidFill>
                          <a:latin typeface="Arial Narrow" panose="020B0606020202030204" pitchFamily="34" charset="0"/>
                          <a:ea typeface="+mn-ea"/>
                          <a:cs typeface="+mn-cs"/>
                        </a:rPr>
                        <a:t>Sdw</a:t>
                      </a:r>
                      <a:r>
                        <a:rPr lang="fr-FR" sz="900" b="1" kern="1200" cap="all" baseline="0" dirty="0">
                          <a:solidFill>
                            <a:schemeClr val="accent1">
                              <a:lumMod val="50000"/>
                            </a:schemeClr>
                          </a:solidFill>
                          <a:latin typeface="Arial Narrow" panose="020B0606020202030204" pitchFamily="34" charset="0"/>
                          <a:ea typeface="+mn-ea"/>
                          <a:cs typeface="+mn-cs"/>
                        </a:rPr>
                        <a:t>    </a:t>
                      </a:r>
                      <a:r>
                        <a:rPr lang="fr-FR" sz="900" b="1" kern="1200" cap="all" baseline="0" dirty="0">
                          <a:solidFill>
                            <a:schemeClr val="accent1">
                              <a:lumMod val="50000"/>
                            </a:schemeClr>
                          </a:solidFill>
                          <a:latin typeface="Arial Narrow" panose="020B0606020202030204" pitchFamily="34" charset="0"/>
                          <a:ea typeface="+mn-ea"/>
                          <a:cs typeface="+mn-cs"/>
                          <a:sym typeface="Wingdings" panose="05000000000000000000" pitchFamily="2" charset="2"/>
                        </a:rPr>
                        <a:t> </a:t>
                      </a:r>
                      <a:r>
                        <a:rPr lang="fr-FR" sz="900" b="1" kern="1200" cap="all" baseline="0" dirty="0">
                          <a:solidFill>
                            <a:schemeClr val="accent1">
                              <a:lumMod val="50000"/>
                            </a:schemeClr>
                          </a:solidFill>
                          <a:latin typeface="Arial Narrow" panose="020B0606020202030204" pitchFamily="34" charset="0"/>
                          <a:ea typeface="+mn-ea"/>
                          <a:cs typeface="+mn-cs"/>
                        </a:rPr>
                        <a:t>CAGIP-SDW-SPU-CHANGE_MANAGER</a:t>
                      </a:r>
                    </a:p>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15963" algn="l"/>
                          <a:tab pos="801688" algn="l"/>
                        </a:tabLst>
                        <a:defRPr/>
                      </a:pPr>
                      <a:r>
                        <a:rPr lang="fr-FR" sz="900" b="1" kern="1200" cap="all" baseline="0" dirty="0">
                          <a:solidFill>
                            <a:schemeClr val="accent1">
                              <a:lumMod val="50000"/>
                            </a:schemeClr>
                          </a:solidFill>
                          <a:latin typeface="Arial Narrow" panose="020B0606020202030204" pitchFamily="34" charset="0"/>
                          <a:ea typeface="+mn-ea"/>
                          <a:cs typeface="+mn-cs"/>
                        </a:rPr>
                        <a:t>SRI       CAGIP-SRI-GESTRA</a:t>
                      </a:r>
                    </a:p>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15963" algn="l"/>
                          <a:tab pos="801688" algn="l"/>
                        </a:tabLst>
                        <a:defRPr/>
                      </a:pPr>
                      <a:r>
                        <a:rPr lang="fr-FR" sz="900" b="1" kern="1200" cap="all" baseline="0" dirty="0">
                          <a:solidFill>
                            <a:schemeClr val="accent1">
                              <a:lumMod val="50000"/>
                            </a:schemeClr>
                          </a:solidFill>
                          <a:latin typeface="Arial Narrow" panose="020B0606020202030204" pitchFamily="34" charset="0"/>
                          <a:ea typeface="+mn-ea"/>
                          <a:cs typeface="+mn-cs"/>
                        </a:rPr>
                        <a:t>COC     CAGIP-CYB-ADS</a:t>
                      </a:r>
                    </a:p>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15963" algn="l"/>
                          <a:tab pos="801688" algn="l"/>
                        </a:tabLst>
                        <a:defRPr/>
                      </a:pPr>
                      <a:r>
                        <a:rPr lang="fr-FR" sz="900" b="1" kern="1200" cap="all" baseline="0" dirty="0">
                          <a:solidFill>
                            <a:schemeClr val="accent1">
                              <a:lumMod val="50000"/>
                            </a:schemeClr>
                          </a:solidFill>
                          <a:latin typeface="Arial Narrow" panose="020B0606020202030204" pitchFamily="34" charset="0"/>
                          <a:ea typeface="+mn-ea"/>
                          <a:cs typeface="+mn-cs"/>
                        </a:rPr>
                        <a:t>Z           CAGIP-SPZ-TRANSVERSE</a:t>
                      </a:r>
                    </a:p>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15963" algn="l"/>
                          <a:tab pos="801688" algn="l"/>
                        </a:tabLst>
                        <a:defRPr/>
                      </a:pPr>
                      <a:r>
                        <a:rPr lang="fr-FR" sz="900" b="1" kern="1200" cap="all" baseline="0" dirty="0">
                          <a:solidFill>
                            <a:schemeClr val="accent1">
                              <a:lumMod val="50000"/>
                            </a:schemeClr>
                          </a:solidFill>
                          <a:latin typeface="Arial Narrow" panose="020B0606020202030204" pitchFamily="34" charset="0"/>
                          <a:ea typeface="+mn-ea"/>
                          <a:cs typeface="+mn-cs"/>
                        </a:rPr>
                        <a:t>NATIF  CAGIP-NATIF-GESTION-DES-CHANGEMENTS</a:t>
                      </a:r>
                    </a:p>
                  </a:txBody>
                  <a:tcPr marL="85679" marR="85679" marT="42840" marB="42840"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tab pos="715963" algn="l"/>
                          <a:tab pos="801688" algn="l"/>
                        </a:tabLst>
                        <a:defRPr/>
                      </a:pPr>
                      <a:r>
                        <a:rPr lang="fr-FR" sz="900" kern="1200" dirty="0">
                          <a:solidFill>
                            <a:schemeClr val="accent1">
                              <a:lumMod val="50000"/>
                            </a:schemeClr>
                          </a:solidFill>
                          <a:latin typeface="Arial Narrow" panose="020B0606020202030204" pitchFamily="34" charset="0"/>
                        </a:rPr>
                        <a:t>CAGIP-DGC-CLP-QUT-CHANGEMENT</a:t>
                      </a:r>
                      <a:endParaRPr lang="fr-FR" sz="1000" b="1" cap="small" baseline="0" dirty="0">
                        <a:solidFill>
                          <a:srgbClr val="C00000"/>
                        </a:solidFill>
                        <a:latin typeface="Arial Narrow" panose="020B0606020202030204" pitchFamily="34" charset="0"/>
                      </a:endParaRPr>
                    </a:p>
                  </a:txBody>
                  <a:tcPr marL="85679" marR="85679" marT="42840" marB="42840">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tab pos="715963" algn="l"/>
                          <a:tab pos="801688" algn="l"/>
                        </a:tabLst>
                        <a:defRPr/>
                      </a:pPr>
                      <a:r>
                        <a:rPr lang="fr-FR" sz="900" kern="1200" dirty="0">
                          <a:latin typeface="Arial Narrow" panose="020B0606020202030204" pitchFamily="34" charset="0"/>
                          <a:hlinkClick r:id="rId3"/>
                        </a:rPr>
                        <a:t>CAGIP_PSL_SIP_GDC@ca-gip.fr</a:t>
                      </a:r>
                      <a:endParaRPr lang="fr-FR" sz="1000" b="1" cap="small" baseline="0" dirty="0">
                        <a:solidFill>
                          <a:srgbClr val="C00000"/>
                        </a:solidFill>
                        <a:latin typeface="Arial Narrow" panose="020B0606020202030204" pitchFamily="34" charset="0"/>
                      </a:endParaRPr>
                    </a:p>
                  </a:txBody>
                  <a:tcPr marL="85679" marR="85679" marT="42840" marB="42840">
                    <a:noFill/>
                  </a:tcPr>
                </a:tc>
                <a:extLst>
                  <a:ext uri="{0D108BD9-81ED-4DB2-BD59-A6C34878D82A}">
                    <a16:rowId xmlns:a16="http://schemas.microsoft.com/office/drawing/2014/main" val="3588449833"/>
                  </a:ext>
                </a:extLst>
              </a:tr>
              <a:tr h="0">
                <a:tc vMerge="1">
                  <a:txBody>
                    <a:bodyPr/>
                    <a:lstStyle/>
                    <a:p>
                      <a:pPr algn="l"/>
                      <a:endParaRPr lang="fr-FR" sz="1100" b="1" cap="small" baseline="0" dirty="0">
                        <a:solidFill>
                          <a:srgbClr val="C00000"/>
                        </a:solidFill>
                        <a:latin typeface="Arial Narrow" panose="020B0606020202030204" pitchFamily="34" charset="0"/>
                      </a:endParaRPr>
                    </a:p>
                  </a:txBody>
                  <a:tcPr anchor="ctr"/>
                </a:tc>
                <a:tc vMerge="1">
                  <a:txBody>
                    <a:bodyPr/>
                    <a:lstStyle/>
                    <a:p>
                      <a:endParaRPr lang="fr-FR"/>
                    </a:p>
                  </a:txBody>
                  <a:tcPr/>
                </a:tc>
                <a:tc vMerge="1">
                  <a:txBody>
                    <a:bodyPr/>
                    <a:lstStyle/>
                    <a:p>
                      <a:endParaRPr lang="fr-FR"/>
                    </a:p>
                  </a:txBody>
                  <a:tcPr/>
                </a:tc>
                <a:tc vMerge="1">
                  <a:txBody>
                    <a:bodyPr/>
                    <a:lstStyle/>
                    <a:p>
                      <a:endParaRPr lang="fr-FR"/>
                    </a:p>
                  </a:txBody>
                  <a:tcPr/>
                </a:tc>
                <a:tc rowSpan="2">
                  <a:txBody>
                    <a:bodyPr/>
                    <a:lstStyle/>
                    <a:p>
                      <a:pPr algn="l"/>
                      <a:r>
                        <a:rPr lang="fr-FR" sz="900" kern="1200">
                          <a:solidFill>
                            <a:schemeClr val="accent1">
                              <a:lumMod val="50000"/>
                            </a:schemeClr>
                          </a:solidFill>
                          <a:latin typeface="Arial Narrow" panose="020B0606020202030204" pitchFamily="34" charset="0"/>
                        </a:rPr>
                        <a:t>CAGIP-GEA-GESTIONNAIRE_CHG-L3</a:t>
                      </a:r>
                    </a:p>
                    <a:p>
                      <a:pPr algn="l"/>
                      <a:endParaRPr lang="fr-FR" sz="900" kern="1200" baseline="0">
                        <a:solidFill>
                          <a:schemeClr val="accent1">
                            <a:lumMod val="50000"/>
                          </a:schemeClr>
                        </a:solidFill>
                        <a:latin typeface="Arial Narrow" panose="020B0606020202030204" pitchFamily="34" charset="0"/>
                      </a:endParaRPr>
                    </a:p>
                    <a:p>
                      <a:pPr algn="l"/>
                      <a:endParaRPr lang="fr-FR" sz="900" kern="1200" baseline="0">
                        <a:solidFill>
                          <a:schemeClr val="accent1">
                            <a:lumMod val="50000"/>
                          </a:schemeClr>
                        </a:solidFill>
                        <a:latin typeface="Arial Narrow" panose="020B0606020202030204" pitchFamily="34" charset="0"/>
                      </a:endParaRPr>
                    </a:p>
                    <a:p>
                      <a:pPr algn="l"/>
                      <a:r>
                        <a:rPr lang="fr-FR" sz="900" kern="1200" baseline="0">
                          <a:solidFill>
                            <a:schemeClr val="accent1">
                              <a:lumMod val="50000"/>
                            </a:schemeClr>
                          </a:solidFill>
                          <a:latin typeface="Arial Narrow" panose="020B0606020202030204" pitchFamily="34" charset="0"/>
                        </a:rPr>
                        <a:t>CAGIP-GEA-OPE-EPARGNE-L2L3L4</a:t>
                      </a:r>
                      <a:endParaRPr lang="fr-FR"/>
                    </a:p>
                  </a:txBody>
                  <a:tcPr marL="85679" marR="85679" marT="42840" marB="42840">
                    <a:no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a:latin typeface="Arial Narrow" panose="020B0606020202030204" pitchFamily="34" charset="0"/>
                          <a:hlinkClick r:id="rId4"/>
                        </a:rPr>
                        <a:t>gestion_changements@ca-assurances.fr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a:latin typeface="Arial Narrow" panose="020B0606020202030204" pitchFamily="34" charset="0"/>
                          <a:hlinkClick r:id="rId4"/>
                        </a:rPr>
                        <a:t> </a:t>
                      </a:r>
                      <a:br>
                        <a:rPr lang="fr-FR" sz="900" kern="1200">
                          <a:latin typeface="Arial Narrow" panose="020B0606020202030204" pitchFamily="34" charset="0"/>
                        </a:rPr>
                      </a:br>
                      <a:r>
                        <a:rPr lang="fr-FR" sz="900" kern="1200">
                          <a:solidFill>
                            <a:schemeClr val="bg1"/>
                          </a:solidFill>
                          <a:latin typeface="Arial Narrow" panose="020B0606020202030204" pitchFamily="34" charset="0"/>
                          <a:hlinkClick r:id="rId5"/>
                        </a:rPr>
                        <a:t>laurent.creugny@ca-gip.fr</a:t>
                      </a:r>
                      <a:r>
                        <a:rPr lang="fr-FR" sz="900" kern="1200">
                          <a:solidFill>
                            <a:schemeClr val="bg1"/>
                          </a:solidFill>
                          <a:latin typeface="Arial Narrow" panose="020B0606020202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a:solidFill>
                            <a:schemeClr val="bg1"/>
                          </a:solidFill>
                          <a:latin typeface="Arial Narrow" panose="020B0606020202030204" pitchFamily="34" charset="0"/>
                          <a:hlinkClick r:id="rId6"/>
                        </a:rPr>
                        <a:t>jean-marie.piersiak@ca-gip.fr</a:t>
                      </a:r>
                      <a:endParaRPr lang="fr-FR"/>
                    </a:p>
                  </a:txBody>
                  <a:tcPr marL="85679" marR="85679" marT="42840" marB="42840">
                    <a:noFill/>
                  </a:tcPr>
                </a:tc>
                <a:extLst>
                  <a:ext uri="{0D108BD9-81ED-4DB2-BD59-A6C34878D82A}">
                    <a16:rowId xmlns:a16="http://schemas.microsoft.com/office/drawing/2014/main" val="2221025043"/>
                  </a:ext>
                </a:extLst>
              </a:tr>
              <a:tr h="715573">
                <a:tc vMerge="1">
                  <a:txBody>
                    <a:bodyPr/>
                    <a:lstStyle/>
                    <a:p>
                      <a:endParaRPr lang="fr-FR"/>
                    </a:p>
                  </a:txBody>
                  <a:tcPr/>
                </a:tc>
                <a:tc>
                  <a:txBody>
                    <a:bodyPr/>
                    <a:lstStyle/>
                    <a:p>
                      <a:r>
                        <a:rPr lang="fr-FR" sz="900" b="1">
                          <a:solidFill>
                            <a:schemeClr val="accent1">
                              <a:lumMod val="50000"/>
                            </a:schemeClr>
                          </a:solidFill>
                          <a:latin typeface="Arial Narrow" panose="020B0606020202030204" pitchFamily="34" charset="0"/>
                        </a:rPr>
                        <a:t>GEA</a:t>
                      </a:r>
                      <a:endParaRPr lang="fr-FR"/>
                    </a:p>
                  </a:txBody>
                  <a:tcPr marL="85679" marR="85679" marT="42840" marB="42840"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a:solidFill>
                            <a:schemeClr val="accent1">
                              <a:lumMod val="50000"/>
                            </a:schemeClr>
                          </a:solidFill>
                          <a:latin typeface="Arial Narrow" panose="020B0606020202030204" pitchFamily="34" charset="0"/>
                        </a:rPr>
                        <a:t>CAA</a:t>
                      </a:r>
                      <a:r>
                        <a:rPr lang="fr-FR" sz="900" baseline="0" dirty="0">
                          <a:solidFill>
                            <a:schemeClr val="accent1">
                              <a:lumMod val="50000"/>
                            </a:schemeClr>
                          </a:solidFill>
                          <a:latin typeface="Arial Narrow" panose="020B0606020202030204" pitchFamily="34" charset="0"/>
                        </a:rPr>
                        <a:t> / LA MEDICALE / PREDICA / PACIFICA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baseline="0">
                          <a:solidFill>
                            <a:schemeClr val="accent1">
                              <a:lumMod val="50000"/>
                            </a:schemeClr>
                          </a:solidFill>
                          <a:latin typeface="Arial Narrow" panose="020B0606020202030204" pitchFamily="34" charset="0"/>
                        </a:rPr>
                        <a:t>CAMCA / CACI / CAAS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900" baseline="0" dirty="0">
                        <a:solidFill>
                          <a:schemeClr val="accent1">
                            <a:lumMod val="50000"/>
                          </a:schemeClr>
                        </a:solidFill>
                        <a:latin typeface="Arial Narrow" panose="020B0606020202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baseline="0" dirty="0">
                          <a:solidFill>
                            <a:schemeClr val="accent1">
                              <a:lumMod val="50000"/>
                            </a:schemeClr>
                          </a:solidFill>
                          <a:latin typeface="Arial Narrow" panose="020B0606020202030204" pitchFamily="34" charset="0"/>
                        </a:rPr>
                        <a:t>CA-TITRES , CA-IMMO , Amundi, </a:t>
                      </a:r>
                      <a:r>
                        <a:rPr lang="fr-FR" sz="900" kern="1200" baseline="0" dirty="0" err="1">
                          <a:solidFill>
                            <a:schemeClr val="accent1">
                              <a:lumMod val="50000"/>
                            </a:schemeClr>
                          </a:solidFill>
                          <a:latin typeface="Arial Narrow" panose="020B0606020202030204" pitchFamily="34" charset="0"/>
                        </a:rPr>
                        <a:t>Nexecur</a:t>
                      </a:r>
                      <a:r>
                        <a:rPr lang="fr-FR" sz="900" kern="1200" baseline="0" dirty="0">
                          <a:solidFill>
                            <a:schemeClr val="accent1">
                              <a:lumMod val="50000"/>
                            </a:schemeClr>
                          </a:solidFill>
                          <a:latin typeface="Arial Narrow" panose="020B0606020202030204" pitchFamily="34" charset="0"/>
                        </a:rPr>
                        <a:t>, FNCA, CACD2, IFCAM</a:t>
                      </a:r>
                      <a:endParaRPr lang="fr-FR" dirty="0"/>
                    </a:p>
                  </a:txBody>
                  <a:tcPr marL="85679" marR="85679" marT="42840" marB="42840">
                    <a:noFill/>
                  </a:tcPr>
                </a:tc>
                <a:tc vMerge="1">
                  <a:txBody>
                    <a:bodyPr/>
                    <a:lstStyle/>
                    <a:p>
                      <a:endParaRPr lang="fr-FR"/>
                    </a:p>
                  </a:txBody>
                  <a:tcPr/>
                </a:tc>
                <a:tc vMerge="1">
                  <a:txBody>
                    <a:bodyPr/>
                    <a:lstStyle/>
                    <a:p>
                      <a:endParaRPr lang="fr-FR"/>
                    </a:p>
                  </a:txBody>
                  <a:tcPr/>
                </a:tc>
                <a:tc vMerge="1">
                  <a:txBody>
                    <a:bodyPr/>
                    <a:lstStyle/>
                    <a:p>
                      <a:endParaRPr lang="fr-FR"/>
                    </a:p>
                  </a:txBody>
                  <a:tcPr/>
                </a:tc>
                <a:extLst>
                  <a:ext uri="{0D108BD9-81ED-4DB2-BD59-A6C34878D82A}">
                    <a16:rowId xmlns:a16="http://schemas.microsoft.com/office/drawing/2014/main" val="1408195709"/>
                  </a:ext>
                </a:extLst>
              </a:tr>
              <a:tr h="842794">
                <a:tc vMerge="1">
                  <a:txBody>
                    <a:bodyPr/>
                    <a:lstStyle/>
                    <a:p>
                      <a:pPr algn="l"/>
                      <a:endParaRPr lang="fr-FR" sz="1100" b="1" cap="small" baseline="0" dirty="0">
                        <a:solidFill>
                          <a:srgbClr val="C00000"/>
                        </a:solidFill>
                        <a:latin typeface="Arial Narrow" panose="020B0606020202030204" pitchFamily="34" charset="0"/>
                      </a:endParaRPr>
                    </a:p>
                  </a:txBody>
                  <a:tcPr anchor="ctr"/>
                </a:tc>
                <a:tc>
                  <a:txBody>
                    <a:bodyPr/>
                    <a:lstStyle/>
                    <a:p>
                      <a:r>
                        <a:rPr lang="fr-FR" sz="900" b="1">
                          <a:solidFill>
                            <a:schemeClr val="accent1">
                              <a:lumMod val="50000"/>
                            </a:schemeClr>
                          </a:solidFill>
                          <a:latin typeface="Arial Narrow" panose="020B0606020202030204" pitchFamily="34" charset="0"/>
                        </a:rPr>
                        <a:t>GRC</a:t>
                      </a:r>
                      <a:endParaRPr lang="fr-FR"/>
                    </a:p>
                  </a:txBody>
                  <a:tcPr marL="85679" marR="85679" marT="42840" marB="42840"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baseline="0" dirty="0">
                          <a:solidFill>
                            <a:schemeClr val="accent1">
                              <a:lumMod val="50000"/>
                            </a:schemeClr>
                          </a:solidFill>
                          <a:latin typeface="Arial Narrow" panose="020B0606020202030204" pitchFamily="34" charset="0"/>
                          <a:ea typeface="+mn-ea"/>
                          <a:cs typeface="+mn-cs"/>
                        </a:rPr>
                        <a:t>Crédit Agricole SA / CAGIP Applications / SODICA / FONCARIS / PROGICA  LESICA / CACD2 </a:t>
                      </a:r>
                    </a:p>
                    <a:p>
                      <a:pPr marL="0" marR="0" lvl="0" indent="0" algn="l" defTabSz="914400" rtl="0" eaLnBrk="1" fontAlgn="auto" latinLnBrk="0" hangingPunct="1">
                        <a:lnSpc>
                          <a:spcPct val="100000"/>
                        </a:lnSpc>
                        <a:spcBef>
                          <a:spcPts val="0"/>
                        </a:spcBef>
                        <a:spcAft>
                          <a:spcPts val="0"/>
                        </a:spcAft>
                        <a:buClrTx/>
                        <a:buSzTx/>
                        <a:buFontTx/>
                        <a:buNone/>
                        <a:tabLst/>
                        <a:defRPr/>
                      </a:pPr>
                      <a:br>
                        <a:rPr lang="fr-FR" sz="900" kern="1200" baseline="0" dirty="0">
                          <a:solidFill>
                            <a:schemeClr val="accent1">
                              <a:lumMod val="50000"/>
                            </a:schemeClr>
                          </a:solidFill>
                          <a:latin typeface="Arial Narrow" panose="020B0606020202030204" pitchFamily="34" charset="0"/>
                          <a:ea typeface="+mn-ea"/>
                          <a:cs typeface="+mn-cs"/>
                        </a:rPr>
                      </a:br>
                      <a:r>
                        <a:rPr lang="fr-FR" sz="900" kern="1200" baseline="0" dirty="0">
                          <a:solidFill>
                            <a:schemeClr val="accent1">
                              <a:lumMod val="50000"/>
                            </a:schemeClr>
                          </a:solidFill>
                          <a:latin typeface="Arial Narrow" panose="020B0606020202030204" pitchFamily="34" charset="0"/>
                          <a:ea typeface="+mn-ea"/>
                          <a:cs typeface="+mn-cs"/>
                        </a:rPr>
                        <a:t>CA-CIB</a:t>
                      </a:r>
                    </a:p>
                    <a:p>
                      <a:pPr algn="l">
                        <a:spcAft>
                          <a:spcPts val="0"/>
                        </a:spcAft>
                      </a:pPr>
                      <a:endParaRPr lang="fr-FR" sz="900" kern="1200" baseline="0" dirty="0">
                        <a:solidFill>
                          <a:schemeClr val="accent1">
                            <a:lumMod val="50000"/>
                          </a:schemeClr>
                        </a:solidFill>
                        <a:latin typeface="Arial Narrow" panose="020B0606020202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baseline="0" dirty="0">
                          <a:solidFill>
                            <a:schemeClr val="accent1">
                              <a:lumMod val="50000"/>
                            </a:schemeClr>
                          </a:solidFill>
                          <a:latin typeface="Arial Narrow" panose="020B0606020202030204" pitchFamily="34" charset="0"/>
                        </a:rPr>
                        <a:t>KLX  / CA Indosuez / CACEIS</a:t>
                      </a:r>
                      <a:endParaRPr lang="fr-FR" dirty="0"/>
                    </a:p>
                  </a:txBody>
                  <a:tcPr marL="44450" marR="44450" marT="0" marB="0">
                    <a:noFill/>
                  </a:tcPr>
                </a:tc>
                <a:tc vMerge="1">
                  <a:txBody>
                    <a:bodyPr/>
                    <a:lstStyle/>
                    <a:p>
                      <a:endParaRPr lang="fr-F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dirty="0">
                          <a:solidFill>
                            <a:schemeClr val="accent1">
                              <a:lumMod val="50000"/>
                            </a:schemeClr>
                          </a:solidFill>
                          <a:latin typeface="Arial Narrow" panose="020B0606020202030204" pitchFamily="34" charset="0"/>
                          <a:ea typeface="+mn-ea"/>
                          <a:cs typeface="+mn-cs"/>
                        </a:rPr>
                        <a:t>CAGIP-GRC_GDC_CASA</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900" kern="1200" dirty="0">
                        <a:solidFill>
                          <a:schemeClr val="accent1">
                            <a:lumMod val="50000"/>
                          </a:schemeClr>
                        </a:solidFill>
                        <a:latin typeface="Arial Narrow" panose="020B06060202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fr-FR" sz="900" kern="1200" dirty="0">
                          <a:solidFill>
                            <a:schemeClr val="accent1">
                              <a:lumMod val="50000"/>
                            </a:schemeClr>
                          </a:solidFill>
                          <a:latin typeface="Arial Narrow" panose="020B0606020202030204" pitchFamily="34" charset="0"/>
                          <a:ea typeface="+mn-ea"/>
                          <a:cs typeface="+mn-cs"/>
                        </a:rPr>
                      </a:br>
                      <a:r>
                        <a:rPr lang="fr-FR" sz="900" kern="1200" dirty="0">
                          <a:solidFill>
                            <a:schemeClr val="accent1">
                              <a:lumMod val="50000"/>
                            </a:schemeClr>
                          </a:solidFill>
                          <a:latin typeface="Arial Narrow" panose="020B0606020202030204" pitchFamily="34" charset="0"/>
                          <a:ea typeface="+mn-ea"/>
                          <a:cs typeface="+mn-cs"/>
                        </a:rPr>
                        <a:t>CAGIP-GRC-CHG_A-CHANGEMGR</a:t>
                      </a:r>
                    </a:p>
                    <a:p>
                      <a:pPr algn="l"/>
                      <a:br>
                        <a:rPr lang="fr-FR" sz="900" kern="1200" dirty="0">
                          <a:solidFill>
                            <a:schemeClr val="accent1">
                              <a:lumMod val="50000"/>
                            </a:schemeClr>
                          </a:solidFill>
                          <a:latin typeface="Arial Narrow" panose="020B0606020202030204" pitchFamily="34" charset="0"/>
                        </a:rPr>
                      </a:br>
                      <a:r>
                        <a:rPr lang="fr-FR" sz="900" kern="1200" dirty="0">
                          <a:solidFill>
                            <a:schemeClr val="accent1">
                              <a:lumMod val="50000"/>
                            </a:schemeClr>
                          </a:solidFill>
                          <a:latin typeface="Arial Narrow" panose="020B0606020202030204" pitchFamily="34" charset="0"/>
                        </a:rPr>
                        <a:t>CAGIP_GRC_GDC_CACEIS_CAIW</a:t>
                      </a:r>
                      <a:endParaRPr lang="fr-FR" dirty="0"/>
                    </a:p>
                  </a:txBody>
                  <a:tcPr marL="85679" marR="85679" marT="42840" marB="42840">
                    <a:noFill/>
                  </a:tcPr>
                </a:tc>
                <a:tc>
                  <a:txBody>
                    <a:bodyPr/>
                    <a:lstStyle/>
                    <a:p>
                      <a:pPr algn="l">
                        <a:spcAft>
                          <a:spcPts val="0"/>
                        </a:spcAft>
                      </a:pPr>
                      <a:r>
                        <a:rPr lang="fr-FR" sz="900" kern="1200">
                          <a:latin typeface="Arial Narrow" panose="020B0606020202030204" pitchFamily="34" charset="0"/>
                          <a:hlinkClick r:id="rId7"/>
                        </a:rPr>
                        <a:t>CAGIP_CGC_TAE_GDC@ca-gip.fr</a:t>
                      </a:r>
                      <a:endParaRPr lang="fr-FR" sz="900" kern="1200">
                        <a:latin typeface="Arial Narrow" panose="020B0606020202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900" kern="1200">
                        <a:latin typeface="Arial Narrow" panose="020B0606020202030204" pitchFamily="34" charset="0"/>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900" kern="1200">
                        <a:latin typeface="Arial Narrow" panose="020B0606020202030204" pitchFamily="34" charset="0"/>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a:latin typeface="Arial Narrow" panose="020B0606020202030204" pitchFamily="34" charset="0"/>
                          <a:hlinkClick r:id="rId8"/>
                        </a:rPr>
                        <a:t>EXP_INFRA_CAIW@ca-gip.fr</a:t>
                      </a:r>
                      <a:endParaRPr lang="fr-FR" sz="900" kern="1200">
                        <a:latin typeface="Arial Narrow" panose="020B0606020202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a:latin typeface="Arial Narrow" panose="020B0606020202030204" pitchFamily="34" charset="0"/>
                          <a:hlinkClick r:id="rId9"/>
                        </a:rPr>
                        <a:t>EXP_INFRA_CACEIS@ca-gip.fr</a:t>
                      </a:r>
                      <a:endParaRPr lang="fr-FR"/>
                    </a:p>
                  </a:txBody>
                  <a:tcPr marL="44450" marR="44450" marT="0" marB="0">
                    <a:noFill/>
                  </a:tcPr>
                </a:tc>
                <a:extLst>
                  <a:ext uri="{0D108BD9-81ED-4DB2-BD59-A6C34878D82A}">
                    <a16:rowId xmlns:a16="http://schemas.microsoft.com/office/drawing/2014/main" val="4182970770"/>
                  </a:ext>
                </a:extLst>
              </a:tr>
              <a:tr h="333912">
                <a:tc vMerge="1">
                  <a:txBody>
                    <a:bodyPr/>
                    <a:lstStyle/>
                    <a:p>
                      <a:pPr algn="l"/>
                      <a:endParaRPr lang="fr-FR" sz="1100" b="1" cap="small" baseline="0" dirty="0">
                        <a:solidFill>
                          <a:srgbClr val="C00000"/>
                        </a:solidFill>
                        <a:latin typeface="Arial Narrow" panose="020B0606020202030204" pitchFamily="34" charset="0"/>
                      </a:endParaRPr>
                    </a:p>
                  </a:txBody>
                  <a:tcPr anchor="ctr"/>
                </a:tc>
                <a:tc>
                  <a:txBody>
                    <a:bodyPr/>
                    <a:lstStyle/>
                    <a:p>
                      <a:r>
                        <a:rPr lang="fr-FR" sz="900" b="1">
                          <a:solidFill>
                            <a:schemeClr val="accent1">
                              <a:lumMod val="50000"/>
                            </a:schemeClr>
                          </a:solidFill>
                          <a:latin typeface="Arial Narrow" panose="020B0606020202030204" pitchFamily="34" charset="0"/>
                        </a:rPr>
                        <a:t>BPC</a:t>
                      </a:r>
                      <a:endParaRPr lang="fr-FR"/>
                    </a:p>
                  </a:txBody>
                  <a:tcPr marL="85679" marR="85679" marT="42840" marB="42840" anchor="ctr">
                    <a:noFill/>
                  </a:tcPr>
                </a:tc>
                <a:tc>
                  <a:txBody>
                    <a:bodyPr/>
                    <a:lstStyle/>
                    <a:p>
                      <a:r>
                        <a:rPr lang="fr-FR" sz="900" kern="1200" baseline="0">
                          <a:solidFill>
                            <a:schemeClr val="accent1">
                              <a:lumMod val="50000"/>
                            </a:schemeClr>
                          </a:solidFill>
                          <a:latin typeface="Arial Narrow" panose="020B0606020202030204" pitchFamily="34" charset="0"/>
                        </a:rPr>
                        <a:t>LCL / BforBANK / CAGS (CARIPARMA)  - Entités BPI</a:t>
                      </a:r>
                      <a:endParaRPr lang="fr-FR"/>
                    </a:p>
                  </a:txBody>
                  <a:tcPr marL="44450" marR="44450" marT="0" marB="0" anchor="ctr">
                    <a:noFill/>
                  </a:tcPr>
                </a:tc>
                <a:tc vMerge="1">
                  <a:txBody>
                    <a:bodyPr/>
                    <a:lstStyle/>
                    <a:p>
                      <a:endParaRPr lang="fr-FR"/>
                    </a:p>
                  </a:txBody>
                  <a:tcPr/>
                </a:tc>
                <a:tc>
                  <a:txBody>
                    <a:bodyPr/>
                    <a:lstStyle/>
                    <a:p>
                      <a:r>
                        <a:rPr lang="fr-FR" sz="900" kern="1200">
                          <a:solidFill>
                            <a:schemeClr val="accent1">
                              <a:lumMod val="50000"/>
                            </a:schemeClr>
                          </a:solidFill>
                          <a:latin typeface="Arial Narrow" panose="020B0606020202030204" pitchFamily="34" charset="0"/>
                        </a:rPr>
                        <a:t>CAGIP-DGC-BPC-EPC-VALIDATION-CHANGEMENT</a:t>
                      </a:r>
                      <a:endParaRPr lang="fr-FR"/>
                    </a:p>
                  </a:txBody>
                  <a:tcPr marL="85679" marR="85679" marT="42840" marB="42840" anchor="ctr">
                    <a:noFill/>
                  </a:tcPr>
                </a:tc>
                <a:tc>
                  <a:txBody>
                    <a:bodyPr/>
                    <a:lstStyle/>
                    <a:p>
                      <a:r>
                        <a:rPr lang="fr-FR" sz="900" kern="1200">
                          <a:solidFill>
                            <a:schemeClr val="dk1"/>
                          </a:solidFill>
                          <a:latin typeface="Arial Narrow" panose="020B0606020202030204" pitchFamily="34" charset="0"/>
                          <a:ea typeface="+mn-ea"/>
                          <a:cs typeface="+mn-cs"/>
                        </a:rPr>
                        <a:t>CAGIP_PSL_DBL_GDC@ca-gip.fr</a:t>
                      </a:r>
                      <a:endParaRPr lang="fr-FR"/>
                    </a:p>
                  </a:txBody>
                  <a:tcPr marL="44450" marR="44450" marT="0" marB="0" anchor="ctr">
                    <a:noFill/>
                  </a:tcPr>
                </a:tc>
                <a:extLst>
                  <a:ext uri="{0D108BD9-81ED-4DB2-BD59-A6C34878D82A}">
                    <a16:rowId xmlns:a16="http://schemas.microsoft.com/office/drawing/2014/main" val="3229120436"/>
                  </a:ext>
                </a:extLst>
              </a:tr>
              <a:tr h="333912">
                <a:tc vMerge="1">
                  <a:txBody>
                    <a:bodyPr/>
                    <a:lstStyle/>
                    <a:p>
                      <a:pPr algn="l"/>
                      <a:endParaRPr lang="fr-FR" sz="1100" b="1" cap="small" baseline="0" dirty="0">
                        <a:solidFill>
                          <a:srgbClr val="C00000"/>
                        </a:solidFill>
                        <a:latin typeface="Arial Narrow" panose="020B0606020202030204" pitchFamily="34" charset="0"/>
                      </a:endParaRPr>
                    </a:p>
                  </a:txBody>
                  <a:tcPr anchor="ctr"/>
                </a:tc>
                <a:tc>
                  <a:txBody>
                    <a:bodyPr/>
                    <a:lstStyle/>
                    <a:p>
                      <a:r>
                        <a:rPr lang="fr-FR" sz="900" b="1">
                          <a:solidFill>
                            <a:schemeClr val="accent1">
                              <a:lumMod val="50000"/>
                            </a:schemeClr>
                          </a:solidFill>
                          <a:latin typeface="Arial Narrow" panose="020B0606020202030204" pitchFamily="34" charset="0"/>
                        </a:rPr>
                        <a:t>CFS</a:t>
                      </a:r>
                      <a:endParaRPr lang="fr-FR"/>
                    </a:p>
                  </a:txBody>
                  <a:tcPr marL="85679" marR="85679" marT="42840" marB="42840">
                    <a:noFill/>
                  </a:tcPr>
                </a:tc>
                <a:tc>
                  <a:txBody>
                    <a:bodyPr/>
                    <a:lstStyle/>
                    <a:p>
                      <a:r>
                        <a:rPr lang="fr-FR" sz="900" kern="1200" baseline="0" dirty="0">
                          <a:solidFill>
                            <a:schemeClr val="accent1">
                              <a:lumMod val="50000"/>
                            </a:schemeClr>
                          </a:solidFill>
                          <a:latin typeface="Arial Narrow" panose="020B0606020202030204" pitchFamily="34" charset="0"/>
                          <a:ea typeface="+mn-ea"/>
                          <a:cs typeface="+mn-cs"/>
                        </a:rPr>
                        <a:t>CACF / CA-LF / AGOS / CACF CORP / EUROFACTOR</a:t>
                      </a:r>
                      <a:endParaRPr lang="fr-FR" dirty="0"/>
                    </a:p>
                  </a:txBody>
                  <a:tcPr marL="44450" marR="44450" marT="0" marB="0" anchor="ctr">
                    <a:noFill/>
                  </a:tcPr>
                </a:tc>
                <a:tc vMerge="1">
                  <a:txBody>
                    <a:bodyPr/>
                    <a:lstStyle/>
                    <a:p>
                      <a:endParaRPr lang="fr-FR"/>
                    </a:p>
                  </a:txBody>
                  <a:tcPr/>
                </a:tc>
                <a:tc>
                  <a:txBody>
                    <a:bodyPr/>
                    <a:lstStyle/>
                    <a:p>
                      <a:r>
                        <a:rPr lang="fr-FR" sz="900" kern="1200">
                          <a:solidFill>
                            <a:schemeClr val="accent1">
                              <a:lumMod val="50000"/>
                            </a:schemeClr>
                          </a:solidFill>
                          <a:latin typeface="Arial Narrow" panose="020B0606020202030204" pitchFamily="34" charset="0"/>
                        </a:rPr>
                        <a:t>CAGIP-DGC-CFS-EFS-QUALITE_CHANGEMENT</a:t>
                      </a:r>
                      <a:endParaRPr lang="fr-FR"/>
                    </a:p>
                  </a:txBody>
                  <a:tcPr marL="85679" marR="85679" marT="42840" marB="42840" anchor="ctr">
                    <a:noFill/>
                  </a:tcPr>
                </a:tc>
                <a:tc>
                  <a:txBody>
                    <a:bodyPr/>
                    <a:lstStyle/>
                    <a:p>
                      <a:r>
                        <a:rPr lang="fr-FR" sz="900" kern="1200">
                          <a:solidFill>
                            <a:srgbClr val="C00000"/>
                          </a:solidFill>
                          <a:latin typeface="Arial Narrow" panose="020B0606020202030204" pitchFamily="34" charset="0"/>
                          <a:hlinkClick r:id="rId10"/>
                        </a:rPr>
                        <a:t>CAGIP_PSL_DES_GDC@ca-silca.fr</a:t>
                      </a:r>
                      <a:endParaRPr lang="fr-FR"/>
                    </a:p>
                  </a:txBody>
                  <a:tcPr marL="44450" marR="44450" marT="0" marB="0" anchor="ctr">
                    <a:noFill/>
                  </a:tcPr>
                </a:tc>
                <a:extLst>
                  <a:ext uri="{0D108BD9-81ED-4DB2-BD59-A6C34878D82A}">
                    <a16:rowId xmlns:a16="http://schemas.microsoft.com/office/drawing/2014/main" val="625503785"/>
                  </a:ext>
                </a:extLst>
              </a:tr>
              <a:tr h="333912">
                <a:tc vMerge="1">
                  <a:txBody>
                    <a:bodyPr/>
                    <a:lstStyle/>
                    <a:p>
                      <a:pPr algn="l"/>
                      <a:endParaRPr lang="fr-FR" sz="1100" b="1" cap="small" baseline="0" dirty="0">
                        <a:solidFill>
                          <a:srgbClr val="C00000"/>
                        </a:solidFill>
                        <a:latin typeface="Arial Narrow" panose="020B0606020202030204" pitchFamily="34" charset="0"/>
                      </a:endParaRPr>
                    </a:p>
                  </a:txBody>
                  <a:tcPr anchor="ctr"/>
                </a:tc>
                <a:tc>
                  <a:txBody>
                    <a:bodyPr/>
                    <a:lstStyle/>
                    <a:p>
                      <a:r>
                        <a:rPr lang="fr-FR" sz="900" b="1" dirty="0">
                          <a:solidFill>
                            <a:schemeClr val="accent1">
                              <a:lumMod val="50000"/>
                            </a:schemeClr>
                          </a:solidFill>
                          <a:latin typeface="Arial Narrow" panose="020B0606020202030204" pitchFamily="34" charset="0"/>
                        </a:rPr>
                        <a:t>BCR</a:t>
                      </a:r>
                      <a:endParaRPr lang="fr-FR" dirty="0"/>
                    </a:p>
                  </a:txBody>
                  <a:tcPr marL="85679" marR="85679" marT="42840" marB="42840" anchor="ctr">
                    <a:noFill/>
                  </a:tcPr>
                </a:tc>
                <a:tc>
                  <a:txBody>
                    <a:bodyPr/>
                    <a:lstStyle/>
                    <a:p>
                      <a:r>
                        <a:rPr lang="fr-FR" sz="900" kern="1200" baseline="0" dirty="0">
                          <a:solidFill>
                            <a:schemeClr val="accent1">
                              <a:lumMod val="50000"/>
                            </a:schemeClr>
                          </a:solidFill>
                          <a:latin typeface="Arial Narrow" panose="020B0606020202030204" pitchFamily="34" charset="0"/>
                        </a:rPr>
                        <a:t>CA-TS / Caisses Régionales / </a:t>
                      </a:r>
                      <a:r>
                        <a:rPr lang="fr-FR" sz="900" kern="1200" baseline="0" dirty="0" err="1">
                          <a:solidFill>
                            <a:schemeClr val="accent1">
                              <a:lumMod val="50000"/>
                            </a:schemeClr>
                          </a:solidFill>
                          <a:latin typeface="Arial Narrow" panose="020B0606020202030204" pitchFamily="34" charset="0"/>
                        </a:rPr>
                        <a:t>Edokial</a:t>
                      </a:r>
                      <a:r>
                        <a:rPr lang="fr-FR" sz="900" kern="1200" baseline="0" dirty="0">
                          <a:solidFill>
                            <a:schemeClr val="accent1">
                              <a:lumMod val="50000"/>
                            </a:schemeClr>
                          </a:solidFill>
                          <a:latin typeface="Arial Narrow" panose="020B0606020202030204" pitchFamily="34" charset="0"/>
                        </a:rPr>
                        <a:t>/ </a:t>
                      </a:r>
                      <a:r>
                        <a:rPr lang="fr-FR" sz="900" kern="1200" baseline="0" dirty="0" err="1">
                          <a:solidFill>
                            <a:schemeClr val="accent1">
                              <a:lumMod val="50000"/>
                            </a:schemeClr>
                          </a:solidFill>
                          <a:latin typeface="Arial Narrow" panose="020B0606020202030204" pitchFamily="34" charset="0"/>
                        </a:rPr>
                        <a:t>Unexco</a:t>
                      </a:r>
                      <a:r>
                        <a:rPr lang="fr-FR" sz="900" kern="1200" baseline="0" dirty="0">
                          <a:solidFill>
                            <a:schemeClr val="accent1">
                              <a:lumMod val="50000"/>
                            </a:schemeClr>
                          </a:solidFill>
                          <a:latin typeface="Arial Narrow" panose="020B0606020202030204" pitchFamily="34" charset="0"/>
                        </a:rPr>
                        <a:t> / CA-</a:t>
                      </a:r>
                      <a:r>
                        <a:rPr lang="fr-FR" sz="900" kern="1200" baseline="0" dirty="0" err="1">
                          <a:solidFill>
                            <a:schemeClr val="accent1">
                              <a:lumMod val="50000"/>
                            </a:schemeClr>
                          </a:solidFill>
                          <a:latin typeface="Arial Narrow" panose="020B0606020202030204" pitchFamily="34" charset="0"/>
                        </a:rPr>
                        <a:t>eIMMO</a:t>
                      </a:r>
                      <a:endParaRPr lang="fr-FR" dirty="0"/>
                    </a:p>
                  </a:txBody>
                  <a:tcPr marL="44450" marR="44450" marT="0" marB="0" anchor="ctr">
                    <a:noFill/>
                  </a:tcPr>
                </a:tc>
                <a:tc>
                  <a:txBody>
                    <a:bodyPr/>
                    <a:lstStyle/>
                    <a:p>
                      <a:r>
                        <a:rPr lang="fr-FR" sz="1200" b="1" kern="1200" cap="all" baseline="0" dirty="0">
                          <a:solidFill>
                            <a:schemeClr val="accent1">
                              <a:lumMod val="50000"/>
                            </a:schemeClr>
                          </a:solidFill>
                          <a:latin typeface="Arial Narrow" panose="020B0606020202030204" pitchFamily="34" charset="0"/>
                          <a:ea typeface="+mn-ea"/>
                          <a:cs typeface="+mn-cs"/>
                        </a:rPr>
                        <a:t>CAGIP-BCR-GESTION_DES_CHANGEMENTS</a:t>
                      </a:r>
                      <a:endParaRPr lang="fr-FR" dirty="0"/>
                    </a:p>
                  </a:txBody>
                  <a:tcPr marL="85679" marR="85679" marT="42840" marB="42840" anchor="ctr">
                    <a:noFill/>
                  </a:tcPr>
                </a:tc>
                <a:tc>
                  <a:txBody>
                    <a:bodyPr/>
                    <a:lstStyle/>
                    <a:p>
                      <a:r>
                        <a:rPr lang="fr-FR" sz="900" kern="1200" dirty="0">
                          <a:solidFill>
                            <a:schemeClr val="accent1">
                              <a:lumMod val="50000"/>
                            </a:schemeClr>
                          </a:solidFill>
                          <a:latin typeface="Arial Narrow" panose="020B0606020202030204" pitchFamily="34" charset="0"/>
                        </a:rPr>
                        <a:t>CAGIP-BCR-GESTION_DES_CHANGEMENTS</a:t>
                      </a:r>
                      <a:endParaRPr lang="fr-FR" dirty="0"/>
                    </a:p>
                  </a:txBody>
                  <a:tcPr marL="85679" marR="85679" marT="42840" marB="42840" anchor="ctr">
                    <a:noFill/>
                  </a:tcPr>
                </a:tc>
                <a:tc>
                  <a:txBody>
                    <a:bodyPr/>
                    <a:lstStyle/>
                    <a:p>
                      <a:pPr algn="l">
                        <a:spcAft>
                          <a:spcPts val="0"/>
                        </a:spcAft>
                      </a:pPr>
                      <a:endParaRPr lang="fr-FR" sz="900" kern="1200" dirty="0">
                        <a:latin typeface="Arial Narrow" panose="020B0606020202030204" pitchFamily="34" charset="0"/>
                        <a:hlinkClick r:id="rId11"/>
                      </a:endParaRPr>
                    </a:p>
                    <a:p>
                      <a:pPr algn="l">
                        <a:spcAft>
                          <a:spcPts val="0"/>
                        </a:spcAft>
                      </a:pPr>
                      <a:r>
                        <a:rPr lang="fr-FR" sz="900" kern="1200" dirty="0">
                          <a:latin typeface="Arial Narrow" panose="020B0606020202030204" pitchFamily="34" charset="0"/>
                          <a:hlinkClick r:id="rId11"/>
                        </a:rPr>
                        <a:t>Gestion.changements.CA-Technologies@ca-gip.fr</a:t>
                      </a:r>
                      <a:endParaRPr lang="fr-FR" dirty="0"/>
                    </a:p>
                  </a:txBody>
                  <a:tcPr marL="44450" marR="44450" marT="0" marB="0" anchor="ctr">
                    <a:noFill/>
                  </a:tcPr>
                </a:tc>
                <a:extLst>
                  <a:ext uri="{0D108BD9-81ED-4DB2-BD59-A6C34878D82A}">
                    <a16:rowId xmlns:a16="http://schemas.microsoft.com/office/drawing/2014/main" val="3274319382"/>
                  </a:ext>
                </a:extLst>
              </a:tr>
              <a:tr h="150149">
                <a:tc gridSpan="6">
                  <a:txBody>
                    <a:bodyPr/>
                    <a:lstStyle/>
                    <a:p>
                      <a:pPr algn="l"/>
                      <a:endParaRPr lang="fr-FR" sz="500" b="1" cap="small" baseline="0" dirty="0">
                        <a:solidFill>
                          <a:srgbClr val="C00000"/>
                        </a:solidFill>
                        <a:latin typeface="Arial Narrow" panose="020B0606020202030204" pitchFamily="34" charset="0"/>
                      </a:endParaRPr>
                    </a:p>
                  </a:txBody>
                  <a:tcPr marL="85679" marR="85679" marT="42840" marB="42840" anchor="ctr">
                    <a:no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471350559"/>
                  </a:ext>
                </a:extLst>
              </a:tr>
              <a:tr h="206691">
                <a:tc rowSpan="6">
                  <a:txBody>
                    <a:bodyPr/>
                    <a:lstStyle/>
                    <a:p>
                      <a:pPr algn="l"/>
                      <a:r>
                        <a:rPr lang="fr-FR" sz="1000" b="1" cap="small" dirty="0">
                          <a:solidFill>
                            <a:srgbClr val="C00000"/>
                          </a:solidFill>
                          <a:latin typeface="Arial Narrow" panose="020B0606020202030204" pitchFamily="34" charset="0"/>
                        </a:rPr>
                        <a:t>Changement multi</a:t>
                      </a:r>
                      <a:r>
                        <a:rPr lang="fr-FR" sz="1000" b="1" cap="small" baseline="0" dirty="0">
                          <a:solidFill>
                            <a:srgbClr val="C00000"/>
                          </a:solidFill>
                          <a:latin typeface="Arial Narrow" panose="020B0606020202030204" pitchFamily="34" charset="0"/>
                        </a:rPr>
                        <a:t> clients mineur / demandé par un socle ou un cluster</a:t>
                      </a:r>
                    </a:p>
                  </a:txBody>
                  <a:tcPr marL="85679" marR="85679" marT="42840" marB="42840" anchor="ctr">
                    <a:noFill/>
                  </a:tcPr>
                </a:tc>
                <a:tc>
                  <a:txBody>
                    <a:bodyPr/>
                    <a:lstStyle/>
                    <a:p>
                      <a:pPr algn="l"/>
                      <a:r>
                        <a:rPr lang="fr-FR" sz="900" b="1">
                          <a:solidFill>
                            <a:schemeClr val="accent1">
                              <a:lumMod val="50000"/>
                            </a:schemeClr>
                          </a:solidFill>
                          <a:latin typeface="Arial Narrow" panose="020B0606020202030204" pitchFamily="34" charset="0"/>
                        </a:rPr>
                        <a:t>CLP</a:t>
                      </a:r>
                      <a:endParaRPr lang="fr-FR" sz="1000" b="1" cap="small" baseline="0" dirty="0">
                        <a:solidFill>
                          <a:srgbClr val="C00000"/>
                        </a:solidFill>
                        <a:latin typeface="Arial Narrow" panose="020B0606020202030204" pitchFamily="34" charset="0"/>
                      </a:endParaRPr>
                    </a:p>
                  </a:txBody>
                  <a:tcPr marL="85679" marR="85679" marT="42840" marB="42840" anchor="ctr">
                    <a:noFill/>
                  </a:tcPr>
                </a:tc>
                <a:tc>
                  <a:txBody>
                    <a:bodyPr/>
                    <a:lstStyle/>
                    <a:p>
                      <a:pPr algn="l"/>
                      <a:r>
                        <a:rPr lang="fr-FR" sz="900">
                          <a:solidFill>
                            <a:schemeClr val="accent1">
                              <a:lumMod val="50000"/>
                            </a:schemeClr>
                          </a:solidFill>
                          <a:latin typeface="Arial Narrow" panose="020B0606020202030204" pitchFamily="34" charset="0"/>
                        </a:rPr>
                        <a:t>CA-PS</a:t>
                      </a:r>
                      <a:r>
                        <a:rPr lang="fr-FR" sz="900" baseline="0">
                          <a:solidFill>
                            <a:schemeClr val="accent1">
                              <a:lumMod val="50000"/>
                            </a:schemeClr>
                          </a:solidFill>
                          <a:latin typeface="Arial Narrow" panose="020B0606020202030204" pitchFamily="34" charset="0"/>
                        </a:rPr>
                        <a:t> / AVEM</a:t>
                      </a:r>
                      <a:endParaRPr lang="fr-FR" sz="1000" b="1" cap="small" baseline="0" dirty="0">
                        <a:solidFill>
                          <a:srgbClr val="C00000"/>
                        </a:solidFill>
                        <a:latin typeface="Arial Narrow" panose="020B0606020202030204" pitchFamily="34" charset="0"/>
                      </a:endParaRPr>
                    </a:p>
                  </a:txBody>
                  <a:tcPr marL="85679" marR="85679" marT="42840" marB="42840">
                    <a:noFill/>
                  </a:tcP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200" cap="all" baseline="0" dirty="0">
                          <a:solidFill>
                            <a:schemeClr val="accent1">
                              <a:lumMod val="50000"/>
                            </a:schemeClr>
                          </a:solidFill>
                          <a:latin typeface="Arial Narrow" panose="020B0606020202030204" pitchFamily="34" charset="0"/>
                          <a:ea typeface="+mn-ea"/>
                          <a:cs typeface="+mn-cs"/>
                        </a:rPr>
                        <a:t>Groupe gestionnaire du socle opérant </a:t>
                      </a:r>
                      <a:br>
                        <a:rPr lang="fr-FR" sz="1200" b="1" kern="1200" cap="all" baseline="0" dirty="0">
                          <a:solidFill>
                            <a:schemeClr val="accent1">
                              <a:lumMod val="50000"/>
                            </a:schemeClr>
                          </a:solidFill>
                          <a:latin typeface="Arial Narrow" panose="020B0606020202030204" pitchFamily="34" charset="0"/>
                          <a:ea typeface="+mn-ea"/>
                          <a:cs typeface="+mn-cs"/>
                        </a:rPr>
                      </a:br>
                      <a:r>
                        <a:rPr lang="fr-FR" sz="1200" b="1" kern="1200" cap="all" baseline="0" dirty="0">
                          <a:solidFill>
                            <a:schemeClr val="accent1">
                              <a:lumMod val="50000"/>
                            </a:schemeClr>
                          </a:solidFill>
                          <a:latin typeface="Arial Narrow" panose="020B0606020202030204" pitchFamily="34" charset="0"/>
                          <a:ea typeface="+mn-ea"/>
                          <a:cs typeface="+mn-cs"/>
                        </a:rPr>
                        <a:t>le changement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kern="1200" cap="all" baseline="0" dirty="0">
                        <a:solidFill>
                          <a:schemeClr val="accent1">
                            <a:lumMod val="50000"/>
                          </a:schemeClr>
                        </a:solidFill>
                        <a:latin typeface="Arial Narrow" panose="020B06060202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b="1" u="sng" kern="1200" cap="all" baseline="0" dirty="0">
                          <a:solidFill>
                            <a:schemeClr val="accent1">
                              <a:lumMod val="50000"/>
                            </a:schemeClr>
                          </a:solidFill>
                          <a:latin typeface="Arial Narrow" panose="020B0606020202030204" pitchFamily="34" charset="0"/>
                          <a:ea typeface="+mn-ea"/>
                          <a:cs typeface="+mn-cs"/>
                        </a:rPr>
                        <a:t>Groupes gestionnaires socles</a:t>
                      </a:r>
                    </a:p>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15963" algn="l"/>
                          <a:tab pos="801688" algn="l"/>
                        </a:tabLst>
                        <a:defRPr/>
                      </a:pPr>
                      <a:r>
                        <a:rPr lang="fr-FR" sz="900" b="1" kern="1200" cap="all" baseline="0" dirty="0">
                          <a:solidFill>
                            <a:schemeClr val="accent1">
                              <a:lumMod val="50000"/>
                            </a:schemeClr>
                          </a:solidFill>
                          <a:latin typeface="Arial Narrow" panose="020B0606020202030204" pitchFamily="34" charset="0"/>
                          <a:ea typeface="+mn-ea"/>
                          <a:cs typeface="+mn-cs"/>
                        </a:rPr>
                        <a:t>OPEN   CAGIP-OPN-OPN GESTIONNAIRE_TRANSVERSES_OPEN</a:t>
                      </a:r>
                    </a:p>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15963" algn="l"/>
                          <a:tab pos="801688" algn="l"/>
                        </a:tabLst>
                        <a:defRPr/>
                      </a:pPr>
                      <a:r>
                        <a:rPr lang="fr-FR" sz="900" b="1" kern="1200" cap="all" baseline="0" dirty="0" err="1">
                          <a:solidFill>
                            <a:schemeClr val="accent1">
                              <a:lumMod val="50000"/>
                            </a:schemeClr>
                          </a:solidFill>
                          <a:latin typeface="Arial Narrow" panose="020B0606020202030204" pitchFamily="34" charset="0"/>
                          <a:ea typeface="+mn-ea"/>
                          <a:cs typeface="+mn-cs"/>
                        </a:rPr>
                        <a:t>Sdw</a:t>
                      </a:r>
                      <a:r>
                        <a:rPr lang="fr-FR" sz="900" b="1" kern="1200" cap="all" baseline="0" dirty="0">
                          <a:solidFill>
                            <a:schemeClr val="accent1">
                              <a:lumMod val="50000"/>
                            </a:schemeClr>
                          </a:solidFill>
                          <a:latin typeface="Arial Narrow" panose="020B0606020202030204" pitchFamily="34" charset="0"/>
                          <a:ea typeface="+mn-ea"/>
                          <a:cs typeface="+mn-cs"/>
                        </a:rPr>
                        <a:t>    </a:t>
                      </a:r>
                      <a:r>
                        <a:rPr lang="fr-FR" sz="900" b="1" kern="1200" cap="all" baseline="0" dirty="0">
                          <a:solidFill>
                            <a:schemeClr val="accent1">
                              <a:lumMod val="50000"/>
                            </a:schemeClr>
                          </a:solidFill>
                          <a:latin typeface="Arial Narrow" panose="020B0606020202030204" pitchFamily="34" charset="0"/>
                          <a:ea typeface="+mn-ea"/>
                          <a:cs typeface="+mn-cs"/>
                          <a:sym typeface="Wingdings" panose="05000000000000000000" pitchFamily="2" charset="2"/>
                        </a:rPr>
                        <a:t> </a:t>
                      </a:r>
                      <a:r>
                        <a:rPr lang="fr-FR" sz="900" b="1" kern="1200" cap="all" baseline="0" dirty="0">
                          <a:solidFill>
                            <a:schemeClr val="accent1">
                              <a:lumMod val="50000"/>
                            </a:schemeClr>
                          </a:solidFill>
                          <a:latin typeface="Arial Narrow" panose="020B0606020202030204" pitchFamily="34" charset="0"/>
                          <a:ea typeface="+mn-ea"/>
                          <a:cs typeface="+mn-cs"/>
                        </a:rPr>
                        <a:t>CAGIP-SDW-SPU-CHANGE_MANAGER</a:t>
                      </a:r>
                    </a:p>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15963" algn="l"/>
                          <a:tab pos="801688" algn="l"/>
                        </a:tabLst>
                        <a:defRPr/>
                      </a:pPr>
                      <a:r>
                        <a:rPr lang="fr-FR" sz="900" b="1" kern="1200" cap="all" baseline="0" dirty="0">
                          <a:solidFill>
                            <a:schemeClr val="accent1">
                              <a:lumMod val="50000"/>
                            </a:schemeClr>
                          </a:solidFill>
                          <a:latin typeface="Arial Narrow" panose="020B0606020202030204" pitchFamily="34" charset="0"/>
                          <a:ea typeface="+mn-ea"/>
                          <a:cs typeface="+mn-cs"/>
                        </a:rPr>
                        <a:t>SRI       CAGIP-SRI-GESTRA</a:t>
                      </a:r>
                    </a:p>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15963" algn="l"/>
                          <a:tab pos="801688" algn="l"/>
                        </a:tabLst>
                        <a:defRPr/>
                      </a:pPr>
                      <a:r>
                        <a:rPr lang="fr-FR" sz="900" b="1" kern="1200" cap="all" baseline="0" dirty="0">
                          <a:solidFill>
                            <a:schemeClr val="accent1">
                              <a:lumMod val="50000"/>
                            </a:schemeClr>
                          </a:solidFill>
                          <a:latin typeface="Arial Narrow" panose="020B0606020202030204" pitchFamily="34" charset="0"/>
                          <a:ea typeface="+mn-ea"/>
                          <a:cs typeface="+mn-cs"/>
                        </a:rPr>
                        <a:t>COC     CAGIP-CYB-ADS</a:t>
                      </a:r>
                    </a:p>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15963" algn="l"/>
                          <a:tab pos="801688" algn="l"/>
                        </a:tabLst>
                        <a:defRPr/>
                      </a:pPr>
                      <a:r>
                        <a:rPr lang="fr-FR" sz="900" b="1" kern="1200" cap="all" baseline="0" dirty="0">
                          <a:solidFill>
                            <a:schemeClr val="accent1">
                              <a:lumMod val="50000"/>
                            </a:schemeClr>
                          </a:solidFill>
                          <a:latin typeface="Arial Narrow" panose="020B0606020202030204" pitchFamily="34" charset="0"/>
                          <a:ea typeface="+mn-ea"/>
                          <a:cs typeface="+mn-cs"/>
                        </a:rPr>
                        <a:t>Z           CAGIP-SPZ-TRANSVERSE</a:t>
                      </a:r>
                    </a:p>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15963" algn="l"/>
                          <a:tab pos="801688" algn="l"/>
                        </a:tabLst>
                        <a:defRPr/>
                      </a:pPr>
                      <a:r>
                        <a:rPr lang="fr-FR" sz="900" b="1" kern="1200" cap="all" baseline="0" dirty="0">
                          <a:solidFill>
                            <a:schemeClr val="accent1">
                              <a:lumMod val="50000"/>
                            </a:schemeClr>
                          </a:solidFill>
                          <a:latin typeface="Arial Narrow" panose="020B0606020202030204" pitchFamily="34" charset="0"/>
                          <a:ea typeface="+mn-ea"/>
                          <a:cs typeface="+mn-cs"/>
                        </a:rPr>
                        <a:t>NATIF  CAGIP-NATIF-GESTION-DES-CHANGEMENTS</a:t>
                      </a:r>
                    </a:p>
                  </a:txBody>
                  <a:tcPr marL="85679" marR="85679" marT="42840" marB="42840"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tab pos="715963" algn="l"/>
                          <a:tab pos="801688" algn="l"/>
                        </a:tabLst>
                        <a:defRPr/>
                      </a:pPr>
                      <a:r>
                        <a:rPr lang="fr-FR" sz="900" kern="1200" dirty="0">
                          <a:solidFill>
                            <a:schemeClr val="accent1">
                              <a:lumMod val="50000"/>
                            </a:schemeClr>
                          </a:solidFill>
                          <a:latin typeface="Arial Narrow" panose="020B0606020202030204" pitchFamily="34" charset="0"/>
                          <a:ea typeface="+mn-ea"/>
                          <a:cs typeface="+mn-cs"/>
                        </a:rPr>
                        <a:t>CAGIP-DGC-CLP-QUT-CHANGEMENT</a:t>
                      </a:r>
                      <a:endParaRPr lang="fr-FR" sz="1000" b="1" cap="small" baseline="0" dirty="0">
                        <a:solidFill>
                          <a:srgbClr val="C00000"/>
                        </a:solidFill>
                        <a:latin typeface="Arial Narrow" panose="020B0606020202030204" pitchFamily="34" charset="0"/>
                      </a:endParaRPr>
                    </a:p>
                  </a:txBody>
                  <a:tcPr marL="85679" marR="85679" marT="42840" marB="42840">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900" kern="1200">
                          <a:latin typeface="Arial Narrow" panose="020B0606020202030204" pitchFamily="34" charset="0"/>
                          <a:hlinkClick r:id="rId3"/>
                        </a:rPr>
                        <a:t>CAGIP_PSL_SIP_GDC@ca-gip.fr</a:t>
                      </a:r>
                      <a:endParaRPr lang="fr-FR" sz="900" dirty="0">
                        <a:solidFill>
                          <a:schemeClr val="accent1">
                            <a:lumMod val="50000"/>
                          </a:schemeClr>
                        </a:solidFill>
                        <a:latin typeface="Arial Narrow" panose="020B0606020202030204" pitchFamily="34" charset="0"/>
                      </a:endParaRPr>
                    </a:p>
                  </a:txBody>
                  <a:tcPr marL="85679" marR="85679" marT="42840" marB="42840">
                    <a:noFill/>
                  </a:tcPr>
                </a:tc>
                <a:extLst>
                  <a:ext uri="{0D108BD9-81ED-4DB2-BD59-A6C34878D82A}">
                    <a16:rowId xmlns:a16="http://schemas.microsoft.com/office/drawing/2014/main" val="3214356664"/>
                  </a:ext>
                </a:extLst>
              </a:tr>
              <a:tr h="715573">
                <a:tc vMerge="1">
                  <a:txBody>
                    <a:bodyPr/>
                    <a:lstStyle/>
                    <a:p>
                      <a:pPr algn="l"/>
                      <a:endParaRPr lang="fr-FR" sz="1200" b="1" cap="small" baseline="0" dirty="0">
                        <a:solidFill>
                          <a:srgbClr val="C00000"/>
                        </a:solidFill>
                        <a:latin typeface="Arial Narrow" panose="020B0606020202030204" pitchFamily="34" charset="0"/>
                      </a:endParaRPr>
                    </a:p>
                  </a:txBody>
                  <a:tcPr marL="85679" marR="85679" marT="42840" marB="42840" anchor="ctr">
                    <a:solidFill>
                      <a:schemeClr val="bg1"/>
                    </a:solidFill>
                  </a:tcPr>
                </a:tc>
                <a:tc>
                  <a:txBody>
                    <a:bodyPr/>
                    <a:lstStyle/>
                    <a:p>
                      <a:r>
                        <a:rPr lang="fr-FR" sz="900" b="1">
                          <a:solidFill>
                            <a:schemeClr val="accent1">
                              <a:lumMod val="50000"/>
                            </a:schemeClr>
                          </a:solidFill>
                          <a:latin typeface="Arial Narrow" panose="020B0606020202030204" pitchFamily="34" charset="0"/>
                        </a:rPr>
                        <a:t>GEA</a:t>
                      </a:r>
                      <a:endParaRPr lang="fr-FR"/>
                    </a:p>
                  </a:txBody>
                  <a:tcPr marL="85679" marR="85679" marT="42840" marB="42840"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a:solidFill>
                            <a:schemeClr val="accent1">
                              <a:lumMod val="50000"/>
                            </a:schemeClr>
                          </a:solidFill>
                          <a:latin typeface="Arial Narrow" panose="020B0606020202030204" pitchFamily="34" charset="0"/>
                        </a:rPr>
                        <a:t>CAA</a:t>
                      </a:r>
                      <a:r>
                        <a:rPr lang="fr-FR" sz="900" baseline="0">
                          <a:solidFill>
                            <a:schemeClr val="accent1">
                              <a:lumMod val="50000"/>
                            </a:schemeClr>
                          </a:solidFill>
                          <a:latin typeface="Arial Narrow" panose="020B0606020202030204" pitchFamily="34" charset="0"/>
                        </a:rPr>
                        <a:t> / LA MEDICALE / PREDICA / PACIFICA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baseline="0">
                          <a:solidFill>
                            <a:schemeClr val="accent1">
                              <a:lumMod val="50000"/>
                            </a:schemeClr>
                          </a:solidFill>
                          <a:latin typeface="Arial Narrow" panose="020B0606020202030204" pitchFamily="34" charset="0"/>
                        </a:rPr>
                        <a:t>CAMCA / CACI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900" baseline="0">
                        <a:solidFill>
                          <a:schemeClr val="accent1">
                            <a:lumMod val="50000"/>
                          </a:schemeClr>
                        </a:solidFill>
                        <a:latin typeface="Arial Narrow" panose="020B0606020202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baseline="0">
                          <a:solidFill>
                            <a:schemeClr val="accent1">
                              <a:lumMod val="50000"/>
                            </a:schemeClr>
                          </a:solidFill>
                          <a:latin typeface="Arial Narrow" panose="020B0606020202030204" pitchFamily="34" charset="0"/>
                        </a:rPr>
                        <a:t>CA-TITRES , CA-IMMO , Amundi, Nexecur, FNCA, CACD2, IFCAM</a:t>
                      </a:r>
                      <a:endParaRPr lang="fr-FR"/>
                    </a:p>
                  </a:txBody>
                  <a:tcPr marL="85679" marR="85679" marT="42840" marB="42840">
                    <a:noFill/>
                  </a:tcPr>
                </a:tc>
                <a:tc vMerge="1">
                  <a:txBody>
                    <a:bodyPr/>
                    <a:lstStyle/>
                    <a:p>
                      <a:endParaRPr lang="fr-FR"/>
                    </a:p>
                  </a:txBody>
                  <a:tcPr/>
                </a:tc>
                <a:tc>
                  <a:txBody>
                    <a:bodyPr/>
                    <a:lstStyle/>
                    <a:p>
                      <a:pPr algn="l"/>
                      <a:r>
                        <a:rPr lang="fr-FR" sz="900" kern="1200" dirty="0">
                          <a:solidFill>
                            <a:schemeClr val="accent1">
                              <a:lumMod val="50000"/>
                            </a:schemeClr>
                          </a:solidFill>
                          <a:latin typeface="Arial Narrow" panose="020B0606020202030204" pitchFamily="34" charset="0"/>
                          <a:ea typeface="+mn-ea"/>
                          <a:cs typeface="+mn-cs"/>
                        </a:rPr>
                        <a:t>CAGIP-GEA GESTIONNAIRE CHG-L3</a:t>
                      </a:r>
                    </a:p>
                    <a:p>
                      <a:pPr algn="l"/>
                      <a:endParaRPr lang="fr-FR" sz="900" kern="1200" dirty="0">
                        <a:solidFill>
                          <a:schemeClr val="accent1">
                            <a:lumMod val="50000"/>
                          </a:schemeClr>
                        </a:solidFill>
                        <a:latin typeface="Arial Narrow" panose="020B0606020202030204" pitchFamily="34" charset="0"/>
                        <a:ea typeface="+mn-ea"/>
                        <a:cs typeface="+mn-cs"/>
                      </a:endParaRPr>
                    </a:p>
                    <a:p>
                      <a:pPr algn="l"/>
                      <a:endParaRPr lang="fr-FR" sz="900" kern="1200" dirty="0">
                        <a:solidFill>
                          <a:schemeClr val="accent1">
                            <a:lumMod val="50000"/>
                          </a:schemeClr>
                        </a:solidFill>
                        <a:latin typeface="Arial Narrow" panose="020B0606020202030204" pitchFamily="34" charset="0"/>
                        <a:ea typeface="+mn-ea"/>
                        <a:cs typeface="+mn-cs"/>
                      </a:endParaRPr>
                    </a:p>
                    <a:p>
                      <a:pPr algn="l"/>
                      <a:r>
                        <a:rPr lang="fr-FR" sz="900" kern="1200" dirty="0">
                          <a:solidFill>
                            <a:schemeClr val="accent1">
                              <a:lumMod val="50000"/>
                            </a:schemeClr>
                          </a:solidFill>
                          <a:latin typeface="Arial Narrow" panose="020B0606020202030204" pitchFamily="34" charset="0"/>
                          <a:ea typeface="+mn-ea"/>
                          <a:cs typeface="+mn-cs"/>
                        </a:rPr>
                        <a:t>CAGIP-GEA-OPE-EPARGNE-L2L3L4</a:t>
                      </a:r>
                      <a:endParaRPr lang="fr-FR" dirty="0"/>
                    </a:p>
                  </a:txBody>
                  <a:tcPr marL="85679" marR="85679" marT="42840" marB="42840">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dirty="0">
                          <a:solidFill>
                            <a:srgbClr val="C00000"/>
                          </a:solidFill>
                          <a:latin typeface="Arial Narrow" panose="020B0606020202030204" pitchFamily="34" charset="0"/>
                          <a:hlinkClick r:id="rId4"/>
                        </a:rPr>
                        <a:t>gestion_changements@ca-assurances.fr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dirty="0">
                          <a:solidFill>
                            <a:srgbClr val="C00000"/>
                          </a:solidFill>
                          <a:latin typeface="Arial Narrow" panose="020B0606020202030204" pitchFamily="34" charset="0"/>
                          <a:hlinkClick r:id="rId4"/>
                        </a:rPr>
                        <a:t> </a:t>
                      </a:r>
                      <a:br>
                        <a:rPr lang="fr-FR" sz="900" kern="1200" dirty="0">
                          <a:solidFill>
                            <a:srgbClr val="C00000"/>
                          </a:solidFill>
                          <a:latin typeface="Arial Narrow" panose="020B0606020202030204" pitchFamily="34" charset="0"/>
                        </a:rPr>
                      </a:br>
                      <a:endParaRPr lang="fr-FR" sz="900" kern="1200" dirty="0">
                        <a:solidFill>
                          <a:srgbClr val="C00000"/>
                        </a:solidFill>
                        <a:latin typeface="Arial Narrow" panose="020B0606020202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baseline="0" dirty="0">
                          <a:solidFill>
                            <a:srgbClr val="C00000"/>
                          </a:solidFill>
                          <a:latin typeface="Arial Narrow" panose="020B0606020202030204" pitchFamily="34" charset="0"/>
                          <a:hlinkClick r:id="rId5"/>
                        </a:rPr>
                        <a:t>laurent.creugny@ca-gip.fr</a:t>
                      </a:r>
                      <a:r>
                        <a:rPr lang="fr-FR" sz="900" kern="1200" baseline="0" dirty="0">
                          <a:solidFill>
                            <a:srgbClr val="C00000"/>
                          </a:solidFill>
                          <a:latin typeface="Arial Narrow" panose="020B0606020202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baseline="0" dirty="0">
                          <a:solidFill>
                            <a:srgbClr val="C00000"/>
                          </a:solidFill>
                          <a:latin typeface="Arial Narrow" panose="020B0606020202030204" pitchFamily="34" charset="0"/>
                          <a:hlinkClick r:id="rId6"/>
                        </a:rPr>
                        <a:t>jean-marie.piersiak@ca-gip.fr</a:t>
                      </a:r>
                      <a:endParaRPr lang="fr-FR" dirty="0"/>
                    </a:p>
                  </a:txBody>
                  <a:tcPr marL="85679" marR="85679" marT="42840" marB="42840">
                    <a:noFill/>
                  </a:tcPr>
                </a:tc>
                <a:extLst>
                  <a:ext uri="{0D108BD9-81ED-4DB2-BD59-A6C34878D82A}">
                    <a16:rowId xmlns:a16="http://schemas.microsoft.com/office/drawing/2014/main" val="209072064"/>
                  </a:ext>
                </a:extLst>
              </a:tr>
              <a:tr h="763323">
                <a:tc vMerge="1">
                  <a:txBody>
                    <a:bodyPr/>
                    <a:lstStyle/>
                    <a:p>
                      <a:pPr algn="l"/>
                      <a:endParaRPr lang="fr-FR" sz="1200" b="1" cap="small" baseline="0" dirty="0">
                        <a:solidFill>
                          <a:srgbClr val="C00000"/>
                        </a:solidFill>
                        <a:latin typeface="Arial Narrow" panose="020B0606020202030204" pitchFamily="34" charset="0"/>
                      </a:endParaRPr>
                    </a:p>
                  </a:txBody>
                  <a:tcPr marL="85679" marR="85679" marT="42840" marB="42840" anchor="ctr">
                    <a:solidFill>
                      <a:schemeClr val="bg1"/>
                    </a:solidFill>
                  </a:tcPr>
                </a:tc>
                <a:tc>
                  <a:txBody>
                    <a:bodyPr/>
                    <a:lstStyle/>
                    <a:p>
                      <a:r>
                        <a:rPr lang="fr-FR" sz="900" b="1">
                          <a:solidFill>
                            <a:schemeClr val="accent1">
                              <a:lumMod val="50000"/>
                            </a:schemeClr>
                          </a:solidFill>
                          <a:latin typeface="Arial Narrow" panose="020B0606020202030204" pitchFamily="34" charset="0"/>
                        </a:rPr>
                        <a:t>GRC</a:t>
                      </a:r>
                      <a:endParaRPr lang="fr-FR"/>
                    </a:p>
                  </a:txBody>
                  <a:tcPr marL="85679" marR="85679" marT="42840" marB="42840"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baseline="0" dirty="0">
                          <a:solidFill>
                            <a:schemeClr val="accent1">
                              <a:lumMod val="50000"/>
                            </a:schemeClr>
                          </a:solidFill>
                          <a:latin typeface="Arial Narrow" panose="020B0606020202030204" pitchFamily="34" charset="0"/>
                          <a:ea typeface="+mn-ea"/>
                          <a:cs typeface="+mn-cs"/>
                        </a:rPr>
                        <a:t>Crédit Agricole SA / CAGIP Applications / SODICA / FONCARIS / PROGICA  LESICA / CACD2 </a:t>
                      </a:r>
                    </a:p>
                    <a:p>
                      <a:pPr marL="0" marR="0" lvl="0" indent="0" algn="l" defTabSz="914400" rtl="0" eaLnBrk="1" fontAlgn="auto" latinLnBrk="0" hangingPunct="1">
                        <a:lnSpc>
                          <a:spcPct val="100000"/>
                        </a:lnSpc>
                        <a:spcBef>
                          <a:spcPts val="0"/>
                        </a:spcBef>
                        <a:spcAft>
                          <a:spcPts val="0"/>
                        </a:spcAft>
                        <a:buClrTx/>
                        <a:buSzTx/>
                        <a:buFontTx/>
                        <a:buNone/>
                        <a:tabLst/>
                        <a:defRPr/>
                      </a:pPr>
                      <a:br>
                        <a:rPr lang="fr-FR" sz="900" kern="1200" baseline="0" dirty="0">
                          <a:solidFill>
                            <a:schemeClr val="accent1">
                              <a:lumMod val="50000"/>
                            </a:schemeClr>
                          </a:solidFill>
                          <a:latin typeface="Arial Narrow" panose="020B0606020202030204" pitchFamily="34" charset="0"/>
                          <a:ea typeface="+mn-ea"/>
                          <a:cs typeface="+mn-cs"/>
                        </a:rPr>
                      </a:br>
                      <a:r>
                        <a:rPr lang="fr-FR" sz="900" kern="1200" baseline="0" dirty="0">
                          <a:solidFill>
                            <a:schemeClr val="accent1">
                              <a:lumMod val="50000"/>
                            </a:schemeClr>
                          </a:solidFill>
                          <a:latin typeface="Arial Narrow" panose="020B0606020202030204" pitchFamily="34" charset="0"/>
                          <a:ea typeface="+mn-ea"/>
                          <a:cs typeface="+mn-cs"/>
                        </a:rPr>
                        <a:t>CA-CIB</a:t>
                      </a:r>
                    </a:p>
                    <a:p>
                      <a:pPr algn="l">
                        <a:spcAft>
                          <a:spcPts val="0"/>
                        </a:spcAft>
                      </a:pPr>
                      <a:endParaRPr lang="fr-FR" sz="900" kern="1200" baseline="0" dirty="0">
                        <a:solidFill>
                          <a:schemeClr val="accent1">
                            <a:lumMod val="50000"/>
                          </a:schemeClr>
                        </a:solidFill>
                        <a:latin typeface="Arial Narrow" panose="020B0606020202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baseline="0" dirty="0">
                          <a:solidFill>
                            <a:schemeClr val="accent1">
                              <a:lumMod val="50000"/>
                            </a:schemeClr>
                          </a:solidFill>
                          <a:latin typeface="Arial Narrow" panose="020B0606020202030204" pitchFamily="34" charset="0"/>
                        </a:rPr>
                        <a:t>KLX  / CA Indosuez / CACEIS</a:t>
                      </a:r>
                      <a:endParaRPr lang="fr-FR" sz="900" dirty="0"/>
                    </a:p>
                  </a:txBody>
                  <a:tcPr marL="44450" marR="44450" marT="0" marB="0">
                    <a:noFill/>
                  </a:tcPr>
                </a:tc>
                <a:tc vMerge="1">
                  <a:txBody>
                    <a:bodyPr/>
                    <a:lstStyle/>
                    <a:p>
                      <a:endParaRPr lang="fr-F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dirty="0">
                          <a:solidFill>
                            <a:schemeClr val="accent1">
                              <a:lumMod val="50000"/>
                            </a:schemeClr>
                          </a:solidFill>
                          <a:latin typeface="Arial Narrow" panose="020B0606020202030204" pitchFamily="34" charset="0"/>
                          <a:ea typeface="+mn-ea"/>
                          <a:cs typeface="+mn-cs"/>
                        </a:rPr>
                        <a:t>CAGIP-GRC_GDC_CASA</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900" kern="1200" dirty="0">
                        <a:solidFill>
                          <a:schemeClr val="accent1">
                            <a:lumMod val="50000"/>
                          </a:schemeClr>
                        </a:solidFill>
                        <a:latin typeface="Arial Narrow" panose="020B06060202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dirty="0">
                          <a:solidFill>
                            <a:schemeClr val="accent1">
                              <a:lumMod val="50000"/>
                            </a:schemeClr>
                          </a:solidFill>
                          <a:latin typeface="Arial Narrow" panose="020B0606020202030204" pitchFamily="34" charset="0"/>
                          <a:ea typeface="+mn-ea"/>
                          <a:cs typeface="+mn-cs"/>
                        </a:rPr>
                        <a:t>CAGIP-GRC-CHG_A-CHANGEMGR</a:t>
                      </a:r>
                    </a:p>
                    <a:p>
                      <a:pPr algn="l"/>
                      <a:br>
                        <a:rPr lang="fr-FR" sz="900" kern="1200" dirty="0">
                          <a:solidFill>
                            <a:schemeClr val="accent1">
                              <a:lumMod val="50000"/>
                            </a:schemeClr>
                          </a:solidFill>
                          <a:latin typeface="Arial Narrow" panose="020B0606020202030204" pitchFamily="34" charset="0"/>
                        </a:rPr>
                      </a:br>
                      <a:r>
                        <a:rPr lang="fr-FR" sz="900" kern="1200" dirty="0">
                          <a:solidFill>
                            <a:schemeClr val="accent1">
                              <a:lumMod val="50000"/>
                            </a:schemeClr>
                          </a:solidFill>
                          <a:latin typeface="Arial Narrow" panose="020B0606020202030204" pitchFamily="34" charset="0"/>
                        </a:rPr>
                        <a:t>CAGIP_GRC_GDC_CACEIS_CAIW</a:t>
                      </a:r>
                      <a:endParaRPr lang="fr-FR" sz="900" dirty="0"/>
                    </a:p>
                  </a:txBody>
                  <a:tcPr marL="85679" marR="85679" marT="42840" marB="42840">
                    <a:noFill/>
                  </a:tcPr>
                </a:tc>
                <a:tc>
                  <a:txBody>
                    <a:bodyPr/>
                    <a:lstStyle/>
                    <a:p>
                      <a:pPr algn="l">
                        <a:spcAft>
                          <a:spcPts val="0"/>
                        </a:spcAft>
                      </a:pPr>
                      <a:endParaRPr lang="fr-FR" sz="900" kern="1200">
                        <a:latin typeface="Arial Narrow" panose="020B0606020202030204" pitchFamily="34" charset="0"/>
                        <a:hlinkClick r:id="rId7"/>
                      </a:endParaRPr>
                    </a:p>
                    <a:p>
                      <a:pPr algn="l">
                        <a:spcAft>
                          <a:spcPts val="0"/>
                        </a:spcAft>
                      </a:pPr>
                      <a:r>
                        <a:rPr lang="fr-FR" sz="900" kern="1200">
                          <a:latin typeface="Arial Narrow" panose="020B0606020202030204" pitchFamily="34" charset="0"/>
                          <a:hlinkClick r:id="rId7"/>
                        </a:rPr>
                        <a:t>CAGIP_CGC_TAE_GDC@ca-gip.fr</a:t>
                      </a:r>
                      <a:endParaRPr lang="fr-FR" sz="900" kern="1200">
                        <a:latin typeface="Arial Narrow" panose="020B0606020202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900" kern="1200">
                        <a:latin typeface="Arial Narrow" panose="020B0606020202030204" pitchFamily="34" charset="0"/>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900" kern="1200">
                        <a:latin typeface="Arial Narrow" panose="020B0606020202030204" pitchFamily="34" charset="0"/>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a:latin typeface="Arial Narrow" panose="020B0606020202030204" pitchFamily="34" charset="0"/>
                          <a:hlinkClick r:id="rId8"/>
                        </a:rPr>
                        <a:t>EXP_INFRA_CAIW@ca-gip.fr</a:t>
                      </a:r>
                      <a:endParaRPr lang="fr-FR" sz="900" kern="1200">
                        <a:latin typeface="Arial Narrow" panose="020B0606020202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a:latin typeface="Arial Narrow" panose="020B0606020202030204" pitchFamily="34" charset="0"/>
                          <a:hlinkClick r:id="rId9"/>
                        </a:rPr>
                        <a:t>EXP_INFRA_CACEIS@ca-gip.fr</a:t>
                      </a:r>
                      <a:endParaRPr lang="fr-FR"/>
                    </a:p>
                  </a:txBody>
                  <a:tcPr marL="44450" marR="44450" marT="0" marB="0">
                    <a:noFill/>
                  </a:tcPr>
                </a:tc>
                <a:extLst>
                  <a:ext uri="{0D108BD9-81ED-4DB2-BD59-A6C34878D82A}">
                    <a16:rowId xmlns:a16="http://schemas.microsoft.com/office/drawing/2014/main" val="3889032788"/>
                  </a:ext>
                </a:extLst>
              </a:tr>
              <a:tr h="333912">
                <a:tc vMerge="1">
                  <a:txBody>
                    <a:bodyPr/>
                    <a:lstStyle/>
                    <a:p>
                      <a:pPr algn="l"/>
                      <a:endParaRPr lang="fr-FR" sz="1200" b="1" cap="small" baseline="0" dirty="0">
                        <a:solidFill>
                          <a:srgbClr val="C00000"/>
                        </a:solidFill>
                        <a:latin typeface="Arial Narrow" panose="020B0606020202030204" pitchFamily="34" charset="0"/>
                      </a:endParaRPr>
                    </a:p>
                  </a:txBody>
                  <a:tcPr marL="85679" marR="85679" marT="42840" marB="42840" anchor="ctr">
                    <a:solidFill>
                      <a:schemeClr val="bg1"/>
                    </a:solidFill>
                  </a:tcPr>
                </a:tc>
                <a:tc>
                  <a:txBody>
                    <a:bodyPr/>
                    <a:lstStyle/>
                    <a:p>
                      <a:r>
                        <a:rPr lang="fr-FR" sz="900" b="1">
                          <a:solidFill>
                            <a:schemeClr val="accent1">
                              <a:lumMod val="50000"/>
                            </a:schemeClr>
                          </a:solidFill>
                          <a:latin typeface="Arial Narrow" panose="020B0606020202030204" pitchFamily="34" charset="0"/>
                        </a:rPr>
                        <a:t>BPC</a:t>
                      </a:r>
                      <a:endParaRPr lang="fr-FR"/>
                    </a:p>
                  </a:txBody>
                  <a:tcPr marL="85679" marR="85679" marT="42840" marB="42840" anchor="ctr">
                    <a:noFill/>
                  </a:tcPr>
                </a:tc>
                <a:tc>
                  <a:txBody>
                    <a:bodyPr/>
                    <a:lstStyle/>
                    <a:p>
                      <a:r>
                        <a:rPr lang="fr-FR" sz="900" kern="1200" baseline="0">
                          <a:solidFill>
                            <a:schemeClr val="accent1">
                              <a:lumMod val="50000"/>
                            </a:schemeClr>
                          </a:solidFill>
                          <a:latin typeface="Arial Narrow" panose="020B0606020202030204" pitchFamily="34" charset="0"/>
                        </a:rPr>
                        <a:t>LCL / BforBANK / CAGS (CARIPARMA)  - Entités BPI</a:t>
                      </a:r>
                      <a:endParaRPr lang="fr-FR"/>
                    </a:p>
                  </a:txBody>
                  <a:tcPr marL="44450" marR="44450" marT="0" marB="0" anchor="ctr">
                    <a:noFill/>
                  </a:tcPr>
                </a:tc>
                <a:tc vMerge="1">
                  <a:txBody>
                    <a:bodyPr/>
                    <a:lstStyle/>
                    <a:p>
                      <a:endParaRPr lang="fr-FR"/>
                    </a:p>
                  </a:txBody>
                  <a:tcPr/>
                </a:tc>
                <a:tc>
                  <a:txBody>
                    <a:bodyPr/>
                    <a:lstStyle/>
                    <a:p>
                      <a:r>
                        <a:rPr lang="fr-FR" sz="900" kern="1200">
                          <a:solidFill>
                            <a:schemeClr val="accent1">
                              <a:lumMod val="50000"/>
                            </a:schemeClr>
                          </a:solidFill>
                          <a:latin typeface="Arial Narrow" panose="020B0606020202030204" pitchFamily="34" charset="0"/>
                          <a:ea typeface="+mn-ea"/>
                          <a:cs typeface="+mn-cs"/>
                        </a:rPr>
                        <a:t>CAGIP-DGC-BPC-EPC-VALIDATION-CHANGEMENT</a:t>
                      </a:r>
                      <a:endParaRPr lang="fr-FR"/>
                    </a:p>
                  </a:txBody>
                  <a:tcPr marL="85679" marR="85679" marT="42840" marB="42840" anchor="ctr">
                    <a:noFill/>
                  </a:tcPr>
                </a:tc>
                <a:tc>
                  <a:txBody>
                    <a:bodyPr/>
                    <a:lstStyle/>
                    <a:p>
                      <a:r>
                        <a:rPr lang="fr-FR" sz="900" kern="1200">
                          <a:latin typeface="Arial Narrow" panose="020B0606020202030204" pitchFamily="34" charset="0"/>
                        </a:rPr>
                        <a:t>CAGIP_PSL_DBL_GDC@ca-gip.fr</a:t>
                      </a:r>
                      <a:endParaRPr lang="fr-FR"/>
                    </a:p>
                  </a:txBody>
                  <a:tcPr marL="44450" marR="44450" marT="0" marB="0" anchor="ctr">
                    <a:noFill/>
                  </a:tcPr>
                </a:tc>
                <a:extLst>
                  <a:ext uri="{0D108BD9-81ED-4DB2-BD59-A6C34878D82A}">
                    <a16:rowId xmlns:a16="http://schemas.microsoft.com/office/drawing/2014/main" val="1764480215"/>
                  </a:ext>
                </a:extLst>
              </a:tr>
              <a:tr h="333912">
                <a:tc vMerge="1">
                  <a:txBody>
                    <a:bodyPr/>
                    <a:lstStyle/>
                    <a:p>
                      <a:pPr algn="l"/>
                      <a:endParaRPr lang="fr-FR" sz="1200" b="1" cap="small" baseline="0" dirty="0">
                        <a:solidFill>
                          <a:srgbClr val="C00000"/>
                        </a:solidFill>
                        <a:latin typeface="Arial Narrow" panose="020B0606020202030204" pitchFamily="34" charset="0"/>
                      </a:endParaRPr>
                    </a:p>
                  </a:txBody>
                  <a:tcPr marL="85679" marR="85679" marT="42840" marB="42840" anchor="ctr">
                    <a:solidFill>
                      <a:schemeClr val="bg1"/>
                    </a:solidFill>
                  </a:tcPr>
                </a:tc>
                <a:tc>
                  <a:txBody>
                    <a:bodyPr/>
                    <a:lstStyle/>
                    <a:p>
                      <a:r>
                        <a:rPr lang="fr-FR" sz="900" b="1">
                          <a:solidFill>
                            <a:schemeClr val="accent1">
                              <a:lumMod val="50000"/>
                            </a:schemeClr>
                          </a:solidFill>
                          <a:latin typeface="Arial Narrow" panose="020B0606020202030204" pitchFamily="34" charset="0"/>
                        </a:rPr>
                        <a:t>CFS</a:t>
                      </a:r>
                      <a:endParaRPr lang="fr-FR"/>
                    </a:p>
                  </a:txBody>
                  <a:tcPr marL="85679" marR="85679" marT="42840" marB="42840">
                    <a:noFill/>
                  </a:tcPr>
                </a:tc>
                <a:tc>
                  <a:txBody>
                    <a:bodyPr/>
                    <a:lstStyle/>
                    <a:p>
                      <a:r>
                        <a:rPr lang="fr-FR" sz="900" kern="1200" baseline="0" dirty="0">
                          <a:solidFill>
                            <a:schemeClr val="accent1">
                              <a:lumMod val="50000"/>
                            </a:schemeClr>
                          </a:solidFill>
                          <a:latin typeface="Arial Narrow" panose="020B0606020202030204" pitchFamily="34" charset="0"/>
                          <a:ea typeface="+mn-ea"/>
                          <a:cs typeface="+mn-cs"/>
                        </a:rPr>
                        <a:t>CACF / CA-LF / AGOS / CACF CORP / EUROFACTOR</a:t>
                      </a:r>
                      <a:endParaRPr lang="fr-FR" dirty="0"/>
                    </a:p>
                  </a:txBody>
                  <a:tcPr marL="44450" marR="44450" marT="0" marB="0" anchor="ctr">
                    <a:noFill/>
                  </a:tcPr>
                </a:tc>
                <a:tc vMerge="1">
                  <a:txBody>
                    <a:bodyPr/>
                    <a:lstStyle/>
                    <a:p>
                      <a:endParaRPr lang="fr-FR"/>
                    </a:p>
                  </a:txBody>
                  <a:tcPr/>
                </a:tc>
                <a:tc>
                  <a:txBody>
                    <a:bodyPr/>
                    <a:lstStyle/>
                    <a:p>
                      <a:r>
                        <a:rPr lang="fr-FR" sz="900" kern="1200">
                          <a:solidFill>
                            <a:schemeClr val="accent1">
                              <a:lumMod val="50000"/>
                            </a:schemeClr>
                          </a:solidFill>
                          <a:latin typeface="Arial Narrow" panose="020B0606020202030204" pitchFamily="34" charset="0"/>
                          <a:ea typeface="+mn-ea"/>
                          <a:cs typeface="+mn-cs"/>
                        </a:rPr>
                        <a:t>CAGIP-DGC-CFS-EFS-QUALITE-CHANGEMENT</a:t>
                      </a:r>
                      <a:endParaRPr lang="fr-FR"/>
                    </a:p>
                  </a:txBody>
                  <a:tcPr marL="85679" marR="85679" marT="42840" marB="42840">
                    <a:noFill/>
                  </a:tcPr>
                </a:tc>
                <a:tc>
                  <a:txBody>
                    <a:bodyPr/>
                    <a:lstStyle/>
                    <a:p>
                      <a:r>
                        <a:rPr lang="fr-FR" sz="900" kern="1200">
                          <a:latin typeface="Arial Narrow" panose="020B0606020202030204" pitchFamily="34" charset="0"/>
                          <a:hlinkClick r:id="rId10"/>
                        </a:rPr>
                        <a:t>CAGIP_PSL_DES_GDC@ca-silca.fr</a:t>
                      </a:r>
                      <a:endParaRPr lang="fr-FR"/>
                    </a:p>
                  </a:txBody>
                  <a:tcPr marL="44450" marR="44450" marT="0" marB="0" anchor="ctr">
                    <a:noFill/>
                  </a:tcPr>
                </a:tc>
                <a:extLst>
                  <a:ext uri="{0D108BD9-81ED-4DB2-BD59-A6C34878D82A}">
                    <a16:rowId xmlns:a16="http://schemas.microsoft.com/office/drawing/2014/main" val="2647231800"/>
                  </a:ext>
                </a:extLst>
              </a:tr>
              <a:tr h="206691">
                <a:tc vMerge="1">
                  <a:txBody>
                    <a:bodyPr/>
                    <a:lstStyle/>
                    <a:p>
                      <a:pPr algn="l"/>
                      <a:endParaRPr lang="fr-FR" sz="1200" b="1" cap="small" baseline="0" dirty="0">
                        <a:solidFill>
                          <a:srgbClr val="C00000"/>
                        </a:solidFill>
                        <a:latin typeface="Arial Narrow" panose="020B0606020202030204" pitchFamily="34" charset="0"/>
                      </a:endParaRPr>
                    </a:p>
                  </a:txBody>
                  <a:tcPr marL="85679" marR="85679" marT="42840" marB="42840" anchor="ctr">
                    <a:solidFill>
                      <a:schemeClr val="bg1"/>
                    </a:solidFill>
                  </a:tcPr>
                </a:tc>
                <a:tc>
                  <a:txBody>
                    <a:bodyPr/>
                    <a:lstStyle/>
                    <a:p>
                      <a:r>
                        <a:rPr lang="fr-FR" sz="900" b="1" dirty="0">
                          <a:solidFill>
                            <a:schemeClr val="accent1">
                              <a:lumMod val="50000"/>
                            </a:schemeClr>
                          </a:solidFill>
                          <a:latin typeface="Arial Narrow" panose="020B0606020202030204" pitchFamily="34" charset="0"/>
                        </a:rPr>
                        <a:t>BCR</a:t>
                      </a:r>
                      <a:endParaRPr lang="fr-FR" dirty="0"/>
                    </a:p>
                  </a:txBody>
                  <a:tcPr marL="85679" marR="85679" marT="42840" marB="42840" anchor="ctr">
                    <a:noFill/>
                  </a:tcPr>
                </a:tc>
                <a:tc>
                  <a:txBody>
                    <a:bodyPr/>
                    <a:lstStyle/>
                    <a:p>
                      <a:r>
                        <a:rPr lang="fr-FR" sz="900" kern="1200" baseline="0" dirty="0">
                          <a:solidFill>
                            <a:schemeClr val="accent1">
                              <a:lumMod val="50000"/>
                            </a:schemeClr>
                          </a:solidFill>
                          <a:latin typeface="Arial Narrow" panose="020B0606020202030204" pitchFamily="34" charset="0"/>
                        </a:rPr>
                        <a:t>CA-TS / Caisses Régionales / </a:t>
                      </a:r>
                      <a:r>
                        <a:rPr lang="fr-FR" sz="900" kern="1200" baseline="0" dirty="0" err="1">
                          <a:solidFill>
                            <a:schemeClr val="accent1">
                              <a:lumMod val="50000"/>
                            </a:schemeClr>
                          </a:solidFill>
                          <a:latin typeface="Arial Narrow" panose="020B0606020202030204" pitchFamily="34" charset="0"/>
                        </a:rPr>
                        <a:t>Edokial</a:t>
                      </a:r>
                      <a:r>
                        <a:rPr lang="fr-FR" sz="900" kern="1200" baseline="0" dirty="0">
                          <a:solidFill>
                            <a:schemeClr val="accent1">
                              <a:lumMod val="50000"/>
                            </a:schemeClr>
                          </a:solidFill>
                          <a:latin typeface="Arial Narrow" panose="020B0606020202030204" pitchFamily="34" charset="0"/>
                        </a:rPr>
                        <a:t>/ </a:t>
                      </a:r>
                      <a:r>
                        <a:rPr lang="fr-FR" sz="900" kern="1200" baseline="0" dirty="0" err="1">
                          <a:solidFill>
                            <a:schemeClr val="accent1">
                              <a:lumMod val="50000"/>
                            </a:schemeClr>
                          </a:solidFill>
                          <a:latin typeface="Arial Narrow" panose="020B0606020202030204" pitchFamily="34" charset="0"/>
                        </a:rPr>
                        <a:t>Unexco</a:t>
                      </a:r>
                      <a:r>
                        <a:rPr lang="fr-FR" sz="900" kern="1200" baseline="0" dirty="0">
                          <a:solidFill>
                            <a:schemeClr val="accent1">
                              <a:lumMod val="50000"/>
                            </a:schemeClr>
                          </a:solidFill>
                          <a:latin typeface="Arial Narrow" panose="020B0606020202030204" pitchFamily="34" charset="0"/>
                        </a:rPr>
                        <a:t> / CA-</a:t>
                      </a:r>
                      <a:r>
                        <a:rPr lang="fr-FR" sz="900" kern="1200" baseline="0" dirty="0" err="1">
                          <a:solidFill>
                            <a:schemeClr val="accent1">
                              <a:lumMod val="50000"/>
                            </a:schemeClr>
                          </a:solidFill>
                          <a:latin typeface="Arial Narrow" panose="020B0606020202030204" pitchFamily="34" charset="0"/>
                        </a:rPr>
                        <a:t>eIMMO</a:t>
                      </a:r>
                      <a:endParaRPr lang="fr-FR" dirty="0"/>
                    </a:p>
                  </a:txBody>
                  <a:tcPr marL="44450" marR="44450" marT="0" marB="0" anchor="ctr">
                    <a:noFill/>
                  </a:tcPr>
                </a:tc>
                <a:tc vMerge="1">
                  <a:txBody>
                    <a:bodyPr/>
                    <a:lstStyle/>
                    <a:p>
                      <a:endParaRPr lang="fr-FR"/>
                    </a:p>
                  </a:txBody>
                  <a:tcPr/>
                </a:tc>
                <a:tc>
                  <a:txBody>
                    <a:bodyPr/>
                    <a:lstStyle/>
                    <a:p>
                      <a:r>
                        <a:rPr lang="fr-FR" sz="900" kern="1200" dirty="0">
                          <a:solidFill>
                            <a:schemeClr val="accent1">
                              <a:lumMod val="50000"/>
                            </a:schemeClr>
                          </a:solidFill>
                          <a:latin typeface="Arial Narrow" panose="020B0606020202030204" pitchFamily="34" charset="0"/>
                          <a:ea typeface="+mn-ea"/>
                          <a:cs typeface="+mn-cs"/>
                        </a:rPr>
                        <a:t>CAGIP-BCR-APPROBATEURS</a:t>
                      </a:r>
                      <a:endParaRPr lang="fr-FR" dirty="0"/>
                    </a:p>
                  </a:txBody>
                  <a:tcPr marL="85679" marR="85679" marT="42840" marB="42840" anchor="ctr">
                    <a:noFill/>
                  </a:tcPr>
                </a:tc>
                <a:tc>
                  <a:txBody>
                    <a:bodyPr/>
                    <a:lstStyle/>
                    <a:p>
                      <a:r>
                        <a:rPr lang="fr-FR" sz="900" kern="1200" dirty="0">
                          <a:latin typeface="Arial Narrow" panose="020B0606020202030204" pitchFamily="34" charset="0"/>
                          <a:hlinkClick r:id="rId11"/>
                        </a:rPr>
                        <a:t>Gestion.changements.CA-Technologies@ca-gip.fr</a:t>
                      </a:r>
                      <a:endParaRPr lang="fr-FR" dirty="0"/>
                    </a:p>
                  </a:txBody>
                  <a:tcPr marL="44450" marR="44450" marT="0" marB="0" anchor="ctr">
                    <a:noFill/>
                  </a:tcPr>
                </a:tc>
                <a:extLst>
                  <a:ext uri="{0D108BD9-81ED-4DB2-BD59-A6C34878D82A}">
                    <a16:rowId xmlns:a16="http://schemas.microsoft.com/office/drawing/2014/main" val="3217709701"/>
                  </a:ext>
                </a:extLst>
              </a:tr>
            </a:tbl>
          </a:graphicData>
        </a:graphic>
      </p:graphicFrame>
      <p:sp>
        <p:nvSpPr>
          <p:cNvPr id="3" name="ZoneTexte 2"/>
          <p:cNvSpPr txBox="1"/>
          <p:nvPr/>
        </p:nvSpPr>
        <p:spPr>
          <a:xfrm>
            <a:off x="0" y="-12424"/>
            <a:ext cx="12192000" cy="646331"/>
          </a:xfrm>
          <a:prstGeom prst="rect">
            <a:avLst/>
          </a:prstGeom>
          <a:noFill/>
        </p:spPr>
        <p:txBody>
          <a:bodyPr wrap="square" rtlCol="0">
            <a:spAutoFit/>
          </a:bodyPr>
          <a:lstStyle/>
          <a:p>
            <a:pPr algn="ctr"/>
            <a:r>
              <a:rPr lang="fr-FR" b="1" cap="all" dirty="0">
                <a:solidFill>
                  <a:schemeClr val="accent1">
                    <a:lumMod val="50000"/>
                  </a:schemeClr>
                </a:solidFill>
                <a:latin typeface="Arial Narrow" panose="020B0606020202030204" pitchFamily="34" charset="0"/>
              </a:rPr>
              <a:t>Matrice d’APPROBATION DES CHANGEMENTS DE TYPE NORMAL, urgent ET STANDARD </a:t>
            </a:r>
          </a:p>
          <a:p>
            <a:pPr algn="ctr"/>
            <a:r>
              <a:rPr lang="fr-FR" b="1" cap="all" dirty="0">
                <a:solidFill>
                  <a:srgbClr val="C00000"/>
                </a:solidFill>
                <a:latin typeface="Arial Narrow" panose="020B0606020202030204" pitchFamily="34" charset="0"/>
              </a:rPr>
              <a:t>Mono MINEUR / SIGNIFICATIF / MAJEUR ET MULTI CLIENTS  MINEUR</a:t>
            </a:r>
          </a:p>
        </p:txBody>
      </p:sp>
      <p:grpSp>
        <p:nvGrpSpPr>
          <p:cNvPr id="5" name="Groupe 4"/>
          <p:cNvGrpSpPr/>
          <p:nvPr/>
        </p:nvGrpSpPr>
        <p:grpSpPr>
          <a:xfrm>
            <a:off x="11617350" y="50215"/>
            <a:ext cx="447132" cy="511498"/>
            <a:chOff x="5584764" y="394275"/>
            <a:chExt cx="2833088" cy="3240921"/>
          </a:xfrm>
        </p:grpSpPr>
        <p:sp>
          <p:nvSpPr>
            <p:cNvPr id="6" name="Forme libre 5"/>
            <p:cNvSpPr/>
            <p:nvPr/>
          </p:nvSpPr>
          <p:spPr>
            <a:xfrm>
              <a:off x="6692422" y="394275"/>
              <a:ext cx="1076172" cy="1219278"/>
            </a:xfrm>
            <a:custGeom>
              <a:avLst/>
              <a:gdLst>
                <a:gd name="connsiteX0" fmla="*/ 0 w 1219278"/>
                <a:gd name="connsiteY0" fmla="*/ 538086 h 1076172"/>
                <a:gd name="connsiteX1" fmla="*/ 269043 w 1219278"/>
                <a:gd name="connsiteY1" fmla="*/ 0 h 1076172"/>
                <a:gd name="connsiteX2" fmla="*/ 950235 w 1219278"/>
                <a:gd name="connsiteY2" fmla="*/ 0 h 1076172"/>
                <a:gd name="connsiteX3" fmla="*/ 1219278 w 1219278"/>
                <a:gd name="connsiteY3" fmla="*/ 538086 h 1076172"/>
                <a:gd name="connsiteX4" fmla="*/ 950235 w 1219278"/>
                <a:gd name="connsiteY4" fmla="*/ 1076172 h 1076172"/>
                <a:gd name="connsiteX5" fmla="*/ 269043 w 1219278"/>
                <a:gd name="connsiteY5" fmla="*/ 1076172 h 1076172"/>
                <a:gd name="connsiteX6" fmla="*/ 0 w 1219278"/>
                <a:gd name="connsiteY6" fmla="*/ 538086 h 107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78" h="1076172">
                  <a:moveTo>
                    <a:pt x="609639" y="0"/>
                  </a:moveTo>
                  <a:lnTo>
                    <a:pt x="1219278" y="237466"/>
                  </a:lnTo>
                  <a:lnTo>
                    <a:pt x="1219278" y="838706"/>
                  </a:lnTo>
                  <a:lnTo>
                    <a:pt x="609639" y="1076172"/>
                  </a:lnTo>
                  <a:lnTo>
                    <a:pt x="0" y="838706"/>
                  </a:lnTo>
                  <a:lnTo>
                    <a:pt x="0" y="237466"/>
                  </a:lnTo>
                  <a:lnTo>
                    <a:pt x="609639" y="0"/>
                  </a:lnTo>
                  <a:close/>
                </a:path>
              </a:pathLst>
            </a:custGeom>
            <a:solidFill>
              <a:srgbClr val="C60064"/>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206936" tIns="229389" rIns="206936" bIns="229386" numCol="1" spcCol="1270" anchor="ctr" anchorCtr="0">
              <a:noAutofit/>
            </a:bodyPr>
            <a:lstStyle/>
            <a:p>
              <a:pPr lvl="0" algn="ctr" defTabSz="444500">
                <a:lnSpc>
                  <a:spcPct val="90000"/>
                </a:lnSpc>
                <a:spcBef>
                  <a:spcPct val="0"/>
                </a:spcBef>
                <a:spcAft>
                  <a:spcPct val="35000"/>
                </a:spcAft>
              </a:pPr>
              <a:endParaRPr lang="fr-FR" sz="1000" kern="1200" dirty="0"/>
            </a:p>
          </p:txBody>
        </p:sp>
        <p:sp>
          <p:nvSpPr>
            <p:cNvPr id="7" name="Forme libre 6"/>
            <p:cNvSpPr/>
            <p:nvPr/>
          </p:nvSpPr>
          <p:spPr>
            <a:xfrm>
              <a:off x="5584764" y="509123"/>
              <a:ext cx="1076173" cy="1236980"/>
            </a:xfrm>
            <a:custGeom>
              <a:avLst/>
              <a:gdLst>
                <a:gd name="connsiteX0" fmla="*/ 0 w 1236979"/>
                <a:gd name="connsiteY0" fmla="*/ 538086 h 1076172"/>
                <a:gd name="connsiteX1" fmla="*/ 269043 w 1236979"/>
                <a:gd name="connsiteY1" fmla="*/ 0 h 1076172"/>
                <a:gd name="connsiteX2" fmla="*/ 967936 w 1236979"/>
                <a:gd name="connsiteY2" fmla="*/ 0 h 1076172"/>
                <a:gd name="connsiteX3" fmla="*/ 1236979 w 1236979"/>
                <a:gd name="connsiteY3" fmla="*/ 538086 h 1076172"/>
                <a:gd name="connsiteX4" fmla="*/ 967936 w 1236979"/>
                <a:gd name="connsiteY4" fmla="*/ 1076172 h 1076172"/>
                <a:gd name="connsiteX5" fmla="*/ 269043 w 1236979"/>
                <a:gd name="connsiteY5" fmla="*/ 1076172 h 1076172"/>
                <a:gd name="connsiteX6" fmla="*/ 0 w 1236979"/>
                <a:gd name="connsiteY6" fmla="*/ 538086 h 107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979" h="1076172">
                  <a:moveTo>
                    <a:pt x="618490" y="0"/>
                  </a:moveTo>
                  <a:lnTo>
                    <a:pt x="1236978" y="234068"/>
                  </a:lnTo>
                  <a:lnTo>
                    <a:pt x="1236978" y="842104"/>
                  </a:lnTo>
                  <a:lnTo>
                    <a:pt x="618490" y="1076172"/>
                  </a:lnTo>
                  <a:lnTo>
                    <a:pt x="1" y="842104"/>
                  </a:lnTo>
                  <a:lnTo>
                    <a:pt x="1" y="234068"/>
                  </a:lnTo>
                  <a:lnTo>
                    <a:pt x="618490" y="0"/>
                  </a:lnTo>
                  <a:close/>
                </a:path>
              </a:pathLst>
            </a:custGeom>
            <a:solidFill>
              <a:srgbClr val="FEB811"/>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67703" tIns="192764" rIns="167704" bIns="192763" numCol="1" spcCol="1270" anchor="ctr" anchorCtr="0">
              <a:noAutofit/>
            </a:bodyPr>
            <a:lstStyle/>
            <a:p>
              <a:pPr lvl="0" algn="ctr" defTabSz="1600200">
                <a:lnSpc>
                  <a:spcPct val="90000"/>
                </a:lnSpc>
                <a:spcBef>
                  <a:spcPct val="0"/>
                </a:spcBef>
                <a:spcAft>
                  <a:spcPct val="35000"/>
                </a:spcAft>
              </a:pPr>
              <a:endParaRPr lang="fr-FR" sz="3600" kern="1200"/>
            </a:p>
          </p:txBody>
        </p:sp>
        <p:sp>
          <p:nvSpPr>
            <p:cNvPr id="8" name="Forme libre 7"/>
            <p:cNvSpPr/>
            <p:nvPr/>
          </p:nvSpPr>
          <p:spPr>
            <a:xfrm>
              <a:off x="6234021" y="1426521"/>
              <a:ext cx="1076173" cy="1236980"/>
            </a:xfrm>
            <a:custGeom>
              <a:avLst/>
              <a:gdLst>
                <a:gd name="connsiteX0" fmla="*/ 0 w 1236979"/>
                <a:gd name="connsiteY0" fmla="*/ 538086 h 1076172"/>
                <a:gd name="connsiteX1" fmla="*/ 269043 w 1236979"/>
                <a:gd name="connsiteY1" fmla="*/ 0 h 1076172"/>
                <a:gd name="connsiteX2" fmla="*/ 967936 w 1236979"/>
                <a:gd name="connsiteY2" fmla="*/ 0 h 1076172"/>
                <a:gd name="connsiteX3" fmla="*/ 1236979 w 1236979"/>
                <a:gd name="connsiteY3" fmla="*/ 538086 h 1076172"/>
                <a:gd name="connsiteX4" fmla="*/ 967936 w 1236979"/>
                <a:gd name="connsiteY4" fmla="*/ 1076172 h 1076172"/>
                <a:gd name="connsiteX5" fmla="*/ 269043 w 1236979"/>
                <a:gd name="connsiteY5" fmla="*/ 1076172 h 1076172"/>
                <a:gd name="connsiteX6" fmla="*/ 0 w 1236979"/>
                <a:gd name="connsiteY6" fmla="*/ 538086 h 107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979" h="1076172">
                  <a:moveTo>
                    <a:pt x="618490" y="0"/>
                  </a:moveTo>
                  <a:lnTo>
                    <a:pt x="1236978" y="234068"/>
                  </a:lnTo>
                  <a:lnTo>
                    <a:pt x="1236978" y="842104"/>
                  </a:lnTo>
                  <a:lnTo>
                    <a:pt x="618490" y="1076172"/>
                  </a:lnTo>
                  <a:lnTo>
                    <a:pt x="1" y="842104"/>
                  </a:lnTo>
                  <a:lnTo>
                    <a:pt x="1" y="234068"/>
                  </a:lnTo>
                  <a:lnTo>
                    <a:pt x="618490" y="0"/>
                  </a:lnTo>
                  <a:close/>
                </a:path>
              </a:pathLst>
            </a:custGeom>
            <a:solidFill>
              <a:srgbClr val="61167B"/>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323913" tIns="348974" rIns="323914" bIns="348973" numCol="1" spcCol="1270" anchor="ctr" anchorCtr="0">
              <a:noAutofit/>
            </a:bodyPr>
            <a:lstStyle/>
            <a:p>
              <a:pPr lvl="0" algn="ctr" defTabSz="1822450">
                <a:lnSpc>
                  <a:spcPct val="90000"/>
                </a:lnSpc>
                <a:spcBef>
                  <a:spcPct val="0"/>
                </a:spcBef>
                <a:spcAft>
                  <a:spcPct val="35000"/>
                </a:spcAft>
              </a:pPr>
              <a:endParaRPr lang="fr-FR" sz="4100" kern="1200" dirty="0"/>
            </a:p>
          </p:txBody>
        </p:sp>
        <p:sp>
          <p:nvSpPr>
            <p:cNvPr id="9" name="Forme libre 8"/>
            <p:cNvSpPr/>
            <p:nvPr/>
          </p:nvSpPr>
          <p:spPr>
            <a:xfrm>
              <a:off x="7341679" y="1315643"/>
              <a:ext cx="1076173" cy="1236980"/>
            </a:xfrm>
            <a:custGeom>
              <a:avLst/>
              <a:gdLst>
                <a:gd name="connsiteX0" fmla="*/ 0 w 1236979"/>
                <a:gd name="connsiteY0" fmla="*/ 538086 h 1076172"/>
                <a:gd name="connsiteX1" fmla="*/ 269043 w 1236979"/>
                <a:gd name="connsiteY1" fmla="*/ 0 h 1076172"/>
                <a:gd name="connsiteX2" fmla="*/ 967936 w 1236979"/>
                <a:gd name="connsiteY2" fmla="*/ 0 h 1076172"/>
                <a:gd name="connsiteX3" fmla="*/ 1236979 w 1236979"/>
                <a:gd name="connsiteY3" fmla="*/ 538086 h 1076172"/>
                <a:gd name="connsiteX4" fmla="*/ 967936 w 1236979"/>
                <a:gd name="connsiteY4" fmla="*/ 1076172 h 1076172"/>
                <a:gd name="connsiteX5" fmla="*/ 269043 w 1236979"/>
                <a:gd name="connsiteY5" fmla="*/ 1076172 h 1076172"/>
                <a:gd name="connsiteX6" fmla="*/ 0 w 1236979"/>
                <a:gd name="connsiteY6" fmla="*/ 538086 h 107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979" h="1076172">
                  <a:moveTo>
                    <a:pt x="618490" y="0"/>
                  </a:moveTo>
                  <a:lnTo>
                    <a:pt x="1236978" y="234068"/>
                  </a:lnTo>
                  <a:lnTo>
                    <a:pt x="1236978" y="842104"/>
                  </a:lnTo>
                  <a:lnTo>
                    <a:pt x="618490" y="1076172"/>
                  </a:lnTo>
                  <a:lnTo>
                    <a:pt x="1" y="842104"/>
                  </a:lnTo>
                  <a:lnTo>
                    <a:pt x="1" y="234068"/>
                  </a:lnTo>
                  <a:lnTo>
                    <a:pt x="618490" y="0"/>
                  </a:lnTo>
                  <a:close/>
                </a:path>
              </a:pathLst>
            </a:custGeom>
            <a:solidFill>
              <a:srgbClr val="82B600"/>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67703" tIns="192764" rIns="167704" bIns="192763" numCol="1" spcCol="1270" anchor="ctr" anchorCtr="0">
              <a:noAutofit/>
            </a:bodyPr>
            <a:lstStyle/>
            <a:p>
              <a:pPr lvl="0" algn="ctr" defTabSz="1600200">
                <a:lnSpc>
                  <a:spcPct val="90000"/>
                </a:lnSpc>
                <a:spcBef>
                  <a:spcPct val="0"/>
                </a:spcBef>
                <a:spcAft>
                  <a:spcPct val="35000"/>
                </a:spcAft>
              </a:pPr>
              <a:endParaRPr lang="fr-FR" sz="3600" kern="1200"/>
            </a:p>
          </p:txBody>
        </p:sp>
        <p:sp>
          <p:nvSpPr>
            <p:cNvPr id="10" name="Forme libre 9"/>
            <p:cNvSpPr/>
            <p:nvPr/>
          </p:nvSpPr>
          <p:spPr>
            <a:xfrm>
              <a:off x="6886988" y="2378411"/>
              <a:ext cx="1076173" cy="1236980"/>
            </a:xfrm>
            <a:custGeom>
              <a:avLst/>
              <a:gdLst>
                <a:gd name="connsiteX0" fmla="*/ 0 w 1236979"/>
                <a:gd name="connsiteY0" fmla="*/ 538086 h 1076172"/>
                <a:gd name="connsiteX1" fmla="*/ 269043 w 1236979"/>
                <a:gd name="connsiteY1" fmla="*/ 0 h 1076172"/>
                <a:gd name="connsiteX2" fmla="*/ 967936 w 1236979"/>
                <a:gd name="connsiteY2" fmla="*/ 0 h 1076172"/>
                <a:gd name="connsiteX3" fmla="*/ 1236979 w 1236979"/>
                <a:gd name="connsiteY3" fmla="*/ 538086 h 1076172"/>
                <a:gd name="connsiteX4" fmla="*/ 967936 w 1236979"/>
                <a:gd name="connsiteY4" fmla="*/ 1076172 h 1076172"/>
                <a:gd name="connsiteX5" fmla="*/ 269043 w 1236979"/>
                <a:gd name="connsiteY5" fmla="*/ 1076172 h 1076172"/>
                <a:gd name="connsiteX6" fmla="*/ 0 w 1236979"/>
                <a:gd name="connsiteY6" fmla="*/ 538086 h 107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979" h="1076172">
                  <a:moveTo>
                    <a:pt x="618490" y="0"/>
                  </a:moveTo>
                  <a:lnTo>
                    <a:pt x="1236978" y="234068"/>
                  </a:lnTo>
                  <a:lnTo>
                    <a:pt x="1236978" y="842104"/>
                  </a:lnTo>
                  <a:lnTo>
                    <a:pt x="618490" y="1076172"/>
                  </a:lnTo>
                  <a:lnTo>
                    <a:pt x="1" y="842104"/>
                  </a:lnTo>
                  <a:lnTo>
                    <a:pt x="1" y="234068"/>
                  </a:lnTo>
                  <a:lnTo>
                    <a:pt x="61849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323913" tIns="348974" rIns="323914" bIns="348973" numCol="1" spcCol="1270" anchor="ctr" anchorCtr="0">
              <a:noAutofit/>
            </a:bodyPr>
            <a:lstStyle/>
            <a:p>
              <a:pPr lvl="0" algn="ctr" defTabSz="1822450">
                <a:lnSpc>
                  <a:spcPct val="90000"/>
                </a:lnSpc>
                <a:spcBef>
                  <a:spcPct val="0"/>
                </a:spcBef>
                <a:spcAft>
                  <a:spcPct val="35000"/>
                </a:spcAft>
              </a:pPr>
              <a:endParaRPr lang="fr-FR" sz="4100" kern="1200" dirty="0"/>
            </a:p>
          </p:txBody>
        </p:sp>
        <p:sp>
          <p:nvSpPr>
            <p:cNvPr id="11" name="Forme libre 10"/>
            <p:cNvSpPr/>
            <p:nvPr/>
          </p:nvSpPr>
          <p:spPr>
            <a:xfrm>
              <a:off x="5638494" y="2398216"/>
              <a:ext cx="1076173" cy="1236980"/>
            </a:xfrm>
            <a:custGeom>
              <a:avLst/>
              <a:gdLst>
                <a:gd name="connsiteX0" fmla="*/ 0 w 1236979"/>
                <a:gd name="connsiteY0" fmla="*/ 538086 h 1076172"/>
                <a:gd name="connsiteX1" fmla="*/ 269043 w 1236979"/>
                <a:gd name="connsiteY1" fmla="*/ 0 h 1076172"/>
                <a:gd name="connsiteX2" fmla="*/ 967936 w 1236979"/>
                <a:gd name="connsiteY2" fmla="*/ 0 h 1076172"/>
                <a:gd name="connsiteX3" fmla="*/ 1236979 w 1236979"/>
                <a:gd name="connsiteY3" fmla="*/ 538086 h 1076172"/>
                <a:gd name="connsiteX4" fmla="*/ 967936 w 1236979"/>
                <a:gd name="connsiteY4" fmla="*/ 1076172 h 1076172"/>
                <a:gd name="connsiteX5" fmla="*/ 269043 w 1236979"/>
                <a:gd name="connsiteY5" fmla="*/ 1076172 h 1076172"/>
                <a:gd name="connsiteX6" fmla="*/ 0 w 1236979"/>
                <a:gd name="connsiteY6" fmla="*/ 538086 h 107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979" h="1076172">
                  <a:moveTo>
                    <a:pt x="618490" y="0"/>
                  </a:moveTo>
                  <a:lnTo>
                    <a:pt x="1236978" y="234068"/>
                  </a:lnTo>
                  <a:lnTo>
                    <a:pt x="1236978" y="842104"/>
                  </a:lnTo>
                  <a:lnTo>
                    <a:pt x="618490" y="1076172"/>
                  </a:lnTo>
                  <a:lnTo>
                    <a:pt x="1" y="842104"/>
                  </a:lnTo>
                  <a:lnTo>
                    <a:pt x="1" y="234068"/>
                  </a:lnTo>
                  <a:lnTo>
                    <a:pt x="61849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67703" tIns="192764" rIns="167704" bIns="192763" numCol="1" spcCol="1270" anchor="ctr" anchorCtr="0">
              <a:noAutofit/>
            </a:bodyPr>
            <a:lstStyle/>
            <a:p>
              <a:pPr lvl="0" algn="ctr" defTabSz="1600200">
                <a:lnSpc>
                  <a:spcPct val="90000"/>
                </a:lnSpc>
                <a:spcBef>
                  <a:spcPct val="0"/>
                </a:spcBef>
                <a:spcAft>
                  <a:spcPct val="35000"/>
                </a:spcAft>
              </a:pPr>
              <a:endParaRPr lang="fr-FR" sz="3600" kern="1200"/>
            </a:p>
          </p:txBody>
        </p:sp>
      </p:grpSp>
    </p:spTree>
    <p:extLst>
      <p:ext uri="{BB962C8B-B14F-4D97-AF65-F5344CB8AC3E}">
        <p14:creationId xmlns:p14="http://schemas.microsoft.com/office/powerpoint/2010/main" val="4281287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0189028" y="3750906"/>
            <a:ext cx="2002971" cy="2705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0189029" y="2186471"/>
            <a:ext cx="2002971" cy="39188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4" name="Tableau 3"/>
          <p:cNvGraphicFramePr>
            <a:graphicFrameLocks noGrp="1"/>
          </p:cNvGraphicFramePr>
          <p:nvPr>
            <p:extLst>
              <p:ext uri="{D42A27DB-BD31-4B8C-83A1-F6EECF244321}">
                <p14:modId xmlns:p14="http://schemas.microsoft.com/office/powerpoint/2010/main" val="1296195338"/>
              </p:ext>
            </p:extLst>
          </p:nvPr>
        </p:nvGraphicFramePr>
        <p:xfrm>
          <a:off x="57465" y="1774692"/>
          <a:ext cx="12191999" cy="3306951"/>
        </p:xfrm>
        <a:graphic>
          <a:graphicData uri="http://schemas.openxmlformats.org/drawingml/2006/table">
            <a:tbl>
              <a:tblPr firstRow="1" bandRow="1">
                <a:tableStyleId>{D7AC3CCA-C797-4891-BE02-D94E43425B78}</a:tableStyleId>
              </a:tblPr>
              <a:tblGrid>
                <a:gridCol w="1399592">
                  <a:extLst>
                    <a:ext uri="{9D8B030D-6E8A-4147-A177-3AD203B41FA5}">
                      <a16:colId xmlns:a16="http://schemas.microsoft.com/office/drawing/2014/main" val="3817865625"/>
                    </a:ext>
                  </a:extLst>
                </a:gridCol>
                <a:gridCol w="811763">
                  <a:extLst>
                    <a:ext uri="{9D8B030D-6E8A-4147-A177-3AD203B41FA5}">
                      <a16:colId xmlns:a16="http://schemas.microsoft.com/office/drawing/2014/main" val="851917705"/>
                    </a:ext>
                  </a:extLst>
                </a:gridCol>
                <a:gridCol w="2892490">
                  <a:extLst>
                    <a:ext uri="{9D8B030D-6E8A-4147-A177-3AD203B41FA5}">
                      <a16:colId xmlns:a16="http://schemas.microsoft.com/office/drawing/2014/main" val="2870921962"/>
                    </a:ext>
                  </a:extLst>
                </a:gridCol>
                <a:gridCol w="2528596">
                  <a:extLst>
                    <a:ext uri="{9D8B030D-6E8A-4147-A177-3AD203B41FA5}">
                      <a16:colId xmlns:a16="http://schemas.microsoft.com/office/drawing/2014/main" val="785764593"/>
                    </a:ext>
                  </a:extLst>
                </a:gridCol>
                <a:gridCol w="2557158">
                  <a:extLst>
                    <a:ext uri="{9D8B030D-6E8A-4147-A177-3AD203B41FA5}">
                      <a16:colId xmlns:a16="http://schemas.microsoft.com/office/drawing/2014/main" val="1138011013"/>
                    </a:ext>
                  </a:extLst>
                </a:gridCol>
                <a:gridCol w="2002400">
                  <a:extLst>
                    <a:ext uri="{9D8B030D-6E8A-4147-A177-3AD203B41FA5}">
                      <a16:colId xmlns:a16="http://schemas.microsoft.com/office/drawing/2014/main" val="2340544362"/>
                    </a:ext>
                  </a:extLst>
                </a:gridCol>
              </a:tblGrid>
              <a:tr h="228991">
                <a:tc>
                  <a:txBody>
                    <a:bodyPr/>
                    <a:lstStyle/>
                    <a:p>
                      <a:pPr algn="ctr"/>
                      <a:r>
                        <a:rPr lang="fr-FR" sz="1100" b="1" dirty="0">
                          <a:solidFill>
                            <a:schemeClr val="bg1"/>
                          </a:solidFill>
                          <a:latin typeface="Arial Narrow" panose="020B0606020202030204" pitchFamily="34" charset="0"/>
                        </a:rPr>
                        <a:t>TYPES DE CHANGEMENT</a:t>
                      </a:r>
                    </a:p>
                  </a:txBody>
                  <a:tcPr marL="85679" marR="85679" marT="42840" marB="42840" anchor="ctr">
                    <a:solidFill>
                      <a:srgbClr val="79ADDD"/>
                    </a:solidFill>
                  </a:tcPr>
                </a:tc>
                <a:tc>
                  <a:txBody>
                    <a:bodyPr/>
                    <a:lstStyle/>
                    <a:p>
                      <a:pPr algn="ctr"/>
                      <a:r>
                        <a:rPr lang="fr-FR" sz="1100" b="1" dirty="0">
                          <a:solidFill>
                            <a:schemeClr val="bg1"/>
                          </a:solidFill>
                          <a:latin typeface="Arial Narrow" panose="020B0606020202030204" pitchFamily="34" charset="0"/>
                        </a:rPr>
                        <a:t>CLUSTERS</a:t>
                      </a:r>
                    </a:p>
                  </a:txBody>
                  <a:tcPr marL="85679" marR="85679" marT="42840" marB="42840" anchor="ctr">
                    <a:solidFill>
                      <a:srgbClr val="79ADD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dirty="0">
                          <a:solidFill>
                            <a:schemeClr val="bg1"/>
                          </a:solidFill>
                          <a:latin typeface="Arial Narrow" panose="020B0606020202030204" pitchFamily="34" charset="0"/>
                        </a:rPr>
                        <a:t>ENTITÉS CLIENTES</a:t>
                      </a:r>
                    </a:p>
                  </a:txBody>
                  <a:tcPr marL="85679" marR="85679" marT="42840" marB="42840" anchor="ctr">
                    <a:solidFill>
                      <a:srgbClr val="79ADDD"/>
                    </a:solidFill>
                  </a:tcPr>
                </a:tc>
                <a:tc>
                  <a:txBody>
                    <a:bodyPr/>
                    <a:lstStyle/>
                    <a:p>
                      <a:pPr algn="ctr"/>
                      <a:r>
                        <a:rPr lang="fr-FR" sz="1100" b="1" dirty="0">
                          <a:solidFill>
                            <a:schemeClr val="bg1"/>
                          </a:solidFill>
                          <a:latin typeface="Arial Narrow" panose="020B0606020202030204" pitchFamily="34" charset="0"/>
                        </a:rPr>
                        <a:t>GROUPES GESTIONNAIRES</a:t>
                      </a:r>
                    </a:p>
                  </a:txBody>
                  <a:tcPr marL="85679" marR="85679" marT="42840" marB="42840" anchor="ctr">
                    <a:solidFill>
                      <a:srgbClr val="79ADDD"/>
                    </a:solidFill>
                  </a:tcPr>
                </a:tc>
                <a:tc>
                  <a:txBody>
                    <a:bodyPr/>
                    <a:lstStyle/>
                    <a:p>
                      <a:pPr marL="0" lvl="1" indent="0" algn="ctr"/>
                      <a:r>
                        <a:rPr lang="fr-FR" sz="1100" b="1" dirty="0">
                          <a:solidFill>
                            <a:schemeClr val="bg1"/>
                          </a:solidFill>
                          <a:latin typeface="Arial Narrow" panose="020B0606020202030204" pitchFamily="34" charset="0"/>
                        </a:rPr>
                        <a:t>GROUPES APPROBATEURS</a:t>
                      </a:r>
                    </a:p>
                  </a:txBody>
                  <a:tcPr marL="85679" marR="85679" marT="42840" marB="42840" anchor="ctr">
                    <a:solidFill>
                      <a:srgbClr val="79ADDD"/>
                    </a:solidFill>
                  </a:tcPr>
                </a:tc>
                <a:tc>
                  <a:txBody>
                    <a:bodyPr/>
                    <a:lstStyle/>
                    <a:p>
                      <a:pPr marL="0" lvl="1" indent="0" algn="ctr"/>
                      <a:r>
                        <a:rPr lang="fr-FR" sz="1100" b="1" dirty="0">
                          <a:solidFill>
                            <a:schemeClr val="bg1"/>
                          </a:solidFill>
                          <a:latin typeface="Arial Narrow" panose="020B0606020202030204" pitchFamily="34" charset="0"/>
                        </a:rPr>
                        <a:t>COMMUNICATION SUR CHANGEMENT</a:t>
                      </a:r>
                    </a:p>
                  </a:txBody>
                  <a:tcPr marL="85679" marR="85679" marT="42840" marB="42840" anchor="ctr">
                    <a:solidFill>
                      <a:srgbClr val="79ADDD"/>
                    </a:solidFill>
                  </a:tcPr>
                </a:tc>
                <a:extLst>
                  <a:ext uri="{0D108BD9-81ED-4DB2-BD59-A6C34878D82A}">
                    <a16:rowId xmlns:a16="http://schemas.microsoft.com/office/drawing/2014/main" val="841481889"/>
                  </a:ext>
                </a:extLst>
              </a:tr>
              <a:tr h="228991">
                <a:tc rowSpan="7">
                  <a:txBody>
                    <a:bodyPr/>
                    <a:lstStyle/>
                    <a:p>
                      <a:pPr algn="l"/>
                      <a:r>
                        <a:rPr lang="fr-FR" sz="1200" b="1" cap="small" dirty="0">
                          <a:solidFill>
                            <a:srgbClr val="C00000"/>
                          </a:solidFill>
                          <a:latin typeface="Arial Narrow" panose="020B0606020202030204" pitchFamily="34" charset="0"/>
                        </a:rPr>
                        <a:t>Changement multi</a:t>
                      </a:r>
                      <a:r>
                        <a:rPr lang="fr-FR" sz="1200" b="1" cap="small" baseline="0" dirty="0">
                          <a:solidFill>
                            <a:srgbClr val="C00000"/>
                          </a:solidFill>
                          <a:latin typeface="Arial Narrow" panose="020B0606020202030204" pitchFamily="34" charset="0"/>
                        </a:rPr>
                        <a:t> clients significatif / majeur</a:t>
                      </a:r>
                    </a:p>
                    <a:p>
                      <a:pPr algn="l"/>
                      <a:r>
                        <a:rPr lang="fr-FR" sz="1200" b="1" cap="small" baseline="0" dirty="0">
                          <a:solidFill>
                            <a:srgbClr val="C00000"/>
                          </a:solidFill>
                          <a:latin typeface="Arial Narrow" panose="020B0606020202030204" pitchFamily="34" charset="0"/>
                        </a:rPr>
                        <a:t>demandé par un socle ou un cluster</a:t>
                      </a:r>
                    </a:p>
                  </a:txBody>
                  <a:tcPr marL="85679" marR="85679" marT="42840" marB="42840" anchor="ctr">
                    <a:noFill/>
                  </a:tcPr>
                </a:tc>
                <a:tc>
                  <a:txBody>
                    <a:bodyPr/>
                    <a:lstStyle/>
                    <a:p>
                      <a:pPr marL="0" algn="ctr" defTabSz="914400" rtl="0" eaLnBrk="1" latinLnBrk="0" hangingPunct="1"/>
                      <a:r>
                        <a:rPr lang="fr-FR" sz="900" b="1" kern="1200" dirty="0">
                          <a:solidFill>
                            <a:schemeClr val="accent1">
                              <a:lumMod val="50000"/>
                            </a:schemeClr>
                          </a:solidFill>
                          <a:latin typeface="Arial Narrow" panose="020B0606020202030204" pitchFamily="34" charset="0"/>
                          <a:ea typeface="+mn-ea"/>
                          <a:cs typeface="+mn-cs"/>
                        </a:rPr>
                        <a:t>CLP</a:t>
                      </a:r>
                    </a:p>
                  </a:txBody>
                  <a:tcPr marL="85679" marR="85679" marT="42840" marB="42840" anchor="ctr">
                    <a:noFill/>
                  </a:tcPr>
                </a:tc>
                <a:tc>
                  <a:txBody>
                    <a:bodyPr/>
                    <a:lstStyle/>
                    <a:p>
                      <a:pPr algn="l"/>
                      <a:r>
                        <a:rPr lang="fr-FR" sz="900" dirty="0">
                          <a:solidFill>
                            <a:schemeClr val="accent1">
                              <a:lumMod val="50000"/>
                            </a:schemeClr>
                          </a:solidFill>
                          <a:latin typeface="Arial Narrow" panose="020B0606020202030204" pitchFamily="34" charset="0"/>
                        </a:rPr>
                        <a:t>CA-PS</a:t>
                      </a:r>
                      <a:r>
                        <a:rPr lang="fr-FR" sz="900" baseline="0" dirty="0">
                          <a:solidFill>
                            <a:schemeClr val="accent1">
                              <a:lumMod val="50000"/>
                            </a:schemeClr>
                          </a:solidFill>
                          <a:latin typeface="Arial Narrow" panose="020B0606020202030204" pitchFamily="34" charset="0"/>
                        </a:rPr>
                        <a:t> / AVEM</a:t>
                      </a:r>
                      <a:endParaRPr lang="fr-FR" sz="900" dirty="0">
                        <a:solidFill>
                          <a:schemeClr val="accent1">
                            <a:lumMod val="50000"/>
                          </a:schemeClr>
                        </a:solidFill>
                        <a:latin typeface="Arial Narrow" panose="020B0606020202030204" pitchFamily="34" charset="0"/>
                      </a:endParaRPr>
                    </a:p>
                  </a:txBody>
                  <a:tcPr marL="85679" marR="85679" marT="42840" marB="42840">
                    <a:noFill/>
                  </a:tcPr>
                </a:tc>
                <a:tc rowSpan="7">
                  <a:txBody>
                    <a:bodyPr/>
                    <a:lstStyle/>
                    <a:p>
                      <a:pPr algn="ctr">
                        <a:lnSpc>
                          <a:spcPct val="107000"/>
                        </a:lnSpc>
                        <a:spcAft>
                          <a:spcPts val="0"/>
                        </a:spcAft>
                      </a:pPr>
                      <a:r>
                        <a:rPr lang="en-US" sz="1200" b="1" kern="1200" cap="all" baseline="0" dirty="0">
                          <a:solidFill>
                            <a:schemeClr val="accent1">
                              <a:lumMod val="50000"/>
                            </a:schemeClr>
                          </a:solidFill>
                          <a:latin typeface="Arial Narrow" panose="020B0606020202030204" pitchFamily="34" charset="0"/>
                          <a:ea typeface="+mn-ea"/>
                          <a:cs typeface="+mn-cs"/>
                        </a:rPr>
                        <a:t>CAGIP-QPS-SQO-QLO-CAB_TRANSVERSE</a:t>
                      </a:r>
                      <a:endParaRPr lang="fr-FR" sz="1200" b="1" kern="1200" cap="all" baseline="0" dirty="0">
                        <a:solidFill>
                          <a:schemeClr val="accent1">
                            <a:lumMod val="50000"/>
                          </a:schemeClr>
                        </a:solidFill>
                        <a:latin typeface="Arial Narrow" panose="020B0606020202030204" pitchFamily="34" charset="0"/>
                        <a:ea typeface="+mn-ea"/>
                        <a:cs typeface="+mn-cs"/>
                      </a:endParaRPr>
                    </a:p>
                  </a:txBody>
                  <a:tcPr marL="64260" marR="64260" marT="0" marB="0"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dirty="0">
                          <a:solidFill>
                            <a:schemeClr val="accent1">
                              <a:lumMod val="50000"/>
                            </a:schemeClr>
                          </a:solidFill>
                          <a:latin typeface="Arial Narrow" panose="020B0606020202030204" pitchFamily="34" charset="0"/>
                          <a:ea typeface="+mn-ea"/>
                          <a:cs typeface="+mn-cs"/>
                        </a:rPr>
                        <a:t>CAGIP-DGC-CLP-QUT-CHANGEMENT</a:t>
                      </a:r>
                    </a:p>
                  </a:txBody>
                  <a:tcPr marL="85679" marR="85679" marT="42840" marB="42840">
                    <a:noFill/>
                  </a:tcPr>
                </a:tc>
                <a:tc>
                  <a:txBody>
                    <a:bodyPr/>
                    <a:lstStyle/>
                    <a:p>
                      <a:pPr algn="l"/>
                      <a:r>
                        <a:rPr lang="fr-FR" sz="900" kern="1200" dirty="0">
                          <a:latin typeface="Arial Narrow" panose="020B0606020202030204" pitchFamily="34" charset="0"/>
                          <a:hlinkClick r:id="rId3"/>
                        </a:rPr>
                        <a:t>CAGIP_PSL_SIP_GDC@ca-gip.fr</a:t>
                      </a:r>
                      <a:endParaRPr lang="fr-FR" sz="900" b="1" kern="1200" dirty="0">
                        <a:solidFill>
                          <a:schemeClr val="accent1">
                            <a:lumMod val="50000"/>
                          </a:schemeClr>
                        </a:solidFill>
                        <a:latin typeface="Arial Narrow" panose="020B0606020202030204" pitchFamily="34" charset="0"/>
                        <a:ea typeface="+mn-ea"/>
                        <a:cs typeface="+mn-cs"/>
                      </a:endParaRPr>
                    </a:p>
                  </a:txBody>
                  <a:tcPr marL="85679" marR="85679" marT="42840" marB="42840">
                    <a:noFill/>
                  </a:tcPr>
                </a:tc>
                <a:extLst>
                  <a:ext uri="{0D108BD9-81ED-4DB2-BD59-A6C34878D82A}">
                    <a16:rowId xmlns:a16="http://schemas.microsoft.com/office/drawing/2014/main" val="422190714"/>
                  </a:ext>
                </a:extLst>
              </a:tr>
              <a:tr h="346256">
                <a:tc vMerge="1">
                  <a:txBody>
                    <a:bodyPr/>
                    <a:lstStyle/>
                    <a:p>
                      <a:pPr algn="l"/>
                      <a:endParaRPr lang="fr-FR" sz="1100" b="1" cap="small" dirty="0">
                        <a:solidFill>
                          <a:srgbClr val="C00000"/>
                        </a:solidFill>
                        <a:latin typeface="Arial Narrow" panose="020B0606020202030204" pitchFamily="34" charset="0"/>
                      </a:endParaRPr>
                    </a:p>
                  </a:txBody>
                  <a:tcPr anchor="ctr"/>
                </a:tc>
                <a:tc>
                  <a:txBody>
                    <a:bodyPr/>
                    <a:lstStyle/>
                    <a:p>
                      <a:pPr marL="0" algn="ctr" defTabSz="914400" rtl="0" eaLnBrk="1" latinLnBrk="0" hangingPunct="1"/>
                      <a:r>
                        <a:rPr lang="fr-FR" sz="900" b="1" kern="1200" dirty="0">
                          <a:solidFill>
                            <a:schemeClr val="accent1">
                              <a:lumMod val="50000"/>
                            </a:schemeClr>
                          </a:solidFill>
                          <a:latin typeface="Arial Narrow" panose="020B0606020202030204" pitchFamily="34" charset="0"/>
                          <a:ea typeface="+mn-ea"/>
                          <a:cs typeface="+mn-cs"/>
                        </a:rPr>
                        <a:t>GEA</a:t>
                      </a:r>
                    </a:p>
                  </a:txBody>
                  <a:tcPr marL="85679" marR="85679" marT="42840" marB="42840"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a:solidFill>
                            <a:schemeClr val="accent1">
                              <a:lumMod val="50000"/>
                            </a:schemeClr>
                          </a:solidFill>
                          <a:latin typeface="Arial Narrow" panose="020B0606020202030204" pitchFamily="34" charset="0"/>
                        </a:rPr>
                        <a:t>CAA</a:t>
                      </a:r>
                      <a:r>
                        <a:rPr lang="fr-FR" sz="900" baseline="0" dirty="0">
                          <a:solidFill>
                            <a:schemeClr val="accent1">
                              <a:lumMod val="50000"/>
                            </a:schemeClr>
                          </a:solidFill>
                          <a:latin typeface="Arial Narrow" panose="020B0606020202030204" pitchFamily="34" charset="0"/>
                        </a:rPr>
                        <a:t> / LA MEDICALE / PREDICA / PACIFICA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baseline="0" dirty="0">
                          <a:solidFill>
                            <a:schemeClr val="accent1">
                              <a:lumMod val="50000"/>
                            </a:schemeClr>
                          </a:solidFill>
                          <a:latin typeface="Arial Narrow" panose="020B0606020202030204" pitchFamily="34" charset="0"/>
                        </a:rPr>
                        <a:t>CAMCA / CACI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900" baseline="0" dirty="0">
                        <a:solidFill>
                          <a:schemeClr val="accent1">
                            <a:lumMod val="50000"/>
                          </a:schemeClr>
                        </a:solidFill>
                        <a:latin typeface="Arial Narrow" panose="020B0606020202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baseline="0" dirty="0">
                          <a:solidFill>
                            <a:schemeClr val="accent1">
                              <a:lumMod val="50000"/>
                            </a:schemeClr>
                          </a:solidFill>
                          <a:latin typeface="Arial Narrow" panose="020B0606020202030204" pitchFamily="34" charset="0"/>
                        </a:rPr>
                        <a:t>CA-TITRES , CA-IMMO , </a:t>
                      </a:r>
                      <a:r>
                        <a:rPr lang="fr-FR" sz="900" kern="1200" baseline="0" dirty="0" err="1">
                          <a:solidFill>
                            <a:schemeClr val="accent1">
                              <a:lumMod val="50000"/>
                            </a:schemeClr>
                          </a:solidFill>
                          <a:latin typeface="Arial Narrow" panose="020B0606020202030204" pitchFamily="34" charset="0"/>
                        </a:rPr>
                        <a:t>Amundi</a:t>
                      </a:r>
                      <a:r>
                        <a:rPr lang="fr-FR" sz="900" kern="1200" baseline="0" dirty="0">
                          <a:solidFill>
                            <a:schemeClr val="accent1">
                              <a:lumMod val="50000"/>
                            </a:schemeClr>
                          </a:solidFill>
                          <a:latin typeface="Arial Narrow" panose="020B0606020202030204" pitchFamily="34" charset="0"/>
                        </a:rPr>
                        <a:t>, </a:t>
                      </a:r>
                      <a:r>
                        <a:rPr lang="fr-FR" sz="900" kern="1200" baseline="0" dirty="0" err="1">
                          <a:solidFill>
                            <a:schemeClr val="accent1">
                              <a:lumMod val="50000"/>
                            </a:schemeClr>
                          </a:solidFill>
                          <a:latin typeface="Arial Narrow" panose="020B0606020202030204" pitchFamily="34" charset="0"/>
                        </a:rPr>
                        <a:t>Nexecur</a:t>
                      </a:r>
                      <a:r>
                        <a:rPr lang="fr-FR" sz="900" kern="1200" baseline="0" dirty="0">
                          <a:solidFill>
                            <a:schemeClr val="accent1">
                              <a:lumMod val="50000"/>
                            </a:schemeClr>
                          </a:solidFill>
                          <a:latin typeface="Arial Narrow" panose="020B0606020202030204" pitchFamily="34" charset="0"/>
                        </a:rPr>
                        <a:t>, FNCA, CACD2, IFCAM</a:t>
                      </a:r>
                      <a:endParaRPr lang="fr-FR" sz="900" kern="1200" baseline="0" dirty="0">
                        <a:solidFill>
                          <a:schemeClr val="accent1">
                            <a:lumMod val="50000"/>
                          </a:schemeClr>
                        </a:solidFill>
                        <a:latin typeface="Arial Narrow" panose="020B0606020202030204" pitchFamily="34" charset="0"/>
                        <a:ea typeface="+mn-ea"/>
                        <a:cs typeface="+mn-cs"/>
                      </a:endParaRPr>
                    </a:p>
                  </a:txBody>
                  <a:tcPr marL="85679" marR="85679" marT="42840" marB="42840">
                    <a:noFill/>
                  </a:tcPr>
                </a:tc>
                <a:tc vMerge="1">
                  <a:txBody>
                    <a:bodyPr/>
                    <a:lstStyle/>
                    <a:p>
                      <a:pPr algn="ctr"/>
                      <a:endParaRPr lang="fr-FR" sz="1100" dirty="0">
                        <a:solidFill>
                          <a:schemeClr val="accent1">
                            <a:lumMod val="50000"/>
                          </a:schemeClr>
                        </a:solidFill>
                        <a:latin typeface="Arial Narrow" panose="020B0606020202030204" pitchFamily="34" charset="0"/>
                      </a:endParaRPr>
                    </a:p>
                  </a:txBody>
                  <a:tcPr anchor="ctr"/>
                </a:tc>
                <a:tc>
                  <a:txBody>
                    <a:bodyPr/>
                    <a:lstStyle/>
                    <a:p>
                      <a:pPr algn="l"/>
                      <a:r>
                        <a:rPr lang="fr-FR" sz="900" kern="1200" dirty="0">
                          <a:solidFill>
                            <a:schemeClr val="accent1">
                              <a:lumMod val="50000"/>
                            </a:schemeClr>
                          </a:solidFill>
                          <a:latin typeface="Arial Narrow" panose="020B0606020202030204" pitchFamily="34" charset="0"/>
                          <a:ea typeface="+mn-ea"/>
                          <a:cs typeface="+mn-cs"/>
                        </a:rPr>
                        <a:t>CAGIP-GEA GESTIONNAIRE CHG-L3</a:t>
                      </a:r>
                    </a:p>
                    <a:p>
                      <a:pPr algn="l"/>
                      <a:endParaRPr lang="fr-FR" sz="900" kern="1200" dirty="0">
                        <a:solidFill>
                          <a:schemeClr val="accent1">
                            <a:lumMod val="50000"/>
                          </a:schemeClr>
                        </a:solidFill>
                        <a:latin typeface="Arial Narrow" panose="020B0606020202030204" pitchFamily="34" charset="0"/>
                        <a:ea typeface="+mn-ea"/>
                        <a:cs typeface="+mn-cs"/>
                      </a:endParaRPr>
                    </a:p>
                    <a:p>
                      <a:pPr algn="l"/>
                      <a:endParaRPr lang="fr-FR" sz="900" kern="1200" dirty="0">
                        <a:solidFill>
                          <a:schemeClr val="accent1">
                            <a:lumMod val="50000"/>
                          </a:schemeClr>
                        </a:solidFill>
                        <a:latin typeface="Arial Narrow" panose="020B0606020202030204" pitchFamily="34" charset="0"/>
                        <a:ea typeface="+mn-ea"/>
                        <a:cs typeface="+mn-cs"/>
                      </a:endParaRPr>
                    </a:p>
                    <a:p>
                      <a:pPr algn="l"/>
                      <a:r>
                        <a:rPr lang="fr-FR" sz="900" kern="1200" dirty="0">
                          <a:solidFill>
                            <a:schemeClr val="accent1">
                              <a:lumMod val="50000"/>
                            </a:schemeClr>
                          </a:solidFill>
                          <a:latin typeface="Arial Narrow" panose="020B0606020202030204" pitchFamily="34" charset="0"/>
                          <a:ea typeface="+mn-ea"/>
                          <a:cs typeface="+mn-cs"/>
                        </a:rPr>
                        <a:t>CAGIP-GEA-OPE-EPARGNE-L2L3L4</a:t>
                      </a:r>
                    </a:p>
                  </a:txBody>
                  <a:tcPr marL="85679" marR="85679" marT="42840" marB="42840">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dirty="0">
                          <a:latin typeface="Arial Narrow" panose="020B0606020202030204" pitchFamily="34" charset="0"/>
                          <a:hlinkClick r:id="rId4"/>
                        </a:rPr>
                        <a:t>gestion_changements@ca-assurances.fr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dirty="0">
                          <a:latin typeface="Arial Narrow" panose="020B0606020202030204" pitchFamily="34" charset="0"/>
                          <a:hlinkClick r:id="rId4"/>
                        </a:rPr>
                        <a:t> </a:t>
                      </a:r>
                      <a:br>
                        <a:rPr lang="fr-FR" sz="900" kern="1200" dirty="0">
                          <a:latin typeface="Arial Narrow" panose="020B0606020202030204" pitchFamily="34" charset="0"/>
                        </a:rPr>
                      </a:br>
                      <a:endParaRPr lang="fr-FR" sz="900" kern="1200" dirty="0">
                        <a:latin typeface="Arial Narrow" panose="020B0606020202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dirty="0">
                          <a:solidFill>
                            <a:srgbClr val="C00000"/>
                          </a:solidFill>
                          <a:latin typeface="Arial Narrow" panose="020B0606020202030204" pitchFamily="34" charset="0"/>
                          <a:hlinkClick r:id="rId5"/>
                        </a:rPr>
                        <a:t>laurent.creugny@ca-gip.fr</a:t>
                      </a:r>
                      <a:r>
                        <a:rPr lang="fr-FR" sz="900" kern="1200" dirty="0">
                          <a:solidFill>
                            <a:srgbClr val="C00000"/>
                          </a:solidFill>
                          <a:latin typeface="Arial Narrow" panose="020B0606020202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dirty="0">
                          <a:solidFill>
                            <a:srgbClr val="C00000"/>
                          </a:solidFill>
                          <a:latin typeface="Arial Narrow" panose="020B0606020202030204" pitchFamily="34" charset="0"/>
                          <a:hlinkClick r:id="rId6"/>
                        </a:rPr>
                        <a:t>jean-marie.piersiak@ca-gip.fr</a:t>
                      </a:r>
                      <a:endParaRPr lang="fr-FR" sz="900" kern="1200" dirty="0">
                        <a:solidFill>
                          <a:srgbClr val="C00000"/>
                        </a:solidFill>
                        <a:latin typeface="Arial Narrow" panose="020B0606020202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900" kern="1200" dirty="0">
                        <a:latin typeface="Arial Narrow" panose="020B0606020202030204" pitchFamily="34" charset="0"/>
                      </a:endParaRPr>
                    </a:p>
                  </a:txBody>
                  <a:tcPr marL="85679" marR="85679" marT="42840" marB="42840">
                    <a:noFill/>
                  </a:tcPr>
                </a:tc>
                <a:extLst>
                  <a:ext uri="{0D108BD9-81ED-4DB2-BD59-A6C34878D82A}">
                    <a16:rowId xmlns:a16="http://schemas.microsoft.com/office/drawing/2014/main" val="1793452076"/>
                  </a:ext>
                </a:extLst>
              </a:tr>
              <a:tr h="482253">
                <a:tc vMerge="1">
                  <a:txBody>
                    <a:bodyPr/>
                    <a:lstStyle/>
                    <a:p>
                      <a:pPr algn="l"/>
                      <a:endParaRPr lang="fr-FR" sz="1100" b="1" cap="small" dirty="0">
                        <a:solidFill>
                          <a:srgbClr val="C00000"/>
                        </a:solidFill>
                        <a:latin typeface="Arial Narrow" panose="020B0606020202030204" pitchFamily="34" charset="0"/>
                      </a:endParaRPr>
                    </a:p>
                  </a:txBody>
                  <a:tcPr anchor="ctr"/>
                </a:tc>
                <a:tc>
                  <a:txBody>
                    <a:bodyPr/>
                    <a:lstStyle/>
                    <a:p>
                      <a:pPr marL="0" algn="ctr" defTabSz="914400" rtl="0" eaLnBrk="1" latinLnBrk="0" hangingPunct="1"/>
                      <a:r>
                        <a:rPr lang="fr-FR" sz="900" b="1" kern="1200" dirty="0">
                          <a:solidFill>
                            <a:schemeClr val="accent1">
                              <a:lumMod val="50000"/>
                            </a:schemeClr>
                          </a:solidFill>
                          <a:latin typeface="Arial Narrow" panose="020B0606020202030204" pitchFamily="34" charset="0"/>
                          <a:ea typeface="+mn-ea"/>
                          <a:cs typeface="+mn-cs"/>
                        </a:rPr>
                        <a:t>GRC</a:t>
                      </a:r>
                    </a:p>
                  </a:txBody>
                  <a:tcPr marL="85679" marR="85679" marT="42840" marB="42840"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baseline="0" dirty="0">
                          <a:solidFill>
                            <a:schemeClr val="accent1">
                              <a:lumMod val="50000"/>
                            </a:schemeClr>
                          </a:solidFill>
                          <a:latin typeface="Arial Narrow" panose="020B0606020202030204" pitchFamily="34" charset="0"/>
                          <a:ea typeface="+mn-ea"/>
                          <a:cs typeface="+mn-cs"/>
                        </a:rPr>
                        <a:t>Crédit Agricole SA / CAGIP Applications / SODICA / FONCARIS / PROGICA  LESICA / CACD2 </a:t>
                      </a:r>
                    </a:p>
                    <a:p>
                      <a:pPr marL="0" marR="0" lvl="0" indent="0" algn="l" defTabSz="914400" rtl="0" eaLnBrk="1" fontAlgn="auto" latinLnBrk="0" hangingPunct="1">
                        <a:lnSpc>
                          <a:spcPct val="100000"/>
                        </a:lnSpc>
                        <a:spcBef>
                          <a:spcPts val="0"/>
                        </a:spcBef>
                        <a:spcAft>
                          <a:spcPts val="0"/>
                        </a:spcAft>
                        <a:buClrTx/>
                        <a:buSzTx/>
                        <a:buFontTx/>
                        <a:buNone/>
                        <a:tabLst/>
                        <a:defRPr/>
                      </a:pPr>
                      <a:br>
                        <a:rPr lang="fr-FR" sz="900" kern="1200" baseline="0" dirty="0">
                          <a:solidFill>
                            <a:schemeClr val="accent1">
                              <a:lumMod val="50000"/>
                            </a:schemeClr>
                          </a:solidFill>
                          <a:latin typeface="Arial Narrow" panose="020B0606020202030204" pitchFamily="34" charset="0"/>
                          <a:ea typeface="+mn-ea"/>
                          <a:cs typeface="+mn-cs"/>
                        </a:rPr>
                      </a:br>
                      <a:r>
                        <a:rPr lang="fr-FR" sz="900" kern="1200" baseline="0" dirty="0">
                          <a:solidFill>
                            <a:schemeClr val="accent1">
                              <a:lumMod val="50000"/>
                            </a:schemeClr>
                          </a:solidFill>
                          <a:latin typeface="Arial Narrow" panose="020B0606020202030204" pitchFamily="34" charset="0"/>
                          <a:ea typeface="+mn-ea"/>
                          <a:cs typeface="+mn-cs"/>
                        </a:rPr>
                        <a:t>CA-CIB</a:t>
                      </a:r>
                    </a:p>
                    <a:p>
                      <a:pPr algn="l">
                        <a:spcAft>
                          <a:spcPts val="0"/>
                        </a:spcAft>
                      </a:pPr>
                      <a:endParaRPr lang="fr-FR" sz="900" kern="1200" baseline="0" dirty="0">
                        <a:solidFill>
                          <a:schemeClr val="accent1">
                            <a:lumMod val="50000"/>
                          </a:schemeClr>
                        </a:solidFill>
                        <a:latin typeface="Arial Narrow" panose="020B0606020202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baseline="0" dirty="0">
                          <a:solidFill>
                            <a:schemeClr val="accent1">
                              <a:lumMod val="50000"/>
                            </a:schemeClr>
                          </a:solidFill>
                          <a:latin typeface="Arial Narrow" panose="020B0606020202030204" pitchFamily="34" charset="0"/>
                        </a:rPr>
                        <a:t>KLX  / CA Indosuez / CACEIS</a:t>
                      </a:r>
                      <a:endParaRPr lang="fr-FR" sz="900" kern="1200" baseline="0" dirty="0">
                        <a:solidFill>
                          <a:schemeClr val="accent1">
                            <a:lumMod val="50000"/>
                          </a:schemeClr>
                        </a:solidFill>
                        <a:latin typeface="Arial Narrow" panose="020B0606020202030204" pitchFamily="34" charset="0"/>
                        <a:ea typeface="+mn-ea"/>
                        <a:cs typeface="+mn-cs"/>
                      </a:endParaRPr>
                    </a:p>
                  </a:txBody>
                  <a:tcPr marL="44450" marR="44450" marT="0" marB="0" anchor="ctr">
                    <a:noFill/>
                  </a:tcPr>
                </a:tc>
                <a:tc vMerge="1">
                  <a:txBody>
                    <a:bodyPr/>
                    <a:lstStyle/>
                    <a:p>
                      <a:pPr algn="ctr"/>
                      <a:endParaRPr lang="fr-FR" sz="1100" dirty="0">
                        <a:solidFill>
                          <a:schemeClr val="accent1">
                            <a:lumMod val="50000"/>
                          </a:schemeClr>
                        </a:solidFill>
                        <a:latin typeface="Arial Narrow" panose="020B0606020202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dirty="0">
                          <a:solidFill>
                            <a:schemeClr val="accent1">
                              <a:lumMod val="50000"/>
                            </a:schemeClr>
                          </a:solidFill>
                          <a:latin typeface="Arial Narrow" panose="020B0606020202030204" pitchFamily="34" charset="0"/>
                          <a:ea typeface="+mn-ea"/>
                          <a:cs typeface="+mn-cs"/>
                        </a:rPr>
                        <a:t>CAGIP-GRC_GDC_CASA</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900" kern="1200" dirty="0">
                        <a:solidFill>
                          <a:schemeClr val="accent1">
                            <a:lumMod val="50000"/>
                          </a:schemeClr>
                        </a:solidFill>
                        <a:latin typeface="Arial Narrow" panose="020B06060202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fr-FR" sz="900" kern="1200" dirty="0">
                          <a:solidFill>
                            <a:schemeClr val="accent1">
                              <a:lumMod val="50000"/>
                            </a:schemeClr>
                          </a:solidFill>
                          <a:latin typeface="Arial Narrow" panose="020B0606020202030204" pitchFamily="34" charset="0"/>
                          <a:ea typeface="+mn-ea"/>
                          <a:cs typeface="+mn-cs"/>
                        </a:rPr>
                      </a:br>
                      <a:r>
                        <a:rPr lang="fr-FR" sz="900" kern="1200" dirty="0">
                          <a:solidFill>
                            <a:schemeClr val="accent1">
                              <a:lumMod val="50000"/>
                            </a:schemeClr>
                          </a:solidFill>
                          <a:latin typeface="Arial Narrow" panose="020B0606020202030204" pitchFamily="34" charset="0"/>
                          <a:ea typeface="+mn-ea"/>
                          <a:cs typeface="+mn-cs"/>
                        </a:rPr>
                        <a:t>CAGIP-GRC-CHG_A-CHANGEMGR</a:t>
                      </a:r>
                    </a:p>
                    <a:p>
                      <a:pPr algn="l"/>
                      <a:br>
                        <a:rPr lang="fr-FR" sz="900" kern="1200" dirty="0">
                          <a:solidFill>
                            <a:schemeClr val="accent1">
                              <a:lumMod val="50000"/>
                            </a:schemeClr>
                          </a:solidFill>
                          <a:latin typeface="Arial Narrow" panose="020B0606020202030204" pitchFamily="34" charset="0"/>
                        </a:rPr>
                      </a:br>
                      <a:r>
                        <a:rPr lang="fr-FR" sz="900" kern="1200" dirty="0">
                          <a:solidFill>
                            <a:schemeClr val="accent1">
                              <a:lumMod val="50000"/>
                            </a:schemeClr>
                          </a:solidFill>
                          <a:latin typeface="Arial Narrow" panose="020B0606020202030204" pitchFamily="34" charset="0"/>
                        </a:rPr>
                        <a:t>CAGIP_GRC_GDC_CACEIS_CAIW</a:t>
                      </a:r>
                      <a:endParaRPr lang="fr-FR" sz="900" b="1" kern="1200" dirty="0">
                        <a:solidFill>
                          <a:schemeClr val="accent1">
                            <a:lumMod val="50000"/>
                          </a:schemeClr>
                        </a:solidFill>
                        <a:latin typeface="Arial Narrow" panose="020B0606020202030204" pitchFamily="34" charset="0"/>
                        <a:ea typeface="+mn-ea"/>
                        <a:cs typeface="+mn-cs"/>
                      </a:endParaRPr>
                    </a:p>
                  </a:txBody>
                  <a:tcPr marL="85679" marR="85679" marT="42840" marB="42840">
                    <a:noFill/>
                  </a:tcPr>
                </a:tc>
                <a:tc>
                  <a:txBody>
                    <a:bodyPr/>
                    <a:lstStyle/>
                    <a:p>
                      <a:pPr algn="l">
                        <a:spcAft>
                          <a:spcPts val="0"/>
                        </a:spcAft>
                      </a:pPr>
                      <a:endParaRPr lang="fr-FR" sz="900" kern="1200" dirty="0">
                        <a:latin typeface="Arial Narrow" panose="020B0606020202030204" pitchFamily="34" charset="0"/>
                        <a:hlinkClick r:id="rId7"/>
                      </a:endParaRPr>
                    </a:p>
                    <a:p>
                      <a:pPr algn="l">
                        <a:spcAft>
                          <a:spcPts val="0"/>
                        </a:spcAft>
                      </a:pPr>
                      <a:r>
                        <a:rPr lang="fr-FR" sz="900" kern="1200" dirty="0">
                          <a:latin typeface="Arial Narrow" panose="020B0606020202030204" pitchFamily="34" charset="0"/>
                          <a:hlinkClick r:id="rId7"/>
                        </a:rPr>
                        <a:t>CAGIP_CGC_TAE_GDC@ca-gip.fr</a:t>
                      </a:r>
                      <a:endParaRPr lang="fr-FR" sz="900" kern="1200" dirty="0">
                        <a:latin typeface="Arial Narrow" panose="020B0606020202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900" kern="1200" dirty="0">
                        <a:latin typeface="Arial Narrow" panose="020B0606020202030204" pitchFamily="34" charset="0"/>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dirty="0">
                          <a:latin typeface="Arial Narrow" panose="020B0606020202030204" pitchFamily="34" charset="0"/>
                          <a:hlinkClick r:id="rId8"/>
                        </a:rPr>
                        <a:t>EXP_INFRA_CAIW@ca-gip.fr</a:t>
                      </a:r>
                      <a:endParaRPr lang="fr-FR" sz="900" kern="1200" dirty="0">
                        <a:latin typeface="Arial Narrow" panose="020B0606020202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dirty="0">
                          <a:latin typeface="Arial Narrow" panose="020B0606020202030204" pitchFamily="34" charset="0"/>
                          <a:hlinkClick r:id="rId9"/>
                        </a:rPr>
                        <a:t>EXP_INFRA_CACEIS@ca-gip.fr</a:t>
                      </a:r>
                      <a:endParaRPr lang="fr-FR" sz="900" kern="1200" dirty="0">
                        <a:latin typeface="Arial Narrow" panose="020B0606020202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900" kern="1200" dirty="0">
                        <a:latin typeface="Arial Narrow" panose="020B0606020202030204" pitchFamily="34" charset="0"/>
                      </a:endParaRPr>
                    </a:p>
                  </a:txBody>
                  <a:tcPr marL="44450" marR="44450" marT="0" marB="0">
                    <a:noFill/>
                  </a:tcPr>
                </a:tc>
                <a:extLst>
                  <a:ext uri="{0D108BD9-81ED-4DB2-BD59-A6C34878D82A}">
                    <a16:rowId xmlns:a16="http://schemas.microsoft.com/office/drawing/2014/main" val="2116749043"/>
                  </a:ext>
                </a:extLst>
              </a:tr>
              <a:tr h="212181">
                <a:tc vMerge="1">
                  <a:txBody>
                    <a:bodyPr/>
                    <a:lstStyle/>
                    <a:p>
                      <a:endParaRPr lang="fr-FR"/>
                    </a:p>
                  </a:txBody>
                  <a:tcPr/>
                </a:tc>
                <a:tc rowSpan="2">
                  <a:txBody>
                    <a:bodyPr/>
                    <a:lstStyle/>
                    <a:p>
                      <a:pPr marL="0" algn="ctr" defTabSz="914400" rtl="0" eaLnBrk="1" latinLnBrk="0" hangingPunct="1"/>
                      <a:r>
                        <a:rPr lang="fr-FR" sz="900" b="1" kern="1200" dirty="0">
                          <a:solidFill>
                            <a:schemeClr val="accent1">
                              <a:lumMod val="50000"/>
                            </a:schemeClr>
                          </a:solidFill>
                          <a:latin typeface="Arial Narrow" panose="020B0606020202030204" pitchFamily="34" charset="0"/>
                          <a:ea typeface="+mn-ea"/>
                          <a:cs typeface="+mn-cs"/>
                        </a:rPr>
                        <a:t>BPC</a:t>
                      </a:r>
                    </a:p>
                  </a:txBody>
                  <a:tcPr marL="85679" marR="85679" marT="42840" marB="42840" anchor="ctr">
                    <a:noFill/>
                  </a:tcPr>
                </a:tc>
                <a:tc rowSpan="2">
                  <a:txBody>
                    <a:bodyPr/>
                    <a:lstStyle/>
                    <a:p>
                      <a:pPr algn="l">
                        <a:spcAft>
                          <a:spcPts val="0"/>
                        </a:spcAft>
                      </a:pPr>
                      <a:r>
                        <a:rPr lang="fr-FR" sz="900" kern="1200" baseline="0" dirty="0">
                          <a:solidFill>
                            <a:schemeClr val="accent1">
                              <a:lumMod val="50000"/>
                            </a:schemeClr>
                          </a:solidFill>
                          <a:latin typeface="Arial Narrow" panose="020B0606020202030204" pitchFamily="34" charset="0"/>
                        </a:rPr>
                        <a:t>LCL / </a:t>
                      </a:r>
                      <a:r>
                        <a:rPr lang="fr-FR" sz="900" kern="1200" baseline="0" dirty="0" err="1">
                          <a:solidFill>
                            <a:schemeClr val="accent1">
                              <a:lumMod val="50000"/>
                            </a:schemeClr>
                          </a:solidFill>
                          <a:latin typeface="Arial Narrow" panose="020B0606020202030204" pitchFamily="34" charset="0"/>
                        </a:rPr>
                        <a:t>BforBANK</a:t>
                      </a:r>
                      <a:r>
                        <a:rPr lang="fr-FR" sz="900" kern="1200" baseline="0" dirty="0">
                          <a:solidFill>
                            <a:schemeClr val="accent1">
                              <a:lumMod val="50000"/>
                            </a:schemeClr>
                          </a:solidFill>
                          <a:latin typeface="Arial Narrow" panose="020B0606020202030204" pitchFamily="34" charset="0"/>
                        </a:rPr>
                        <a:t> / CAGS (CARIPARMA)  - Entités BPI</a:t>
                      </a:r>
                      <a:endParaRPr lang="fr-FR" sz="900" kern="1200" baseline="0" dirty="0">
                        <a:solidFill>
                          <a:schemeClr val="accent1">
                            <a:lumMod val="50000"/>
                          </a:schemeClr>
                        </a:solidFill>
                        <a:latin typeface="Arial Narrow" panose="020B0606020202030204" pitchFamily="34" charset="0"/>
                        <a:ea typeface="+mn-ea"/>
                        <a:cs typeface="+mn-cs"/>
                      </a:endParaRPr>
                    </a:p>
                  </a:txBody>
                  <a:tcPr marL="44450" marR="44450" marT="0" marB="0" anchor="ctr">
                    <a:noFill/>
                  </a:tcPr>
                </a:tc>
                <a:tc vMerge="1">
                  <a:txBody>
                    <a:bodyPr/>
                    <a:lstStyle/>
                    <a:p>
                      <a:endParaRPr lang="fr-F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dirty="0">
                          <a:solidFill>
                            <a:schemeClr val="accent1">
                              <a:lumMod val="50000"/>
                            </a:schemeClr>
                          </a:solidFill>
                          <a:latin typeface="Arial Narrow" panose="020B0606020202030204" pitchFamily="34" charset="0"/>
                          <a:ea typeface="+mn-ea"/>
                          <a:cs typeface="+mn-cs"/>
                        </a:rPr>
                        <a:t>CAGIP-DGC-BPC-EPC-VALIDATION-CHANGEMENT</a:t>
                      </a:r>
                    </a:p>
                  </a:txBody>
                  <a:tcPr marL="85679" marR="85679" marT="42840" marB="42840">
                    <a:noFill/>
                  </a:tcPr>
                </a:tc>
                <a:tc>
                  <a:txBody>
                    <a:bodyPr/>
                    <a:lstStyle/>
                    <a:p>
                      <a:pPr algn="l">
                        <a:spcAft>
                          <a:spcPts val="0"/>
                        </a:spcAft>
                      </a:pPr>
                      <a:r>
                        <a:rPr lang="fr-FR" sz="900" kern="1200" dirty="0">
                          <a:solidFill>
                            <a:schemeClr val="dk1"/>
                          </a:solidFill>
                          <a:latin typeface="Arial Narrow" panose="020B0606020202030204" pitchFamily="34" charset="0"/>
                          <a:ea typeface="+mn-ea"/>
                          <a:cs typeface="+mn-cs"/>
                        </a:rPr>
                        <a:t>CAGIP_PSL_DBL_GDC@ca-gip.fr</a:t>
                      </a:r>
                    </a:p>
                  </a:txBody>
                  <a:tcPr marL="44450" marR="44450" marT="0" marB="0" anchor="ctr">
                    <a:noFill/>
                  </a:tcPr>
                </a:tc>
                <a:extLst>
                  <a:ext uri="{0D108BD9-81ED-4DB2-BD59-A6C34878D82A}">
                    <a16:rowId xmlns:a16="http://schemas.microsoft.com/office/drawing/2014/main" val="1127673395"/>
                  </a:ext>
                </a:extLst>
              </a:tr>
              <a:tr h="0">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rowSpan="2">
                  <a:txBody>
                    <a:bodyPr/>
                    <a:lstStyle/>
                    <a:p>
                      <a:pPr algn="l"/>
                      <a:r>
                        <a:rPr lang="fr-FR" sz="900" kern="1200" dirty="0">
                          <a:solidFill>
                            <a:schemeClr val="accent1">
                              <a:lumMod val="50000"/>
                            </a:schemeClr>
                          </a:solidFill>
                          <a:latin typeface="Arial Narrow" panose="020B0606020202030204" pitchFamily="34" charset="0"/>
                          <a:ea typeface="+mn-ea"/>
                          <a:cs typeface="+mn-cs"/>
                        </a:rPr>
                        <a:t>CAGIP-DGC-CFS-EFS-QUALITE-CHANGEMENT</a:t>
                      </a:r>
                    </a:p>
                  </a:txBody>
                  <a:tcPr marL="85679" marR="85679" marT="42840" marB="42840">
                    <a:noFill/>
                  </a:tcPr>
                </a:tc>
                <a:tc rowSpan="2">
                  <a:txBody>
                    <a:bodyPr/>
                    <a:lstStyle/>
                    <a:p>
                      <a:pPr algn="l">
                        <a:spcAft>
                          <a:spcPts val="0"/>
                        </a:spcAft>
                      </a:pPr>
                      <a:r>
                        <a:rPr lang="fr-FR" sz="900" kern="1200" dirty="0">
                          <a:latin typeface="Arial Narrow" panose="020B0606020202030204" pitchFamily="34" charset="0"/>
                          <a:hlinkClick r:id="rId10"/>
                        </a:rPr>
                        <a:t>CAGIP_PSL_DES_GDC@ca-silca.fr</a:t>
                      </a:r>
                      <a:endParaRPr lang="fr-FR" sz="900" kern="1200" dirty="0">
                        <a:latin typeface="Arial Narrow" panose="020B0606020202030204" pitchFamily="34" charset="0"/>
                      </a:endParaRPr>
                    </a:p>
                  </a:txBody>
                  <a:tcPr marL="44450" marR="44450" marT="0" marB="0" anchor="ctr">
                    <a:noFill/>
                  </a:tcPr>
                </a:tc>
                <a:extLst>
                  <a:ext uri="{0D108BD9-81ED-4DB2-BD59-A6C34878D82A}">
                    <a16:rowId xmlns:a16="http://schemas.microsoft.com/office/drawing/2014/main" val="31900252"/>
                  </a:ext>
                </a:extLst>
              </a:tr>
              <a:tr h="195292">
                <a:tc vMerge="1">
                  <a:txBody>
                    <a:bodyPr/>
                    <a:lstStyle/>
                    <a:p>
                      <a:endParaRPr lang="fr-FR"/>
                    </a:p>
                  </a:txBody>
                  <a:tcPr/>
                </a:tc>
                <a:tc>
                  <a:txBody>
                    <a:bodyPr/>
                    <a:lstStyle/>
                    <a:p>
                      <a:pPr marL="0" algn="ctr" defTabSz="914400" rtl="0" eaLnBrk="1" latinLnBrk="0" hangingPunct="1"/>
                      <a:r>
                        <a:rPr lang="fr-FR" sz="900" b="1" kern="1200" dirty="0">
                          <a:solidFill>
                            <a:schemeClr val="accent1">
                              <a:lumMod val="50000"/>
                            </a:schemeClr>
                          </a:solidFill>
                          <a:latin typeface="Arial Narrow" panose="020B0606020202030204" pitchFamily="34" charset="0"/>
                          <a:ea typeface="+mn-ea"/>
                          <a:cs typeface="+mn-cs"/>
                        </a:rPr>
                        <a:t>CFS</a:t>
                      </a:r>
                    </a:p>
                  </a:txBody>
                  <a:tcPr marL="85679" marR="85679" marT="42840" marB="42840"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baseline="0" dirty="0">
                          <a:solidFill>
                            <a:schemeClr val="accent1">
                              <a:lumMod val="50000"/>
                            </a:schemeClr>
                          </a:solidFill>
                          <a:latin typeface="Arial Narrow" panose="020B0606020202030204" pitchFamily="34" charset="0"/>
                          <a:ea typeface="+mn-ea"/>
                          <a:cs typeface="+mn-cs"/>
                        </a:rPr>
                        <a:t>CACF / CA-LF / AGOS / CACF CORP / EUROFACTOR (nouveau client arrivée prévue en Juin 2021)</a:t>
                      </a:r>
                    </a:p>
                  </a:txBody>
                  <a:tcPr marL="44450" marR="44450" marT="0" marB="0" anchor="ctr">
                    <a:noFill/>
                  </a:tcPr>
                </a:tc>
                <a:tc vMerge="1">
                  <a:txBody>
                    <a:bodyPr/>
                    <a:lstStyle/>
                    <a:p>
                      <a:endParaRPr lang="fr-FR"/>
                    </a:p>
                  </a:txBody>
                  <a:tcPr/>
                </a:tc>
                <a:tc vMerge="1">
                  <a:txBody>
                    <a:bodyPr/>
                    <a:lstStyle/>
                    <a:p>
                      <a:endParaRPr lang="fr-FR"/>
                    </a:p>
                  </a:txBody>
                  <a:tcPr/>
                </a:tc>
                <a:tc vMerge="1">
                  <a:txBody>
                    <a:bodyPr/>
                    <a:lstStyle/>
                    <a:p>
                      <a:endParaRPr lang="fr-FR"/>
                    </a:p>
                  </a:txBody>
                  <a:tcPr/>
                </a:tc>
                <a:extLst>
                  <a:ext uri="{0D108BD9-81ED-4DB2-BD59-A6C34878D82A}">
                    <a16:rowId xmlns:a16="http://schemas.microsoft.com/office/drawing/2014/main" val="2575063431"/>
                  </a:ext>
                </a:extLst>
              </a:tr>
              <a:tr h="228991">
                <a:tc vMerge="1">
                  <a:txBody>
                    <a:bodyPr/>
                    <a:lstStyle/>
                    <a:p>
                      <a:pPr algn="l"/>
                      <a:endParaRPr lang="fr-FR" sz="1100" b="1" cap="small" dirty="0">
                        <a:solidFill>
                          <a:srgbClr val="C00000"/>
                        </a:solidFill>
                        <a:latin typeface="Arial Narrow" panose="020B0606020202030204" pitchFamily="34" charset="0"/>
                      </a:endParaRPr>
                    </a:p>
                  </a:txBody>
                  <a:tcPr anchor="ctr"/>
                </a:tc>
                <a:tc>
                  <a:txBody>
                    <a:bodyPr/>
                    <a:lstStyle/>
                    <a:p>
                      <a:pPr marL="0" algn="ctr" defTabSz="914400" rtl="0" eaLnBrk="1" latinLnBrk="0" hangingPunct="1"/>
                      <a:r>
                        <a:rPr lang="fr-FR" sz="900" b="1" kern="1200" dirty="0">
                          <a:solidFill>
                            <a:schemeClr val="accent1">
                              <a:lumMod val="50000"/>
                            </a:schemeClr>
                          </a:solidFill>
                          <a:latin typeface="Arial Narrow" panose="020B0606020202030204" pitchFamily="34" charset="0"/>
                          <a:ea typeface="+mn-ea"/>
                          <a:cs typeface="+mn-cs"/>
                        </a:rPr>
                        <a:t>BCR</a:t>
                      </a:r>
                    </a:p>
                  </a:txBody>
                  <a:tcPr marL="85679" marR="85679" marT="42840" marB="42840" anchor="ctr">
                    <a:noFill/>
                  </a:tcPr>
                </a:tc>
                <a:tc>
                  <a:txBody>
                    <a:bodyPr/>
                    <a:lstStyle/>
                    <a:p>
                      <a:pPr algn="l">
                        <a:spcAft>
                          <a:spcPts val="0"/>
                        </a:spcAft>
                      </a:pPr>
                      <a:r>
                        <a:rPr lang="fr-FR" sz="900" kern="1200" baseline="0" dirty="0">
                          <a:solidFill>
                            <a:schemeClr val="accent1">
                              <a:lumMod val="50000"/>
                            </a:schemeClr>
                          </a:solidFill>
                          <a:latin typeface="Arial Narrow" panose="020B0606020202030204" pitchFamily="34" charset="0"/>
                        </a:rPr>
                        <a:t>CA-TS / Caisses Régionales / </a:t>
                      </a:r>
                      <a:r>
                        <a:rPr lang="fr-FR" sz="900" kern="1200" baseline="0" dirty="0" err="1">
                          <a:solidFill>
                            <a:schemeClr val="accent1">
                              <a:lumMod val="50000"/>
                            </a:schemeClr>
                          </a:solidFill>
                          <a:latin typeface="Arial Narrow" panose="020B0606020202030204" pitchFamily="34" charset="0"/>
                        </a:rPr>
                        <a:t>Edokial</a:t>
                      </a:r>
                      <a:r>
                        <a:rPr lang="fr-FR" sz="900" kern="1200" baseline="0" dirty="0">
                          <a:solidFill>
                            <a:schemeClr val="accent1">
                              <a:lumMod val="50000"/>
                            </a:schemeClr>
                          </a:solidFill>
                          <a:latin typeface="Arial Narrow" panose="020B0606020202030204" pitchFamily="34" charset="0"/>
                        </a:rPr>
                        <a:t>/ </a:t>
                      </a:r>
                      <a:r>
                        <a:rPr lang="fr-FR" sz="900" kern="1200" baseline="0" dirty="0" err="1">
                          <a:solidFill>
                            <a:schemeClr val="accent1">
                              <a:lumMod val="50000"/>
                            </a:schemeClr>
                          </a:solidFill>
                          <a:latin typeface="Arial Narrow" panose="020B0606020202030204" pitchFamily="34" charset="0"/>
                        </a:rPr>
                        <a:t>Unexco</a:t>
                      </a:r>
                      <a:r>
                        <a:rPr lang="fr-FR" sz="900" kern="1200" baseline="0" dirty="0">
                          <a:solidFill>
                            <a:schemeClr val="accent1">
                              <a:lumMod val="50000"/>
                            </a:schemeClr>
                          </a:solidFill>
                          <a:latin typeface="Arial Narrow" panose="020B0606020202030204" pitchFamily="34" charset="0"/>
                        </a:rPr>
                        <a:t> / CA-</a:t>
                      </a:r>
                      <a:r>
                        <a:rPr lang="fr-FR" sz="900" kern="1200" baseline="0" dirty="0" err="1">
                          <a:solidFill>
                            <a:schemeClr val="accent1">
                              <a:lumMod val="50000"/>
                            </a:schemeClr>
                          </a:solidFill>
                          <a:latin typeface="Arial Narrow" panose="020B0606020202030204" pitchFamily="34" charset="0"/>
                        </a:rPr>
                        <a:t>eIMMO</a:t>
                      </a:r>
                      <a:endParaRPr lang="fr-FR" sz="900" kern="1200" baseline="0" dirty="0">
                        <a:solidFill>
                          <a:schemeClr val="accent1">
                            <a:lumMod val="50000"/>
                          </a:schemeClr>
                        </a:solidFill>
                        <a:latin typeface="Arial Narrow" panose="020B0606020202030204" pitchFamily="34" charset="0"/>
                        <a:ea typeface="+mn-ea"/>
                        <a:cs typeface="+mn-cs"/>
                      </a:endParaRPr>
                    </a:p>
                  </a:txBody>
                  <a:tcPr marL="44450" marR="44450" marT="0" marB="0" anchor="ctr">
                    <a:noFill/>
                  </a:tcPr>
                </a:tc>
                <a:tc vMerge="1">
                  <a:txBody>
                    <a:bodyPr/>
                    <a:lstStyle/>
                    <a:p>
                      <a:pPr algn="ctr"/>
                      <a:endParaRPr lang="fr-FR" sz="1100" dirty="0">
                        <a:solidFill>
                          <a:schemeClr val="accent1">
                            <a:lumMod val="50000"/>
                          </a:schemeClr>
                        </a:solidFill>
                        <a:latin typeface="Arial Narrow" panose="020B0606020202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dirty="0">
                          <a:solidFill>
                            <a:schemeClr val="accent1">
                              <a:lumMod val="50000"/>
                            </a:schemeClr>
                          </a:solidFill>
                          <a:latin typeface="Arial Narrow" panose="020B0606020202030204" pitchFamily="34" charset="0"/>
                          <a:ea typeface="+mn-ea"/>
                          <a:cs typeface="+mn-cs"/>
                        </a:rPr>
                        <a:t>CAGIP-BCR-APPROBATEURS</a:t>
                      </a:r>
                    </a:p>
                  </a:txBody>
                  <a:tcPr marL="85679" marR="85679" marT="42840" marB="42840" anchor="ctr">
                    <a:noFill/>
                  </a:tcPr>
                </a:tc>
                <a:tc>
                  <a:txBody>
                    <a:bodyPr/>
                    <a:lstStyle/>
                    <a:p>
                      <a:pPr algn="l">
                        <a:spcAft>
                          <a:spcPts val="0"/>
                        </a:spcAft>
                      </a:pPr>
                      <a:r>
                        <a:rPr lang="fr-FR" sz="900" kern="1200" dirty="0">
                          <a:latin typeface="Arial Narrow" panose="020B0606020202030204" pitchFamily="34" charset="0"/>
                          <a:hlinkClick r:id="rId11"/>
                        </a:rPr>
                        <a:t>Gestion.changements.CA-Technologies@ca-gip.fr</a:t>
                      </a:r>
                      <a:endParaRPr lang="fr-FR" sz="900" kern="1200" dirty="0">
                        <a:latin typeface="Arial Narrow" panose="020B0606020202030204" pitchFamily="34" charset="0"/>
                      </a:endParaRPr>
                    </a:p>
                  </a:txBody>
                  <a:tcPr marL="44450" marR="44450" marT="0" marB="0" anchor="ctr">
                    <a:noFill/>
                  </a:tcPr>
                </a:tc>
                <a:extLst>
                  <a:ext uri="{0D108BD9-81ED-4DB2-BD59-A6C34878D82A}">
                    <a16:rowId xmlns:a16="http://schemas.microsoft.com/office/drawing/2014/main" val="1396845098"/>
                  </a:ext>
                </a:extLst>
              </a:tr>
            </a:tbl>
          </a:graphicData>
        </a:graphic>
      </p:graphicFrame>
      <p:grpSp>
        <p:nvGrpSpPr>
          <p:cNvPr id="5" name="Groupe 4"/>
          <p:cNvGrpSpPr/>
          <p:nvPr/>
        </p:nvGrpSpPr>
        <p:grpSpPr>
          <a:xfrm>
            <a:off x="11617350" y="50215"/>
            <a:ext cx="447132" cy="511498"/>
            <a:chOff x="5584764" y="394275"/>
            <a:chExt cx="2833088" cy="3240921"/>
          </a:xfrm>
        </p:grpSpPr>
        <p:sp>
          <p:nvSpPr>
            <p:cNvPr id="6" name="Forme libre 5"/>
            <p:cNvSpPr/>
            <p:nvPr/>
          </p:nvSpPr>
          <p:spPr>
            <a:xfrm>
              <a:off x="6692422" y="394275"/>
              <a:ext cx="1076172" cy="1219278"/>
            </a:xfrm>
            <a:custGeom>
              <a:avLst/>
              <a:gdLst>
                <a:gd name="connsiteX0" fmla="*/ 0 w 1219278"/>
                <a:gd name="connsiteY0" fmla="*/ 538086 h 1076172"/>
                <a:gd name="connsiteX1" fmla="*/ 269043 w 1219278"/>
                <a:gd name="connsiteY1" fmla="*/ 0 h 1076172"/>
                <a:gd name="connsiteX2" fmla="*/ 950235 w 1219278"/>
                <a:gd name="connsiteY2" fmla="*/ 0 h 1076172"/>
                <a:gd name="connsiteX3" fmla="*/ 1219278 w 1219278"/>
                <a:gd name="connsiteY3" fmla="*/ 538086 h 1076172"/>
                <a:gd name="connsiteX4" fmla="*/ 950235 w 1219278"/>
                <a:gd name="connsiteY4" fmla="*/ 1076172 h 1076172"/>
                <a:gd name="connsiteX5" fmla="*/ 269043 w 1219278"/>
                <a:gd name="connsiteY5" fmla="*/ 1076172 h 1076172"/>
                <a:gd name="connsiteX6" fmla="*/ 0 w 1219278"/>
                <a:gd name="connsiteY6" fmla="*/ 538086 h 107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78" h="1076172">
                  <a:moveTo>
                    <a:pt x="609639" y="0"/>
                  </a:moveTo>
                  <a:lnTo>
                    <a:pt x="1219278" y="237466"/>
                  </a:lnTo>
                  <a:lnTo>
                    <a:pt x="1219278" y="838706"/>
                  </a:lnTo>
                  <a:lnTo>
                    <a:pt x="609639" y="1076172"/>
                  </a:lnTo>
                  <a:lnTo>
                    <a:pt x="0" y="838706"/>
                  </a:lnTo>
                  <a:lnTo>
                    <a:pt x="0" y="237466"/>
                  </a:lnTo>
                  <a:lnTo>
                    <a:pt x="609639" y="0"/>
                  </a:lnTo>
                  <a:close/>
                </a:path>
              </a:pathLst>
            </a:custGeom>
            <a:solidFill>
              <a:srgbClr val="C60064"/>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206936" tIns="229389" rIns="206936" bIns="229386" numCol="1" spcCol="1270" anchor="ctr" anchorCtr="0">
              <a:noAutofit/>
            </a:bodyPr>
            <a:lstStyle/>
            <a:p>
              <a:pPr lvl="0" algn="ctr" defTabSz="444500">
                <a:lnSpc>
                  <a:spcPct val="90000"/>
                </a:lnSpc>
                <a:spcBef>
                  <a:spcPct val="0"/>
                </a:spcBef>
                <a:spcAft>
                  <a:spcPct val="35000"/>
                </a:spcAft>
              </a:pPr>
              <a:endParaRPr lang="fr-FR" sz="1000" kern="1200" dirty="0"/>
            </a:p>
          </p:txBody>
        </p:sp>
        <p:sp>
          <p:nvSpPr>
            <p:cNvPr id="7" name="Forme libre 6"/>
            <p:cNvSpPr/>
            <p:nvPr/>
          </p:nvSpPr>
          <p:spPr>
            <a:xfrm>
              <a:off x="5584764" y="509123"/>
              <a:ext cx="1076173" cy="1236980"/>
            </a:xfrm>
            <a:custGeom>
              <a:avLst/>
              <a:gdLst>
                <a:gd name="connsiteX0" fmla="*/ 0 w 1236979"/>
                <a:gd name="connsiteY0" fmla="*/ 538086 h 1076172"/>
                <a:gd name="connsiteX1" fmla="*/ 269043 w 1236979"/>
                <a:gd name="connsiteY1" fmla="*/ 0 h 1076172"/>
                <a:gd name="connsiteX2" fmla="*/ 967936 w 1236979"/>
                <a:gd name="connsiteY2" fmla="*/ 0 h 1076172"/>
                <a:gd name="connsiteX3" fmla="*/ 1236979 w 1236979"/>
                <a:gd name="connsiteY3" fmla="*/ 538086 h 1076172"/>
                <a:gd name="connsiteX4" fmla="*/ 967936 w 1236979"/>
                <a:gd name="connsiteY4" fmla="*/ 1076172 h 1076172"/>
                <a:gd name="connsiteX5" fmla="*/ 269043 w 1236979"/>
                <a:gd name="connsiteY5" fmla="*/ 1076172 h 1076172"/>
                <a:gd name="connsiteX6" fmla="*/ 0 w 1236979"/>
                <a:gd name="connsiteY6" fmla="*/ 538086 h 107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979" h="1076172">
                  <a:moveTo>
                    <a:pt x="618490" y="0"/>
                  </a:moveTo>
                  <a:lnTo>
                    <a:pt x="1236978" y="234068"/>
                  </a:lnTo>
                  <a:lnTo>
                    <a:pt x="1236978" y="842104"/>
                  </a:lnTo>
                  <a:lnTo>
                    <a:pt x="618490" y="1076172"/>
                  </a:lnTo>
                  <a:lnTo>
                    <a:pt x="1" y="842104"/>
                  </a:lnTo>
                  <a:lnTo>
                    <a:pt x="1" y="234068"/>
                  </a:lnTo>
                  <a:lnTo>
                    <a:pt x="618490" y="0"/>
                  </a:lnTo>
                  <a:close/>
                </a:path>
              </a:pathLst>
            </a:custGeom>
            <a:solidFill>
              <a:srgbClr val="FEB811"/>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67703" tIns="192764" rIns="167704" bIns="192763" numCol="1" spcCol="1270" anchor="ctr" anchorCtr="0">
              <a:noAutofit/>
            </a:bodyPr>
            <a:lstStyle/>
            <a:p>
              <a:pPr lvl="0" algn="ctr" defTabSz="1600200">
                <a:lnSpc>
                  <a:spcPct val="90000"/>
                </a:lnSpc>
                <a:spcBef>
                  <a:spcPct val="0"/>
                </a:spcBef>
                <a:spcAft>
                  <a:spcPct val="35000"/>
                </a:spcAft>
              </a:pPr>
              <a:endParaRPr lang="fr-FR" sz="3600" kern="1200"/>
            </a:p>
          </p:txBody>
        </p:sp>
        <p:sp>
          <p:nvSpPr>
            <p:cNvPr id="8" name="Forme libre 7"/>
            <p:cNvSpPr/>
            <p:nvPr/>
          </p:nvSpPr>
          <p:spPr>
            <a:xfrm>
              <a:off x="6234021" y="1426521"/>
              <a:ext cx="1076173" cy="1236980"/>
            </a:xfrm>
            <a:custGeom>
              <a:avLst/>
              <a:gdLst>
                <a:gd name="connsiteX0" fmla="*/ 0 w 1236979"/>
                <a:gd name="connsiteY0" fmla="*/ 538086 h 1076172"/>
                <a:gd name="connsiteX1" fmla="*/ 269043 w 1236979"/>
                <a:gd name="connsiteY1" fmla="*/ 0 h 1076172"/>
                <a:gd name="connsiteX2" fmla="*/ 967936 w 1236979"/>
                <a:gd name="connsiteY2" fmla="*/ 0 h 1076172"/>
                <a:gd name="connsiteX3" fmla="*/ 1236979 w 1236979"/>
                <a:gd name="connsiteY3" fmla="*/ 538086 h 1076172"/>
                <a:gd name="connsiteX4" fmla="*/ 967936 w 1236979"/>
                <a:gd name="connsiteY4" fmla="*/ 1076172 h 1076172"/>
                <a:gd name="connsiteX5" fmla="*/ 269043 w 1236979"/>
                <a:gd name="connsiteY5" fmla="*/ 1076172 h 1076172"/>
                <a:gd name="connsiteX6" fmla="*/ 0 w 1236979"/>
                <a:gd name="connsiteY6" fmla="*/ 538086 h 107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979" h="1076172">
                  <a:moveTo>
                    <a:pt x="618490" y="0"/>
                  </a:moveTo>
                  <a:lnTo>
                    <a:pt x="1236978" y="234068"/>
                  </a:lnTo>
                  <a:lnTo>
                    <a:pt x="1236978" y="842104"/>
                  </a:lnTo>
                  <a:lnTo>
                    <a:pt x="618490" y="1076172"/>
                  </a:lnTo>
                  <a:lnTo>
                    <a:pt x="1" y="842104"/>
                  </a:lnTo>
                  <a:lnTo>
                    <a:pt x="1" y="234068"/>
                  </a:lnTo>
                  <a:lnTo>
                    <a:pt x="618490" y="0"/>
                  </a:lnTo>
                  <a:close/>
                </a:path>
              </a:pathLst>
            </a:custGeom>
            <a:solidFill>
              <a:srgbClr val="61167B"/>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323913" tIns="348974" rIns="323914" bIns="348973" numCol="1" spcCol="1270" anchor="ctr" anchorCtr="0">
              <a:noAutofit/>
            </a:bodyPr>
            <a:lstStyle/>
            <a:p>
              <a:pPr lvl="0" algn="ctr" defTabSz="1822450">
                <a:lnSpc>
                  <a:spcPct val="90000"/>
                </a:lnSpc>
                <a:spcBef>
                  <a:spcPct val="0"/>
                </a:spcBef>
                <a:spcAft>
                  <a:spcPct val="35000"/>
                </a:spcAft>
              </a:pPr>
              <a:endParaRPr lang="fr-FR" sz="4100" kern="1200" dirty="0"/>
            </a:p>
          </p:txBody>
        </p:sp>
        <p:sp>
          <p:nvSpPr>
            <p:cNvPr id="9" name="Forme libre 8"/>
            <p:cNvSpPr/>
            <p:nvPr/>
          </p:nvSpPr>
          <p:spPr>
            <a:xfrm>
              <a:off x="7341679" y="1315643"/>
              <a:ext cx="1076173" cy="1236980"/>
            </a:xfrm>
            <a:custGeom>
              <a:avLst/>
              <a:gdLst>
                <a:gd name="connsiteX0" fmla="*/ 0 w 1236979"/>
                <a:gd name="connsiteY0" fmla="*/ 538086 h 1076172"/>
                <a:gd name="connsiteX1" fmla="*/ 269043 w 1236979"/>
                <a:gd name="connsiteY1" fmla="*/ 0 h 1076172"/>
                <a:gd name="connsiteX2" fmla="*/ 967936 w 1236979"/>
                <a:gd name="connsiteY2" fmla="*/ 0 h 1076172"/>
                <a:gd name="connsiteX3" fmla="*/ 1236979 w 1236979"/>
                <a:gd name="connsiteY3" fmla="*/ 538086 h 1076172"/>
                <a:gd name="connsiteX4" fmla="*/ 967936 w 1236979"/>
                <a:gd name="connsiteY4" fmla="*/ 1076172 h 1076172"/>
                <a:gd name="connsiteX5" fmla="*/ 269043 w 1236979"/>
                <a:gd name="connsiteY5" fmla="*/ 1076172 h 1076172"/>
                <a:gd name="connsiteX6" fmla="*/ 0 w 1236979"/>
                <a:gd name="connsiteY6" fmla="*/ 538086 h 107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979" h="1076172">
                  <a:moveTo>
                    <a:pt x="618490" y="0"/>
                  </a:moveTo>
                  <a:lnTo>
                    <a:pt x="1236978" y="234068"/>
                  </a:lnTo>
                  <a:lnTo>
                    <a:pt x="1236978" y="842104"/>
                  </a:lnTo>
                  <a:lnTo>
                    <a:pt x="618490" y="1076172"/>
                  </a:lnTo>
                  <a:lnTo>
                    <a:pt x="1" y="842104"/>
                  </a:lnTo>
                  <a:lnTo>
                    <a:pt x="1" y="234068"/>
                  </a:lnTo>
                  <a:lnTo>
                    <a:pt x="618490" y="0"/>
                  </a:lnTo>
                  <a:close/>
                </a:path>
              </a:pathLst>
            </a:custGeom>
            <a:solidFill>
              <a:srgbClr val="82B600"/>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67703" tIns="192764" rIns="167704" bIns="192763" numCol="1" spcCol="1270" anchor="ctr" anchorCtr="0">
              <a:noAutofit/>
            </a:bodyPr>
            <a:lstStyle/>
            <a:p>
              <a:pPr lvl="0" algn="ctr" defTabSz="1600200">
                <a:lnSpc>
                  <a:spcPct val="90000"/>
                </a:lnSpc>
                <a:spcBef>
                  <a:spcPct val="0"/>
                </a:spcBef>
                <a:spcAft>
                  <a:spcPct val="35000"/>
                </a:spcAft>
              </a:pPr>
              <a:endParaRPr lang="fr-FR" sz="3600" kern="1200"/>
            </a:p>
          </p:txBody>
        </p:sp>
        <p:sp>
          <p:nvSpPr>
            <p:cNvPr id="10" name="Forme libre 9"/>
            <p:cNvSpPr/>
            <p:nvPr/>
          </p:nvSpPr>
          <p:spPr>
            <a:xfrm>
              <a:off x="6886988" y="2378411"/>
              <a:ext cx="1076173" cy="1236980"/>
            </a:xfrm>
            <a:custGeom>
              <a:avLst/>
              <a:gdLst>
                <a:gd name="connsiteX0" fmla="*/ 0 w 1236979"/>
                <a:gd name="connsiteY0" fmla="*/ 538086 h 1076172"/>
                <a:gd name="connsiteX1" fmla="*/ 269043 w 1236979"/>
                <a:gd name="connsiteY1" fmla="*/ 0 h 1076172"/>
                <a:gd name="connsiteX2" fmla="*/ 967936 w 1236979"/>
                <a:gd name="connsiteY2" fmla="*/ 0 h 1076172"/>
                <a:gd name="connsiteX3" fmla="*/ 1236979 w 1236979"/>
                <a:gd name="connsiteY3" fmla="*/ 538086 h 1076172"/>
                <a:gd name="connsiteX4" fmla="*/ 967936 w 1236979"/>
                <a:gd name="connsiteY4" fmla="*/ 1076172 h 1076172"/>
                <a:gd name="connsiteX5" fmla="*/ 269043 w 1236979"/>
                <a:gd name="connsiteY5" fmla="*/ 1076172 h 1076172"/>
                <a:gd name="connsiteX6" fmla="*/ 0 w 1236979"/>
                <a:gd name="connsiteY6" fmla="*/ 538086 h 107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979" h="1076172">
                  <a:moveTo>
                    <a:pt x="618490" y="0"/>
                  </a:moveTo>
                  <a:lnTo>
                    <a:pt x="1236978" y="234068"/>
                  </a:lnTo>
                  <a:lnTo>
                    <a:pt x="1236978" y="842104"/>
                  </a:lnTo>
                  <a:lnTo>
                    <a:pt x="618490" y="1076172"/>
                  </a:lnTo>
                  <a:lnTo>
                    <a:pt x="1" y="842104"/>
                  </a:lnTo>
                  <a:lnTo>
                    <a:pt x="1" y="234068"/>
                  </a:lnTo>
                  <a:lnTo>
                    <a:pt x="61849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323913" tIns="348974" rIns="323914" bIns="348973" numCol="1" spcCol="1270" anchor="ctr" anchorCtr="0">
              <a:noAutofit/>
            </a:bodyPr>
            <a:lstStyle/>
            <a:p>
              <a:pPr lvl="0" algn="ctr" defTabSz="1822450">
                <a:lnSpc>
                  <a:spcPct val="90000"/>
                </a:lnSpc>
                <a:spcBef>
                  <a:spcPct val="0"/>
                </a:spcBef>
                <a:spcAft>
                  <a:spcPct val="35000"/>
                </a:spcAft>
              </a:pPr>
              <a:endParaRPr lang="fr-FR" sz="4100" kern="1200" dirty="0"/>
            </a:p>
          </p:txBody>
        </p:sp>
        <p:sp>
          <p:nvSpPr>
            <p:cNvPr id="11" name="Forme libre 10"/>
            <p:cNvSpPr/>
            <p:nvPr/>
          </p:nvSpPr>
          <p:spPr>
            <a:xfrm>
              <a:off x="5638494" y="2398216"/>
              <a:ext cx="1076173" cy="1236980"/>
            </a:xfrm>
            <a:custGeom>
              <a:avLst/>
              <a:gdLst>
                <a:gd name="connsiteX0" fmla="*/ 0 w 1236979"/>
                <a:gd name="connsiteY0" fmla="*/ 538086 h 1076172"/>
                <a:gd name="connsiteX1" fmla="*/ 269043 w 1236979"/>
                <a:gd name="connsiteY1" fmla="*/ 0 h 1076172"/>
                <a:gd name="connsiteX2" fmla="*/ 967936 w 1236979"/>
                <a:gd name="connsiteY2" fmla="*/ 0 h 1076172"/>
                <a:gd name="connsiteX3" fmla="*/ 1236979 w 1236979"/>
                <a:gd name="connsiteY3" fmla="*/ 538086 h 1076172"/>
                <a:gd name="connsiteX4" fmla="*/ 967936 w 1236979"/>
                <a:gd name="connsiteY4" fmla="*/ 1076172 h 1076172"/>
                <a:gd name="connsiteX5" fmla="*/ 269043 w 1236979"/>
                <a:gd name="connsiteY5" fmla="*/ 1076172 h 1076172"/>
                <a:gd name="connsiteX6" fmla="*/ 0 w 1236979"/>
                <a:gd name="connsiteY6" fmla="*/ 538086 h 107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979" h="1076172">
                  <a:moveTo>
                    <a:pt x="618490" y="0"/>
                  </a:moveTo>
                  <a:lnTo>
                    <a:pt x="1236978" y="234068"/>
                  </a:lnTo>
                  <a:lnTo>
                    <a:pt x="1236978" y="842104"/>
                  </a:lnTo>
                  <a:lnTo>
                    <a:pt x="618490" y="1076172"/>
                  </a:lnTo>
                  <a:lnTo>
                    <a:pt x="1" y="842104"/>
                  </a:lnTo>
                  <a:lnTo>
                    <a:pt x="1" y="234068"/>
                  </a:lnTo>
                  <a:lnTo>
                    <a:pt x="61849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67703" tIns="192764" rIns="167704" bIns="192763" numCol="1" spcCol="1270" anchor="ctr" anchorCtr="0">
              <a:noAutofit/>
            </a:bodyPr>
            <a:lstStyle/>
            <a:p>
              <a:pPr lvl="0" algn="ctr" defTabSz="1600200">
                <a:lnSpc>
                  <a:spcPct val="90000"/>
                </a:lnSpc>
                <a:spcBef>
                  <a:spcPct val="0"/>
                </a:spcBef>
                <a:spcAft>
                  <a:spcPct val="35000"/>
                </a:spcAft>
              </a:pPr>
              <a:endParaRPr lang="fr-FR" sz="3600" kern="1200"/>
            </a:p>
          </p:txBody>
        </p:sp>
      </p:grpSp>
      <p:sp>
        <p:nvSpPr>
          <p:cNvPr id="15" name="ZoneTexte 14"/>
          <p:cNvSpPr txBox="1"/>
          <p:nvPr/>
        </p:nvSpPr>
        <p:spPr>
          <a:xfrm>
            <a:off x="0" y="-12424"/>
            <a:ext cx="12192000" cy="646331"/>
          </a:xfrm>
          <a:prstGeom prst="rect">
            <a:avLst/>
          </a:prstGeom>
          <a:noFill/>
        </p:spPr>
        <p:txBody>
          <a:bodyPr wrap="square" rtlCol="0">
            <a:spAutoFit/>
          </a:bodyPr>
          <a:lstStyle/>
          <a:p>
            <a:pPr algn="ctr"/>
            <a:r>
              <a:rPr lang="fr-FR" b="1" cap="all" dirty="0">
                <a:solidFill>
                  <a:schemeClr val="accent1">
                    <a:lumMod val="50000"/>
                  </a:schemeClr>
                </a:solidFill>
                <a:latin typeface="Arial Narrow" panose="020B0606020202030204" pitchFamily="34" charset="0"/>
              </a:rPr>
              <a:t>Matrice d’APPROBATION DES CHANGEMENTS DE TYPE NORMAL, urgent </a:t>
            </a:r>
          </a:p>
          <a:p>
            <a:pPr algn="ctr"/>
            <a:r>
              <a:rPr lang="fr-FR" b="1" cap="all" dirty="0">
                <a:solidFill>
                  <a:srgbClr val="C00000"/>
                </a:solidFill>
                <a:latin typeface="Arial Narrow" panose="020B0606020202030204" pitchFamily="34" charset="0"/>
              </a:rPr>
              <a:t>MULTI CLIENTS SIGNIFICATIF / MAJEUR</a:t>
            </a:r>
          </a:p>
        </p:txBody>
      </p:sp>
    </p:spTree>
    <p:extLst>
      <p:ext uri="{BB962C8B-B14F-4D97-AF65-F5344CB8AC3E}">
        <p14:creationId xmlns:p14="http://schemas.microsoft.com/office/powerpoint/2010/main" val="1556592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e 4"/>
          <p:cNvGrpSpPr/>
          <p:nvPr/>
        </p:nvGrpSpPr>
        <p:grpSpPr>
          <a:xfrm>
            <a:off x="11617350" y="50215"/>
            <a:ext cx="447132" cy="511498"/>
            <a:chOff x="5584764" y="394275"/>
            <a:chExt cx="2833088" cy="3240921"/>
          </a:xfrm>
        </p:grpSpPr>
        <p:sp>
          <p:nvSpPr>
            <p:cNvPr id="6" name="Forme libre 5"/>
            <p:cNvSpPr/>
            <p:nvPr/>
          </p:nvSpPr>
          <p:spPr>
            <a:xfrm>
              <a:off x="6692422" y="394275"/>
              <a:ext cx="1076172" cy="1219278"/>
            </a:xfrm>
            <a:custGeom>
              <a:avLst/>
              <a:gdLst>
                <a:gd name="connsiteX0" fmla="*/ 0 w 1219278"/>
                <a:gd name="connsiteY0" fmla="*/ 538086 h 1076172"/>
                <a:gd name="connsiteX1" fmla="*/ 269043 w 1219278"/>
                <a:gd name="connsiteY1" fmla="*/ 0 h 1076172"/>
                <a:gd name="connsiteX2" fmla="*/ 950235 w 1219278"/>
                <a:gd name="connsiteY2" fmla="*/ 0 h 1076172"/>
                <a:gd name="connsiteX3" fmla="*/ 1219278 w 1219278"/>
                <a:gd name="connsiteY3" fmla="*/ 538086 h 1076172"/>
                <a:gd name="connsiteX4" fmla="*/ 950235 w 1219278"/>
                <a:gd name="connsiteY4" fmla="*/ 1076172 h 1076172"/>
                <a:gd name="connsiteX5" fmla="*/ 269043 w 1219278"/>
                <a:gd name="connsiteY5" fmla="*/ 1076172 h 1076172"/>
                <a:gd name="connsiteX6" fmla="*/ 0 w 1219278"/>
                <a:gd name="connsiteY6" fmla="*/ 538086 h 107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78" h="1076172">
                  <a:moveTo>
                    <a:pt x="609639" y="0"/>
                  </a:moveTo>
                  <a:lnTo>
                    <a:pt x="1219278" y="237466"/>
                  </a:lnTo>
                  <a:lnTo>
                    <a:pt x="1219278" y="838706"/>
                  </a:lnTo>
                  <a:lnTo>
                    <a:pt x="609639" y="1076172"/>
                  </a:lnTo>
                  <a:lnTo>
                    <a:pt x="0" y="838706"/>
                  </a:lnTo>
                  <a:lnTo>
                    <a:pt x="0" y="237466"/>
                  </a:lnTo>
                  <a:lnTo>
                    <a:pt x="609639" y="0"/>
                  </a:lnTo>
                  <a:close/>
                </a:path>
              </a:pathLst>
            </a:custGeom>
            <a:solidFill>
              <a:srgbClr val="C60064"/>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206936" tIns="229389" rIns="206936" bIns="229386" numCol="1" spcCol="1270" anchor="ctr" anchorCtr="0">
              <a:noAutofit/>
            </a:bodyPr>
            <a:lstStyle/>
            <a:p>
              <a:pPr lvl="0" algn="ctr" defTabSz="444500">
                <a:lnSpc>
                  <a:spcPct val="90000"/>
                </a:lnSpc>
                <a:spcBef>
                  <a:spcPct val="0"/>
                </a:spcBef>
                <a:spcAft>
                  <a:spcPct val="35000"/>
                </a:spcAft>
              </a:pPr>
              <a:endParaRPr lang="fr-FR" sz="1000" kern="1200" dirty="0"/>
            </a:p>
          </p:txBody>
        </p:sp>
        <p:sp>
          <p:nvSpPr>
            <p:cNvPr id="7" name="Forme libre 6"/>
            <p:cNvSpPr/>
            <p:nvPr/>
          </p:nvSpPr>
          <p:spPr>
            <a:xfrm>
              <a:off x="5584764" y="509123"/>
              <a:ext cx="1076173" cy="1236980"/>
            </a:xfrm>
            <a:custGeom>
              <a:avLst/>
              <a:gdLst>
                <a:gd name="connsiteX0" fmla="*/ 0 w 1236979"/>
                <a:gd name="connsiteY0" fmla="*/ 538086 h 1076172"/>
                <a:gd name="connsiteX1" fmla="*/ 269043 w 1236979"/>
                <a:gd name="connsiteY1" fmla="*/ 0 h 1076172"/>
                <a:gd name="connsiteX2" fmla="*/ 967936 w 1236979"/>
                <a:gd name="connsiteY2" fmla="*/ 0 h 1076172"/>
                <a:gd name="connsiteX3" fmla="*/ 1236979 w 1236979"/>
                <a:gd name="connsiteY3" fmla="*/ 538086 h 1076172"/>
                <a:gd name="connsiteX4" fmla="*/ 967936 w 1236979"/>
                <a:gd name="connsiteY4" fmla="*/ 1076172 h 1076172"/>
                <a:gd name="connsiteX5" fmla="*/ 269043 w 1236979"/>
                <a:gd name="connsiteY5" fmla="*/ 1076172 h 1076172"/>
                <a:gd name="connsiteX6" fmla="*/ 0 w 1236979"/>
                <a:gd name="connsiteY6" fmla="*/ 538086 h 107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979" h="1076172">
                  <a:moveTo>
                    <a:pt x="618490" y="0"/>
                  </a:moveTo>
                  <a:lnTo>
                    <a:pt x="1236978" y="234068"/>
                  </a:lnTo>
                  <a:lnTo>
                    <a:pt x="1236978" y="842104"/>
                  </a:lnTo>
                  <a:lnTo>
                    <a:pt x="618490" y="1076172"/>
                  </a:lnTo>
                  <a:lnTo>
                    <a:pt x="1" y="842104"/>
                  </a:lnTo>
                  <a:lnTo>
                    <a:pt x="1" y="234068"/>
                  </a:lnTo>
                  <a:lnTo>
                    <a:pt x="618490" y="0"/>
                  </a:lnTo>
                  <a:close/>
                </a:path>
              </a:pathLst>
            </a:custGeom>
            <a:solidFill>
              <a:srgbClr val="FEB811"/>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67703" tIns="192764" rIns="167704" bIns="192763" numCol="1" spcCol="1270" anchor="ctr" anchorCtr="0">
              <a:noAutofit/>
            </a:bodyPr>
            <a:lstStyle/>
            <a:p>
              <a:pPr lvl="0" algn="ctr" defTabSz="1600200">
                <a:lnSpc>
                  <a:spcPct val="90000"/>
                </a:lnSpc>
                <a:spcBef>
                  <a:spcPct val="0"/>
                </a:spcBef>
                <a:spcAft>
                  <a:spcPct val="35000"/>
                </a:spcAft>
              </a:pPr>
              <a:endParaRPr lang="fr-FR" sz="3600" kern="1200"/>
            </a:p>
          </p:txBody>
        </p:sp>
        <p:sp>
          <p:nvSpPr>
            <p:cNvPr id="8" name="Forme libre 7"/>
            <p:cNvSpPr/>
            <p:nvPr/>
          </p:nvSpPr>
          <p:spPr>
            <a:xfrm>
              <a:off x="6234021" y="1426521"/>
              <a:ext cx="1076173" cy="1236980"/>
            </a:xfrm>
            <a:custGeom>
              <a:avLst/>
              <a:gdLst>
                <a:gd name="connsiteX0" fmla="*/ 0 w 1236979"/>
                <a:gd name="connsiteY0" fmla="*/ 538086 h 1076172"/>
                <a:gd name="connsiteX1" fmla="*/ 269043 w 1236979"/>
                <a:gd name="connsiteY1" fmla="*/ 0 h 1076172"/>
                <a:gd name="connsiteX2" fmla="*/ 967936 w 1236979"/>
                <a:gd name="connsiteY2" fmla="*/ 0 h 1076172"/>
                <a:gd name="connsiteX3" fmla="*/ 1236979 w 1236979"/>
                <a:gd name="connsiteY3" fmla="*/ 538086 h 1076172"/>
                <a:gd name="connsiteX4" fmla="*/ 967936 w 1236979"/>
                <a:gd name="connsiteY4" fmla="*/ 1076172 h 1076172"/>
                <a:gd name="connsiteX5" fmla="*/ 269043 w 1236979"/>
                <a:gd name="connsiteY5" fmla="*/ 1076172 h 1076172"/>
                <a:gd name="connsiteX6" fmla="*/ 0 w 1236979"/>
                <a:gd name="connsiteY6" fmla="*/ 538086 h 107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979" h="1076172">
                  <a:moveTo>
                    <a:pt x="618490" y="0"/>
                  </a:moveTo>
                  <a:lnTo>
                    <a:pt x="1236978" y="234068"/>
                  </a:lnTo>
                  <a:lnTo>
                    <a:pt x="1236978" y="842104"/>
                  </a:lnTo>
                  <a:lnTo>
                    <a:pt x="618490" y="1076172"/>
                  </a:lnTo>
                  <a:lnTo>
                    <a:pt x="1" y="842104"/>
                  </a:lnTo>
                  <a:lnTo>
                    <a:pt x="1" y="234068"/>
                  </a:lnTo>
                  <a:lnTo>
                    <a:pt x="618490" y="0"/>
                  </a:lnTo>
                  <a:close/>
                </a:path>
              </a:pathLst>
            </a:custGeom>
            <a:solidFill>
              <a:srgbClr val="61167B"/>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323913" tIns="348974" rIns="323914" bIns="348973" numCol="1" spcCol="1270" anchor="ctr" anchorCtr="0">
              <a:noAutofit/>
            </a:bodyPr>
            <a:lstStyle/>
            <a:p>
              <a:pPr lvl="0" algn="ctr" defTabSz="1822450">
                <a:lnSpc>
                  <a:spcPct val="90000"/>
                </a:lnSpc>
                <a:spcBef>
                  <a:spcPct val="0"/>
                </a:spcBef>
                <a:spcAft>
                  <a:spcPct val="35000"/>
                </a:spcAft>
              </a:pPr>
              <a:endParaRPr lang="fr-FR" sz="4100" kern="1200" dirty="0"/>
            </a:p>
          </p:txBody>
        </p:sp>
        <p:sp>
          <p:nvSpPr>
            <p:cNvPr id="9" name="Forme libre 8"/>
            <p:cNvSpPr/>
            <p:nvPr/>
          </p:nvSpPr>
          <p:spPr>
            <a:xfrm>
              <a:off x="7341679" y="1315643"/>
              <a:ext cx="1076173" cy="1236980"/>
            </a:xfrm>
            <a:custGeom>
              <a:avLst/>
              <a:gdLst>
                <a:gd name="connsiteX0" fmla="*/ 0 w 1236979"/>
                <a:gd name="connsiteY0" fmla="*/ 538086 h 1076172"/>
                <a:gd name="connsiteX1" fmla="*/ 269043 w 1236979"/>
                <a:gd name="connsiteY1" fmla="*/ 0 h 1076172"/>
                <a:gd name="connsiteX2" fmla="*/ 967936 w 1236979"/>
                <a:gd name="connsiteY2" fmla="*/ 0 h 1076172"/>
                <a:gd name="connsiteX3" fmla="*/ 1236979 w 1236979"/>
                <a:gd name="connsiteY3" fmla="*/ 538086 h 1076172"/>
                <a:gd name="connsiteX4" fmla="*/ 967936 w 1236979"/>
                <a:gd name="connsiteY4" fmla="*/ 1076172 h 1076172"/>
                <a:gd name="connsiteX5" fmla="*/ 269043 w 1236979"/>
                <a:gd name="connsiteY5" fmla="*/ 1076172 h 1076172"/>
                <a:gd name="connsiteX6" fmla="*/ 0 w 1236979"/>
                <a:gd name="connsiteY6" fmla="*/ 538086 h 107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979" h="1076172">
                  <a:moveTo>
                    <a:pt x="618490" y="0"/>
                  </a:moveTo>
                  <a:lnTo>
                    <a:pt x="1236978" y="234068"/>
                  </a:lnTo>
                  <a:lnTo>
                    <a:pt x="1236978" y="842104"/>
                  </a:lnTo>
                  <a:lnTo>
                    <a:pt x="618490" y="1076172"/>
                  </a:lnTo>
                  <a:lnTo>
                    <a:pt x="1" y="842104"/>
                  </a:lnTo>
                  <a:lnTo>
                    <a:pt x="1" y="234068"/>
                  </a:lnTo>
                  <a:lnTo>
                    <a:pt x="618490" y="0"/>
                  </a:lnTo>
                  <a:close/>
                </a:path>
              </a:pathLst>
            </a:custGeom>
            <a:solidFill>
              <a:srgbClr val="82B600"/>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67703" tIns="192764" rIns="167704" bIns="192763" numCol="1" spcCol="1270" anchor="ctr" anchorCtr="0">
              <a:noAutofit/>
            </a:bodyPr>
            <a:lstStyle/>
            <a:p>
              <a:pPr lvl="0" algn="ctr" defTabSz="1600200">
                <a:lnSpc>
                  <a:spcPct val="90000"/>
                </a:lnSpc>
                <a:spcBef>
                  <a:spcPct val="0"/>
                </a:spcBef>
                <a:spcAft>
                  <a:spcPct val="35000"/>
                </a:spcAft>
              </a:pPr>
              <a:endParaRPr lang="fr-FR" sz="3600" kern="1200"/>
            </a:p>
          </p:txBody>
        </p:sp>
        <p:sp>
          <p:nvSpPr>
            <p:cNvPr id="10" name="Forme libre 9"/>
            <p:cNvSpPr/>
            <p:nvPr/>
          </p:nvSpPr>
          <p:spPr>
            <a:xfrm>
              <a:off x="6886988" y="2378411"/>
              <a:ext cx="1076173" cy="1236980"/>
            </a:xfrm>
            <a:custGeom>
              <a:avLst/>
              <a:gdLst>
                <a:gd name="connsiteX0" fmla="*/ 0 w 1236979"/>
                <a:gd name="connsiteY0" fmla="*/ 538086 h 1076172"/>
                <a:gd name="connsiteX1" fmla="*/ 269043 w 1236979"/>
                <a:gd name="connsiteY1" fmla="*/ 0 h 1076172"/>
                <a:gd name="connsiteX2" fmla="*/ 967936 w 1236979"/>
                <a:gd name="connsiteY2" fmla="*/ 0 h 1076172"/>
                <a:gd name="connsiteX3" fmla="*/ 1236979 w 1236979"/>
                <a:gd name="connsiteY3" fmla="*/ 538086 h 1076172"/>
                <a:gd name="connsiteX4" fmla="*/ 967936 w 1236979"/>
                <a:gd name="connsiteY4" fmla="*/ 1076172 h 1076172"/>
                <a:gd name="connsiteX5" fmla="*/ 269043 w 1236979"/>
                <a:gd name="connsiteY5" fmla="*/ 1076172 h 1076172"/>
                <a:gd name="connsiteX6" fmla="*/ 0 w 1236979"/>
                <a:gd name="connsiteY6" fmla="*/ 538086 h 107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979" h="1076172">
                  <a:moveTo>
                    <a:pt x="618490" y="0"/>
                  </a:moveTo>
                  <a:lnTo>
                    <a:pt x="1236978" y="234068"/>
                  </a:lnTo>
                  <a:lnTo>
                    <a:pt x="1236978" y="842104"/>
                  </a:lnTo>
                  <a:lnTo>
                    <a:pt x="618490" y="1076172"/>
                  </a:lnTo>
                  <a:lnTo>
                    <a:pt x="1" y="842104"/>
                  </a:lnTo>
                  <a:lnTo>
                    <a:pt x="1" y="234068"/>
                  </a:lnTo>
                  <a:lnTo>
                    <a:pt x="61849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323913" tIns="348974" rIns="323914" bIns="348973" numCol="1" spcCol="1270" anchor="ctr" anchorCtr="0">
              <a:noAutofit/>
            </a:bodyPr>
            <a:lstStyle/>
            <a:p>
              <a:pPr lvl="0" algn="ctr" defTabSz="1822450">
                <a:lnSpc>
                  <a:spcPct val="90000"/>
                </a:lnSpc>
                <a:spcBef>
                  <a:spcPct val="0"/>
                </a:spcBef>
                <a:spcAft>
                  <a:spcPct val="35000"/>
                </a:spcAft>
              </a:pPr>
              <a:endParaRPr lang="fr-FR" sz="4100" kern="1200" dirty="0"/>
            </a:p>
          </p:txBody>
        </p:sp>
        <p:sp>
          <p:nvSpPr>
            <p:cNvPr id="11" name="Forme libre 10"/>
            <p:cNvSpPr/>
            <p:nvPr/>
          </p:nvSpPr>
          <p:spPr>
            <a:xfrm>
              <a:off x="5638494" y="2398216"/>
              <a:ext cx="1076173" cy="1236980"/>
            </a:xfrm>
            <a:custGeom>
              <a:avLst/>
              <a:gdLst>
                <a:gd name="connsiteX0" fmla="*/ 0 w 1236979"/>
                <a:gd name="connsiteY0" fmla="*/ 538086 h 1076172"/>
                <a:gd name="connsiteX1" fmla="*/ 269043 w 1236979"/>
                <a:gd name="connsiteY1" fmla="*/ 0 h 1076172"/>
                <a:gd name="connsiteX2" fmla="*/ 967936 w 1236979"/>
                <a:gd name="connsiteY2" fmla="*/ 0 h 1076172"/>
                <a:gd name="connsiteX3" fmla="*/ 1236979 w 1236979"/>
                <a:gd name="connsiteY3" fmla="*/ 538086 h 1076172"/>
                <a:gd name="connsiteX4" fmla="*/ 967936 w 1236979"/>
                <a:gd name="connsiteY4" fmla="*/ 1076172 h 1076172"/>
                <a:gd name="connsiteX5" fmla="*/ 269043 w 1236979"/>
                <a:gd name="connsiteY5" fmla="*/ 1076172 h 1076172"/>
                <a:gd name="connsiteX6" fmla="*/ 0 w 1236979"/>
                <a:gd name="connsiteY6" fmla="*/ 538086 h 107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979" h="1076172">
                  <a:moveTo>
                    <a:pt x="618490" y="0"/>
                  </a:moveTo>
                  <a:lnTo>
                    <a:pt x="1236978" y="234068"/>
                  </a:lnTo>
                  <a:lnTo>
                    <a:pt x="1236978" y="842104"/>
                  </a:lnTo>
                  <a:lnTo>
                    <a:pt x="618490" y="1076172"/>
                  </a:lnTo>
                  <a:lnTo>
                    <a:pt x="1" y="842104"/>
                  </a:lnTo>
                  <a:lnTo>
                    <a:pt x="1" y="234068"/>
                  </a:lnTo>
                  <a:lnTo>
                    <a:pt x="61849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67703" tIns="192764" rIns="167704" bIns="192763" numCol="1" spcCol="1270" anchor="ctr" anchorCtr="0">
              <a:noAutofit/>
            </a:bodyPr>
            <a:lstStyle/>
            <a:p>
              <a:pPr lvl="0" algn="ctr" defTabSz="1600200">
                <a:lnSpc>
                  <a:spcPct val="90000"/>
                </a:lnSpc>
                <a:spcBef>
                  <a:spcPct val="0"/>
                </a:spcBef>
                <a:spcAft>
                  <a:spcPct val="35000"/>
                </a:spcAft>
              </a:pPr>
              <a:endParaRPr lang="fr-FR" sz="3600" kern="1200"/>
            </a:p>
          </p:txBody>
        </p:sp>
      </p:grpSp>
      <p:graphicFrame>
        <p:nvGraphicFramePr>
          <p:cNvPr id="13" name="Tableau 12"/>
          <p:cNvGraphicFramePr>
            <a:graphicFrameLocks noGrp="1"/>
          </p:cNvGraphicFramePr>
          <p:nvPr>
            <p:extLst>
              <p:ext uri="{D42A27DB-BD31-4B8C-83A1-F6EECF244321}">
                <p14:modId xmlns:p14="http://schemas.microsoft.com/office/powerpoint/2010/main" val="3991381665"/>
              </p:ext>
            </p:extLst>
          </p:nvPr>
        </p:nvGraphicFramePr>
        <p:xfrm>
          <a:off x="0" y="1472045"/>
          <a:ext cx="12191999" cy="3430307"/>
        </p:xfrm>
        <a:graphic>
          <a:graphicData uri="http://schemas.openxmlformats.org/drawingml/2006/table">
            <a:tbl>
              <a:tblPr firstRow="1" bandRow="1">
                <a:tableStyleId>{D7AC3CCA-C797-4891-BE02-D94E43425B78}</a:tableStyleId>
              </a:tblPr>
              <a:tblGrid>
                <a:gridCol w="1399592">
                  <a:extLst>
                    <a:ext uri="{9D8B030D-6E8A-4147-A177-3AD203B41FA5}">
                      <a16:colId xmlns:a16="http://schemas.microsoft.com/office/drawing/2014/main" val="3817865625"/>
                    </a:ext>
                  </a:extLst>
                </a:gridCol>
                <a:gridCol w="811763">
                  <a:extLst>
                    <a:ext uri="{9D8B030D-6E8A-4147-A177-3AD203B41FA5}">
                      <a16:colId xmlns:a16="http://schemas.microsoft.com/office/drawing/2014/main" val="851917705"/>
                    </a:ext>
                  </a:extLst>
                </a:gridCol>
                <a:gridCol w="2892490">
                  <a:extLst>
                    <a:ext uri="{9D8B030D-6E8A-4147-A177-3AD203B41FA5}">
                      <a16:colId xmlns:a16="http://schemas.microsoft.com/office/drawing/2014/main" val="2870921962"/>
                    </a:ext>
                  </a:extLst>
                </a:gridCol>
                <a:gridCol w="2528596">
                  <a:extLst>
                    <a:ext uri="{9D8B030D-6E8A-4147-A177-3AD203B41FA5}">
                      <a16:colId xmlns:a16="http://schemas.microsoft.com/office/drawing/2014/main" val="785764593"/>
                    </a:ext>
                  </a:extLst>
                </a:gridCol>
                <a:gridCol w="2557158">
                  <a:extLst>
                    <a:ext uri="{9D8B030D-6E8A-4147-A177-3AD203B41FA5}">
                      <a16:colId xmlns:a16="http://schemas.microsoft.com/office/drawing/2014/main" val="1138011013"/>
                    </a:ext>
                  </a:extLst>
                </a:gridCol>
                <a:gridCol w="2002400">
                  <a:extLst>
                    <a:ext uri="{9D8B030D-6E8A-4147-A177-3AD203B41FA5}">
                      <a16:colId xmlns:a16="http://schemas.microsoft.com/office/drawing/2014/main" val="2340544362"/>
                    </a:ext>
                  </a:extLst>
                </a:gridCol>
              </a:tblGrid>
              <a:tr h="361079">
                <a:tc>
                  <a:txBody>
                    <a:bodyPr/>
                    <a:lstStyle/>
                    <a:p>
                      <a:pPr algn="ctr"/>
                      <a:r>
                        <a:rPr lang="fr-FR" sz="1100" b="1" dirty="0">
                          <a:solidFill>
                            <a:schemeClr val="bg1"/>
                          </a:solidFill>
                          <a:latin typeface="Arial Narrow" panose="020B0606020202030204" pitchFamily="34" charset="0"/>
                        </a:rPr>
                        <a:t>TYPES DE CHANGEMENT</a:t>
                      </a:r>
                    </a:p>
                  </a:txBody>
                  <a:tcPr marL="85679" marR="85679" marT="42840" marB="42840" anchor="ctr">
                    <a:solidFill>
                      <a:srgbClr val="79ADDD"/>
                    </a:solidFill>
                  </a:tcPr>
                </a:tc>
                <a:tc>
                  <a:txBody>
                    <a:bodyPr/>
                    <a:lstStyle/>
                    <a:p>
                      <a:pPr algn="ctr"/>
                      <a:r>
                        <a:rPr lang="fr-FR" sz="1100" b="1" dirty="0">
                          <a:solidFill>
                            <a:schemeClr val="bg1"/>
                          </a:solidFill>
                          <a:latin typeface="Arial Narrow" panose="020B0606020202030204" pitchFamily="34" charset="0"/>
                        </a:rPr>
                        <a:t>CLUSTERS</a:t>
                      </a:r>
                    </a:p>
                  </a:txBody>
                  <a:tcPr marL="85679" marR="85679" marT="42840" marB="42840" anchor="ctr">
                    <a:solidFill>
                      <a:srgbClr val="79ADD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dirty="0">
                          <a:solidFill>
                            <a:schemeClr val="bg1"/>
                          </a:solidFill>
                          <a:latin typeface="Arial Narrow" panose="020B0606020202030204" pitchFamily="34" charset="0"/>
                        </a:rPr>
                        <a:t>ENTITÉS CLIENTES</a:t>
                      </a:r>
                    </a:p>
                  </a:txBody>
                  <a:tcPr marL="85679" marR="85679" marT="42840" marB="42840" anchor="ctr">
                    <a:solidFill>
                      <a:srgbClr val="79ADDD"/>
                    </a:solidFill>
                  </a:tcPr>
                </a:tc>
                <a:tc>
                  <a:txBody>
                    <a:bodyPr/>
                    <a:lstStyle/>
                    <a:p>
                      <a:pPr algn="ctr"/>
                      <a:r>
                        <a:rPr lang="fr-FR" sz="1100" b="1" dirty="0">
                          <a:solidFill>
                            <a:schemeClr val="bg1"/>
                          </a:solidFill>
                          <a:latin typeface="Arial Narrow" panose="020B0606020202030204" pitchFamily="34" charset="0"/>
                        </a:rPr>
                        <a:t>GROUPES GESTIONNAIRES</a:t>
                      </a:r>
                    </a:p>
                  </a:txBody>
                  <a:tcPr marL="85679" marR="85679" marT="42840" marB="42840" anchor="ctr">
                    <a:solidFill>
                      <a:srgbClr val="79ADDD"/>
                    </a:solidFill>
                  </a:tcPr>
                </a:tc>
                <a:tc>
                  <a:txBody>
                    <a:bodyPr/>
                    <a:lstStyle/>
                    <a:p>
                      <a:pPr marL="0" lvl="1" indent="0" algn="ctr"/>
                      <a:r>
                        <a:rPr lang="fr-FR" sz="1100" b="1" dirty="0">
                          <a:solidFill>
                            <a:schemeClr val="bg1"/>
                          </a:solidFill>
                          <a:latin typeface="Arial Narrow" panose="020B0606020202030204" pitchFamily="34" charset="0"/>
                        </a:rPr>
                        <a:t>GROUPES APPROBATEURS</a:t>
                      </a:r>
                    </a:p>
                  </a:txBody>
                  <a:tcPr marL="85679" marR="85679" marT="42840" marB="42840" anchor="ctr">
                    <a:solidFill>
                      <a:srgbClr val="79ADDD"/>
                    </a:solidFill>
                  </a:tcPr>
                </a:tc>
                <a:tc>
                  <a:txBody>
                    <a:bodyPr/>
                    <a:lstStyle/>
                    <a:p>
                      <a:pPr marL="0" lvl="1" indent="0" algn="ctr"/>
                      <a:r>
                        <a:rPr lang="fr-FR" sz="1100" b="1" dirty="0">
                          <a:solidFill>
                            <a:schemeClr val="bg1"/>
                          </a:solidFill>
                          <a:latin typeface="Arial Narrow" panose="020B0606020202030204" pitchFamily="34" charset="0"/>
                        </a:rPr>
                        <a:t>COMMUNICATION SUR CHANGEMENT</a:t>
                      </a:r>
                    </a:p>
                  </a:txBody>
                  <a:tcPr marL="85679" marR="85679" marT="42840" marB="42840" anchor="ctr">
                    <a:solidFill>
                      <a:srgbClr val="79ADDD"/>
                    </a:solidFill>
                  </a:tcPr>
                </a:tc>
                <a:extLst>
                  <a:ext uri="{0D108BD9-81ED-4DB2-BD59-A6C34878D82A}">
                    <a16:rowId xmlns:a16="http://schemas.microsoft.com/office/drawing/2014/main" val="841481889"/>
                  </a:ext>
                </a:extLst>
              </a:tr>
              <a:tr h="857821">
                <a:tc>
                  <a:txBody>
                    <a:bodyPr/>
                    <a:lstStyle/>
                    <a:p>
                      <a:pPr algn="l"/>
                      <a:r>
                        <a:rPr lang="fr-FR" sz="1200" b="1" cap="small" dirty="0">
                          <a:solidFill>
                            <a:srgbClr val="C00000"/>
                          </a:solidFill>
                          <a:latin typeface="Arial Narrow" panose="020B0606020202030204" pitchFamily="34" charset="0"/>
                        </a:rPr>
                        <a:t>Changement mono</a:t>
                      </a:r>
                      <a:r>
                        <a:rPr lang="fr-FR" sz="1200" b="1" cap="small" baseline="0" dirty="0">
                          <a:solidFill>
                            <a:srgbClr val="C00000"/>
                          </a:solidFill>
                          <a:latin typeface="Arial Narrow" panose="020B0606020202030204" pitchFamily="34" charset="0"/>
                        </a:rPr>
                        <a:t> client mineur</a:t>
                      </a:r>
                    </a:p>
                    <a:p>
                      <a:pPr algn="l"/>
                      <a:r>
                        <a:rPr lang="fr-FR" sz="1200" b="1" cap="small" baseline="0" dirty="0">
                          <a:solidFill>
                            <a:srgbClr val="C00000"/>
                          </a:solidFill>
                          <a:latin typeface="Arial Narrow" panose="020B0606020202030204" pitchFamily="34" charset="0"/>
                        </a:rPr>
                        <a:t>demandé par un socle</a:t>
                      </a:r>
                    </a:p>
                  </a:txBody>
                  <a:tcPr marL="85679" marR="85679" marT="42840" marB="42840" anchor="ctr">
                    <a:solidFill>
                      <a:schemeClr val="bg1"/>
                    </a:solidFill>
                  </a:tcPr>
                </a:tc>
                <a:tc>
                  <a:txBody>
                    <a:bodyPr/>
                    <a:lstStyle/>
                    <a:p>
                      <a:pPr marL="0" algn="ctr" defTabSz="914400" rtl="0" eaLnBrk="1" latinLnBrk="0" hangingPunct="1"/>
                      <a:r>
                        <a:rPr lang="fr-FR" sz="900" b="1" kern="1200" dirty="0">
                          <a:solidFill>
                            <a:schemeClr val="accent1">
                              <a:lumMod val="50000"/>
                            </a:schemeClr>
                          </a:solidFill>
                          <a:latin typeface="Arial Narrow" panose="020B0606020202030204" pitchFamily="34" charset="0"/>
                          <a:ea typeface="+mn-ea"/>
                          <a:cs typeface="+mn-cs"/>
                        </a:rPr>
                        <a:t>-</a:t>
                      </a:r>
                    </a:p>
                  </a:txBody>
                  <a:tcPr marL="85679" marR="85679" marT="42840" marB="42840"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schemeClr val="accent1">
                              <a:lumMod val="50000"/>
                            </a:schemeClr>
                          </a:solidFill>
                          <a:latin typeface="Arial Narrow" panose="020B0606020202030204" pitchFamily="34" charset="0"/>
                        </a:rPr>
                        <a:t>CA-GIP</a:t>
                      </a:r>
                    </a:p>
                  </a:txBody>
                  <a:tcPr marL="85679" marR="85679" marT="42840" marB="42840"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kern="1200" cap="all" baseline="0" dirty="0">
                        <a:solidFill>
                          <a:schemeClr val="accent1">
                            <a:lumMod val="50000"/>
                          </a:schemeClr>
                        </a:solidFill>
                        <a:latin typeface="Arial Narrow" panose="020B06060202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cap="all" baseline="0" dirty="0">
                          <a:solidFill>
                            <a:schemeClr val="accent1">
                              <a:lumMod val="50000"/>
                            </a:schemeClr>
                          </a:solidFill>
                          <a:latin typeface="Arial Narrow" panose="020B0606020202030204" pitchFamily="34" charset="0"/>
                          <a:ea typeface="+mn-ea"/>
                          <a:cs typeface="+mn-cs"/>
                        </a:rPr>
                        <a:t>Groupe gestionnaire du socle opérant le changement</a:t>
                      </a:r>
                      <a:br>
                        <a:rPr lang="fr-FR" sz="1200" b="1" u="none" kern="1200" cap="all" baseline="0" dirty="0">
                          <a:solidFill>
                            <a:schemeClr val="accent1">
                              <a:lumMod val="50000"/>
                            </a:schemeClr>
                          </a:solidFill>
                          <a:latin typeface="Arial Narrow" panose="020B0606020202030204" pitchFamily="34" charset="0"/>
                          <a:ea typeface="+mn-ea"/>
                          <a:cs typeface="+mn-cs"/>
                        </a:rPr>
                      </a:br>
                      <a:br>
                        <a:rPr lang="fr-FR" sz="1200" b="1" kern="1200" cap="all" baseline="0" dirty="0">
                          <a:solidFill>
                            <a:schemeClr val="accent1">
                              <a:lumMod val="50000"/>
                            </a:schemeClr>
                          </a:solidFill>
                          <a:latin typeface="Arial Narrow" panose="020B0606020202030204" pitchFamily="34" charset="0"/>
                          <a:ea typeface="+mn-ea"/>
                          <a:cs typeface="+mn-cs"/>
                        </a:rPr>
                      </a:br>
                      <a:r>
                        <a:rPr lang="fr-FR" sz="900" b="1" u="sng" kern="1200" cap="all" baseline="0" dirty="0">
                          <a:solidFill>
                            <a:schemeClr val="accent1">
                              <a:lumMod val="50000"/>
                            </a:schemeClr>
                          </a:solidFill>
                          <a:latin typeface="Arial Narrow" panose="020B0606020202030204" pitchFamily="34" charset="0"/>
                          <a:ea typeface="+mn-ea"/>
                          <a:cs typeface="+mn-cs"/>
                        </a:rPr>
                        <a:t>Groupes gestionnaires socles</a:t>
                      </a:r>
                    </a:p>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15963" algn="l"/>
                          <a:tab pos="801688" algn="l"/>
                        </a:tabLst>
                        <a:defRPr/>
                      </a:pPr>
                      <a:r>
                        <a:rPr lang="fr-FR" sz="900" b="1" kern="1200" cap="all" baseline="0" dirty="0">
                          <a:solidFill>
                            <a:schemeClr val="accent1">
                              <a:lumMod val="50000"/>
                            </a:schemeClr>
                          </a:solidFill>
                          <a:latin typeface="Arial Narrow" panose="020B0606020202030204" pitchFamily="34" charset="0"/>
                          <a:ea typeface="+mn-ea"/>
                          <a:cs typeface="+mn-cs"/>
                        </a:rPr>
                        <a:t>OPEN   CAGIP-OPN-OPN GESTIONNAIRE_TRANSVERSES_OPEN</a:t>
                      </a:r>
                    </a:p>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15963" algn="l"/>
                          <a:tab pos="801688" algn="l"/>
                        </a:tabLst>
                        <a:defRPr/>
                      </a:pPr>
                      <a:r>
                        <a:rPr lang="fr-FR" sz="900" b="1" kern="1200" cap="all" baseline="0" dirty="0" err="1">
                          <a:solidFill>
                            <a:schemeClr val="accent1">
                              <a:lumMod val="50000"/>
                            </a:schemeClr>
                          </a:solidFill>
                          <a:latin typeface="Arial Narrow" panose="020B0606020202030204" pitchFamily="34" charset="0"/>
                          <a:ea typeface="+mn-ea"/>
                          <a:cs typeface="+mn-cs"/>
                        </a:rPr>
                        <a:t>Sdw</a:t>
                      </a:r>
                      <a:r>
                        <a:rPr lang="fr-FR" sz="900" b="1" kern="1200" cap="all" baseline="0" dirty="0">
                          <a:solidFill>
                            <a:schemeClr val="accent1">
                              <a:lumMod val="50000"/>
                            </a:schemeClr>
                          </a:solidFill>
                          <a:latin typeface="Arial Narrow" panose="020B0606020202030204" pitchFamily="34" charset="0"/>
                          <a:ea typeface="+mn-ea"/>
                          <a:cs typeface="+mn-cs"/>
                        </a:rPr>
                        <a:t>    </a:t>
                      </a:r>
                      <a:r>
                        <a:rPr lang="fr-FR" sz="900" b="1" kern="1200" cap="all" baseline="0" dirty="0">
                          <a:solidFill>
                            <a:schemeClr val="accent1">
                              <a:lumMod val="50000"/>
                            </a:schemeClr>
                          </a:solidFill>
                          <a:latin typeface="Arial Narrow" panose="020B0606020202030204" pitchFamily="34" charset="0"/>
                          <a:ea typeface="+mn-ea"/>
                          <a:cs typeface="+mn-cs"/>
                          <a:sym typeface="Wingdings" panose="05000000000000000000" pitchFamily="2" charset="2"/>
                        </a:rPr>
                        <a:t> </a:t>
                      </a:r>
                      <a:r>
                        <a:rPr lang="fr-FR" sz="900" b="1" kern="1200" cap="all" baseline="0" dirty="0">
                          <a:solidFill>
                            <a:schemeClr val="accent1">
                              <a:lumMod val="50000"/>
                            </a:schemeClr>
                          </a:solidFill>
                          <a:latin typeface="Arial Narrow" panose="020B0606020202030204" pitchFamily="34" charset="0"/>
                          <a:ea typeface="+mn-ea"/>
                          <a:cs typeface="+mn-cs"/>
                        </a:rPr>
                        <a:t>CAGIP-SDW-SPU-CHANGE_MANAGER</a:t>
                      </a:r>
                    </a:p>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15963" algn="l"/>
                          <a:tab pos="801688" algn="l"/>
                        </a:tabLst>
                        <a:defRPr/>
                      </a:pPr>
                      <a:r>
                        <a:rPr lang="fr-FR" sz="900" b="1" kern="1200" cap="all" baseline="0" dirty="0">
                          <a:solidFill>
                            <a:schemeClr val="accent1">
                              <a:lumMod val="50000"/>
                            </a:schemeClr>
                          </a:solidFill>
                          <a:latin typeface="Arial Narrow" panose="020B0606020202030204" pitchFamily="34" charset="0"/>
                          <a:ea typeface="+mn-ea"/>
                          <a:cs typeface="+mn-cs"/>
                        </a:rPr>
                        <a:t>SRI       CAGIP-SRI-GESTRA</a:t>
                      </a:r>
                    </a:p>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15963" algn="l"/>
                          <a:tab pos="801688" algn="l"/>
                        </a:tabLst>
                        <a:defRPr/>
                      </a:pPr>
                      <a:r>
                        <a:rPr lang="fr-FR" sz="900" b="1" kern="1200" cap="all" baseline="0" dirty="0">
                          <a:solidFill>
                            <a:schemeClr val="accent1">
                              <a:lumMod val="50000"/>
                            </a:schemeClr>
                          </a:solidFill>
                          <a:latin typeface="Arial Narrow" panose="020B0606020202030204" pitchFamily="34" charset="0"/>
                          <a:ea typeface="+mn-ea"/>
                          <a:cs typeface="+mn-cs"/>
                        </a:rPr>
                        <a:t>COC     CAGIP-CYB-ADS</a:t>
                      </a:r>
                    </a:p>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15963" algn="l"/>
                          <a:tab pos="801688" algn="l"/>
                        </a:tabLst>
                        <a:defRPr/>
                      </a:pPr>
                      <a:r>
                        <a:rPr lang="fr-FR" sz="900" b="1" kern="1200" cap="all" baseline="0" dirty="0">
                          <a:solidFill>
                            <a:schemeClr val="accent1">
                              <a:lumMod val="50000"/>
                            </a:schemeClr>
                          </a:solidFill>
                          <a:latin typeface="Arial Narrow" panose="020B0606020202030204" pitchFamily="34" charset="0"/>
                          <a:ea typeface="+mn-ea"/>
                          <a:cs typeface="+mn-cs"/>
                        </a:rPr>
                        <a:t>Z           CAGIP-SPZ-TRANSVERSE</a:t>
                      </a:r>
                    </a:p>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15963" algn="l"/>
                          <a:tab pos="801688" algn="l"/>
                        </a:tabLst>
                        <a:defRPr/>
                      </a:pPr>
                      <a:r>
                        <a:rPr lang="fr-FR" sz="900" b="1" kern="1200" cap="all" baseline="0" dirty="0">
                          <a:solidFill>
                            <a:srgbClr val="C00000"/>
                          </a:solidFill>
                          <a:latin typeface="Arial Narrow" panose="020B0606020202030204" pitchFamily="34" charset="0"/>
                          <a:ea typeface="+mn-ea"/>
                          <a:cs typeface="+mn-cs"/>
                        </a:rPr>
                        <a:t>Natif </a:t>
                      </a:r>
                      <a:r>
                        <a:rPr lang="fr-FR" sz="900" b="1" kern="1200" cap="all" baseline="0" dirty="0">
                          <a:solidFill>
                            <a:srgbClr val="C00000"/>
                          </a:solidFill>
                          <a:latin typeface="Arial Narrow" panose="020B0606020202030204" pitchFamily="34" charset="0"/>
                          <a:ea typeface="+mn-ea"/>
                          <a:cs typeface="+mn-cs"/>
                          <a:sym typeface="Wingdings" panose="05000000000000000000" pitchFamily="2" charset="2"/>
                        </a:rPr>
                        <a:t></a:t>
                      </a:r>
                      <a:r>
                        <a:rPr lang="fr-FR" sz="900" b="1" kern="1200" cap="all" baseline="0" dirty="0">
                          <a:solidFill>
                            <a:srgbClr val="C00000"/>
                          </a:solidFill>
                          <a:latin typeface="Arial Narrow" panose="020B0606020202030204" pitchFamily="34" charset="0"/>
                          <a:ea typeface="+mn-ea"/>
                          <a:cs typeface="+mn-cs"/>
                        </a:rPr>
                        <a:t> A CRÉER</a:t>
                      </a:r>
                      <a:endParaRPr lang="fr-FR" sz="900" dirty="0">
                        <a:solidFill>
                          <a:srgbClr val="C00000"/>
                        </a:solidFill>
                        <a:latin typeface="Arial Narrow" panose="020B0606020202030204" pitchFamily="34"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fr-FR" sz="1200" b="1" kern="1200" cap="all" baseline="0" dirty="0">
                        <a:solidFill>
                          <a:schemeClr val="accent1">
                            <a:lumMod val="50000"/>
                          </a:schemeClr>
                        </a:solidFill>
                        <a:latin typeface="Arial Narrow" panose="020B0606020202030204" pitchFamily="34" charset="0"/>
                        <a:ea typeface="+mn-ea"/>
                        <a:cs typeface="+mn-cs"/>
                      </a:endParaRPr>
                    </a:p>
                  </a:txBody>
                  <a:tcPr marL="64260" marR="64260" marT="0" marB="0"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cap="all" baseline="0" dirty="0">
                          <a:solidFill>
                            <a:schemeClr val="accent1">
                              <a:lumMod val="50000"/>
                            </a:schemeClr>
                          </a:solidFill>
                          <a:latin typeface="Arial Narrow" panose="020B0606020202030204" pitchFamily="34" charset="0"/>
                          <a:ea typeface="+mn-ea"/>
                          <a:cs typeface="+mn-cs"/>
                        </a:rPr>
                        <a:t>Groupe gestionnaire du socle opérant le changement</a:t>
                      </a:r>
                    </a:p>
                  </a:txBody>
                  <a:tcPr marL="85679" marR="85679" marT="42840" marB="42840" anchor="ctr">
                    <a:solidFill>
                      <a:schemeClr val="bg1"/>
                    </a:solidFill>
                  </a:tcPr>
                </a:tc>
                <a:tc>
                  <a:txBody>
                    <a:bodyPr/>
                    <a:lstStyle/>
                    <a:p>
                      <a:pPr algn="l"/>
                      <a:endParaRPr lang="fr-FR" sz="900" b="1" kern="1200" dirty="0">
                        <a:solidFill>
                          <a:schemeClr val="accent1">
                            <a:lumMod val="50000"/>
                          </a:schemeClr>
                        </a:solidFill>
                        <a:latin typeface="Arial Narrow" panose="020B0606020202030204" pitchFamily="34" charset="0"/>
                        <a:ea typeface="+mn-ea"/>
                        <a:cs typeface="+mn-cs"/>
                      </a:endParaRPr>
                    </a:p>
                  </a:txBody>
                  <a:tcPr marL="85679" marR="85679" marT="42840" marB="42840" anchor="ctr">
                    <a:solidFill>
                      <a:schemeClr val="bg1"/>
                    </a:solidFill>
                  </a:tcPr>
                </a:tc>
                <a:extLst>
                  <a:ext uri="{0D108BD9-81ED-4DB2-BD59-A6C34878D82A}">
                    <a16:rowId xmlns:a16="http://schemas.microsoft.com/office/drawing/2014/main" val="1251449054"/>
                  </a:ext>
                </a:extLst>
              </a:tr>
              <a:tr h="857821">
                <a:tc>
                  <a:txBody>
                    <a:bodyPr/>
                    <a:lstStyle/>
                    <a:p>
                      <a:pPr algn="l"/>
                      <a:r>
                        <a:rPr lang="fr-FR" sz="1200" b="1" cap="small" dirty="0">
                          <a:solidFill>
                            <a:srgbClr val="C00000"/>
                          </a:solidFill>
                          <a:latin typeface="Arial Narrow" panose="020B0606020202030204" pitchFamily="34" charset="0"/>
                        </a:rPr>
                        <a:t>Changement mono</a:t>
                      </a:r>
                      <a:r>
                        <a:rPr lang="fr-FR" sz="1200" b="1" cap="small" baseline="0" dirty="0">
                          <a:solidFill>
                            <a:srgbClr val="C00000"/>
                          </a:solidFill>
                          <a:latin typeface="Arial Narrow" panose="020B0606020202030204" pitchFamily="34" charset="0"/>
                        </a:rPr>
                        <a:t> client significatif / majeur</a:t>
                      </a:r>
                    </a:p>
                    <a:p>
                      <a:pPr algn="l"/>
                      <a:r>
                        <a:rPr lang="fr-FR" sz="1200" b="1" cap="small" baseline="0" dirty="0">
                          <a:solidFill>
                            <a:srgbClr val="C00000"/>
                          </a:solidFill>
                          <a:latin typeface="Arial Narrow" panose="020B0606020202030204" pitchFamily="34" charset="0"/>
                        </a:rPr>
                        <a:t>demandé par un socle</a:t>
                      </a:r>
                    </a:p>
                  </a:txBody>
                  <a:tcPr marL="85679" marR="85679" marT="42840" marB="42840" anchor="ctr">
                    <a:solidFill>
                      <a:schemeClr val="bg1"/>
                    </a:solidFill>
                  </a:tcPr>
                </a:tc>
                <a:tc>
                  <a:txBody>
                    <a:bodyPr/>
                    <a:lstStyle/>
                    <a:p>
                      <a:pPr marL="0" algn="ctr" defTabSz="914400" rtl="0" eaLnBrk="1" latinLnBrk="0" hangingPunct="1"/>
                      <a:r>
                        <a:rPr lang="fr-FR" sz="900" b="1" kern="1200" dirty="0">
                          <a:solidFill>
                            <a:schemeClr val="accent1">
                              <a:lumMod val="50000"/>
                            </a:schemeClr>
                          </a:solidFill>
                          <a:latin typeface="Arial Narrow" panose="020B0606020202030204" pitchFamily="34" charset="0"/>
                          <a:ea typeface="+mn-ea"/>
                          <a:cs typeface="+mn-cs"/>
                        </a:rPr>
                        <a:t>-</a:t>
                      </a:r>
                    </a:p>
                  </a:txBody>
                  <a:tcPr marL="85679" marR="85679" marT="42840" marB="42840" anchor="ctr">
                    <a:solidFill>
                      <a:schemeClr val="bg1"/>
                    </a:solidFill>
                  </a:tcPr>
                </a:tc>
                <a:tc>
                  <a:txBody>
                    <a:bodyPr/>
                    <a:lstStyle/>
                    <a:p>
                      <a:pPr algn="l"/>
                      <a:r>
                        <a:rPr lang="fr-FR" sz="1200" b="1" dirty="0">
                          <a:solidFill>
                            <a:schemeClr val="accent1">
                              <a:lumMod val="50000"/>
                            </a:schemeClr>
                          </a:solidFill>
                          <a:latin typeface="Arial Narrow" panose="020B0606020202030204" pitchFamily="34" charset="0"/>
                        </a:rPr>
                        <a:t>CA-GIP</a:t>
                      </a:r>
                    </a:p>
                  </a:txBody>
                  <a:tcPr marL="85679" marR="85679" marT="42840" marB="42840" anchor="ctr">
                    <a:solidFill>
                      <a:schemeClr val="bg1"/>
                    </a:solidFill>
                  </a:tcPr>
                </a:tc>
                <a:tc>
                  <a:txBody>
                    <a:bodyPr/>
                    <a:lstStyle/>
                    <a:p>
                      <a:pPr algn="ctr">
                        <a:lnSpc>
                          <a:spcPct val="107000"/>
                        </a:lnSpc>
                        <a:spcAft>
                          <a:spcPts val="0"/>
                        </a:spcAft>
                      </a:pPr>
                      <a:r>
                        <a:rPr lang="en-US" sz="1200" b="1" kern="1200" dirty="0">
                          <a:solidFill>
                            <a:schemeClr val="accent1">
                              <a:lumMod val="50000"/>
                            </a:schemeClr>
                          </a:solidFill>
                          <a:latin typeface="Arial Narrow" panose="020B0606020202030204" pitchFamily="34" charset="0"/>
                          <a:ea typeface="+mn-ea"/>
                          <a:cs typeface="+mn-cs"/>
                        </a:rPr>
                        <a:t>CAGIP-QPS-SQO-QLO-CAB_TRANSVERSE</a:t>
                      </a:r>
                      <a:endParaRPr lang="fr-FR" sz="1200" b="1" kern="1200" dirty="0">
                        <a:solidFill>
                          <a:schemeClr val="accent1">
                            <a:lumMod val="50000"/>
                          </a:schemeClr>
                        </a:solidFill>
                        <a:latin typeface="Arial Narrow" panose="020B0606020202030204" pitchFamily="34" charset="0"/>
                        <a:ea typeface="+mn-ea"/>
                        <a:cs typeface="+mn-cs"/>
                      </a:endParaRPr>
                    </a:p>
                  </a:txBody>
                  <a:tcPr marL="64260" marR="64260" marT="0" marB="0"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kern="1200" cap="all" baseline="0" dirty="0">
                          <a:solidFill>
                            <a:schemeClr val="accent1">
                              <a:lumMod val="50000"/>
                            </a:schemeClr>
                          </a:solidFill>
                          <a:latin typeface="Arial Narrow" panose="020B0606020202030204" pitchFamily="34" charset="0"/>
                          <a:ea typeface="+mn-ea"/>
                          <a:cs typeface="+mn-cs"/>
                        </a:rPr>
                        <a:t>Groupe gestionnaire du socle opérant le changement</a:t>
                      </a:r>
                    </a:p>
                  </a:txBody>
                  <a:tcPr marL="85679" marR="85679" marT="42840" marB="42840" anchor="ctr">
                    <a:solidFill>
                      <a:schemeClr val="bg1"/>
                    </a:solidFill>
                  </a:tcPr>
                </a:tc>
                <a:tc>
                  <a:txBody>
                    <a:bodyPr/>
                    <a:lstStyle/>
                    <a:p>
                      <a:pPr algn="l"/>
                      <a:endParaRPr lang="fr-FR" sz="900" b="1" kern="1200" dirty="0">
                        <a:solidFill>
                          <a:schemeClr val="accent1">
                            <a:lumMod val="50000"/>
                          </a:schemeClr>
                        </a:solidFill>
                        <a:latin typeface="Arial Narrow" panose="020B0606020202030204" pitchFamily="34" charset="0"/>
                        <a:ea typeface="+mn-ea"/>
                        <a:cs typeface="+mn-cs"/>
                      </a:endParaRPr>
                    </a:p>
                  </a:txBody>
                  <a:tcPr marL="85679" marR="85679" marT="42840" marB="42840" anchor="ctr">
                    <a:solidFill>
                      <a:schemeClr val="bg1"/>
                    </a:solidFill>
                  </a:tcPr>
                </a:tc>
                <a:extLst>
                  <a:ext uri="{0D108BD9-81ED-4DB2-BD59-A6C34878D82A}">
                    <a16:rowId xmlns:a16="http://schemas.microsoft.com/office/drawing/2014/main" val="422190714"/>
                  </a:ext>
                </a:extLst>
              </a:tr>
            </a:tbl>
          </a:graphicData>
        </a:graphic>
      </p:graphicFrame>
      <p:sp>
        <p:nvSpPr>
          <p:cNvPr id="14" name="ZoneTexte 13"/>
          <p:cNvSpPr txBox="1"/>
          <p:nvPr/>
        </p:nvSpPr>
        <p:spPr>
          <a:xfrm>
            <a:off x="0" y="-12424"/>
            <a:ext cx="12192000" cy="646331"/>
          </a:xfrm>
          <a:prstGeom prst="rect">
            <a:avLst/>
          </a:prstGeom>
          <a:noFill/>
        </p:spPr>
        <p:txBody>
          <a:bodyPr wrap="square" rtlCol="0">
            <a:spAutoFit/>
          </a:bodyPr>
          <a:lstStyle/>
          <a:p>
            <a:pPr algn="ctr"/>
            <a:r>
              <a:rPr lang="fr-FR" b="1" cap="all" dirty="0">
                <a:solidFill>
                  <a:schemeClr val="accent1">
                    <a:lumMod val="50000"/>
                  </a:schemeClr>
                </a:solidFill>
                <a:latin typeface="Arial Narrow" panose="020B0606020202030204" pitchFamily="34" charset="0"/>
              </a:rPr>
              <a:t>Matrice d’APPROBATION DES CHANGEMENTS DE TYPE NORMAL et urgent </a:t>
            </a:r>
          </a:p>
          <a:p>
            <a:pPr algn="ctr"/>
            <a:r>
              <a:rPr lang="fr-FR" b="1" cap="all" dirty="0">
                <a:solidFill>
                  <a:srgbClr val="C00000"/>
                </a:solidFill>
                <a:latin typeface="Arial Narrow" panose="020B0606020202030204" pitchFamily="34" charset="0"/>
              </a:rPr>
              <a:t>Mono client / MINEUR / SIGNIFICATIF / MAJEUR POUR L’ENTITÉ CAGIP</a:t>
            </a:r>
          </a:p>
        </p:txBody>
      </p:sp>
      <p:sp>
        <p:nvSpPr>
          <p:cNvPr id="2" name="Rectangle 1"/>
          <p:cNvSpPr/>
          <p:nvPr/>
        </p:nvSpPr>
        <p:spPr>
          <a:xfrm>
            <a:off x="0" y="4905183"/>
            <a:ext cx="12191999" cy="830997"/>
          </a:xfrm>
          <a:prstGeom prst="rect">
            <a:avLst/>
          </a:prstGeom>
        </p:spPr>
        <p:txBody>
          <a:bodyPr wrap="square">
            <a:spAutoFit/>
          </a:bodyPr>
          <a:lstStyle/>
          <a:p>
            <a:r>
              <a:rPr lang="fr-FR" sz="1200" b="1" dirty="0">
                <a:solidFill>
                  <a:schemeClr val="accent1">
                    <a:lumMod val="50000"/>
                  </a:schemeClr>
                </a:solidFill>
                <a:latin typeface="Arial Narrow" panose="020B0606020202030204" pitchFamily="34" charset="0"/>
              </a:rPr>
              <a:t>Point d’attention :</a:t>
            </a:r>
          </a:p>
          <a:p>
            <a:r>
              <a:rPr lang="fr-FR" sz="1200" b="1" dirty="0">
                <a:solidFill>
                  <a:schemeClr val="accent1">
                    <a:lumMod val="50000"/>
                  </a:schemeClr>
                </a:solidFill>
                <a:latin typeface="Arial Narrow" panose="020B0606020202030204" pitchFamily="34" charset="0"/>
              </a:rPr>
              <a:t>Il existe des changements CAGIP / Cluster, en particulier pour le cluster BCR.</a:t>
            </a:r>
          </a:p>
          <a:p>
            <a:r>
              <a:rPr lang="fr-FR" sz="1200" b="1" dirty="0">
                <a:solidFill>
                  <a:schemeClr val="accent1">
                    <a:lumMod val="50000"/>
                  </a:schemeClr>
                </a:solidFill>
                <a:latin typeface="Arial Narrow" panose="020B0606020202030204" pitchFamily="34" charset="0"/>
              </a:rPr>
              <a:t>Ce sont des changements qui utilisent le modèle du cluster.</a:t>
            </a:r>
          </a:p>
          <a:p>
            <a:pPr algn="just"/>
            <a:r>
              <a:rPr lang="fr-FR" sz="1200" b="1" dirty="0">
                <a:solidFill>
                  <a:schemeClr val="accent1">
                    <a:lumMod val="50000"/>
                  </a:schemeClr>
                </a:solidFill>
                <a:latin typeface="Arial Narrow" panose="020B0606020202030204" pitchFamily="34" charset="0"/>
              </a:rPr>
              <a:t>Règle d’approbation : lorsque le changement a pour groupe gestionnaire le cluster BCR et que la société impactée est CAGIP, le CAB_T ne les prend pas en compte.</a:t>
            </a:r>
            <a:endParaRPr lang="fr-FR" sz="1200" b="1" dirty="0"/>
          </a:p>
        </p:txBody>
      </p:sp>
    </p:spTree>
    <p:extLst>
      <p:ext uri="{BB962C8B-B14F-4D97-AF65-F5344CB8AC3E}">
        <p14:creationId xmlns:p14="http://schemas.microsoft.com/office/powerpoint/2010/main" val="1840065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e 4"/>
          <p:cNvGrpSpPr/>
          <p:nvPr/>
        </p:nvGrpSpPr>
        <p:grpSpPr>
          <a:xfrm>
            <a:off x="11617350" y="50215"/>
            <a:ext cx="447132" cy="511498"/>
            <a:chOff x="5584764" y="394275"/>
            <a:chExt cx="2833088" cy="3240921"/>
          </a:xfrm>
        </p:grpSpPr>
        <p:sp>
          <p:nvSpPr>
            <p:cNvPr id="6" name="Forme libre 5"/>
            <p:cNvSpPr/>
            <p:nvPr/>
          </p:nvSpPr>
          <p:spPr>
            <a:xfrm>
              <a:off x="6692422" y="394275"/>
              <a:ext cx="1076172" cy="1219278"/>
            </a:xfrm>
            <a:custGeom>
              <a:avLst/>
              <a:gdLst>
                <a:gd name="connsiteX0" fmla="*/ 0 w 1219278"/>
                <a:gd name="connsiteY0" fmla="*/ 538086 h 1076172"/>
                <a:gd name="connsiteX1" fmla="*/ 269043 w 1219278"/>
                <a:gd name="connsiteY1" fmla="*/ 0 h 1076172"/>
                <a:gd name="connsiteX2" fmla="*/ 950235 w 1219278"/>
                <a:gd name="connsiteY2" fmla="*/ 0 h 1076172"/>
                <a:gd name="connsiteX3" fmla="*/ 1219278 w 1219278"/>
                <a:gd name="connsiteY3" fmla="*/ 538086 h 1076172"/>
                <a:gd name="connsiteX4" fmla="*/ 950235 w 1219278"/>
                <a:gd name="connsiteY4" fmla="*/ 1076172 h 1076172"/>
                <a:gd name="connsiteX5" fmla="*/ 269043 w 1219278"/>
                <a:gd name="connsiteY5" fmla="*/ 1076172 h 1076172"/>
                <a:gd name="connsiteX6" fmla="*/ 0 w 1219278"/>
                <a:gd name="connsiteY6" fmla="*/ 538086 h 107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78" h="1076172">
                  <a:moveTo>
                    <a:pt x="609639" y="0"/>
                  </a:moveTo>
                  <a:lnTo>
                    <a:pt x="1219278" y="237466"/>
                  </a:lnTo>
                  <a:lnTo>
                    <a:pt x="1219278" y="838706"/>
                  </a:lnTo>
                  <a:lnTo>
                    <a:pt x="609639" y="1076172"/>
                  </a:lnTo>
                  <a:lnTo>
                    <a:pt x="0" y="838706"/>
                  </a:lnTo>
                  <a:lnTo>
                    <a:pt x="0" y="237466"/>
                  </a:lnTo>
                  <a:lnTo>
                    <a:pt x="609639" y="0"/>
                  </a:lnTo>
                  <a:close/>
                </a:path>
              </a:pathLst>
            </a:custGeom>
            <a:solidFill>
              <a:srgbClr val="C60064"/>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206936" tIns="229389" rIns="206936" bIns="229386" numCol="1" spcCol="1270" anchor="ctr" anchorCtr="0">
              <a:noAutofit/>
            </a:bodyPr>
            <a:lstStyle/>
            <a:p>
              <a:pPr lvl="0" algn="ctr" defTabSz="444500">
                <a:lnSpc>
                  <a:spcPct val="90000"/>
                </a:lnSpc>
                <a:spcBef>
                  <a:spcPct val="0"/>
                </a:spcBef>
                <a:spcAft>
                  <a:spcPct val="35000"/>
                </a:spcAft>
              </a:pPr>
              <a:endParaRPr lang="fr-FR" sz="1000" kern="1200" dirty="0"/>
            </a:p>
          </p:txBody>
        </p:sp>
        <p:sp>
          <p:nvSpPr>
            <p:cNvPr id="7" name="Forme libre 6"/>
            <p:cNvSpPr/>
            <p:nvPr/>
          </p:nvSpPr>
          <p:spPr>
            <a:xfrm>
              <a:off x="5584764" y="509123"/>
              <a:ext cx="1076173" cy="1236980"/>
            </a:xfrm>
            <a:custGeom>
              <a:avLst/>
              <a:gdLst>
                <a:gd name="connsiteX0" fmla="*/ 0 w 1236979"/>
                <a:gd name="connsiteY0" fmla="*/ 538086 h 1076172"/>
                <a:gd name="connsiteX1" fmla="*/ 269043 w 1236979"/>
                <a:gd name="connsiteY1" fmla="*/ 0 h 1076172"/>
                <a:gd name="connsiteX2" fmla="*/ 967936 w 1236979"/>
                <a:gd name="connsiteY2" fmla="*/ 0 h 1076172"/>
                <a:gd name="connsiteX3" fmla="*/ 1236979 w 1236979"/>
                <a:gd name="connsiteY3" fmla="*/ 538086 h 1076172"/>
                <a:gd name="connsiteX4" fmla="*/ 967936 w 1236979"/>
                <a:gd name="connsiteY4" fmla="*/ 1076172 h 1076172"/>
                <a:gd name="connsiteX5" fmla="*/ 269043 w 1236979"/>
                <a:gd name="connsiteY5" fmla="*/ 1076172 h 1076172"/>
                <a:gd name="connsiteX6" fmla="*/ 0 w 1236979"/>
                <a:gd name="connsiteY6" fmla="*/ 538086 h 107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979" h="1076172">
                  <a:moveTo>
                    <a:pt x="618490" y="0"/>
                  </a:moveTo>
                  <a:lnTo>
                    <a:pt x="1236978" y="234068"/>
                  </a:lnTo>
                  <a:lnTo>
                    <a:pt x="1236978" y="842104"/>
                  </a:lnTo>
                  <a:lnTo>
                    <a:pt x="618490" y="1076172"/>
                  </a:lnTo>
                  <a:lnTo>
                    <a:pt x="1" y="842104"/>
                  </a:lnTo>
                  <a:lnTo>
                    <a:pt x="1" y="234068"/>
                  </a:lnTo>
                  <a:lnTo>
                    <a:pt x="618490" y="0"/>
                  </a:lnTo>
                  <a:close/>
                </a:path>
              </a:pathLst>
            </a:custGeom>
            <a:solidFill>
              <a:srgbClr val="FEB811"/>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67703" tIns="192764" rIns="167704" bIns="192763" numCol="1" spcCol="1270" anchor="ctr" anchorCtr="0">
              <a:noAutofit/>
            </a:bodyPr>
            <a:lstStyle/>
            <a:p>
              <a:pPr lvl="0" algn="ctr" defTabSz="1600200">
                <a:lnSpc>
                  <a:spcPct val="90000"/>
                </a:lnSpc>
                <a:spcBef>
                  <a:spcPct val="0"/>
                </a:spcBef>
                <a:spcAft>
                  <a:spcPct val="35000"/>
                </a:spcAft>
              </a:pPr>
              <a:endParaRPr lang="fr-FR" sz="3600" kern="1200"/>
            </a:p>
          </p:txBody>
        </p:sp>
        <p:sp>
          <p:nvSpPr>
            <p:cNvPr id="8" name="Forme libre 7"/>
            <p:cNvSpPr/>
            <p:nvPr/>
          </p:nvSpPr>
          <p:spPr>
            <a:xfrm>
              <a:off x="6234021" y="1426521"/>
              <a:ext cx="1076173" cy="1236980"/>
            </a:xfrm>
            <a:custGeom>
              <a:avLst/>
              <a:gdLst>
                <a:gd name="connsiteX0" fmla="*/ 0 w 1236979"/>
                <a:gd name="connsiteY0" fmla="*/ 538086 h 1076172"/>
                <a:gd name="connsiteX1" fmla="*/ 269043 w 1236979"/>
                <a:gd name="connsiteY1" fmla="*/ 0 h 1076172"/>
                <a:gd name="connsiteX2" fmla="*/ 967936 w 1236979"/>
                <a:gd name="connsiteY2" fmla="*/ 0 h 1076172"/>
                <a:gd name="connsiteX3" fmla="*/ 1236979 w 1236979"/>
                <a:gd name="connsiteY3" fmla="*/ 538086 h 1076172"/>
                <a:gd name="connsiteX4" fmla="*/ 967936 w 1236979"/>
                <a:gd name="connsiteY4" fmla="*/ 1076172 h 1076172"/>
                <a:gd name="connsiteX5" fmla="*/ 269043 w 1236979"/>
                <a:gd name="connsiteY5" fmla="*/ 1076172 h 1076172"/>
                <a:gd name="connsiteX6" fmla="*/ 0 w 1236979"/>
                <a:gd name="connsiteY6" fmla="*/ 538086 h 107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979" h="1076172">
                  <a:moveTo>
                    <a:pt x="618490" y="0"/>
                  </a:moveTo>
                  <a:lnTo>
                    <a:pt x="1236978" y="234068"/>
                  </a:lnTo>
                  <a:lnTo>
                    <a:pt x="1236978" y="842104"/>
                  </a:lnTo>
                  <a:lnTo>
                    <a:pt x="618490" y="1076172"/>
                  </a:lnTo>
                  <a:lnTo>
                    <a:pt x="1" y="842104"/>
                  </a:lnTo>
                  <a:lnTo>
                    <a:pt x="1" y="234068"/>
                  </a:lnTo>
                  <a:lnTo>
                    <a:pt x="618490" y="0"/>
                  </a:lnTo>
                  <a:close/>
                </a:path>
              </a:pathLst>
            </a:custGeom>
            <a:solidFill>
              <a:srgbClr val="61167B"/>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323913" tIns="348974" rIns="323914" bIns="348973" numCol="1" spcCol="1270" anchor="ctr" anchorCtr="0">
              <a:noAutofit/>
            </a:bodyPr>
            <a:lstStyle/>
            <a:p>
              <a:pPr lvl="0" algn="ctr" defTabSz="1822450">
                <a:lnSpc>
                  <a:spcPct val="90000"/>
                </a:lnSpc>
                <a:spcBef>
                  <a:spcPct val="0"/>
                </a:spcBef>
                <a:spcAft>
                  <a:spcPct val="35000"/>
                </a:spcAft>
              </a:pPr>
              <a:endParaRPr lang="fr-FR" sz="4100" kern="1200" dirty="0"/>
            </a:p>
          </p:txBody>
        </p:sp>
        <p:sp>
          <p:nvSpPr>
            <p:cNvPr id="9" name="Forme libre 8"/>
            <p:cNvSpPr/>
            <p:nvPr/>
          </p:nvSpPr>
          <p:spPr>
            <a:xfrm>
              <a:off x="7341679" y="1315643"/>
              <a:ext cx="1076173" cy="1236980"/>
            </a:xfrm>
            <a:custGeom>
              <a:avLst/>
              <a:gdLst>
                <a:gd name="connsiteX0" fmla="*/ 0 w 1236979"/>
                <a:gd name="connsiteY0" fmla="*/ 538086 h 1076172"/>
                <a:gd name="connsiteX1" fmla="*/ 269043 w 1236979"/>
                <a:gd name="connsiteY1" fmla="*/ 0 h 1076172"/>
                <a:gd name="connsiteX2" fmla="*/ 967936 w 1236979"/>
                <a:gd name="connsiteY2" fmla="*/ 0 h 1076172"/>
                <a:gd name="connsiteX3" fmla="*/ 1236979 w 1236979"/>
                <a:gd name="connsiteY3" fmla="*/ 538086 h 1076172"/>
                <a:gd name="connsiteX4" fmla="*/ 967936 w 1236979"/>
                <a:gd name="connsiteY4" fmla="*/ 1076172 h 1076172"/>
                <a:gd name="connsiteX5" fmla="*/ 269043 w 1236979"/>
                <a:gd name="connsiteY5" fmla="*/ 1076172 h 1076172"/>
                <a:gd name="connsiteX6" fmla="*/ 0 w 1236979"/>
                <a:gd name="connsiteY6" fmla="*/ 538086 h 107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979" h="1076172">
                  <a:moveTo>
                    <a:pt x="618490" y="0"/>
                  </a:moveTo>
                  <a:lnTo>
                    <a:pt x="1236978" y="234068"/>
                  </a:lnTo>
                  <a:lnTo>
                    <a:pt x="1236978" y="842104"/>
                  </a:lnTo>
                  <a:lnTo>
                    <a:pt x="618490" y="1076172"/>
                  </a:lnTo>
                  <a:lnTo>
                    <a:pt x="1" y="842104"/>
                  </a:lnTo>
                  <a:lnTo>
                    <a:pt x="1" y="234068"/>
                  </a:lnTo>
                  <a:lnTo>
                    <a:pt x="618490" y="0"/>
                  </a:lnTo>
                  <a:close/>
                </a:path>
              </a:pathLst>
            </a:custGeom>
            <a:solidFill>
              <a:srgbClr val="82B600"/>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67703" tIns="192764" rIns="167704" bIns="192763" numCol="1" spcCol="1270" anchor="ctr" anchorCtr="0">
              <a:noAutofit/>
            </a:bodyPr>
            <a:lstStyle/>
            <a:p>
              <a:pPr lvl="0" algn="ctr" defTabSz="1600200">
                <a:lnSpc>
                  <a:spcPct val="90000"/>
                </a:lnSpc>
                <a:spcBef>
                  <a:spcPct val="0"/>
                </a:spcBef>
                <a:spcAft>
                  <a:spcPct val="35000"/>
                </a:spcAft>
              </a:pPr>
              <a:endParaRPr lang="fr-FR" sz="3600" kern="1200"/>
            </a:p>
          </p:txBody>
        </p:sp>
        <p:sp>
          <p:nvSpPr>
            <p:cNvPr id="10" name="Forme libre 9"/>
            <p:cNvSpPr/>
            <p:nvPr/>
          </p:nvSpPr>
          <p:spPr>
            <a:xfrm>
              <a:off x="6886988" y="2378411"/>
              <a:ext cx="1076173" cy="1236980"/>
            </a:xfrm>
            <a:custGeom>
              <a:avLst/>
              <a:gdLst>
                <a:gd name="connsiteX0" fmla="*/ 0 w 1236979"/>
                <a:gd name="connsiteY0" fmla="*/ 538086 h 1076172"/>
                <a:gd name="connsiteX1" fmla="*/ 269043 w 1236979"/>
                <a:gd name="connsiteY1" fmla="*/ 0 h 1076172"/>
                <a:gd name="connsiteX2" fmla="*/ 967936 w 1236979"/>
                <a:gd name="connsiteY2" fmla="*/ 0 h 1076172"/>
                <a:gd name="connsiteX3" fmla="*/ 1236979 w 1236979"/>
                <a:gd name="connsiteY3" fmla="*/ 538086 h 1076172"/>
                <a:gd name="connsiteX4" fmla="*/ 967936 w 1236979"/>
                <a:gd name="connsiteY4" fmla="*/ 1076172 h 1076172"/>
                <a:gd name="connsiteX5" fmla="*/ 269043 w 1236979"/>
                <a:gd name="connsiteY5" fmla="*/ 1076172 h 1076172"/>
                <a:gd name="connsiteX6" fmla="*/ 0 w 1236979"/>
                <a:gd name="connsiteY6" fmla="*/ 538086 h 107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979" h="1076172">
                  <a:moveTo>
                    <a:pt x="618490" y="0"/>
                  </a:moveTo>
                  <a:lnTo>
                    <a:pt x="1236978" y="234068"/>
                  </a:lnTo>
                  <a:lnTo>
                    <a:pt x="1236978" y="842104"/>
                  </a:lnTo>
                  <a:lnTo>
                    <a:pt x="618490" y="1076172"/>
                  </a:lnTo>
                  <a:lnTo>
                    <a:pt x="1" y="842104"/>
                  </a:lnTo>
                  <a:lnTo>
                    <a:pt x="1" y="234068"/>
                  </a:lnTo>
                  <a:lnTo>
                    <a:pt x="61849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323913" tIns="348974" rIns="323914" bIns="348973" numCol="1" spcCol="1270" anchor="ctr" anchorCtr="0">
              <a:noAutofit/>
            </a:bodyPr>
            <a:lstStyle/>
            <a:p>
              <a:pPr lvl="0" algn="ctr" defTabSz="1822450">
                <a:lnSpc>
                  <a:spcPct val="90000"/>
                </a:lnSpc>
                <a:spcBef>
                  <a:spcPct val="0"/>
                </a:spcBef>
                <a:spcAft>
                  <a:spcPct val="35000"/>
                </a:spcAft>
              </a:pPr>
              <a:endParaRPr lang="fr-FR" sz="4100" kern="1200" dirty="0"/>
            </a:p>
          </p:txBody>
        </p:sp>
        <p:sp>
          <p:nvSpPr>
            <p:cNvPr id="11" name="Forme libre 10"/>
            <p:cNvSpPr/>
            <p:nvPr/>
          </p:nvSpPr>
          <p:spPr>
            <a:xfrm>
              <a:off x="5638494" y="2398216"/>
              <a:ext cx="1076173" cy="1236980"/>
            </a:xfrm>
            <a:custGeom>
              <a:avLst/>
              <a:gdLst>
                <a:gd name="connsiteX0" fmla="*/ 0 w 1236979"/>
                <a:gd name="connsiteY0" fmla="*/ 538086 h 1076172"/>
                <a:gd name="connsiteX1" fmla="*/ 269043 w 1236979"/>
                <a:gd name="connsiteY1" fmla="*/ 0 h 1076172"/>
                <a:gd name="connsiteX2" fmla="*/ 967936 w 1236979"/>
                <a:gd name="connsiteY2" fmla="*/ 0 h 1076172"/>
                <a:gd name="connsiteX3" fmla="*/ 1236979 w 1236979"/>
                <a:gd name="connsiteY3" fmla="*/ 538086 h 1076172"/>
                <a:gd name="connsiteX4" fmla="*/ 967936 w 1236979"/>
                <a:gd name="connsiteY4" fmla="*/ 1076172 h 1076172"/>
                <a:gd name="connsiteX5" fmla="*/ 269043 w 1236979"/>
                <a:gd name="connsiteY5" fmla="*/ 1076172 h 1076172"/>
                <a:gd name="connsiteX6" fmla="*/ 0 w 1236979"/>
                <a:gd name="connsiteY6" fmla="*/ 538086 h 107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979" h="1076172">
                  <a:moveTo>
                    <a:pt x="618490" y="0"/>
                  </a:moveTo>
                  <a:lnTo>
                    <a:pt x="1236978" y="234068"/>
                  </a:lnTo>
                  <a:lnTo>
                    <a:pt x="1236978" y="842104"/>
                  </a:lnTo>
                  <a:lnTo>
                    <a:pt x="618490" y="1076172"/>
                  </a:lnTo>
                  <a:lnTo>
                    <a:pt x="1" y="842104"/>
                  </a:lnTo>
                  <a:lnTo>
                    <a:pt x="1" y="234068"/>
                  </a:lnTo>
                  <a:lnTo>
                    <a:pt x="61849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67703" tIns="192764" rIns="167704" bIns="192763" numCol="1" spcCol="1270" anchor="ctr" anchorCtr="0">
              <a:noAutofit/>
            </a:bodyPr>
            <a:lstStyle/>
            <a:p>
              <a:pPr lvl="0" algn="ctr" defTabSz="1600200">
                <a:lnSpc>
                  <a:spcPct val="90000"/>
                </a:lnSpc>
                <a:spcBef>
                  <a:spcPct val="0"/>
                </a:spcBef>
                <a:spcAft>
                  <a:spcPct val="35000"/>
                </a:spcAft>
              </a:pPr>
              <a:endParaRPr lang="fr-FR" sz="3600" kern="1200"/>
            </a:p>
          </p:txBody>
        </p:sp>
      </p:grpSp>
      <p:sp>
        <p:nvSpPr>
          <p:cNvPr id="14" name="ZoneTexte 13"/>
          <p:cNvSpPr txBox="1"/>
          <p:nvPr/>
        </p:nvSpPr>
        <p:spPr>
          <a:xfrm>
            <a:off x="0" y="0"/>
            <a:ext cx="12192000" cy="646331"/>
          </a:xfrm>
          <a:prstGeom prst="rect">
            <a:avLst/>
          </a:prstGeom>
          <a:noFill/>
        </p:spPr>
        <p:txBody>
          <a:bodyPr wrap="square" rtlCol="0">
            <a:spAutoFit/>
          </a:bodyPr>
          <a:lstStyle/>
          <a:p>
            <a:pPr algn="ctr"/>
            <a:r>
              <a:rPr lang="fr-FR" b="1" cap="all" dirty="0" err="1">
                <a:solidFill>
                  <a:schemeClr val="accent1">
                    <a:lumMod val="50000"/>
                  </a:schemeClr>
                </a:solidFill>
                <a:latin typeface="Arial Narrow" panose="020B0606020202030204" pitchFamily="34" charset="0"/>
              </a:rPr>
              <a:t>R.a.c.i</a:t>
            </a:r>
            <a:r>
              <a:rPr lang="fr-FR" b="1" cap="all" dirty="0">
                <a:solidFill>
                  <a:schemeClr val="accent1">
                    <a:lumMod val="50000"/>
                  </a:schemeClr>
                </a:solidFill>
                <a:latin typeface="Arial Narrow" panose="020B0606020202030204" pitchFamily="34" charset="0"/>
              </a:rPr>
              <a:t>. des ÉQUIPES INTERVENANT SUR UN CHANGEMENT DE TYPE NORMAL, urgent ET STANDARD</a:t>
            </a:r>
          </a:p>
          <a:p>
            <a:pPr algn="ctr"/>
            <a:r>
              <a:rPr lang="fr-FR" b="1" cap="all" dirty="0">
                <a:solidFill>
                  <a:srgbClr val="C00000"/>
                </a:solidFill>
                <a:latin typeface="Arial Narrow" panose="020B0606020202030204" pitchFamily="34" charset="0"/>
              </a:rPr>
              <a:t>Toutes qualifications confondues</a:t>
            </a:r>
          </a:p>
        </p:txBody>
      </p:sp>
      <p:graphicFrame>
        <p:nvGraphicFramePr>
          <p:cNvPr id="16" name="Tableau 15"/>
          <p:cNvGraphicFramePr>
            <a:graphicFrameLocks noGrp="1"/>
          </p:cNvGraphicFramePr>
          <p:nvPr>
            <p:extLst>
              <p:ext uri="{D42A27DB-BD31-4B8C-83A1-F6EECF244321}">
                <p14:modId xmlns:p14="http://schemas.microsoft.com/office/powerpoint/2010/main" val="4225488690"/>
              </p:ext>
            </p:extLst>
          </p:nvPr>
        </p:nvGraphicFramePr>
        <p:xfrm>
          <a:off x="9066" y="646331"/>
          <a:ext cx="12182934" cy="5507040"/>
        </p:xfrm>
        <a:graphic>
          <a:graphicData uri="http://schemas.openxmlformats.org/drawingml/2006/table">
            <a:tbl>
              <a:tblPr firstRow="1" bandRow="1">
                <a:tableStyleId>{D7AC3CCA-C797-4891-BE02-D94E43425B78}</a:tableStyleId>
              </a:tblPr>
              <a:tblGrid>
                <a:gridCol w="5915607">
                  <a:extLst>
                    <a:ext uri="{9D8B030D-6E8A-4147-A177-3AD203B41FA5}">
                      <a16:colId xmlns:a16="http://schemas.microsoft.com/office/drawing/2014/main" val="3817865625"/>
                    </a:ext>
                  </a:extLst>
                </a:gridCol>
                <a:gridCol w="1147931">
                  <a:extLst>
                    <a:ext uri="{9D8B030D-6E8A-4147-A177-3AD203B41FA5}">
                      <a16:colId xmlns:a16="http://schemas.microsoft.com/office/drawing/2014/main" val="851917705"/>
                    </a:ext>
                  </a:extLst>
                </a:gridCol>
                <a:gridCol w="1726163">
                  <a:extLst>
                    <a:ext uri="{9D8B030D-6E8A-4147-A177-3AD203B41FA5}">
                      <a16:colId xmlns:a16="http://schemas.microsoft.com/office/drawing/2014/main" val="2870921962"/>
                    </a:ext>
                  </a:extLst>
                </a:gridCol>
                <a:gridCol w="1744825">
                  <a:extLst>
                    <a:ext uri="{9D8B030D-6E8A-4147-A177-3AD203B41FA5}">
                      <a16:colId xmlns:a16="http://schemas.microsoft.com/office/drawing/2014/main" val="785764593"/>
                    </a:ext>
                  </a:extLst>
                </a:gridCol>
                <a:gridCol w="1648408">
                  <a:extLst>
                    <a:ext uri="{9D8B030D-6E8A-4147-A177-3AD203B41FA5}">
                      <a16:colId xmlns:a16="http://schemas.microsoft.com/office/drawing/2014/main" val="1988261364"/>
                    </a:ext>
                  </a:extLst>
                </a:gridCol>
              </a:tblGrid>
              <a:tr h="249408">
                <a:tc rowSpan="2">
                  <a:txBody>
                    <a:bodyPr/>
                    <a:lstStyle/>
                    <a:p>
                      <a:pPr algn="ctr"/>
                      <a:r>
                        <a:rPr lang="fr-FR" sz="1600" b="1" dirty="0">
                          <a:solidFill>
                            <a:schemeClr val="bg1"/>
                          </a:solidFill>
                          <a:latin typeface="Arial Narrow" panose="020B0606020202030204" pitchFamily="34" charset="0"/>
                        </a:rPr>
                        <a:t>ACTIVITES DU</a:t>
                      </a:r>
                      <a:r>
                        <a:rPr lang="fr-FR" sz="1600" b="1" baseline="0" dirty="0">
                          <a:solidFill>
                            <a:schemeClr val="bg1"/>
                          </a:solidFill>
                          <a:latin typeface="Arial Narrow" panose="020B0606020202030204" pitchFamily="34" charset="0"/>
                        </a:rPr>
                        <a:t> PROCESSUS</a:t>
                      </a:r>
                      <a:endParaRPr lang="fr-FR" sz="1600" b="1" dirty="0">
                        <a:solidFill>
                          <a:schemeClr val="bg1"/>
                        </a:solidFill>
                        <a:latin typeface="Arial Narrow" panose="020B0606020202030204" pitchFamily="34" charset="0"/>
                      </a:endParaRPr>
                    </a:p>
                  </a:txBody>
                  <a:tcPr marL="85679" marR="85679" marT="42840" marB="42840" anchor="ctr">
                    <a:solidFill>
                      <a:srgbClr val="79ADDD"/>
                    </a:solidFill>
                  </a:tcPr>
                </a:tc>
                <a:tc rowSpan="2">
                  <a:txBody>
                    <a:bodyPr/>
                    <a:lstStyle/>
                    <a:p>
                      <a:pPr algn="ctr"/>
                      <a:r>
                        <a:rPr lang="fr-FR" sz="1200" b="1" dirty="0">
                          <a:solidFill>
                            <a:schemeClr val="bg1"/>
                          </a:solidFill>
                          <a:latin typeface="Arial Narrow" panose="020B0606020202030204" pitchFamily="34" charset="0"/>
                        </a:rPr>
                        <a:t>DEMANDEUR</a:t>
                      </a:r>
                    </a:p>
                  </a:txBody>
                  <a:tcPr marL="85679" marR="85679" marT="42840" marB="42840" anchor="ctr">
                    <a:solidFill>
                      <a:srgbClr val="79ADD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dirty="0">
                          <a:solidFill>
                            <a:schemeClr val="bg1"/>
                          </a:solidFill>
                          <a:latin typeface="Arial Narrow" panose="020B0606020202030204" pitchFamily="34" charset="0"/>
                        </a:rPr>
                        <a:t>GROUPE</a:t>
                      </a:r>
                      <a:r>
                        <a:rPr lang="fr-FR" sz="1200" b="1" baseline="0" dirty="0">
                          <a:solidFill>
                            <a:schemeClr val="bg1"/>
                          </a:solidFill>
                          <a:latin typeface="Arial Narrow" panose="020B0606020202030204" pitchFamily="34" charset="0"/>
                        </a:rPr>
                        <a:t> D’APPROBATION</a:t>
                      </a:r>
                    </a:p>
                  </a:txBody>
                  <a:tcPr marL="85679" marR="85679" marT="42840" marB="42840" anchor="ctr">
                    <a:solidFill>
                      <a:srgbClr val="79ADD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dirty="0">
                          <a:solidFill>
                            <a:schemeClr val="bg1"/>
                          </a:solidFill>
                          <a:latin typeface="Arial Narrow" panose="020B0606020202030204" pitchFamily="34" charset="0"/>
                        </a:rPr>
                        <a:t>GROUPE</a:t>
                      </a:r>
                      <a:r>
                        <a:rPr lang="fr-FR" sz="1200" b="1" baseline="0" dirty="0">
                          <a:solidFill>
                            <a:schemeClr val="bg1"/>
                          </a:solidFill>
                          <a:latin typeface="Arial Narrow" panose="020B0606020202030204" pitchFamily="34" charset="0"/>
                        </a:rPr>
                        <a:t> D’AFFECTATION</a:t>
                      </a:r>
                    </a:p>
                  </a:txBody>
                  <a:tcPr marL="85679" marR="85679" marT="42840" marB="42840" anchor="ctr">
                    <a:solidFill>
                      <a:srgbClr val="79ADDD"/>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200" b="1" cap="small" baseline="0" dirty="0">
                          <a:solidFill>
                            <a:schemeClr val="bg1"/>
                          </a:solidFill>
                          <a:latin typeface="Arial Narrow" panose="020B0606020202030204" pitchFamily="34" charset="0"/>
                        </a:rPr>
                        <a:t>PRATICIEN</a:t>
                      </a:r>
                    </a:p>
                  </a:txBody>
                  <a:tcPr marL="85679" marR="85679" marT="42840" marB="42840" anchor="ctr">
                    <a:solidFill>
                      <a:srgbClr val="79ADDD"/>
                    </a:solidFill>
                  </a:tcPr>
                </a:tc>
                <a:extLst>
                  <a:ext uri="{0D108BD9-81ED-4DB2-BD59-A6C34878D82A}">
                    <a16:rowId xmlns:a16="http://schemas.microsoft.com/office/drawing/2014/main" val="841481889"/>
                  </a:ext>
                </a:extLst>
              </a:tr>
              <a:tr h="675045">
                <a:tc vMerge="1">
                  <a:txBody>
                    <a:bodyPr/>
                    <a:lstStyle/>
                    <a:p>
                      <a:pPr algn="ctr"/>
                      <a:endParaRPr lang="fr-FR" sz="1200" b="1" dirty="0">
                        <a:solidFill>
                          <a:schemeClr val="bg1"/>
                        </a:solidFill>
                        <a:latin typeface="Arial Narrow" panose="020B0606020202030204" pitchFamily="34" charset="0"/>
                      </a:endParaRPr>
                    </a:p>
                  </a:txBody>
                  <a:tcPr marL="85679" marR="85679" marT="42840" marB="42840" anchor="ctr">
                    <a:solidFill>
                      <a:srgbClr val="79ADDD"/>
                    </a:solidFill>
                  </a:tcPr>
                </a:tc>
                <a:tc vMerge="1">
                  <a:txBody>
                    <a:bodyPr/>
                    <a:lstStyle/>
                    <a:p>
                      <a:pPr algn="ctr"/>
                      <a:endParaRPr lang="fr-FR" sz="1200" b="1" dirty="0">
                        <a:solidFill>
                          <a:schemeClr val="bg1"/>
                        </a:solidFill>
                        <a:latin typeface="Arial Narrow" panose="020B0606020202030204" pitchFamily="34" charset="0"/>
                      </a:endParaRPr>
                    </a:p>
                  </a:txBody>
                  <a:tcPr marL="85679" marR="85679" marT="42840" marB="42840" anchor="ctr">
                    <a:solidFill>
                      <a:srgbClr val="79ADDD"/>
                    </a:solidFill>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b="1" cap="small" baseline="0" dirty="0">
                          <a:solidFill>
                            <a:schemeClr val="bg1"/>
                          </a:solidFill>
                          <a:latin typeface="Arial Narrow" panose="020B0606020202030204" pitchFamily="34" charset="0"/>
                        </a:rPr>
                        <a:t>CAB transverse</a:t>
                      </a:r>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b="1" cap="small" baseline="0" dirty="0">
                          <a:solidFill>
                            <a:schemeClr val="bg1"/>
                          </a:solidFill>
                          <a:latin typeface="Arial Narrow" panose="020B0606020202030204" pitchFamily="34" charset="0"/>
                        </a:rPr>
                        <a:t>CAB clusters</a:t>
                      </a:r>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b="1" cap="small" baseline="0" dirty="0">
                          <a:solidFill>
                            <a:schemeClr val="bg1"/>
                          </a:solidFill>
                          <a:latin typeface="Arial Narrow" panose="020B0606020202030204" pitchFamily="34" charset="0"/>
                        </a:rPr>
                        <a:t>Groupe d’une entité</a:t>
                      </a:r>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b="1" cap="small" baseline="0" dirty="0">
                          <a:solidFill>
                            <a:schemeClr val="bg1"/>
                          </a:solidFill>
                          <a:latin typeface="Arial Narrow" panose="020B0606020202030204" pitchFamily="34" charset="0"/>
                        </a:rPr>
                        <a:t>Individuel</a:t>
                      </a:r>
                    </a:p>
                  </a:txBody>
                  <a:tcPr marL="85679" marR="85679" marT="42840" marB="42840" anchor="ctr">
                    <a:solidFill>
                      <a:srgbClr val="79ADDD"/>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200" b="1" cap="small" baseline="0" dirty="0">
                          <a:solidFill>
                            <a:schemeClr val="bg1"/>
                          </a:solidFill>
                          <a:latin typeface="Arial Narrow" panose="020B0606020202030204" pitchFamily="34" charset="0"/>
                        </a:rPr>
                        <a:t>Équipe affectée à la réalisation du changement</a:t>
                      </a:r>
                    </a:p>
                  </a:txBody>
                  <a:tcPr marL="85679" marR="85679" marT="42840" marB="42840" anchor="ctr">
                    <a:solidFill>
                      <a:srgbClr val="79ADDD"/>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200" b="1" cap="small" baseline="0" dirty="0">
                          <a:solidFill>
                            <a:schemeClr val="bg1"/>
                          </a:solidFill>
                          <a:latin typeface="Arial Narrow" panose="020B0606020202030204" pitchFamily="34" charset="0"/>
                        </a:rPr>
                        <a:t>Technicien des groupes de support</a:t>
                      </a:r>
                    </a:p>
                  </a:txBody>
                  <a:tcPr marL="85679" marR="85679" marT="42840" marB="42840" anchor="ctr">
                    <a:solidFill>
                      <a:srgbClr val="79ADDD"/>
                    </a:solidFill>
                  </a:tcPr>
                </a:tc>
                <a:extLst>
                  <a:ext uri="{0D108BD9-81ED-4DB2-BD59-A6C34878D82A}">
                    <a16:rowId xmlns:a16="http://schemas.microsoft.com/office/drawing/2014/main" val="3816326339"/>
                  </a:ext>
                </a:extLst>
              </a:tr>
              <a:tr h="618125">
                <a:tc>
                  <a:txBody>
                    <a:bodyPr/>
                    <a:lstStyle/>
                    <a:p>
                      <a:pPr algn="l"/>
                      <a:r>
                        <a:rPr lang="fr-FR" sz="1200" b="1" kern="1200" cap="small" baseline="0" dirty="0">
                          <a:solidFill>
                            <a:schemeClr val="accent1">
                              <a:lumMod val="50000"/>
                            </a:schemeClr>
                          </a:solidFill>
                          <a:latin typeface="Arial Narrow" panose="020B0606020202030204" pitchFamily="34" charset="0"/>
                          <a:ea typeface="+mn-ea"/>
                          <a:cs typeface="+mn-cs"/>
                        </a:rPr>
                        <a:t>CRÉER UNE DEMANDE DE CHANGEMENT</a:t>
                      </a:r>
                    </a:p>
                    <a:p>
                      <a:pPr algn="l"/>
                      <a:endParaRPr lang="fr-FR" sz="1200" b="1" kern="1200" cap="small" baseline="0" dirty="0">
                        <a:solidFill>
                          <a:schemeClr val="accent1">
                            <a:lumMod val="50000"/>
                          </a:schemeClr>
                        </a:solidFill>
                        <a:latin typeface="Arial Narrow" panose="020B060602020203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fr-FR" sz="1100" kern="1200" baseline="0" dirty="0">
                          <a:solidFill>
                            <a:schemeClr val="accent1">
                              <a:lumMod val="50000"/>
                            </a:schemeClr>
                          </a:solidFill>
                          <a:latin typeface="Arial Narrow" panose="020B0606020202030204" pitchFamily="34" charset="0"/>
                          <a:ea typeface="+mn-ea"/>
                          <a:cs typeface="+mn-cs"/>
                        </a:rPr>
                        <a:t>Durant cette activité, la demande de changement est créée et toutes les informations requises pour l’analyse et l’autorisation sont fournies. Une fois que les informations sont consolidées et vérifiées par le demandeur, elle est soumise pour instruction</a:t>
                      </a:r>
                    </a:p>
                  </a:txBody>
                  <a:tcPr marL="85679" marR="85679" marT="42840" marB="42840"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u="none" strike="noStrike" kern="1200" dirty="0">
                          <a:solidFill>
                            <a:srgbClr val="C00000"/>
                          </a:solidFill>
                          <a:effectLst/>
                          <a:latin typeface="Arial" panose="020B0604020202020204" pitchFamily="34" charset="0"/>
                          <a:ea typeface="+mn-ea"/>
                          <a:cs typeface="Arial" panose="020B0604020202020204" pitchFamily="34" charset="0"/>
                        </a:rPr>
                        <a:t>A</a:t>
                      </a:r>
                      <a:r>
                        <a:rPr lang="fr-FR" sz="1400" b="1" u="none" strike="noStrike" kern="1200" baseline="0" dirty="0">
                          <a:solidFill>
                            <a:srgbClr val="C00000"/>
                          </a:solidFill>
                          <a:effectLst/>
                          <a:latin typeface="Arial" panose="020B0604020202020204" pitchFamily="34" charset="0"/>
                          <a:ea typeface="+mn-ea"/>
                          <a:cs typeface="Arial" panose="020B0604020202020204" pitchFamily="34" charset="0"/>
                        </a:rPr>
                        <a:t> / R</a:t>
                      </a:r>
                      <a:endParaRPr lang="fr-FR" sz="1400" b="1" u="none" strike="noStrike" kern="1200" dirty="0">
                        <a:solidFill>
                          <a:srgbClr val="C00000"/>
                        </a:solidFill>
                        <a:effectLst/>
                        <a:latin typeface="Arial" panose="020B0604020202020204" pitchFamily="34" charset="0"/>
                        <a:ea typeface="+mn-ea"/>
                        <a:cs typeface="Arial" panose="020B0604020202020204" pitchFamily="34" charset="0"/>
                      </a:endParaRPr>
                    </a:p>
                  </a:txBody>
                  <a:tcPr marL="85679" marR="85679" marT="42840" marB="42840"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dirty="0">
                          <a:solidFill>
                            <a:srgbClr val="C00000"/>
                          </a:solidFill>
                          <a:latin typeface="Arial" panose="020B0604020202020204" pitchFamily="34" charset="0"/>
                          <a:cs typeface="Arial" panose="020B0604020202020204" pitchFamily="34" charset="0"/>
                        </a:rPr>
                        <a:t>-</a:t>
                      </a:r>
                    </a:p>
                  </a:txBody>
                  <a:tcPr marL="85679" marR="85679" marT="42840" marB="42840" anchor="ctr">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fr-FR" sz="1400" b="1" kern="1200" cap="all" baseline="0" dirty="0">
                          <a:solidFill>
                            <a:srgbClr val="C00000"/>
                          </a:solidFill>
                          <a:latin typeface="Arial" panose="020B0604020202020204" pitchFamily="34" charset="0"/>
                          <a:ea typeface="+mn-ea"/>
                          <a:cs typeface="Arial" panose="020B0604020202020204" pitchFamily="34" charset="0"/>
                        </a:rPr>
                        <a:t>-</a:t>
                      </a:r>
                    </a:p>
                  </a:txBody>
                  <a:tcPr marL="64260" marR="64260" marT="0" marB="0" anchor="ctr">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fr-FR" sz="1400" b="1" kern="1200" cap="all" baseline="0" dirty="0">
                        <a:solidFill>
                          <a:srgbClr val="C00000"/>
                        </a:solidFill>
                        <a:latin typeface="Arial" panose="020B0604020202020204" pitchFamily="34" charset="0"/>
                        <a:ea typeface="+mn-ea"/>
                        <a:cs typeface="Arial" panose="020B0604020202020204" pitchFamily="34" charset="0"/>
                      </a:endParaRPr>
                    </a:p>
                  </a:txBody>
                  <a:tcPr marL="64260" marR="64260" marT="0" marB="0" anchor="ctr">
                    <a:solidFill>
                      <a:schemeClr val="bg1"/>
                    </a:solidFill>
                  </a:tcPr>
                </a:tc>
                <a:extLst>
                  <a:ext uri="{0D108BD9-81ED-4DB2-BD59-A6C34878D82A}">
                    <a16:rowId xmlns:a16="http://schemas.microsoft.com/office/drawing/2014/main" val="1251449054"/>
                  </a:ext>
                </a:extLst>
              </a:tr>
              <a:tr h="640343">
                <a:tc>
                  <a:txBody>
                    <a:bodyPr/>
                    <a:lstStyle/>
                    <a:p>
                      <a:pPr algn="l"/>
                      <a:r>
                        <a:rPr lang="fr-FR" sz="1200" b="1" kern="1200" cap="small" baseline="0" dirty="0">
                          <a:solidFill>
                            <a:schemeClr val="accent1">
                              <a:lumMod val="50000"/>
                            </a:schemeClr>
                          </a:solidFill>
                          <a:latin typeface="Arial Narrow" panose="020B0606020202030204" pitchFamily="34" charset="0"/>
                          <a:ea typeface="+mn-ea"/>
                          <a:cs typeface="+mn-cs"/>
                        </a:rPr>
                        <a:t>ANALYSER ET ÉVALUER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100" kern="1200" baseline="0" dirty="0">
                        <a:solidFill>
                          <a:schemeClr val="accent1">
                            <a:lumMod val="50000"/>
                          </a:schemeClr>
                        </a:solidFill>
                        <a:latin typeface="Arial Narrow" panose="020B060602020203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fr-FR" sz="1100" kern="1200" baseline="0" dirty="0">
                          <a:solidFill>
                            <a:schemeClr val="accent1">
                              <a:lumMod val="50000"/>
                            </a:schemeClr>
                          </a:solidFill>
                          <a:latin typeface="Arial Narrow" panose="020B0606020202030204" pitchFamily="34" charset="0"/>
                          <a:ea typeface="+mn-ea"/>
                          <a:cs typeface="+mn-cs"/>
                        </a:rPr>
                        <a:t>A cette étape, la catégorisation du changement, l’analyse détaillée des risques et impacts est réalisée. Les changements urgents sont identifiés et la procédure de changement d’urgence est initiée.</a:t>
                      </a:r>
                    </a:p>
                  </a:txBody>
                  <a:tcPr marL="85679" marR="85679" marT="42840" marB="42840"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u="none" strike="noStrike" kern="1200" dirty="0">
                          <a:solidFill>
                            <a:srgbClr val="C00000"/>
                          </a:solidFill>
                          <a:effectLst/>
                          <a:latin typeface="Arial" panose="020B0604020202020204" pitchFamily="34" charset="0"/>
                          <a:ea typeface="+mn-ea"/>
                          <a:cs typeface="Arial" panose="020B0604020202020204" pitchFamily="34" charset="0"/>
                        </a:rPr>
                        <a:t>C</a:t>
                      </a:r>
                    </a:p>
                  </a:txBody>
                  <a:tcPr marL="85679" marR="85679" marT="42840" marB="42840" anchor="ctr">
                    <a:solidFill>
                      <a:schemeClr val="bg1"/>
                    </a:solidFill>
                  </a:tcPr>
                </a:tc>
                <a:tc>
                  <a:txBody>
                    <a:bodyPr/>
                    <a:lstStyle/>
                    <a:p>
                      <a:pPr algn="ctr"/>
                      <a:r>
                        <a:rPr lang="fr-FR" sz="1400" b="1" dirty="0">
                          <a:solidFill>
                            <a:srgbClr val="C00000"/>
                          </a:solidFill>
                          <a:latin typeface="Arial" panose="020B0604020202020204" pitchFamily="34" charset="0"/>
                          <a:cs typeface="Arial" panose="020B0604020202020204" pitchFamily="34" charset="0"/>
                        </a:rPr>
                        <a:t>-</a:t>
                      </a:r>
                    </a:p>
                  </a:txBody>
                  <a:tcPr marL="85679" marR="85679" marT="42840" marB="42840" anchor="ctr">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fr-FR" sz="1400" b="1" u="none" strike="noStrike" kern="1200" dirty="0">
                          <a:solidFill>
                            <a:srgbClr val="C00000"/>
                          </a:solidFill>
                          <a:effectLst/>
                          <a:latin typeface="Arial" panose="020B0604020202020204" pitchFamily="34" charset="0"/>
                          <a:ea typeface="+mn-ea"/>
                          <a:cs typeface="Arial" panose="020B0604020202020204" pitchFamily="34" charset="0"/>
                        </a:rPr>
                        <a:t>A</a:t>
                      </a:r>
                      <a:r>
                        <a:rPr lang="fr-FR" sz="1400" b="1" u="none" strike="noStrike" kern="1200" baseline="0" dirty="0">
                          <a:solidFill>
                            <a:srgbClr val="C00000"/>
                          </a:solidFill>
                          <a:effectLst/>
                          <a:latin typeface="Arial" panose="020B0604020202020204" pitchFamily="34" charset="0"/>
                          <a:ea typeface="+mn-ea"/>
                          <a:cs typeface="Arial" panose="020B0604020202020204" pitchFamily="34" charset="0"/>
                        </a:rPr>
                        <a:t> / R</a:t>
                      </a:r>
                      <a:endParaRPr lang="fr-FR" sz="1400" b="1" u="none" strike="noStrike" kern="1200" dirty="0">
                        <a:solidFill>
                          <a:srgbClr val="C00000"/>
                        </a:solidFill>
                        <a:effectLst/>
                        <a:latin typeface="Arial" panose="020B0604020202020204" pitchFamily="34" charset="0"/>
                        <a:ea typeface="+mn-ea"/>
                        <a:cs typeface="Arial" panose="020B0604020202020204" pitchFamily="34" charset="0"/>
                      </a:endParaRPr>
                    </a:p>
                  </a:txBody>
                  <a:tcPr marL="64260" marR="64260" marT="0" marB="0" anchor="ctr">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fr-FR" sz="1400" b="1" u="none" strike="noStrike" kern="1200" dirty="0">
                        <a:solidFill>
                          <a:srgbClr val="C00000"/>
                        </a:solidFill>
                        <a:effectLst/>
                        <a:latin typeface="Arial" panose="020B0604020202020204" pitchFamily="34" charset="0"/>
                        <a:ea typeface="+mn-ea"/>
                        <a:cs typeface="Arial" panose="020B0604020202020204" pitchFamily="34" charset="0"/>
                      </a:endParaRPr>
                    </a:p>
                  </a:txBody>
                  <a:tcPr marL="64260" marR="64260" marT="0" marB="0" anchor="ctr">
                    <a:solidFill>
                      <a:schemeClr val="bg1"/>
                    </a:solidFill>
                  </a:tcPr>
                </a:tc>
                <a:extLst>
                  <a:ext uri="{0D108BD9-81ED-4DB2-BD59-A6C34878D82A}">
                    <a16:rowId xmlns:a16="http://schemas.microsoft.com/office/drawing/2014/main" val="422190714"/>
                  </a:ext>
                </a:extLst>
              </a:tr>
              <a:tr h="667399">
                <a:tc>
                  <a:txBody>
                    <a:bodyPr/>
                    <a:lstStyle/>
                    <a:p>
                      <a:pPr algn="l"/>
                      <a:r>
                        <a:rPr lang="fr-FR" sz="1200" b="1" kern="1200" cap="small" baseline="0" dirty="0">
                          <a:solidFill>
                            <a:schemeClr val="accent1">
                              <a:lumMod val="50000"/>
                            </a:schemeClr>
                          </a:solidFill>
                          <a:latin typeface="Arial Narrow" panose="020B0606020202030204" pitchFamily="34" charset="0"/>
                          <a:ea typeface="+mn-ea"/>
                          <a:cs typeface="+mn-cs"/>
                        </a:rPr>
                        <a:t>AUTORISER</a:t>
                      </a:r>
                    </a:p>
                    <a:p>
                      <a:pPr algn="l"/>
                      <a:endParaRPr lang="fr-FR" sz="1200" b="1" kern="1200" cap="small" baseline="0" dirty="0">
                        <a:solidFill>
                          <a:schemeClr val="accent1">
                            <a:lumMod val="50000"/>
                          </a:schemeClr>
                        </a:solidFill>
                        <a:latin typeface="Arial Narrow" panose="020B060602020203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fr-FR" sz="1100" kern="1200" baseline="0" dirty="0">
                          <a:solidFill>
                            <a:schemeClr val="accent1">
                              <a:lumMod val="50000"/>
                            </a:schemeClr>
                          </a:solidFill>
                          <a:latin typeface="Arial Narrow" panose="020B0606020202030204" pitchFamily="34" charset="0"/>
                          <a:ea typeface="+mn-ea"/>
                          <a:cs typeface="+mn-cs"/>
                        </a:rPr>
                        <a:t>Toutes les approbations nécessaires doivent être obtenues pour traiter le changement. </a:t>
                      </a:r>
                    </a:p>
                    <a:p>
                      <a:pPr marL="0" marR="0" lvl="0" indent="0" algn="just" defTabSz="914400" rtl="0" eaLnBrk="1" fontAlgn="auto" latinLnBrk="0" hangingPunct="1">
                        <a:lnSpc>
                          <a:spcPct val="100000"/>
                        </a:lnSpc>
                        <a:spcBef>
                          <a:spcPts val="0"/>
                        </a:spcBef>
                        <a:spcAft>
                          <a:spcPts val="0"/>
                        </a:spcAft>
                        <a:buClrTx/>
                        <a:buSzTx/>
                        <a:buFontTx/>
                        <a:buNone/>
                        <a:tabLst/>
                        <a:defRPr/>
                      </a:pPr>
                      <a:r>
                        <a:rPr lang="fr-FR" sz="1100" kern="1200" baseline="0" dirty="0">
                          <a:solidFill>
                            <a:schemeClr val="accent1">
                              <a:lumMod val="50000"/>
                            </a:schemeClr>
                          </a:solidFill>
                          <a:latin typeface="Arial Narrow" panose="020B0606020202030204" pitchFamily="34" charset="0"/>
                          <a:ea typeface="+mn-ea"/>
                          <a:cs typeface="+mn-cs"/>
                        </a:rPr>
                        <a:t>Lorsqu’il est approuvé, le changement est planifié pour sa mise en œuvre.</a:t>
                      </a:r>
                    </a:p>
                  </a:txBody>
                  <a:tcPr marL="85679" marR="85679" marT="42840" marB="42840" anchor="ctr">
                    <a:solidFill>
                      <a:schemeClr val="bg1"/>
                    </a:solidFill>
                  </a:tcPr>
                </a:tc>
                <a:tc>
                  <a:txBody>
                    <a:bodyPr/>
                    <a:lstStyle/>
                    <a:p>
                      <a:pPr marL="0" algn="ctr" defTabSz="914400" rtl="0" eaLnBrk="1" latinLnBrk="0" hangingPunct="1"/>
                      <a:r>
                        <a:rPr lang="fr-FR" sz="1400" b="1" kern="1200" dirty="0">
                          <a:solidFill>
                            <a:srgbClr val="C00000"/>
                          </a:solidFill>
                          <a:latin typeface="Arial" panose="020B0604020202020204" pitchFamily="34" charset="0"/>
                          <a:ea typeface="+mn-ea"/>
                          <a:cs typeface="Arial" panose="020B0604020202020204" pitchFamily="34" charset="0"/>
                        </a:rPr>
                        <a:t>I</a:t>
                      </a:r>
                    </a:p>
                  </a:txBody>
                  <a:tcPr marL="85679" marR="85679" marT="42840" marB="42840"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u="none" strike="noStrike" kern="1200" dirty="0">
                          <a:solidFill>
                            <a:srgbClr val="C00000"/>
                          </a:solidFill>
                          <a:effectLst/>
                          <a:latin typeface="Arial" panose="020B0604020202020204" pitchFamily="34" charset="0"/>
                          <a:ea typeface="+mn-ea"/>
                          <a:cs typeface="Arial" panose="020B0604020202020204" pitchFamily="34" charset="0"/>
                        </a:rPr>
                        <a:t>A</a:t>
                      </a:r>
                      <a:r>
                        <a:rPr lang="fr-FR" sz="1400" b="1" u="none" strike="noStrike" kern="1200" baseline="0" dirty="0">
                          <a:solidFill>
                            <a:srgbClr val="C00000"/>
                          </a:solidFill>
                          <a:effectLst/>
                          <a:latin typeface="Arial" panose="020B0604020202020204" pitchFamily="34" charset="0"/>
                          <a:ea typeface="+mn-ea"/>
                          <a:cs typeface="Arial" panose="020B0604020202020204" pitchFamily="34" charset="0"/>
                        </a:rPr>
                        <a:t> / R</a:t>
                      </a:r>
                      <a:endParaRPr lang="fr-FR" sz="1400" b="1" u="none" strike="noStrike" kern="1200" dirty="0">
                        <a:solidFill>
                          <a:srgbClr val="C00000"/>
                        </a:solidFill>
                        <a:effectLst/>
                        <a:latin typeface="Arial" panose="020B0604020202020204" pitchFamily="34" charset="0"/>
                        <a:ea typeface="+mn-ea"/>
                        <a:cs typeface="Arial" panose="020B0604020202020204" pitchFamily="34" charset="0"/>
                      </a:endParaRPr>
                    </a:p>
                  </a:txBody>
                  <a:tcPr marL="85679" marR="85679" marT="42840" marB="42840" anchor="ctr">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fr-FR" sz="1400" b="1" u="none" strike="noStrike" kern="1200" dirty="0">
                          <a:solidFill>
                            <a:srgbClr val="C00000"/>
                          </a:solidFill>
                          <a:effectLst/>
                          <a:latin typeface="Arial" panose="020B0604020202020204" pitchFamily="34" charset="0"/>
                          <a:ea typeface="+mn-ea"/>
                          <a:cs typeface="Arial" panose="020B0604020202020204" pitchFamily="34" charset="0"/>
                        </a:rPr>
                        <a:t>I</a:t>
                      </a:r>
                    </a:p>
                  </a:txBody>
                  <a:tcPr marL="64260" marR="64260" marT="0" marB="0" anchor="ctr">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fr-FR" sz="1400" b="1" u="none" strike="noStrike" kern="1200" dirty="0">
                        <a:solidFill>
                          <a:srgbClr val="C00000"/>
                        </a:solidFill>
                        <a:effectLst/>
                        <a:latin typeface="Arial" panose="020B0604020202020204" pitchFamily="34" charset="0"/>
                        <a:ea typeface="+mn-ea"/>
                        <a:cs typeface="Arial" panose="020B0604020202020204" pitchFamily="34" charset="0"/>
                      </a:endParaRPr>
                    </a:p>
                  </a:txBody>
                  <a:tcPr marL="64260" marR="64260" marT="0" marB="0" anchor="ctr">
                    <a:solidFill>
                      <a:schemeClr val="bg1"/>
                    </a:solidFill>
                  </a:tcPr>
                </a:tc>
                <a:extLst>
                  <a:ext uri="{0D108BD9-81ED-4DB2-BD59-A6C34878D82A}">
                    <a16:rowId xmlns:a16="http://schemas.microsoft.com/office/drawing/2014/main" val="1431426819"/>
                  </a:ext>
                </a:extLst>
              </a:tr>
              <a:tr h="658381">
                <a:tc>
                  <a:txBody>
                    <a:bodyPr/>
                    <a:lstStyle/>
                    <a:p>
                      <a:pPr algn="l"/>
                      <a:r>
                        <a:rPr lang="fr-FR" sz="1200" b="1" kern="1200" cap="small" baseline="0" dirty="0">
                          <a:solidFill>
                            <a:schemeClr val="accent1">
                              <a:lumMod val="50000"/>
                            </a:schemeClr>
                          </a:solidFill>
                          <a:latin typeface="Arial Narrow" panose="020B0606020202030204" pitchFamily="34" charset="0"/>
                          <a:ea typeface="+mn-ea"/>
                          <a:cs typeface="+mn-cs"/>
                        </a:rPr>
                        <a:t>IMPLÉMENTER</a:t>
                      </a:r>
                    </a:p>
                    <a:p>
                      <a:pPr algn="l"/>
                      <a:endParaRPr lang="fr-FR" sz="1200" b="1" kern="1200" cap="small" baseline="0" dirty="0">
                        <a:solidFill>
                          <a:schemeClr val="accent1">
                            <a:lumMod val="50000"/>
                          </a:schemeClr>
                        </a:solidFill>
                        <a:latin typeface="Arial Narrow" panose="020B060602020203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fr-FR" sz="1100" kern="1200" baseline="0" dirty="0">
                          <a:solidFill>
                            <a:schemeClr val="accent1">
                              <a:lumMod val="50000"/>
                            </a:schemeClr>
                          </a:solidFill>
                          <a:latin typeface="Arial Narrow" panose="020B0606020202030204" pitchFamily="34" charset="0"/>
                          <a:ea typeface="+mn-ea"/>
                          <a:cs typeface="+mn-cs"/>
                        </a:rPr>
                        <a:t>Lorsque le changement est approuvé, le coordinateur s’assure de la bonne réalisation de chaque étape nécessaire à la complétude du changement.</a:t>
                      </a:r>
                    </a:p>
                  </a:txBody>
                  <a:tcPr marL="85679" marR="85679" marT="42840" marB="42840"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rgbClr val="C00000"/>
                          </a:solidFill>
                          <a:latin typeface="Arial" panose="020B0604020202020204" pitchFamily="34" charset="0"/>
                          <a:ea typeface="+mn-ea"/>
                          <a:cs typeface="Arial" panose="020B0604020202020204" pitchFamily="34" charset="0"/>
                        </a:rPr>
                        <a:t>I</a:t>
                      </a:r>
                    </a:p>
                  </a:txBody>
                  <a:tcPr marL="85679" marR="85679" marT="42840" marB="42840" anchor="ctr">
                    <a:solidFill>
                      <a:schemeClr val="bg1"/>
                    </a:solidFill>
                  </a:tcPr>
                </a:tc>
                <a:tc>
                  <a:txBody>
                    <a:bodyPr/>
                    <a:lstStyle/>
                    <a:p>
                      <a:pPr algn="ctr"/>
                      <a:r>
                        <a:rPr lang="fr-FR" sz="1400" b="1" dirty="0">
                          <a:solidFill>
                            <a:srgbClr val="C00000"/>
                          </a:solidFill>
                          <a:latin typeface="Arial" panose="020B0604020202020204" pitchFamily="34" charset="0"/>
                          <a:cs typeface="Arial" panose="020B0604020202020204" pitchFamily="34" charset="0"/>
                        </a:rPr>
                        <a:t>C</a:t>
                      </a:r>
                    </a:p>
                  </a:txBody>
                  <a:tcPr marL="85679" marR="85679" marT="42840" marB="42840" anchor="ctr">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fr-FR" sz="1400" b="1" u="none" strike="noStrike" kern="1200" dirty="0">
                          <a:solidFill>
                            <a:srgbClr val="C00000"/>
                          </a:solidFill>
                          <a:effectLst/>
                          <a:latin typeface="Arial" panose="020B0604020202020204" pitchFamily="34" charset="0"/>
                          <a:ea typeface="+mn-ea"/>
                          <a:cs typeface="Arial" panose="020B0604020202020204" pitchFamily="34" charset="0"/>
                        </a:rPr>
                        <a:t>A</a:t>
                      </a:r>
                      <a:r>
                        <a:rPr lang="fr-FR" sz="1400" b="1" u="none" strike="noStrike" kern="1200" baseline="0" dirty="0">
                          <a:solidFill>
                            <a:srgbClr val="C00000"/>
                          </a:solidFill>
                          <a:effectLst/>
                          <a:latin typeface="Arial" panose="020B0604020202020204" pitchFamily="34" charset="0"/>
                          <a:ea typeface="+mn-ea"/>
                          <a:cs typeface="Arial" panose="020B0604020202020204" pitchFamily="34" charset="0"/>
                        </a:rPr>
                        <a:t> / R</a:t>
                      </a:r>
                      <a:endParaRPr lang="fr-FR" sz="1400" b="1" u="none" strike="noStrike" kern="1200" dirty="0">
                        <a:solidFill>
                          <a:srgbClr val="C00000"/>
                        </a:solidFill>
                        <a:effectLst/>
                        <a:latin typeface="Arial" panose="020B0604020202020204" pitchFamily="34" charset="0"/>
                        <a:ea typeface="+mn-ea"/>
                        <a:cs typeface="Arial" panose="020B0604020202020204" pitchFamily="34" charset="0"/>
                      </a:endParaRPr>
                    </a:p>
                  </a:txBody>
                  <a:tcPr marL="64260" marR="64260" marT="0" marB="0" anchor="ctr">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fr-FR" sz="1400" b="1" u="none" strike="noStrike" kern="1200" baseline="0" dirty="0">
                          <a:solidFill>
                            <a:srgbClr val="C00000"/>
                          </a:solidFill>
                          <a:effectLst/>
                          <a:latin typeface="Arial" panose="020B0604020202020204" pitchFamily="34" charset="0"/>
                          <a:ea typeface="+mn-ea"/>
                          <a:cs typeface="Arial" panose="020B0604020202020204" pitchFamily="34" charset="0"/>
                        </a:rPr>
                        <a:t>R</a:t>
                      </a:r>
                      <a:endParaRPr lang="fr-FR" sz="1400" b="1" u="none" strike="noStrike" kern="1200" dirty="0">
                        <a:solidFill>
                          <a:srgbClr val="C00000"/>
                        </a:solidFill>
                        <a:effectLst/>
                        <a:latin typeface="Arial" panose="020B0604020202020204" pitchFamily="34" charset="0"/>
                        <a:ea typeface="+mn-ea"/>
                        <a:cs typeface="Arial" panose="020B0604020202020204" pitchFamily="34" charset="0"/>
                      </a:endParaRPr>
                    </a:p>
                  </a:txBody>
                  <a:tcPr marL="64260" marR="64260" marT="0" marB="0" anchor="ctr">
                    <a:solidFill>
                      <a:schemeClr val="bg1"/>
                    </a:solidFill>
                  </a:tcPr>
                </a:tc>
                <a:extLst>
                  <a:ext uri="{0D108BD9-81ED-4DB2-BD59-A6C34878D82A}">
                    <a16:rowId xmlns:a16="http://schemas.microsoft.com/office/drawing/2014/main" val="4129796126"/>
                  </a:ext>
                </a:extLst>
              </a:tr>
              <a:tr h="829164">
                <a:tc>
                  <a:txBody>
                    <a:bodyPr/>
                    <a:lstStyle/>
                    <a:p>
                      <a:pPr algn="l"/>
                      <a:r>
                        <a:rPr lang="fr-FR" sz="1200" b="1" kern="1200" cap="small" baseline="0" dirty="0">
                          <a:solidFill>
                            <a:schemeClr val="accent1">
                              <a:lumMod val="50000"/>
                            </a:schemeClr>
                          </a:solidFill>
                          <a:latin typeface="Arial Narrow" panose="020B0606020202030204" pitchFamily="34" charset="0"/>
                          <a:ea typeface="+mn-ea"/>
                          <a:cs typeface="+mn-cs"/>
                        </a:rPr>
                        <a:t>REVOIR ET FERMER</a:t>
                      </a:r>
                    </a:p>
                    <a:p>
                      <a:pPr algn="l"/>
                      <a:endParaRPr lang="fr-FR" sz="1100" kern="1200" baseline="0" dirty="0">
                        <a:solidFill>
                          <a:schemeClr val="accent1">
                            <a:lumMod val="50000"/>
                          </a:schemeClr>
                        </a:solidFill>
                        <a:latin typeface="Arial Narrow" panose="020B060602020203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fr-FR" sz="1100" kern="1200" baseline="0" dirty="0">
                          <a:solidFill>
                            <a:schemeClr val="accent1">
                              <a:lumMod val="50000"/>
                            </a:schemeClr>
                          </a:solidFill>
                          <a:latin typeface="Arial Narrow" panose="020B0606020202030204" pitchFamily="34" charset="0"/>
                          <a:ea typeface="+mn-ea"/>
                          <a:cs typeface="+mn-cs"/>
                        </a:rPr>
                        <a:t>Tous les changements passent par une Revue Post Implémentation (P.I.R.) pour valider que le changement a été correctement implémenté et qu’aucun risque inacceptable n’a été identifié durant la réalisation. Une P.I.R. plus complète peut être demandée par le Change Manager</a:t>
                      </a:r>
                    </a:p>
                  </a:txBody>
                  <a:tcPr marL="85679" marR="85679" marT="42840" marB="42840" anchor="ctr">
                    <a:solidFill>
                      <a:schemeClr val="bg1"/>
                    </a:solidFill>
                  </a:tcPr>
                </a:tc>
                <a:tc>
                  <a:txBody>
                    <a:bodyPr/>
                    <a:lstStyle/>
                    <a:p>
                      <a:pPr marL="0" algn="ctr" defTabSz="914400" rtl="0" eaLnBrk="1" latinLnBrk="0" hangingPunct="1"/>
                      <a:r>
                        <a:rPr lang="fr-FR" sz="1400" b="1" kern="1200" dirty="0">
                          <a:solidFill>
                            <a:srgbClr val="C00000"/>
                          </a:solidFill>
                          <a:latin typeface="Arial" panose="020B0604020202020204" pitchFamily="34" charset="0"/>
                          <a:ea typeface="+mn-ea"/>
                          <a:cs typeface="Arial" panose="020B0604020202020204" pitchFamily="34" charset="0"/>
                        </a:rPr>
                        <a:t>C</a:t>
                      </a:r>
                    </a:p>
                  </a:txBody>
                  <a:tcPr marL="85679" marR="85679" marT="42840" marB="42840" anchor="ctr">
                    <a:solidFill>
                      <a:schemeClr val="bg1"/>
                    </a:solidFill>
                  </a:tcPr>
                </a:tc>
                <a:tc>
                  <a:txBody>
                    <a:bodyPr/>
                    <a:lstStyle/>
                    <a:p>
                      <a:pPr algn="ctr"/>
                      <a:r>
                        <a:rPr lang="fr-FR" sz="1400" b="1" dirty="0">
                          <a:solidFill>
                            <a:srgbClr val="C00000"/>
                          </a:solidFill>
                          <a:latin typeface="Arial" panose="020B0604020202020204" pitchFamily="34" charset="0"/>
                          <a:cs typeface="Arial" panose="020B0604020202020204" pitchFamily="34" charset="0"/>
                        </a:rPr>
                        <a:t>I</a:t>
                      </a:r>
                    </a:p>
                  </a:txBody>
                  <a:tcPr marL="85679" marR="85679" marT="42840" marB="42840" anchor="ctr">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fr-FR" sz="1400" b="1" u="none" strike="noStrike" kern="1200" dirty="0">
                          <a:solidFill>
                            <a:srgbClr val="C00000"/>
                          </a:solidFill>
                          <a:effectLst/>
                          <a:latin typeface="Arial" panose="020B0604020202020204" pitchFamily="34" charset="0"/>
                          <a:ea typeface="+mn-ea"/>
                          <a:cs typeface="Arial" panose="020B0604020202020204" pitchFamily="34" charset="0"/>
                        </a:rPr>
                        <a:t>A</a:t>
                      </a:r>
                      <a:r>
                        <a:rPr lang="fr-FR" sz="1400" b="1" u="none" strike="noStrike" kern="1200" baseline="0" dirty="0">
                          <a:solidFill>
                            <a:srgbClr val="C00000"/>
                          </a:solidFill>
                          <a:effectLst/>
                          <a:latin typeface="Arial" panose="020B0604020202020204" pitchFamily="34" charset="0"/>
                          <a:ea typeface="+mn-ea"/>
                          <a:cs typeface="Arial" panose="020B0604020202020204" pitchFamily="34" charset="0"/>
                        </a:rPr>
                        <a:t> / R</a:t>
                      </a:r>
                      <a:endParaRPr lang="fr-FR" sz="1400" b="1" u="none" strike="noStrike" kern="1200" dirty="0">
                        <a:solidFill>
                          <a:srgbClr val="C00000"/>
                        </a:solidFill>
                        <a:effectLst/>
                        <a:latin typeface="Arial" panose="020B0604020202020204" pitchFamily="34" charset="0"/>
                        <a:ea typeface="+mn-ea"/>
                        <a:cs typeface="Arial" panose="020B0604020202020204" pitchFamily="34" charset="0"/>
                      </a:endParaRPr>
                    </a:p>
                  </a:txBody>
                  <a:tcPr marL="64260" marR="64260" marT="0" marB="0" anchor="ctr">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fr-FR" sz="1400" b="1" u="none" strike="noStrike" kern="1200" dirty="0">
                        <a:solidFill>
                          <a:srgbClr val="C00000"/>
                        </a:solidFill>
                        <a:effectLst/>
                        <a:latin typeface="Arial" panose="020B0604020202020204" pitchFamily="34" charset="0"/>
                        <a:ea typeface="+mn-ea"/>
                        <a:cs typeface="Arial" panose="020B0604020202020204" pitchFamily="34" charset="0"/>
                      </a:endParaRPr>
                    </a:p>
                  </a:txBody>
                  <a:tcPr marL="64260" marR="64260" marT="0" marB="0" anchor="ctr">
                    <a:solidFill>
                      <a:schemeClr val="bg1"/>
                    </a:solidFill>
                  </a:tcPr>
                </a:tc>
                <a:extLst>
                  <a:ext uri="{0D108BD9-81ED-4DB2-BD59-A6C34878D82A}">
                    <a16:rowId xmlns:a16="http://schemas.microsoft.com/office/drawing/2014/main" val="3923017723"/>
                  </a:ext>
                </a:extLst>
              </a:tr>
            </a:tbl>
          </a:graphicData>
        </a:graphic>
      </p:graphicFrame>
      <p:sp>
        <p:nvSpPr>
          <p:cNvPr id="17" name="Rectangle 16"/>
          <p:cNvSpPr/>
          <p:nvPr/>
        </p:nvSpPr>
        <p:spPr>
          <a:xfrm>
            <a:off x="0" y="6581001"/>
            <a:ext cx="4516016" cy="276999"/>
          </a:xfrm>
          <a:prstGeom prst="rect">
            <a:avLst/>
          </a:prstGeom>
          <a:solidFill>
            <a:schemeClr val="bg1">
              <a:lumMod val="50000"/>
            </a:schemeClr>
          </a:solidFill>
        </p:spPr>
        <p:txBody>
          <a:bodyPr wrap="square">
            <a:spAutoFit/>
          </a:bodyPr>
          <a:lstStyle/>
          <a:p>
            <a:pPr>
              <a:defRPr/>
            </a:pPr>
            <a:r>
              <a:rPr lang="fr-FR" sz="1200" b="1" cap="all" dirty="0">
                <a:solidFill>
                  <a:schemeClr val="bg1"/>
                </a:solidFill>
                <a:latin typeface="Arial Narrow" panose="020B0606020202030204" pitchFamily="34" charset="0"/>
              </a:rPr>
              <a:t>A : Autorité – R : Réalise – C : consulté – I : Informé</a:t>
            </a:r>
          </a:p>
        </p:txBody>
      </p:sp>
      <p:sp>
        <p:nvSpPr>
          <p:cNvPr id="3" name="Rectangle 2"/>
          <p:cNvSpPr/>
          <p:nvPr/>
        </p:nvSpPr>
        <p:spPr>
          <a:xfrm>
            <a:off x="9065" y="6225270"/>
            <a:ext cx="12173870" cy="307777"/>
          </a:xfrm>
          <a:prstGeom prst="rect">
            <a:avLst/>
          </a:prstGeom>
        </p:spPr>
        <p:txBody>
          <a:bodyPr wrap="square">
            <a:spAutoFit/>
          </a:bodyPr>
          <a:lstStyle/>
          <a:p>
            <a:r>
              <a:rPr lang="fr-FR" sz="1400" b="1" cap="small" dirty="0">
                <a:solidFill>
                  <a:srgbClr val="C00000"/>
                </a:solidFill>
                <a:latin typeface="Arial Narrow" panose="020B0606020202030204" pitchFamily="34" charset="0"/>
              </a:rPr>
              <a:t>Le groupe gestionnaire n’est pas un rôle du processus. C’est un champ technique ajouté pour activer le système d’approbation des changements</a:t>
            </a:r>
            <a:endParaRPr lang="fr-FR" sz="1400" dirty="0">
              <a:solidFill>
                <a:srgbClr val="C00000"/>
              </a:solidFill>
            </a:endParaRPr>
          </a:p>
        </p:txBody>
      </p:sp>
    </p:spTree>
    <p:extLst>
      <p:ext uri="{BB962C8B-B14F-4D97-AF65-F5344CB8AC3E}">
        <p14:creationId xmlns:p14="http://schemas.microsoft.com/office/powerpoint/2010/main" val="74196310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4DCD56182844C4AAF89D0AB3DD49D39" ma:contentTypeVersion="0" ma:contentTypeDescription="Crée un document." ma:contentTypeScope="" ma:versionID="ba02d85ec33efd9a4f905d50815adcdd">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502E76-AB7E-4C9F-997D-0390F25F1955}">
  <ds:schemaRefs>
    <ds:schemaRef ds:uri="http://schemas.microsoft.com/sharepoint/v3/contenttype/forms"/>
  </ds:schemaRefs>
</ds:datastoreItem>
</file>

<file path=customXml/itemProps2.xml><?xml version="1.0" encoding="utf-8"?>
<ds:datastoreItem xmlns:ds="http://schemas.openxmlformats.org/officeDocument/2006/customXml" ds:itemID="{A2D65C9D-7E5E-4EEB-9F00-689FC5D15A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2998A4A-8D34-4D96-AA47-9ED3D7DB827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1945</TotalTime>
  <Words>1281</Words>
  <Application>Microsoft Office PowerPoint</Application>
  <PresentationFormat>Widescreen</PresentationFormat>
  <Paragraphs>253</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Narrow</vt:lpstr>
      <vt:lpstr>Calibri</vt:lpstr>
      <vt:lpstr>Calibri Light</vt:lpstr>
      <vt:lpstr>Thème Office</vt:lpstr>
      <vt:lpstr>PowerPoint Presentation</vt:lpstr>
      <vt:lpstr>PowerPoint Presentation</vt:lpstr>
      <vt:lpstr>PowerPoint Presentation</vt:lpstr>
      <vt:lpstr>PowerPoint Presentation</vt:lpstr>
    </vt:vector>
  </TitlesOfParts>
  <Company>SILCA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D'ANNA Jacqueline (SILCA)</dc:creator>
  <cp:lastModifiedBy>Thomas Johnson, Kiran</cp:lastModifiedBy>
  <cp:revision>188</cp:revision>
  <dcterms:created xsi:type="dcterms:W3CDTF">2021-03-15T10:27:22Z</dcterms:created>
  <dcterms:modified xsi:type="dcterms:W3CDTF">2023-01-16T11:37:12Z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0x01010044DCD56182844C4AAF89D0AB3DD49D39</vt:lpwstr>
  </property>
</Properties>
</file>