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83" r:id="rId5"/>
    <p:sldMasterId id="2147483690" r:id="rId6"/>
    <p:sldMasterId id="2147483694" r:id="rId7"/>
  </p:sldMasterIdLst>
  <p:notesMasterIdLst>
    <p:notesMasterId r:id="rId17"/>
  </p:notesMasterIdLst>
  <p:handoutMasterIdLst>
    <p:handoutMasterId r:id="rId18"/>
  </p:handoutMasterIdLst>
  <p:sldIdLst>
    <p:sldId id="256" r:id="rId8"/>
    <p:sldId id="289" r:id="rId9"/>
    <p:sldId id="283" r:id="rId10"/>
    <p:sldId id="286" r:id="rId11"/>
    <p:sldId id="285" r:id="rId12"/>
    <p:sldId id="276" r:id="rId13"/>
    <p:sldId id="287" r:id="rId14"/>
    <p:sldId id="288" r:id="rId15"/>
    <p:sldId id="28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83A"/>
    <a:srgbClr val="009597"/>
    <a:srgbClr val="FF9933"/>
    <a:srgbClr val="FFFFFF"/>
    <a:srgbClr val="C08E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21A356-6B0C-40DA-8DD7-6A83133878F4}" v="1" dt="2022-10-05T06:48:10.6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microsoft.com/office/2016/11/relationships/changesInfo" Target="changesInfos/changesInfo1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, Lavanya" userId="f26fff89-3b00-4eed-a9bf-2da44e5899c6" providerId="ADAL" clId="{BD21A356-6B0C-40DA-8DD7-6A83133878F4}"/>
    <pc:docChg chg="modSld sldOrd">
      <pc:chgData name="S, Lavanya" userId="f26fff89-3b00-4eed-a9bf-2da44e5899c6" providerId="ADAL" clId="{BD21A356-6B0C-40DA-8DD7-6A83133878F4}" dt="2022-10-05T06:48:10.628" v="1"/>
      <pc:docMkLst>
        <pc:docMk/>
      </pc:docMkLst>
      <pc:sldChg chg="ord">
        <pc:chgData name="S, Lavanya" userId="f26fff89-3b00-4eed-a9bf-2da44e5899c6" providerId="ADAL" clId="{BD21A356-6B0C-40DA-8DD7-6A83133878F4}" dt="2022-10-05T06:48:10.628" v="1"/>
        <pc:sldMkLst>
          <pc:docMk/>
          <pc:sldMk cId="3432545146" sldId="283"/>
        </pc:sldMkLst>
      </pc:sldChg>
    </pc:docChg>
  </pc:docChgLst>
  <pc:docChgLst>
    <pc:chgData name="S, Lavanya" userId="S::lavanya.sc@capgemini.com::f26fff89-3b00-4eed-a9bf-2da44e5899c6" providerId="AD" clId="Web-{B5546704-3779-C606-4014-85738D208C6C}"/>
    <pc:docChg chg="modSld">
      <pc:chgData name="S, Lavanya" userId="S::lavanya.sc@capgemini.com::f26fff89-3b00-4eed-a9bf-2da44e5899c6" providerId="AD" clId="Web-{B5546704-3779-C606-4014-85738D208C6C}" dt="2022-03-30T07:43:20.715" v="0" actId="14100"/>
      <pc:docMkLst>
        <pc:docMk/>
      </pc:docMkLst>
      <pc:sldChg chg="modSp">
        <pc:chgData name="S, Lavanya" userId="S::lavanya.sc@capgemini.com::f26fff89-3b00-4eed-a9bf-2da44e5899c6" providerId="AD" clId="Web-{B5546704-3779-C606-4014-85738D208C6C}" dt="2022-03-30T07:43:20.715" v="0" actId="14100"/>
        <pc:sldMkLst>
          <pc:docMk/>
          <pc:sldMk cId="1025206703" sldId="287"/>
        </pc:sldMkLst>
        <pc:grpChg chg="mod">
          <ac:chgData name="S, Lavanya" userId="S::lavanya.sc@capgemini.com::f26fff89-3b00-4eed-a9bf-2da44e5899c6" providerId="AD" clId="Web-{B5546704-3779-C606-4014-85738D208C6C}" dt="2022-03-30T07:43:20.715" v="0" actId="14100"/>
          <ac:grpSpMkLst>
            <pc:docMk/>
            <pc:sldMk cId="1025206703" sldId="287"/>
            <ac:grpSpMk id="11" creationId="{4A32DDAD-F8B8-458A-83D8-5D98E2D3C77E}"/>
          </ac:grpSpMkLst>
        </pc:grpChg>
      </pc:sldChg>
    </pc:docChg>
  </pc:docChgLst>
  <pc:docChgLst>
    <pc:chgData name="S, Lavanya" userId="f26fff89-3b00-4eed-a9bf-2da44e5899c6" providerId="ADAL" clId="{8122A895-4D98-4E49-862E-722613CD7ECB}"/>
    <pc:docChg chg="modSld sldOrd">
      <pc:chgData name="S, Lavanya" userId="f26fff89-3b00-4eed-a9bf-2da44e5899c6" providerId="ADAL" clId="{8122A895-4D98-4E49-862E-722613CD7ECB}" dt="2022-06-28T09:00:00.858" v="1"/>
      <pc:docMkLst>
        <pc:docMk/>
      </pc:docMkLst>
      <pc:sldChg chg="ord">
        <pc:chgData name="S, Lavanya" userId="f26fff89-3b00-4eed-a9bf-2da44e5899c6" providerId="ADAL" clId="{8122A895-4D98-4E49-862E-722613CD7ECB}" dt="2022-06-28T09:00:00.858" v="1"/>
        <pc:sldMkLst>
          <pc:docMk/>
          <pc:sldMk cId="975243172" sldId="28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7FC3047-8BC5-447F-8637-AA417937AD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63DF70E-134E-4F17-BF15-A31E0A425A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BDA55-7CBD-4123-8A9E-30AA3D7A9896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1FF280-FD97-44F9-9035-541314C344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8808BD-65BD-4336-A3F2-E2C2A32C0D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98439-A425-4340-9811-8CB32256CD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6357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30B54-B498-4DC0-90E2-E4C4DFE9BCCA}" type="datetimeFigureOut">
              <a:rPr lang="fr-FR" smtClean="0"/>
              <a:t>04/10/2022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BD9EF-1AA2-4759-8280-CF59376D338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83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uverture avec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E34A377-C4E7-474E-AF9C-C0C1512C4B4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194207" y="6174395"/>
            <a:ext cx="4320000" cy="252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0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2930B45F-AEDD-411B-9BBC-1B13EFEDC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0470" y="731743"/>
            <a:ext cx="5580000" cy="24146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360000">
              <a:lnSpc>
                <a:spcPct val="85000"/>
              </a:lnSpc>
              <a:tabLst/>
              <a:defRPr sz="4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9B55D30E-725C-43C0-B80E-301FBBB3B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0470" y="3056037"/>
            <a:ext cx="5580000" cy="2340000"/>
          </a:xfrm>
          <a:prstGeom prst="rect">
            <a:avLst/>
          </a:prstGeom>
        </p:spPr>
        <p:txBody>
          <a:bodyPr anchor="t"/>
          <a:lstStyle>
            <a:lvl1pPr marL="0" indent="0" algn="l" defTabSz="360000">
              <a:lnSpc>
                <a:spcPct val="85000"/>
              </a:lnSpc>
              <a:buNone/>
              <a:tabLst/>
              <a:defRPr sz="44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8175086-68EB-4950-BC23-A9DFECDDDE2E}"/>
              </a:ext>
            </a:extLst>
          </p:cNvPr>
          <p:cNvCxnSpPr/>
          <p:nvPr userDrawn="1"/>
        </p:nvCxnSpPr>
        <p:spPr>
          <a:xfrm>
            <a:off x="804000" y="6120000"/>
            <a:ext cx="1058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5EBD69E8-80FD-47C1-BDE7-EA2480CCC7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17047" y="4850022"/>
            <a:ext cx="2393282" cy="1188114"/>
          </a:xfrm>
          <a:prstGeom prst="rect">
            <a:avLst/>
          </a:prstGeom>
        </p:spPr>
      </p:pic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B1989603-24F3-4EB1-81D8-DD319FC5F91C}"/>
              </a:ext>
            </a:extLst>
          </p:cNvPr>
          <p:cNvSpPr txBox="1">
            <a:spLocks/>
          </p:cNvSpPr>
          <p:nvPr userDrawn="1"/>
        </p:nvSpPr>
        <p:spPr>
          <a:xfrm>
            <a:off x="707611" y="6174395"/>
            <a:ext cx="4320000" cy="252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3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public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572585C-96CC-4795-A8D0-1798C1F810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8007" y="730981"/>
            <a:ext cx="5163312" cy="516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82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esentation CA-GIP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A9E3B85B-FAA6-4EBD-931B-105632318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bg2"/>
                </a:solidFill>
              </a:defRPr>
            </a:lvl1pPr>
          </a:lstStyle>
          <a:p>
            <a:fld id="{DC00C446-2BD5-4E33-87A6-359237703AFB}" type="datetime1">
              <a:rPr lang="fr-FR" smtClean="0"/>
              <a:t>04/10/2022</a:t>
            </a:fld>
            <a:endParaRPr lang="fr-FR"/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8888F873-F6E1-4DE4-865A-A557E509B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996" y="6174395"/>
            <a:ext cx="54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bg2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7EE8522-75A5-4CD5-9564-BFAD684CB0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827" y="609599"/>
            <a:ext cx="10632346" cy="53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3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uverture de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E05C12A-6D66-4BD5-8AA3-E181C54F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/>
          <a:lstStyle/>
          <a:p>
            <a:fld id="{9F42C373-ED48-49D9-A3E7-74C5F8A1C44A}" type="datetime1">
              <a:rPr lang="fr-FR" smtClean="0"/>
              <a:t>04/10/2022</a:t>
            </a:fld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E748F74-A8DF-40EA-847A-446CF843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87B-5814-4D9B-9598-FE9CB954CB01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EFC3A1B9-30C4-48D2-B7F7-2DF55BFBF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679" y="462061"/>
            <a:ext cx="10274383" cy="25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360000">
              <a:lnSpc>
                <a:spcPct val="85000"/>
              </a:lnSpc>
              <a:tabLst/>
              <a:defRPr sz="5400">
                <a:solidFill>
                  <a:srgbClr val="009597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0E5D6B6E-8133-4B1A-BEF3-EFCB7E761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679" y="2891731"/>
            <a:ext cx="10274383" cy="234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360000">
              <a:lnSpc>
                <a:spcPct val="85000"/>
              </a:lnSpc>
              <a:buNone/>
              <a:tabLst/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1413220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uverture de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063E0E-3C96-49B9-97F2-3AF497913EB4}"/>
              </a:ext>
            </a:extLst>
          </p:cNvPr>
          <p:cNvSpPr/>
          <p:nvPr userDrawn="1"/>
        </p:nvSpPr>
        <p:spPr>
          <a:xfrm>
            <a:off x="782753" y="609600"/>
            <a:ext cx="10626494" cy="53035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E05C12A-6D66-4BD5-8AA3-E181C54F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/>
          <a:lstStyle/>
          <a:p>
            <a:fld id="{9F42C373-ED48-49D9-A3E7-74C5F8A1C44A}" type="datetime1">
              <a:rPr lang="fr-FR" smtClean="0"/>
              <a:t>04/10/2022</a:t>
            </a:fld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E748F74-A8DF-40EA-847A-446CF843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87B-5814-4D9B-9598-FE9CB954CB01}" type="slidenum">
              <a:rPr lang="fr-FR" smtClean="0"/>
              <a:t>‹#›</a:t>
            </a:fld>
            <a:endParaRPr lang="fr-FR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EB846008-EFE2-47B0-B7F8-92425D08C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679" y="462061"/>
            <a:ext cx="10274383" cy="25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360000">
              <a:lnSpc>
                <a:spcPct val="85000"/>
              </a:lnSpc>
              <a:tabLst/>
              <a:defRPr sz="54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21BC1F89-C2D8-4D79-A074-D1E960765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679" y="2891731"/>
            <a:ext cx="10274383" cy="234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360000">
              <a:lnSpc>
                <a:spcPct val="85000"/>
              </a:lnSpc>
              <a:buNone/>
              <a:tabLst/>
              <a:defRPr sz="54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489707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uverture de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063E0E-3C96-49B9-97F2-3AF497913EB4}"/>
              </a:ext>
            </a:extLst>
          </p:cNvPr>
          <p:cNvSpPr/>
          <p:nvPr userDrawn="1"/>
        </p:nvSpPr>
        <p:spPr>
          <a:xfrm>
            <a:off x="782753" y="609600"/>
            <a:ext cx="10626494" cy="53035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E05C12A-6D66-4BD5-8AA3-E181C54F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/>
          <a:lstStyle/>
          <a:p>
            <a:fld id="{9F42C373-ED48-49D9-A3E7-74C5F8A1C44A}" type="datetime1">
              <a:rPr lang="fr-FR" smtClean="0"/>
              <a:t>04/10/2022</a:t>
            </a:fld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E748F74-A8DF-40EA-847A-446CF843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87B-5814-4D9B-9598-FE9CB954CB01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F5FC3739-6580-437B-BB6C-2BEBC455B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679" y="462061"/>
            <a:ext cx="10274383" cy="25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360000">
              <a:lnSpc>
                <a:spcPct val="85000"/>
              </a:lnSpc>
              <a:tabLst/>
              <a:defRPr sz="54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CDC6644B-0360-460D-9EF4-F3DCCFB27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679" y="2891731"/>
            <a:ext cx="10274383" cy="234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360000">
              <a:lnSpc>
                <a:spcPct val="85000"/>
              </a:lnSpc>
              <a:buNone/>
              <a:tabLst/>
              <a:defRPr sz="54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789741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uverture de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063E0E-3C96-49B9-97F2-3AF497913EB4}"/>
              </a:ext>
            </a:extLst>
          </p:cNvPr>
          <p:cNvSpPr/>
          <p:nvPr userDrawn="1"/>
        </p:nvSpPr>
        <p:spPr>
          <a:xfrm>
            <a:off x="782753" y="609600"/>
            <a:ext cx="10626494" cy="53035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E05C12A-6D66-4BD5-8AA3-E181C54F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/>
          <a:lstStyle/>
          <a:p>
            <a:fld id="{9F42C373-ED48-49D9-A3E7-74C5F8A1C44A}" type="datetime1">
              <a:rPr lang="fr-FR" smtClean="0"/>
              <a:t>04/10/2022</a:t>
            </a:fld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E748F74-A8DF-40EA-847A-446CF843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87B-5814-4D9B-9598-FE9CB954CB01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DAF8C55-0057-4940-9BB0-E98F0CC07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679" y="462061"/>
            <a:ext cx="10274383" cy="25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360000">
              <a:lnSpc>
                <a:spcPct val="85000"/>
              </a:lnSpc>
              <a:tabLst/>
              <a:defRPr sz="54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41517642-9DBD-477E-8C28-566596E6F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679" y="2891731"/>
            <a:ext cx="10274383" cy="234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360000">
              <a:lnSpc>
                <a:spcPct val="85000"/>
              </a:lnSpc>
              <a:buNone/>
              <a:tabLst/>
              <a:defRPr sz="54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278385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Ouverture de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063E0E-3C96-49B9-97F2-3AF497913EB4}"/>
              </a:ext>
            </a:extLst>
          </p:cNvPr>
          <p:cNvSpPr/>
          <p:nvPr userDrawn="1"/>
        </p:nvSpPr>
        <p:spPr>
          <a:xfrm>
            <a:off x="782753" y="609600"/>
            <a:ext cx="10626494" cy="53035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E05C12A-6D66-4BD5-8AA3-E181C54F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/>
          <a:lstStyle/>
          <a:p>
            <a:fld id="{9F42C373-ED48-49D9-A3E7-74C5F8A1C44A}" type="datetime1">
              <a:rPr lang="fr-FR" smtClean="0"/>
              <a:t>04/10/2022</a:t>
            </a:fld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E748F74-A8DF-40EA-847A-446CF843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87B-5814-4D9B-9598-FE9CB954CB01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B5B6FE49-74B6-4DA2-BFEB-6DB07B4E0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679" y="462061"/>
            <a:ext cx="10274383" cy="25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360000">
              <a:lnSpc>
                <a:spcPct val="85000"/>
              </a:lnSpc>
              <a:tabLst/>
              <a:defRPr sz="54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4A5BA546-1879-432B-A158-FCB2E80D2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679" y="2891731"/>
            <a:ext cx="10274383" cy="234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360000">
              <a:lnSpc>
                <a:spcPct val="85000"/>
              </a:lnSpc>
              <a:buNone/>
              <a:tabLst/>
              <a:defRPr sz="54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899600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Ouverture de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063E0E-3C96-49B9-97F2-3AF497913EB4}"/>
              </a:ext>
            </a:extLst>
          </p:cNvPr>
          <p:cNvSpPr/>
          <p:nvPr userDrawn="1"/>
        </p:nvSpPr>
        <p:spPr>
          <a:xfrm>
            <a:off x="782753" y="609600"/>
            <a:ext cx="10626494" cy="53035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E05C12A-6D66-4BD5-8AA3-E181C54F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/>
          <a:lstStyle/>
          <a:p>
            <a:fld id="{9F42C373-ED48-49D9-A3E7-74C5F8A1C44A}" type="datetime1">
              <a:rPr lang="fr-FR" smtClean="0"/>
              <a:t>04/10/2022</a:t>
            </a:fld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E748F74-A8DF-40EA-847A-446CF843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87B-5814-4D9B-9598-FE9CB954CB01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F99899B9-33CA-4CD3-9698-CE0BE895C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679" y="462061"/>
            <a:ext cx="10274383" cy="25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360000">
              <a:lnSpc>
                <a:spcPct val="85000"/>
              </a:lnSpc>
              <a:tabLst/>
              <a:defRPr sz="54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F2C5454A-260A-4934-BAB6-001AFB714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679" y="2891731"/>
            <a:ext cx="10274383" cy="234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360000">
              <a:lnSpc>
                <a:spcPct val="85000"/>
              </a:lnSpc>
              <a:buNone/>
              <a:tabLst/>
              <a:defRPr sz="54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456265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Ouverture de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063E0E-3C96-49B9-97F2-3AF497913EB4}"/>
              </a:ext>
            </a:extLst>
          </p:cNvPr>
          <p:cNvSpPr/>
          <p:nvPr userDrawn="1"/>
        </p:nvSpPr>
        <p:spPr>
          <a:xfrm>
            <a:off x="782753" y="609600"/>
            <a:ext cx="10626494" cy="53035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E05C12A-6D66-4BD5-8AA3-E181C54F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/>
          <a:lstStyle/>
          <a:p>
            <a:fld id="{9F42C373-ED48-49D9-A3E7-74C5F8A1C44A}" type="datetime1">
              <a:rPr lang="fr-FR" smtClean="0"/>
              <a:t>04/10/2022</a:t>
            </a:fld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E748F74-A8DF-40EA-847A-446CF843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87B-5814-4D9B-9598-FE9CB954CB01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CC8D299-D7F3-4B91-9D6F-999B50A0B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679" y="462061"/>
            <a:ext cx="10274383" cy="25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360000">
              <a:lnSpc>
                <a:spcPct val="85000"/>
              </a:lnSpc>
              <a:tabLst/>
              <a:defRPr sz="54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41BEA130-0337-41B4-A954-F635A5584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679" y="2891731"/>
            <a:ext cx="10274383" cy="234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360000">
              <a:lnSpc>
                <a:spcPct val="85000"/>
              </a:lnSpc>
              <a:buNone/>
              <a:tabLst/>
              <a:defRPr sz="54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5506656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F3A9F-5739-4B40-A377-C403E92DB70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9997" y="2124916"/>
            <a:ext cx="10800000" cy="4320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C7A5F77-9A92-46CF-AF0E-296CA94F05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999" y="2657475"/>
            <a:ext cx="10800000" cy="32531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4E7EC6F-59D9-4EE7-89BA-68CAF6A3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624956"/>
            <a:ext cx="10800000" cy="900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A9E3B85B-FAA6-4EBD-931B-105632318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bg2"/>
                </a:solidFill>
              </a:defRPr>
            </a:lvl1pPr>
          </a:lstStyle>
          <a:p>
            <a:fld id="{DC00C446-2BD5-4E33-87A6-359237703AFB}" type="datetime1">
              <a:rPr lang="fr-FR" smtClean="0"/>
              <a:t>04/10/2022</a:t>
            </a:fld>
            <a:endParaRPr lang="fr-FR"/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8888F873-F6E1-4DE4-865A-A557E509B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996" y="6174395"/>
            <a:ext cx="54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bg2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841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F3A9F-5739-4B40-A377-C403E92DB70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9997" y="2124916"/>
            <a:ext cx="6480000" cy="7200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C7A5F77-9A92-46CF-AF0E-296CA94F05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999" y="2993651"/>
            <a:ext cx="6480000" cy="29169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4E7EC6F-59D9-4EE7-89BA-68CAF6A3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624956"/>
            <a:ext cx="10800000" cy="900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u graphique 5">
            <a:extLst>
              <a:ext uri="{FF2B5EF4-FFF2-40B4-BE49-F238E27FC236}">
                <a16:creationId xmlns:a16="http://schemas.microsoft.com/office/drawing/2014/main" id="{5B4A068C-20AD-4FFB-9C49-0DC3A94E5C5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7389157" y="2125662"/>
            <a:ext cx="4130841" cy="3784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D64631C5-7305-42A4-8D65-5C4C808F31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bg2"/>
                </a:solidFill>
              </a:defRPr>
            </a:lvl1pPr>
          </a:lstStyle>
          <a:p>
            <a:fld id="{DC00C446-2BD5-4E33-87A6-359237703AFB}" type="datetime1">
              <a:rPr lang="fr-FR" smtClean="0"/>
              <a:t>04/10/2022</a:t>
            </a:fld>
            <a:endParaRPr lang="fr-FR"/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B38D5601-3298-4366-8A8C-7CA131EB5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996" y="6174395"/>
            <a:ext cx="54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bg2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56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uverture avec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E34A377-C4E7-474E-AF9C-C0C1512C4B4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194207" y="6174395"/>
            <a:ext cx="4320000" cy="252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0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2930B45F-AEDD-411B-9BBC-1B13EFEDC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0470" y="731743"/>
            <a:ext cx="5580000" cy="24146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360000">
              <a:lnSpc>
                <a:spcPct val="85000"/>
              </a:lnSpc>
              <a:tabLst/>
              <a:defRPr sz="4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9B55D30E-725C-43C0-B80E-301FBBB3B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0470" y="3056037"/>
            <a:ext cx="5580000" cy="2340000"/>
          </a:xfrm>
          <a:prstGeom prst="rect">
            <a:avLst/>
          </a:prstGeom>
        </p:spPr>
        <p:txBody>
          <a:bodyPr anchor="t"/>
          <a:lstStyle>
            <a:lvl1pPr marL="0" indent="0" algn="l" defTabSz="360000">
              <a:lnSpc>
                <a:spcPct val="85000"/>
              </a:lnSpc>
              <a:buNone/>
              <a:tabLst/>
              <a:defRPr sz="44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8175086-68EB-4950-BC23-A9DFECDDDE2E}"/>
              </a:ext>
            </a:extLst>
          </p:cNvPr>
          <p:cNvCxnSpPr/>
          <p:nvPr userDrawn="1"/>
        </p:nvCxnSpPr>
        <p:spPr>
          <a:xfrm>
            <a:off x="804000" y="6120000"/>
            <a:ext cx="1058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CC548B93-44E5-4401-BB3E-7E457EE58F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17047" y="4850022"/>
            <a:ext cx="2393282" cy="1188114"/>
          </a:xfrm>
          <a:prstGeom prst="rect">
            <a:avLst/>
          </a:prstGeom>
        </p:spPr>
      </p:pic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02C87A78-0E26-4624-998A-15ED5C8005AF}"/>
              </a:ext>
            </a:extLst>
          </p:cNvPr>
          <p:cNvSpPr txBox="1">
            <a:spLocks/>
          </p:cNvSpPr>
          <p:nvPr userDrawn="1"/>
        </p:nvSpPr>
        <p:spPr>
          <a:xfrm>
            <a:off x="707611" y="6174395"/>
            <a:ext cx="4320000" cy="252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3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public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118BE8A1-C5F4-483F-B049-0C073D3C22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8007" y="730981"/>
            <a:ext cx="5163312" cy="516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610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avec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4E7EC6F-59D9-4EE7-89BA-68CAF6A3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624956"/>
            <a:ext cx="10800000" cy="900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2" name="Espace réservé pour une image  2">
            <a:extLst>
              <a:ext uri="{FF2B5EF4-FFF2-40B4-BE49-F238E27FC236}">
                <a16:creationId xmlns:a16="http://schemas.microsoft.com/office/drawing/2014/main" id="{37D94D00-328F-462D-A767-108EAF86E589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719997" y="1819655"/>
            <a:ext cx="10800000" cy="4090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7B6542A8-9842-4351-9A88-AB9CCBCB5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bg2"/>
                </a:solidFill>
              </a:defRPr>
            </a:lvl1pPr>
          </a:lstStyle>
          <a:p>
            <a:fld id="{DC00C446-2BD5-4E33-87A6-359237703AFB}" type="datetime1">
              <a:rPr lang="fr-FR" smtClean="0"/>
              <a:t>04/10/2022</a:t>
            </a:fld>
            <a:endParaRPr lang="fr-FR"/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59B4AD3B-858F-48FF-B2D8-CB247CF70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996" y="6174395"/>
            <a:ext cx="54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bg2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31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uvertur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E34A377-C4E7-474E-AF9C-C0C1512C4B4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192800" y="6174395"/>
            <a:ext cx="4320000" cy="252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0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2930B45F-AEDD-411B-9BBC-1B13EFEDC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460800"/>
            <a:ext cx="10980000" cy="25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360000">
              <a:lnSpc>
                <a:spcPct val="85000"/>
              </a:lnSpc>
              <a:tabLst/>
              <a:defRPr sz="5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9B55D30E-725C-43C0-B80E-301FBBB3B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2890800"/>
            <a:ext cx="10980000" cy="2340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 defTabSz="360000">
              <a:lnSpc>
                <a:spcPct val="85000"/>
              </a:lnSpc>
              <a:buNone/>
              <a:tabLst/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5F25D88-16F6-4D3B-8C17-BA11C25DC62C}"/>
              </a:ext>
            </a:extLst>
          </p:cNvPr>
          <p:cNvCxnSpPr/>
          <p:nvPr userDrawn="1"/>
        </p:nvCxnSpPr>
        <p:spPr>
          <a:xfrm>
            <a:off x="804000" y="6120000"/>
            <a:ext cx="1058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60F4A207-D769-4581-9483-6D034C089B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17047" y="4850022"/>
            <a:ext cx="2393282" cy="1188114"/>
          </a:xfrm>
          <a:prstGeom prst="rect">
            <a:avLst/>
          </a:prstGeom>
        </p:spPr>
      </p:pic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CA7AE945-3042-4BB3-A445-C5D3B345E25E}"/>
              </a:ext>
            </a:extLst>
          </p:cNvPr>
          <p:cNvSpPr txBox="1">
            <a:spLocks/>
          </p:cNvSpPr>
          <p:nvPr userDrawn="1"/>
        </p:nvSpPr>
        <p:spPr>
          <a:xfrm>
            <a:off x="707611" y="6174395"/>
            <a:ext cx="4320000" cy="252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3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405041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F3A9F-5739-4B40-A377-C403E92DB70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9997" y="2124916"/>
            <a:ext cx="10800000" cy="4320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C7A5F77-9A92-46CF-AF0E-296CA94F05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999" y="2657475"/>
            <a:ext cx="10800000" cy="32531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4E7EC6F-59D9-4EE7-89BA-68CAF6A3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624956"/>
            <a:ext cx="10800000" cy="900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A9E3B85B-FAA6-4EBD-931B-105632318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bg2"/>
                </a:solidFill>
              </a:defRPr>
            </a:lvl1pPr>
          </a:lstStyle>
          <a:p>
            <a:fld id="{DC00C446-2BD5-4E33-87A6-359237703AFB}" type="datetime1">
              <a:rPr lang="fr-FR" smtClean="0"/>
              <a:t>04/10/2022</a:t>
            </a:fld>
            <a:endParaRPr lang="fr-FR"/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8888F873-F6E1-4DE4-865A-A557E509B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996" y="6174395"/>
            <a:ext cx="54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bg2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63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CA-GIP F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A9E3B85B-FAA6-4EBD-931B-105632318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bg2"/>
                </a:solidFill>
              </a:defRPr>
            </a:lvl1pPr>
          </a:lstStyle>
          <a:p>
            <a:fld id="{DC00C446-2BD5-4E33-87A6-359237703AFB}" type="datetime1">
              <a:rPr lang="fr-FR" smtClean="0"/>
              <a:t>04/10/2022</a:t>
            </a:fld>
            <a:endParaRPr lang="fr-FR"/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8888F873-F6E1-4DE4-865A-A557E509B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996" y="6174395"/>
            <a:ext cx="54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bg2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05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CA-GIP F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A9E3B85B-FAA6-4EBD-931B-105632318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bg2"/>
                </a:solidFill>
              </a:defRPr>
            </a:lvl1pPr>
          </a:lstStyle>
          <a:p>
            <a:fld id="{DC00C446-2BD5-4E33-87A6-359237703AFB}" type="datetime1">
              <a:rPr lang="fr-FR" smtClean="0"/>
              <a:t>04/10/2022</a:t>
            </a:fld>
            <a:endParaRPr lang="fr-FR"/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8888F873-F6E1-4DE4-865A-A557E509B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996" y="6174395"/>
            <a:ext cx="54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bg2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97F0AB0A-C9FA-45B0-86A1-5CDFA08302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827" y="609599"/>
            <a:ext cx="10632346" cy="53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1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esentation CA-GIP F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A9E3B85B-FAA6-4EBD-931B-105632318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bg2"/>
                </a:solidFill>
              </a:defRPr>
            </a:lvl1pPr>
          </a:lstStyle>
          <a:p>
            <a:fld id="{DC00C446-2BD5-4E33-87A6-359237703AFB}" type="datetime1">
              <a:rPr lang="fr-FR" smtClean="0"/>
              <a:t>04/10/2022</a:t>
            </a:fld>
            <a:endParaRPr lang="fr-FR"/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8888F873-F6E1-4DE4-865A-A557E509B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996" y="6174395"/>
            <a:ext cx="54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bg2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7EE8522-75A5-4CD5-9564-BFAD684CB0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827" y="609599"/>
            <a:ext cx="10632346" cy="53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6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CA-GIP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A9E3B85B-FAA6-4EBD-931B-105632318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bg2"/>
                </a:solidFill>
              </a:defRPr>
            </a:lvl1pPr>
          </a:lstStyle>
          <a:p>
            <a:fld id="{DC00C446-2BD5-4E33-87A6-359237703AFB}" type="datetime1">
              <a:rPr lang="fr-FR" smtClean="0"/>
              <a:t>04/10/2022</a:t>
            </a:fld>
            <a:endParaRPr lang="fr-FR"/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8888F873-F6E1-4DE4-865A-A557E509B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996" y="6174395"/>
            <a:ext cx="54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bg2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26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CA-GIP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A9E3B85B-FAA6-4EBD-931B-105632318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bg2"/>
                </a:solidFill>
              </a:defRPr>
            </a:lvl1pPr>
          </a:lstStyle>
          <a:p>
            <a:fld id="{DC00C446-2BD5-4E33-87A6-359237703AFB}" type="datetime1">
              <a:rPr lang="fr-FR" smtClean="0"/>
              <a:t>04/10/2022</a:t>
            </a:fld>
            <a:endParaRPr lang="fr-FR"/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8888F873-F6E1-4DE4-865A-A557E509B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996" y="6174395"/>
            <a:ext cx="54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bg2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97F0AB0A-C9FA-45B0-86A1-5CDFA08302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827" y="609599"/>
            <a:ext cx="10632346" cy="53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5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D59078-F0EA-4B2B-B92A-CB1D0AA4F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bg2"/>
                </a:solidFill>
              </a:defRPr>
            </a:lvl1pPr>
          </a:lstStyle>
          <a:p>
            <a:fld id="{DC00C446-2BD5-4E33-87A6-359237703AFB}" type="datetime1">
              <a:rPr lang="fr-FR" smtClean="0"/>
              <a:t>04/10/2022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1B493F-9EAA-4161-9132-F480E263F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996" y="6174395"/>
            <a:ext cx="54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bg2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CAF1617-1922-47D2-9D0D-C966F5A1F5ED}"/>
              </a:ext>
            </a:extLst>
          </p:cNvPr>
          <p:cNvCxnSpPr/>
          <p:nvPr userDrawn="1"/>
        </p:nvCxnSpPr>
        <p:spPr>
          <a:xfrm>
            <a:off x="804000" y="6120000"/>
            <a:ext cx="1058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FAAEDF17-B1C9-4192-B8B4-B58F82AB9E9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092336" y="6084192"/>
            <a:ext cx="2494103" cy="503560"/>
          </a:xfrm>
          <a:prstGeom prst="rect">
            <a:avLst/>
          </a:prstGeom>
        </p:spPr>
      </p:pic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34C1451A-67EB-4D7A-9978-2D5F6A7AE0F6}"/>
              </a:ext>
            </a:extLst>
          </p:cNvPr>
          <p:cNvSpPr txBox="1">
            <a:spLocks/>
          </p:cNvSpPr>
          <p:nvPr userDrawn="1"/>
        </p:nvSpPr>
        <p:spPr>
          <a:xfrm>
            <a:off x="2066026" y="6174395"/>
            <a:ext cx="4320000" cy="252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3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48798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6" r:id="rId2"/>
    <p:sldLayoutId id="2147483665" r:id="rId3"/>
    <p:sldLayoutId id="2147483714" r:id="rId4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144000" algn="l" defTabSz="914400" rtl="0" eaLnBrk="1" latinLnBrk="0" hangingPunct="1">
        <a:lnSpc>
          <a:spcPct val="100000"/>
        </a:lnSpc>
        <a:spcBef>
          <a:spcPts val="2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108000" algn="l" defTabSz="914400" rtl="0" eaLnBrk="1" latinLnBrk="0" hangingPunct="1">
        <a:lnSpc>
          <a:spcPct val="100000"/>
        </a:lnSpc>
        <a:spcBef>
          <a:spcPts val="2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96000" indent="-144000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34EA89F-29ED-4EEB-8879-CEE8214503FB}"/>
              </a:ext>
            </a:extLst>
          </p:cNvPr>
          <p:cNvSpPr/>
          <p:nvPr userDrawn="1"/>
        </p:nvSpPr>
        <p:spPr>
          <a:xfrm>
            <a:off x="782753" y="609600"/>
            <a:ext cx="10626494" cy="5303544"/>
          </a:xfrm>
          <a:prstGeom prst="rect">
            <a:avLst/>
          </a:prstGeom>
          <a:solidFill>
            <a:srgbClr val="0E183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space réservé de la date 3">
            <a:extLst>
              <a:ext uri="{FF2B5EF4-FFF2-40B4-BE49-F238E27FC236}">
                <a16:creationId xmlns:a16="http://schemas.microsoft.com/office/drawing/2014/main" id="{4FAAE389-5621-4F80-82D4-15A20279D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bg2"/>
                </a:solidFill>
              </a:defRPr>
            </a:lvl1pPr>
          </a:lstStyle>
          <a:p>
            <a:fld id="{DC00C446-2BD5-4E33-87A6-359237703AFB}" type="datetime1">
              <a:rPr lang="fr-FR" smtClean="0"/>
              <a:t>04/10/2022</a:t>
            </a:fld>
            <a:endParaRPr lang="fr-FR"/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5EAE28A2-1AC7-4074-A01D-7DC896E09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996" y="6174395"/>
            <a:ext cx="54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bg2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FC2B831D-7D91-4979-A7E7-3460DCCA1D8B}"/>
              </a:ext>
            </a:extLst>
          </p:cNvPr>
          <p:cNvCxnSpPr/>
          <p:nvPr userDrawn="1"/>
        </p:nvCxnSpPr>
        <p:spPr>
          <a:xfrm>
            <a:off x="804000" y="6120000"/>
            <a:ext cx="1058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34ACC9A8-F12B-4B88-B12F-C42B0E0BCFF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092336" y="6084192"/>
            <a:ext cx="2494103" cy="503560"/>
          </a:xfrm>
          <a:prstGeom prst="rect">
            <a:avLst/>
          </a:prstGeom>
        </p:spPr>
      </p:pic>
      <p:sp>
        <p:nvSpPr>
          <p:cNvPr id="25" name="Espace réservé du texte 4">
            <a:extLst>
              <a:ext uri="{FF2B5EF4-FFF2-40B4-BE49-F238E27FC236}">
                <a16:creationId xmlns:a16="http://schemas.microsoft.com/office/drawing/2014/main" id="{A2B9CEDB-59A5-48F9-86D5-70390F81D6F0}"/>
              </a:ext>
            </a:extLst>
          </p:cNvPr>
          <p:cNvSpPr txBox="1">
            <a:spLocks/>
          </p:cNvSpPr>
          <p:nvPr userDrawn="1"/>
        </p:nvSpPr>
        <p:spPr>
          <a:xfrm>
            <a:off x="2066026" y="6174395"/>
            <a:ext cx="4320000" cy="252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3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public</a:t>
            </a:r>
          </a:p>
        </p:txBody>
      </p:sp>
      <p:sp>
        <p:nvSpPr>
          <p:cNvPr id="28" name="Titre 1">
            <a:extLst>
              <a:ext uri="{FF2B5EF4-FFF2-40B4-BE49-F238E27FC236}">
                <a16:creationId xmlns:a16="http://schemas.microsoft.com/office/drawing/2014/main" id="{C4912D25-7955-4E73-A3E6-6DF9C52450B2}"/>
              </a:ext>
            </a:extLst>
          </p:cNvPr>
          <p:cNvSpPr txBox="1">
            <a:spLocks/>
          </p:cNvSpPr>
          <p:nvPr userDrawn="1"/>
        </p:nvSpPr>
        <p:spPr>
          <a:xfrm>
            <a:off x="6631748" y="3237580"/>
            <a:ext cx="2860522" cy="97872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360000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b="1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>
                <a:solidFill>
                  <a:schemeClr val="bg1"/>
                </a:solidFill>
              </a:rPr>
              <a:t>Ca-gip</a:t>
            </a:r>
          </a:p>
        </p:txBody>
      </p:sp>
      <p:sp>
        <p:nvSpPr>
          <p:cNvPr id="29" name="Titre 1">
            <a:extLst>
              <a:ext uri="{FF2B5EF4-FFF2-40B4-BE49-F238E27FC236}">
                <a16:creationId xmlns:a16="http://schemas.microsoft.com/office/drawing/2014/main" id="{34598A45-B7DE-4EC3-BD2E-38D51829BA56}"/>
              </a:ext>
            </a:extLst>
          </p:cNvPr>
          <p:cNvSpPr txBox="1">
            <a:spLocks/>
          </p:cNvSpPr>
          <p:nvPr userDrawn="1"/>
        </p:nvSpPr>
        <p:spPr>
          <a:xfrm>
            <a:off x="2453600" y="2554245"/>
            <a:ext cx="6253078" cy="97872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360000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b="1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>
                <a:solidFill>
                  <a:schemeClr val="bg1"/>
                </a:solidFill>
              </a:rPr>
              <a:t>présentation</a:t>
            </a:r>
          </a:p>
        </p:txBody>
      </p:sp>
    </p:spTree>
    <p:extLst>
      <p:ext uri="{BB962C8B-B14F-4D97-AF65-F5344CB8AC3E}">
        <p14:creationId xmlns:p14="http://schemas.microsoft.com/office/powerpoint/2010/main" val="105008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688" r:id="rId2"/>
    <p:sldLayoutId id="2147483689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144000" algn="l" defTabSz="914400" rtl="0" eaLnBrk="1" latinLnBrk="0" hangingPunct="1">
        <a:lnSpc>
          <a:spcPct val="100000"/>
        </a:lnSpc>
        <a:spcBef>
          <a:spcPts val="2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108000" algn="l" defTabSz="914400" rtl="0" eaLnBrk="1" latinLnBrk="0" hangingPunct="1">
        <a:lnSpc>
          <a:spcPct val="100000"/>
        </a:lnSpc>
        <a:spcBef>
          <a:spcPts val="2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96000" indent="-144000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D59078-F0EA-4B2B-B92A-CB1D0AA4F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bg2"/>
                </a:solidFill>
              </a:defRPr>
            </a:lvl1pPr>
          </a:lstStyle>
          <a:p>
            <a:fld id="{DC00C446-2BD5-4E33-87A6-359237703AFB}" type="datetime1">
              <a:rPr lang="fr-FR" smtClean="0"/>
              <a:t>04/10/2022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1B493F-9EAA-4161-9132-F480E263F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996" y="6174395"/>
            <a:ext cx="54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bg2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CAF1617-1922-47D2-9D0D-C966F5A1F5ED}"/>
              </a:ext>
            </a:extLst>
          </p:cNvPr>
          <p:cNvCxnSpPr/>
          <p:nvPr userDrawn="1"/>
        </p:nvCxnSpPr>
        <p:spPr>
          <a:xfrm>
            <a:off x="804000" y="6120000"/>
            <a:ext cx="1058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FAAEDF17-B1C9-4192-B8B4-B58F82AB9E9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092336" y="6084192"/>
            <a:ext cx="2494103" cy="503560"/>
          </a:xfrm>
          <a:prstGeom prst="rect">
            <a:avLst/>
          </a:prstGeom>
        </p:spPr>
      </p:pic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34C1451A-67EB-4D7A-9978-2D5F6A7AE0F6}"/>
              </a:ext>
            </a:extLst>
          </p:cNvPr>
          <p:cNvSpPr txBox="1">
            <a:spLocks/>
          </p:cNvSpPr>
          <p:nvPr userDrawn="1"/>
        </p:nvSpPr>
        <p:spPr>
          <a:xfrm>
            <a:off x="2066026" y="6174395"/>
            <a:ext cx="4320000" cy="252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3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public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F7A39A-4264-4A6C-ABAA-36D53AF39580}"/>
              </a:ext>
            </a:extLst>
          </p:cNvPr>
          <p:cNvSpPr/>
          <p:nvPr userDrawn="1"/>
        </p:nvSpPr>
        <p:spPr>
          <a:xfrm>
            <a:off x="782753" y="609600"/>
            <a:ext cx="10626494" cy="5303544"/>
          </a:xfrm>
          <a:prstGeom prst="rect">
            <a:avLst/>
          </a:prstGeom>
          <a:solidFill>
            <a:srgbClr val="0E183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49F0D695-C0A6-4F36-8FD6-C79EB1ABC9BA}"/>
              </a:ext>
            </a:extLst>
          </p:cNvPr>
          <p:cNvSpPr txBox="1">
            <a:spLocks/>
          </p:cNvSpPr>
          <p:nvPr userDrawn="1"/>
        </p:nvSpPr>
        <p:spPr>
          <a:xfrm>
            <a:off x="2364200" y="2320467"/>
            <a:ext cx="2860522" cy="97872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360000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b="1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>
                <a:solidFill>
                  <a:schemeClr val="bg1"/>
                </a:solidFill>
              </a:rPr>
              <a:t>Ca-gip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1FA5D1EB-0C85-4A30-8D7C-8710B0FE7285}"/>
              </a:ext>
            </a:extLst>
          </p:cNvPr>
          <p:cNvSpPr txBox="1">
            <a:spLocks/>
          </p:cNvSpPr>
          <p:nvPr userDrawn="1"/>
        </p:nvSpPr>
        <p:spPr>
          <a:xfrm>
            <a:off x="3664206" y="3071080"/>
            <a:ext cx="6253078" cy="97872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360000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b="1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err="1">
                <a:solidFill>
                  <a:schemeClr val="bg1"/>
                </a:solidFill>
              </a:rPr>
              <a:t>presentation</a:t>
            </a:r>
            <a:endParaRPr lang="fr-FR" sz="5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29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2" r:id="rId2"/>
    <p:sldLayoutId id="2147483693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144000" algn="l" defTabSz="914400" rtl="0" eaLnBrk="1" latinLnBrk="0" hangingPunct="1">
        <a:lnSpc>
          <a:spcPct val="100000"/>
        </a:lnSpc>
        <a:spcBef>
          <a:spcPts val="2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108000" algn="l" defTabSz="914400" rtl="0" eaLnBrk="1" latinLnBrk="0" hangingPunct="1">
        <a:lnSpc>
          <a:spcPct val="100000"/>
        </a:lnSpc>
        <a:spcBef>
          <a:spcPts val="2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96000" indent="-144000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D59078-F0EA-4B2B-B92A-CB1D0AA4F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174395"/>
            <a:ext cx="828017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bg2"/>
                </a:solidFill>
              </a:defRPr>
            </a:lvl1pPr>
          </a:lstStyle>
          <a:p>
            <a:fld id="{DC00C446-2BD5-4E33-87A6-359237703AFB}" type="datetime1">
              <a:rPr lang="fr-FR" smtClean="0"/>
              <a:t>04/10/2022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1B493F-9EAA-4161-9132-F480E263F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996" y="6174395"/>
            <a:ext cx="54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bg2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CAF1617-1922-47D2-9D0D-C966F5A1F5ED}"/>
              </a:ext>
            </a:extLst>
          </p:cNvPr>
          <p:cNvCxnSpPr/>
          <p:nvPr userDrawn="1"/>
        </p:nvCxnSpPr>
        <p:spPr>
          <a:xfrm>
            <a:off x="804000" y="6120000"/>
            <a:ext cx="1058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FAAEDF17-B1C9-4192-B8B4-B58F82AB9E9A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092336" y="6084192"/>
            <a:ext cx="2494103" cy="503560"/>
          </a:xfrm>
          <a:prstGeom prst="rect">
            <a:avLst/>
          </a:prstGeom>
        </p:spPr>
      </p:pic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34C1451A-67EB-4D7A-9978-2D5F6A7AE0F6}"/>
              </a:ext>
            </a:extLst>
          </p:cNvPr>
          <p:cNvSpPr txBox="1">
            <a:spLocks/>
          </p:cNvSpPr>
          <p:nvPr userDrawn="1"/>
        </p:nvSpPr>
        <p:spPr>
          <a:xfrm>
            <a:off x="2066026" y="6174395"/>
            <a:ext cx="4320000" cy="252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3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08065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11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144000" algn="l" defTabSz="914400" rtl="0" eaLnBrk="1" latinLnBrk="0" hangingPunct="1">
        <a:lnSpc>
          <a:spcPct val="100000"/>
        </a:lnSpc>
        <a:spcBef>
          <a:spcPts val="2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108000" algn="l" defTabSz="914400" rtl="0" eaLnBrk="1" latinLnBrk="0" hangingPunct="1">
        <a:lnSpc>
          <a:spcPct val="100000"/>
        </a:lnSpc>
        <a:spcBef>
          <a:spcPts val="2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96000" indent="-144000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agip.service-now.com/nav_to.do?uri=%2Fsys_template.do%3Fsys_id%3D336221e6978a45503225f5e3f153affb%26sysparm_record_target%3Dsys_template%26sysparm_record_row%3D1%26sysparm_record_rows%3D325%26sysparm_record_list%3Dtable%253Dincident%255Ename%253E%253Dopen%255EORDERBYname" TargetMode="Externa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8F2FAC1-1BBF-4E58-A048-93DEFA4FD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E91F614-89FB-4354-B5E3-ECD766CDC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731743"/>
            <a:ext cx="6096000" cy="2414623"/>
          </a:xfrm>
        </p:spPr>
        <p:txBody>
          <a:bodyPr/>
          <a:lstStyle/>
          <a:p>
            <a:r>
              <a:rPr lang="fr-FR"/>
              <a:t>Process N3-N3+ IN METIS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0CAA6944-F3BD-4C4B-81EE-F58B4217F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fr-FR"/>
              <a:t>			18/03/2022</a:t>
            </a:r>
          </a:p>
          <a:p>
            <a:pPr algn="r"/>
            <a:r>
              <a:rPr lang="fr-FR" sz="1600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106588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4268D0-2991-4466-80CF-62EB46EC62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8823" y="763325"/>
            <a:ext cx="10800000" cy="514449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/>
              <a:t>Principles of the process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/>
              <a:t>Rules for CAP RUN teams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/>
              <a:t>Rules for N3+ teams </a:t>
            </a:r>
            <a:endParaRPr lang="en-GB"/>
          </a:p>
          <a:p>
            <a:endParaRPr lang="en-GB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/>
              <a:t>Process workflow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/>
              <a:t>Use of the N3+ model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/>
              <a:t>Operations follow-up</a:t>
            </a:r>
          </a:p>
          <a:p>
            <a:endParaRPr lang="en-GB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C740C26-6FB8-4D2A-BDC5-B30E7E91C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6" y="47395"/>
            <a:ext cx="10800000" cy="533050"/>
          </a:xfrm>
        </p:spPr>
        <p:txBody>
          <a:bodyPr/>
          <a:lstStyle/>
          <a:p>
            <a:r>
              <a:rPr lang="en-GB"/>
              <a:t>AGENDA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59C206-1FAE-4361-A949-814305DCCA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00C446-2BD5-4E33-87A6-359237703AFB}" type="datetime1">
              <a:rPr lang="fr-FR" smtClean="0"/>
              <a:t>04/10/2022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4E5DEA-4167-44AB-BA9F-32835E5E6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5A587B-5814-4D9B-9598-FE9CB954CB01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24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4268D0-2991-4466-80CF-62EB46EC62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8823" y="763325"/>
            <a:ext cx="10800000" cy="514449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/>
              <a:t>Perimeter : any tower – MWR included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/>
              <a:t>Goal : measure solicitations of </a:t>
            </a:r>
            <a:r>
              <a:rPr lang="en-GB" err="1"/>
              <a:t>Cagip</a:t>
            </a:r>
            <a:r>
              <a:rPr lang="en-GB"/>
              <a:t> teams and progress in CAP teams autonomy regarding N3 activities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/>
              <a:t>When CAP Run team will need CAGIP N3+  assistance on incident, request or change, CAP will create :</a:t>
            </a:r>
          </a:p>
          <a:p>
            <a:pPr marL="540000" indent="-285750">
              <a:buFontTx/>
              <a:buChar char="-"/>
            </a:pPr>
            <a:r>
              <a:rPr lang="en-GB"/>
              <a:t>a dedicated incident ticket (that we will call N3+ ticket)</a:t>
            </a:r>
          </a:p>
          <a:p>
            <a:pPr marL="540000" indent="-285750">
              <a:buFontTx/>
              <a:buChar char="-"/>
            </a:pPr>
            <a:r>
              <a:rPr lang="en-GB"/>
              <a:t>based on the model : </a:t>
            </a:r>
            <a:r>
              <a:rPr lang="en-US">
                <a:hlinkClick r:id="rId2"/>
              </a:rPr>
              <a:t>OPEN_Support_N3_N3+ | Template | ServiceNow (service-now.com)</a:t>
            </a:r>
            <a:endParaRPr lang="en-GB"/>
          </a:p>
          <a:p>
            <a:pPr marL="540000" indent="-285750">
              <a:buFontTx/>
              <a:buChar char="-"/>
            </a:pPr>
            <a:r>
              <a:rPr lang="en-GB"/>
              <a:t>assigned to the build team</a:t>
            </a:r>
          </a:p>
          <a:p>
            <a:pPr marL="540000" indent="-285750">
              <a:buFontTx/>
              <a:buChar char="-"/>
            </a:pPr>
            <a:r>
              <a:rPr lang="en-GB"/>
              <a:t>linked to the initial ticket (that we will call ticket A) for which assistance is needed </a:t>
            </a:r>
          </a:p>
          <a:p>
            <a:endParaRPr lang="en-GB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/>
              <a:t>Those specific N3+ ticket will be counted to identify solicitations</a:t>
            </a:r>
          </a:p>
          <a:p>
            <a:endParaRPr lang="en-GB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/>
              <a:t>Once created by CAP, the N3+ ticket will be managed only by N3+ team to provide an answer that could be :</a:t>
            </a:r>
          </a:p>
          <a:p>
            <a:pPr marL="540000" indent="-285750">
              <a:buFontTx/>
              <a:buChar char="-"/>
            </a:pPr>
            <a:r>
              <a:rPr lang="en-GB"/>
              <a:t>Rejected if the process is not correctly followed </a:t>
            </a:r>
          </a:p>
          <a:p>
            <a:pPr marL="540000" indent="-285750">
              <a:buFontTx/>
              <a:buChar char="-"/>
            </a:pPr>
            <a:r>
              <a:rPr lang="en-GB"/>
              <a:t>Validation or advices</a:t>
            </a:r>
          </a:p>
          <a:p>
            <a:pPr marL="540000" indent="-285750">
              <a:buFontTx/>
              <a:buChar char="-"/>
            </a:pPr>
            <a:r>
              <a:rPr lang="en-GB"/>
              <a:t>Requirement to transfer ticket A that would be then entirely managed by N3+</a:t>
            </a:r>
          </a:p>
          <a:p>
            <a:pPr marL="285750" indent="-285750">
              <a:buFontTx/>
              <a:buChar char="-"/>
            </a:pPr>
            <a:endParaRPr lang="en-GB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/>
              <a:t>When the N3+ ticket is solved by N3+, CAP team would get the answer within the ticket and proceed accordingly.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C740C26-6FB8-4D2A-BDC5-B30E7E91C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6" y="47395"/>
            <a:ext cx="10800000" cy="533050"/>
          </a:xfrm>
        </p:spPr>
        <p:txBody>
          <a:bodyPr/>
          <a:lstStyle/>
          <a:p>
            <a:r>
              <a:rPr lang="en-GB"/>
              <a:t>Principles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59C206-1FAE-4361-A949-814305DCCA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00C446-2BD5-4E33-87A6-359237703AFB}" type="datetime1">
              <a:rPr lang="fr-FR" smtClean="0"/>
              <a:t>04/10/2022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4E5DEA-4167-44AB-BA9F-32835E5E6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5A587B-5814-4D9B-9598-FE9CB954CB01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54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4268D0-2991-4466-80CF-62EB46EC62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8823" y="763325"/>
            <a:ext cx="10800000" cy="51444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/>
              <a:t>On CAP Run team side: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/>
          </a:p>
          <a:p>
            <a:pPr marL="645750" indent="-285750">
              <a:buFontTx/>
              <a:buChar char="-"/>
            </a:pPr>
            <a:r>
              <a:rPr lang="en-GB"/>
              <a:t>Only a referent can create N3+ ticket using the model only, it the result of his analysis requires N3+ assistance</a:t>
            </a:r>
          </a:p>
          <a:p>
            <a:pPr marL="645750" indent="-285750">
              <a:buFontTx/>
              <a:buChar char="-"/>
            </a:pPr>
            <a:r>
              <a:rPr lang="en-GB"/>
              <a:t>The analysis done by CAP must be written in the notes of ticket A before escalation to N3+</a:t>
            </a:r>
          </a:p>
          <a:p>
            <a:pPr marL="645750" indent="-285750">
              <a:buFontTx/>
              <a:buChar char="-"/>
            </a:pPr>
            <a:r>
              <a:rPr lang="en-GB"/>
              <a:t>Possible reasons to require assistance</a:t>
            </a:r>
          </a:p>
          <a:p>
            <a:pPr marL="792000" indent="-285750">
              <a:buFont typeface="Arial" panose="020B0604020202020204" pitchFamily="34" charset="0"/>
              <a:buChar char="•"/>
            </a:pPr>
            <a:r>
              <a:rPr lang="en-GB"/>
              <a:t>Propose an action plan and ask for N3+ control/validation</a:t>
            </a:r>
          </a:p>
          <a:p>
            <a:pPr marL="792000" indent="-285750">
              <a:buFont typeface="Arial" panose="020B0604020202020204" pitchFamily="34" charset="0"/>
              <a:buChar char="•"/>
            </a:pPr>
            <a:r>
              <a:rPr lang="en-GB"/>
              <a:t>Crisis escalation (P1/P2 major incidents)</a:t>
            </a:r>
          </a:p>
          <a:p>
            <a:pPr marL="792000" indent="-285750">
              <a:buFont typeface="Arial" panose="020B0604020202020204" pitchFamily="34" charset="0"/>
              <a:buChar char="•"/>
            </a:pPr>
            <a:r>
              <a:rPr lang="en-GB"/>
              <a:t>Analysis required from N3+</a:t>
            </a:r>
          </a:p>
          <a:p>
            <a:pPr marL="645750" indent="-285750">
              <a:buFontTx/>
              <a:buChar char="-"/>
            </a:pPr>
            <a:r>
              <a:rPr lang="en-GB"/>
              <a:t>For P1/P2 majors incidents, escalation can be done by any means (skype, phone) to facilitate escalation. The N3+ ticket must also be created in parallel.</a:t>
            </a:r>
          </a:p>
          <a:p>
            <a:pPr marL="645750" indent="-285750">
              <a:buFontTx/>
              <a:buChar char="-"/>
            </a:pPr>
            <a:r>
              <a:rPr lang="en-GB"/>
              <a:t>Asking for N3+ assistance is not a reason to put a ticket on hold </a:t>
            </a:r>
            <a:r>
              <a:rPr lang="en-GB">
                <a:sym typeface="Wingdings" panose="05000000000000000000" pitchFamily="2" charset="2"/>
              </a:rPr>
              <a:t> ticket A must not be put on hold because N3+ ticket has been created and N3+ answer is expected. </a:t>
            </a:r>
          </a:p>
          <a:p>
            <a:pPr marL="645750" indent="-285750">
              <a:buFontTx/>
              <a:buChar char="-"/>
            </a:pPr>
            <a:r>
              <a:rPr lang="en-GB">
                <a:sym typeface="Wingdings" panose="05000000000000000000" pitchFamily="2" charset="2"/>
              </a:rPr>
              <a:t>If N3+ ticket resolution code is “solved(permanently)” ticket A must be transferred to N3+, in any other case, ticket A remains managed by RUN team.</a:t>
            </a:r>
            <a:endParaRPr lang="en-GB"/>
          </a:p>
          <a:p>
            <a:pPr marL="645750" indent="-285750">
              <a:buFontTx/>
              <a:buChar char="-"/>
            </a:pPr>
            <a:r>
              <a:rPr lang="en-GB"/>
              <a:t>This process applies for any kind of need</a:t>
            </a:r>
          </a:p>
          <a:p>
            <a:pPr marL="792000" indent="-285750">
              <a:buFont typeface="Arial" panose="020B0604020202020204" pitchFamily="34" charset="0"/>
              <a:buChar char="•"/>
            </a:pPr>
            <a:r>
              <a:rPr lang="en-GB"/>
              <a:t>Incident </a:t>
            </a:r>
            <a:r>
              <a:rPr lang="en-GB">
                <a:sym typeface="Wingdings" panose="05000000000000000000" pitchFamily="2" charset="2"/>
              </a:rPr>
              <a:t> Creation of support N3+ ticket as a child of the incident</a:t>
            </a:r>
          </a:p>
          <a:p>
            <a:pPr marL="792000" indent="-285750">
              <a:buFont typeface="Arial" panose="020B0604020202020204" pitchFamily="34" charset="0"/>
              <a:buChar char="•"/>
            </a:pPr>
            <a:r>
              <a:rPr lang="en-GB">
                <a:sym typeface="Wingdings" panose="05000000000000000000" pitchFamily="2" charset="2"/>
              </a:rPr>
              <a:t>Request Task  Creation of support N3+ ticket and put the reference number ticket N3+ in the task </a:t>
            </a:r>
          </a:p>
          <a:p>
            <a:pPr marL="792000" indent="-285750">
              <a:buFont typeface="Arial" panose="020B0604020202020204" pitchFamily="34" charset="0"/>
              <a:buChar char="•"/>
            </a:pPr>
            <a:r>
              <a:rPr lang="en-GB">
                <a:sym typeface="Wingdings" panose="05000000000000000000" pitchFamily="2" charset="2"/>
              </a:rPr>
              <a:t>Problem Task  Creation of support N3+ ticket  and put the reference number ticket N3+ in the task</a:t>
            </a:r>
          </a:p>
          <a:p>
            <a:pPr marL="792000" indent="-285750">
              <a:buFont typeface="Arial" panose="020B0604020202020204" pitchFamily="34" charset="0"/>
              <a:buChar char="•"/>
            </a:pPr>
            <a:r>
              <a:rPr lang="en-GB">
                <a:sym typeface="Wingdings" panose="05000000000000000000" pitchFamily="2" charset="2"/>
              </a:rPr>
              <a:t>Change  Creation of support N3+ ticket and put the reference ticket (at least 7 days before due date to have room to check)</a:t>
            </a:r>
          </a:p>
          <a:p>
            <a:pPr marL="792000" indent="-285750">
              <a:buFont typeface="Arial" panose="020B0604020202020204" pitchFamily="34" charset="0"/>
              <a:buChar char="•"/>
            </a:pPr>
            <a:endParaRPr lang="en-GB">
              <a:sym typeface="Wingdings" panose="05000000000000000000" pitchFamily="2" charset="2"/>
            </a:endParaRPr>
          </a:p>
          <a:p>
            <a:pPr marL="578250"/>
            <a:endParaRPr lang="en-GB">
              <a:sym typeface="Wingdings" panose="05000000000000000000" pitchFamily="2" charset="2"/>
            </a:endParaRPr>
          </a:p>
          <a:p>
            <a:pPr marL="864000" indent="-285750">
              <a:buFont typeface="Courier New" panose="02070309020205020404" pitchFamily="49" charset="0"/>
              <a:buChar char="o"/>
            </a:pPr>
            <a:endParaRPr lang="en-GB">
              <a:sym typeface="Wingdings" panose="05000000000000000000" pitchFamily="2" charset="2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C740C26-6FB8-4D2A-BDC5-B30E7E91C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6" y="47395"/>
            <a:ext cx="10800000" cy="533050"/>
          </a:xfrm>
        </p:spPr>
        <p:txBody>
          <a:bodyPr/>
          <a:lstStyle/>
          <a:p>
            <a:r>
              <a:rPr lang="fr-FR"/>
              <a:t>RULES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59C206-1FAE-4361-A949-814305DCCA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00C446-2BD5-4E33-87A6-359237703AFB}" type="datetime1">
              <a:rPr lang="fr-FR" smtClean="0"/>
              <a:t>04/10/2022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4E5DEA-4167-44AB-BA9F-32835E5E6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5A587B-5814-4D9B-9598-FE9CB954CB01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6735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4268D0-2991-4466-80CF-62EB46EC62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8823" y="763325"/>
            <a:ext cx="10800000" cy="51444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/>
              <a:t>On N3+ Side : </a:t>
            </a:r>
            <a:r>
              <a:rPr lang="en-US" sz="1800"/>
              <a:t>how to manage N3+ ticket</a:t>
            </a:r>
          </a:p>
          <a:p>
            <a:r>
              <a:rPr lang="en-US" sz="1800"/>
              <a:t> </a:t>
            </a:r>
          </a:p>
          <a:p>
            <a:pPr marL="645750" indent="-285750">
              <a:buFontTx/>
              <a:buChar char="-"/>
            </a:pPr>
            <a:r>
              <a:rPr lang="en-US" sz="1800"/>
              <a:t>Case 1 :  after N3+ analysis, assistance is required wrongly : not coming from referent, not respecting the process and model, no analysis in ticket A , subject is already know by CAP</a:t>
            </a:r>
          </a:p>
          <a:p>
            <a:pPr marL="360000"/>
            <a:endParaRPr lang="en-US" sz="1800">
              <a:sym typeface="Wingdings" panose="05000000000000000000" pitchFamily="2" charset="2"/>
            </a:endParaRPr>
          </a:p>
          <a:p>
            <a:pPr marL="360000"/>
            <a:r>
              <a:rPr lang="en-US" sz="1800">
                <a:sym typeface="Wingdings" panose="05000000000000000000" pitchFamily="2" charset="2"/>
              </a:rPr>
              <a:t>	 Action : resolve ticket  with resolution code « </a:t>
            </a:r>
            <a:r>
              <a:rPr lang="en-US" sz="1800" b="1">
                <a:sym typeface="Wingdings" panose="05000000000000000000" pitchFamily="2" charset="2"/>
              </a:rPr>
              <a:t>rejected</a:t>
            </a:r>
            <a:r>
              <a:rPr lang="en-US" sz="1800">
                <a:sym typeface="Wingdings" panose="05000000000000000000" pitchFamily="2" charset="2"/>
              </a:rPr>
              <a:t> » - gives the reason of reject in resolution notes </a:t>
            </a:r>
            <a:endParaRPr lang="en-US" sz="1800"/>
          </a:p>
          <a:p>
            <a:pPr marL="645750" indent="-285750">
              <a:buFontTx/>
              <a:buChar char="-"/>
            </a:pPr>
            <a:endParaRPr lang="en-US" sz="1800"/>
          </a:p>
          <a:p>
            <a:pPr marL="645750" indent="-285750">
              <a:buFontTx/>
              <a:buChar char="-"/>
            </a:pPr>
            <a:r>
              <a:rPr lang="en-US" sz="1800"/>
              <a:t>Case 2 : after N3+ analysis, the ticket A has to be fully managed by N3+</a:t>
            </a:r>
          </a:p>
          <a:p>
            <a:pPr marL="645750" indent="-285750">
              <a:buFontTx/>
              <a:buChar char="-"/>
            </a:pPr>
            <a:endParaRPr lang="en-US" sz="1800"/>
          </a:p>
          <a:p>
            <a:pPr marL="360000"/>
            <a:r>
              <a:rPr lang="en-US" sz="1800"/>
              <a:t>	</a:t>
            </a:r>
            <a:r>
              <a:rPr lang="en-US">
                <a:sym typeface="Wingdings" panose="05000000000000000000" pitchFamily="2" charset="2"/>
              </a:rPr>
              <a:t> Action </a:t>
            </a:r>
            <a:r>
              <a:rPr lang="en-US" sz="1800">
                <a:sym typeface="Wingdings" panose="05000000000000000000" pitchFamily="2" charset="2"/>
              </a:rPr>
              <a:t>: resolved ticket with resolution code  « </a:t>
            </a:r>
            <a:r>
              <a:rPr lang="en-US" sz="1800" b="1">
                <a:sym typeface="Wingdings" panose="05000000000000000000" pitchFamily="2" charset="2"/>
              </a:rPr>
              <a:t>solved(permanently)</a:t>
            </a:r>
            <a:r>
              <a:rPr lang="en-US" sz="1800">
                <a:sym typeface="Wingdings" panose="05000000000000000000" pitchFamily="2" charset="2"/>
              </a:rPr>
              <a:t> » - confirm “Transfer ticket” in resolution notes </a:t>
            </a:r>
          </a:p>
          <a:p>
            <a:pPr marL="645750" indent="-285750">
              <a:buFont typeface="Wingdings" panose="05000000000000000000" pitchFamily="2" charset="2"/>
              <a:buChar char="è"/>
            </a:pPr>
            <a:endParaRPr lang="en-US" sz="1800">
              <a:sym typeface="Wingdings" panose="05000000000000000000" pitchFamily="2" charset="2"/>
            </a:endParaRPr>
          </a:p>
          <a:p>
            <a:pPr marL="645750" indent="-285750">
              <a:buFontTx/>
              <a:buChar char="-"/>
            </a:pPr>
            <a:r>
              <a:rPr lang="en-US" sz="1800">
                <a:sym typeface="Wingdings" panose="05000000000000000000" pitchFamily="2" charset="2"/>
              </a:rPr>
              <a:t>Case 3 :  after N3+ analysis, information is provided to support CAP Run team for resolution (validation of CAP action plan, explanation, documentation…)</a:t>
            </a:r>
          </a:p>
          <a:p>
            <a:pPr marL="360000"/>
            <a:endParaRPr lang="en-US" sz="1800">
              <a:sym typeface="Wingdings" panose="05000000000000000000" pitchFamily="2" charset="2"/>
            </a:endParaRPr>
          </a:p>
          <a:p>
            <a:pPr marL="360000"/>
            <a:r>
              <a:rPr lang="en-US" sz="1800">
                <a:sym typeface="Wingdings" panose="05000000000000000000" pitchFamily="2" charset="2"/>
              </a:rPr>
              <a:t>	 Action :  resolved the ticket resolution code  « </a:t>
            </a:r>
            <a:r>
              <a:rPr lang="en-US" sz="1800" b="1">
                <a:sym typeface="Wingdings" panose="05000000000000000000" pitchFamily="2" charset="2"/>
              </a:rPr>
              <a:t>solved(workaround)</a:t>
            </a:r>
            <a:r>
              <a:rPr lang="en-US" sz="1800">
                <a:sym typeface="Wingdings" panose="05000000000000000000" pitchFamily="2" charset="2"/>
              </a:rPr>
              <a:t> » - indicate in resolution notes the answer or where the answer can be found (N3+ notes, document, mail…)</a:t>
            </a:r>
            <a:endParaRPr lang="en-US" sz="180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C740C26-6FB8-4D2A-BDC5-B30E7E91C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6" y="47395"/>
            <a:ext cx="10800000" cy="533050"/>
          </a:xfrm>
        </p:spPr>
        <p:txBody>
          <a:bodyPr/>
          <a:lstStyle/>
          <a:p>
            <a:r>
              <a:rPr lang="fr-FR"/>
              <a:t>RULES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59C206-1FAE-4361-A949-814305DCCA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00C446-2BD5-4E33-87A6-359237703AFB}" type="datetime1">
              <a:rPr lang="fr-FR" smtClean="0"/>
              <a:t>04/10/2022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4E5DEA-4167-44AB-BA9F-32835E5E6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5A587B-5814-4D9B-9598-FE9CB954CB01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670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rganigramme : Document 7">
            <a:extLst>
              <a:ext uri="{FF2B5EF4-FFF2-40B4-BE49-F238E27FC236}">
                <a16:creationId xmlns:a16="http://schemas.microsoft.com/office/drawing/2014/main" id="{8D23F1C1-0D3E-41D8-B7A3-AC94D8AA9E35}"/>
              </a:ext>
            </a:extLst>
          </p:cNvPr>
          <p:cNvSpPr/>
          <p:nvPr/>
        </p:nvSpPr>
        <p:spPr>
          <a:xfrm>
            <a:off x="312870" y="705412"/>
            <a:ext cx="1272565" cy="508174"/>
          </a:xfrm>
          <a:prstGeom prst="flowChart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/>
              <a:t>Ticket A</a:t>
            </a:r>
          </a:p>
          <a:p>
            <a:pPr algn="ctr"/>
            <a:r>
              <a:rPr lang="fr-FR" sz="1100"/>
              <a:t>1st </a:t>
            </a:r>
            <a:r>
              <a:rPr lang="fr-FR" sz="1100" err="1"/>
              <a:t>Assignment</a:t>
            </a:r>
            <a:endParaRPr lang="fr-FR" sz="1100"/>
          </a:p>
        </p:txBody>
      </p:sp>
      <p:sp>
        <p:nvSpPr>
          <p:cNvPr id="36" name="Organigramme : Document 35">
            <a:extLst>
              <a:ext uri="{FF2B5EF4-FFF2-40B4-BE49-F238E27FC236}">
                <a16:creationId xmlns:a16="http://schemas.microsoft.com/office/drawing/2014/main" id="{36FE53D2-F389-4C87-8B37-9E4B5CC549EB}"/>
              </a:ext>
            </a:extLst>
          </p:cNvPr>
          <p:cNvSpPr/>
          <p:nvPr/>
        </p:nvSpPr>
        <p:spPr>
          <a:xfrm>
            <a:off x="312870" y="5144992"/>
            <a:ext cx="1062475" cy="831470"/>
          </a:xfrm>
          <a:prstGeom prst="flowChart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/>
              <a:t>Ticket A update</a:t>
            </a:r>
          </a:p>
          <a:p>
            <a:pPr algn="ctr"/>
            <a:r>
              <a:rPr lang="fr-FR" sz="1400" err="1"/>
              <a:t>Closing</a:t>
            </a:r>
            <a:endParaRPr lang="fr-FR" sz="1400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74272A22-4D2C-4138-BFBB-A2A8AF9E12EE}"/>
              </a:ext>
            </a:extLst>
          </p:cNvPr>
          <p:cNvCxnSpPr>
            <a:cxnSpLocks/>
          </p:cNvCxnSpPr>
          <p:nvPr/>
        </p:nvCxnSpPr>
        <p:spPr>
          <a:xfrm>
            <a:off x="9056968" y="127172"/>
            <a:ext cx="0" cy="565839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F7E39555-5616-4947-93C0-DE70BAAE2120}"/>
              </a:ext>
            </a:extLst>
          </p:cNvPr>
          <p:cNvCxnSpPr/>
          <p:nvPr/>
        </p:nvCxnSpPr>
        <p:spPr>
          <a:xfrm flipV="1">
            <a:off x="209006" y="581603"/>
            <a:ext cx="11843657" cy="609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D64C80B5-7A96-4630-AE8E-24679AF22DA4}"/>
              </a:ext>
            </a:extLst>
          </p:cNvPr>
          <p:cNvSpPr/>
          <p:nvPr/>
        </p:nvSpPr>
        <p:spPr>
          <a:xfrm>
            <a:off x="2052883" y="771847"/>
            <a:ext cx="1705033" cy="38487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err="1"/>
              <a:t>Analysis</a:t>
            </a:r>
            <a:endParaRPr lang="fr-FR" sz="140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F2F5C41-5471-4331-9F60-6FE943B145CB}"/>
              </a:ext>
            </a:extLst>
          </p:cNvPr>
          <p:cNvSpPr txBox="1"/>
          <p:nvPr/>
        </p:nvSpPr>
        <p:spPr>
          <a:xfrm>
            <a:off x="801157" y="85410"/>
            <a:ext cx="3270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N1/N2  Domain </a:t>
            </a:r>
            <a:r>
              <a:rPr lang="fr-FR" sz="1200" err="1"/>
              <a:t>xxxx</a:t>
            </a:r>
            <a:r>
              <a:rPr lang="fr-FR" sz="1200"/>
              <a:t> – Techno YYY</a:t>
            </a:r>
          </a:p>
          <a:p>
            <a:r>
              <a:rPr lang="fr-FR" sz="1200" b="1"/>
              <a:t>Group CAGIP-OPN-XXX-YYY_SUPPORT 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249F1F51-8107-41FA-82C5-66A522BD19D5}"/>
              </a:ext>
            </a:extLst>
          </p:cNvPr>
          <p:cNvSpPr txBox="1"/>
          <p:nvPr/>
        </p:nvSpPr>
        <p:spPr>
          <a:xfrm>
            <a:off x="5157384" y="85410"/>
            <a:ext cx="3270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FF0000"/>
                </a:solidFill>
              </a:rPr>
              <a:t>N3 Domain </a:t>
            </a:r>
            <a:r>
              <a:rPr lang="fr-FR" sz="1200" err="1">
                <a:solidFill>
                  <a:srgbClr val="FF0000"/>
                </a:solidFill>
              </a:rPr>
              <a:t>xxxx</a:t>
            </a:r>
            <a:r>
              <a:rPr lang="fr-FR" sz="1200">
                <a:solidFill>
                  <a:srgbClr val="FF0000"/>
                </a:solidFill>
              </a:rPr>
              <a:t> – Techno YYY</a:t>
            </a:r>
          </a:p>
          <a:p>
            <a:r>
              <a:rPr lang="fr-FR" sz="1200" b="1"/>
              <a:t>Group CAGIP-OPN-XXX-YYY_SUPPORT 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AC38B007-404F-4F02-8049-705D5986C088}"/>
              </a:ext>
            </a:extLst>
          </p:cNvPr>
          <p:cNvSpPr txBox="1"/>
          <p:nvPr/>
        </p:nvSpPr>
        <p:spPr>
          <a:xfrm>
            <a:off x="9270277" y="93358"/>
            <a:ext cx="3078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N3+  Domain </a:t>
            </a:r>
            <a:r>
              <a:rPr lang="fr-FR" sz="1200" err="1"/>
              <a:t>xxxx</a:t>
            </a:r>
            <a:r>
              <a:rPr lang="fr-FR" sz="1200"/>
              <a:t> – Techno YYY</a:t>
            </a:r>
          </a:p>
          <a:p>
            <a:r>
              <a:rPr lang="fr-FR" sz="1200" b="1"/>
              <a:t>Group CAGIP-OPN-XXX-YYY-BUILD </a:t>
            </a:r>
          </a:p>
        </p:txBody>
      </p:sp>
      <p:sp>
        <p:nvSpPr>
          <p:cNvPr id="65" name="Organigramme : Document 64">
            <a:extLst>
              <a:ext uri="{FF2B5EF4-FFF2-40B4-BE49-F238E27FC236}">
                <a16:creationId xmlns:a16="http://schemas.microsoft.com/office/drawing/2014/main" id="{B934C156-1CD2-48F5-A497-077BD59050DE}"/>
              </a:ext>
            </a:extLst>
          </p:cNvPr>
          <p:cNvSpPr/>
          <p:nvPr/>
        </p:nvSpPr>
        <p:spPr>
          <a:xfrm>
            <a:off x="125952" y="1948419"/>
            <a:ext cx="1028602" cy="512818"/>
          </a:xfrm>
          <a:prstGeom prst="flowChart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/>
              <a:t>Ticket A</a:t>
            </a:r>
          </a:p>
          <a:p>
            <a:pPr algn="ctr"/>
            <a:r>
              <a:rPr lang="fr-FR" sz="1400"/>
              <a:t>Update</a:t>
            </a:r>
          </a:p>
        </p:txBody>
      </p:sp>
      <p:sp>
        <p:nvSpPr>
          <p:cNvPr id="66" name="Organigramme : Document 65">
            <a:extLst>
              <a:ext uri="{FF2B5EF4-FFF2-40B4-BE49-F238E27FC236}">
                <a16:creationId xmlns:a16="http://schemas.microsoft.com/office/drawing/2014/main" id="{AB7C6D24-0B07-4BC1-AD29-42E1C751BC44}"/>
              </a:ext>
            </a:extLst>
          </p:cNvPr>
          <p:cNvSpPr/>
          <p:nvPr/>
        </p:nvSpPr>
        <p:spPr>
          <a:xfrm>
            <a:off x="3299066" y="1869011"/>
            <a:ext cx="1000982" cy="1219591"/>
          </a:xfrm>
          <a:prstGeom prst="flowChart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/>
              <a:t>Ticket A</a:t>
            </a:r>
          </a:p>
          <a:p>
            <a:pPr algn="ctr"/>
            <a:r>
              <a:rPr lang="fr-FR" sz="1100" err="1"/>
              <a:t>Assignment</a:t>
            </a:r>
            <a:r>
              <a:rPr lang="fr-FR" sz="1100"/>
              <a:t> to the </a:t>
            </a:r>
            <a:r>
              <a:rPr lang="fr-FR" sz="1100" err="1"/>
              <a:t>referent</a:t>
            </a:r>
            <a:r>
              <a:rPr lang="fr-FR" sz="1100"/>
              <a:t> N3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00B1F12E-D8BC-4D41-B3A0-B4F420622131}"/>
              </a:ext>
            </a:extLst>
          </p:cNvPr>
          <p:cNvSpPr/>
          <p:nvPr/>
        </p:nvSpPr>
        <p:spPr>
          <a:xfrm>
            <a:off x="4984732" y="727181"/>
            <a:ext cx="1920088" cy="32065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err="1"/>
              <a:t>Analysis</a:t>
            </a:r>
            <a:endParaRPr lang="fr-FR" sz="1400"/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0354D76C-8427-4603-AEFD-954BBEEA304E}"/>
              </a:ext>
            </a:extLst>
          </p:cNvPr>
          <p:cNvSpPr/>
          <p:nvPr/>
        </p:nvSpPr>
        <p:spPr>
          <a:xfrm>
            <a:off x="9887180" y="634905"/>
            <a:ext cx="1591528" cy="32065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err="1"/>
              <a:t>Analysis</a:t>
            </a:r>
            <a:endParaRPr lang="fr-FR" sz="1400"/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CFA71F80-7BC0-414F-98C7-A67E6C045014}"/>
              </a:ext>
            </a:extLst>
          </p:cNvPr>
          <p:cNvSpPr/>
          <p:nvPr/>
        </p:nvSpPr>
        <p:spPr>
          <a:xfrm>
            <a:off x="9971884" y="4336619"/>
            <a:ext cx="1591527" cy="32065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err="1"/>
              <a:t>Resolution</a:t>
            </a:r>
            <a:endParaRPr lang="fr-FR" sz="1400"/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02012083-D544-463C-8E32-F083F65575CC}"/>
              </a:ext>
            </a:extLst>
          </p:cNvPr>
          <p:cNvSpPr/>
          <p:nvPr/>
        </p:nvSpPr>
        <p:spPr>
          <a:xfrm>
            <a:off x="4555730" y="3608163"/>
            <a:ext cx="1170809" cy="68291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/>
              <a:t>Update </a:t>
            </a:r>
            <a:r>
              <a:rPr lang="fr-FR" sz="1400" err="1"/>
              <a:t>Knowlegde</a:t>
            </a:r>
            <a:r>
              <a:rPr lang="fr-FR" sz="1400"/>
              <a:t> DB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359CDB42-232D-4272-8821-688ACE7E9C77}"/>
              </a:ext>
            </a:extLst>
          </p:cNvPr>
          <p:cNvSpPr/>
          <p:nvPr/>
        </p:nvSpPr>
        <p:spPr>
          <a:xfrm>
            <a:off x="1294614" y="4671401"/>
            <a:ext cx="1683644" cy="32065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err="1"/>
              <a:t>Resolution</a:t>
            </a:r>
            <a:endParaRPr lang="fr-FR" sz="1400"/>
          </a:p>
        </p:txBody>
      </p:sp>
      <p:sp>
        <p:nvSpPr>
          <p:cNvPr id="73" name="Organigramme : Décision 72">
            <a:extLst>
              <a:ext uri="{FF2B5EF4-FFF2-40B4-BE49-F238E27FC236}">
                <a16:creationId xmlns:a16="http://schemas.microsoft.com/office/drawing/2014/main" id="{FE73A223-9F4D-4D0D-B4BC-8276834E6E80}"/>
              </a:ext>
            </a:extLst>
          </p:cNvPr>
          <p:cNvSpPr/>
          <p:nvPr/>
        </p:nvSpPr>
        <p:spPr>
          <a:xfrm>
            <a:off x="1434675" y="1785253"/>
            <a:ext cx="1417152" cy="838602"/>
          </a:xfrm>
          <a:prstGeom prst="flowChartDecis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N3 </a:t>
            </a:r>
            <a:r>
              <a:rPr lang="fr-FR" sz="1200" err="1"/>
              <a:t>is</a:t>
            </a:r>
            <a:r>
              <a:rPr lang="fr-FR" sz="1200"/>
              <a:t> </a:t>
            </a:r>
            <a:r>
              <a:rPr lang="fr-FR" sz="1200" err="1"/>
              <a:t>needed</a:t>
            </a:r>
            <a:r>
              <a:rPr lang="fr-FR" sz="1200"/>
              <a:t> ?</a:t>
            </a:r>
          </a:p>
        </p:txBody>
      </p:sp>
      <p:cxnSp>
        <p:nvCxnSpPr>
          <p:cNvPr id="77" name="Connecteur : en angle 76">
            <a:extLst>
              <a:ext uri="{FF2B5EF4-FFF2-40B4-BE49-F238E27FC236}">
                <a16:creationId xmlns:a16="http://schemas.microsoft.com/office/drawing/2014/main" id="{F7F7385A-F776-4C82-931F-080DDB758F99}"/>
              </a:ext>
            </a:extLst>
          </p:cNvPr>
          <p:cNvCxnSpPr>
            <a:cxnSpLocks/>
            <a:stCxn id="66" idx="0"/>
            <a:endCxn id="67" idx="1"/>
          </p:cNvCxnSpPr>
          <p:nvPr/>
        </p:nvCxnSpPr>
        <p:spPr>
          <a:xfrm rot="5400000" flipH="1" flipV="1">
            <a:off x="3901393" y="785673"/>
            <a:ext cx="981503" cy="11851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 : en angle 82">
            <a:extLst>
              <a:ext uri="{FF2B5EF4-FFF2-40B4-BE49-F238E27FC236}">
                <a16:creationId xmlns:a16="http://schemas.microsoft.com/office/drawing/2014/main" id="{1410C519-5FAB-48E7-A2A8-C6E2A2767686}"/>
              </a:ext>
            </a:extLst>
          </p:cNvPr>
          <p:cNvCxnSpPr>
            <a:cxnSpLocks/>
            <a:stCxn id="60" idx="2"/>
            <a:endCxn id="65" idx="0"/>
          </p:cNvCxnSpPr>
          <p:nvPr/>
        </p:nvCxnSpPr>
        <p:spPr>
          <a:xfrm rot="5400000">
            <a:off x="1376981" y="419999"/>
            <a:ext cx="791693" cy="22651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 : en angle 87">
            <a:extLst>
              <a:ext uri="{FF2B5EF4-FFF2-40B4-BE49-F238E27FC236}">
                <a16:creationId xmlns:a16="http://schemas.microsoft.com/office/drawing/2014/main" id="{A5BB48C4-DAD7-457F-8BF6-C304E050424C}"/>
              </a:ext>
            </a:extLst>
          </p:cNvPr>
          <p:cNvCxnSpPr>
            <a:cxnSpLocks/>
            <a:stCxn id="65" idx="3"/>
            <a:endCxn id="73" idx="1"/>
          </p:cNvCxnSpPr>
          <p:nvPr/>
        </p:nvCxnSpPr>
        <p:spPr>
          <a:xfrm flipV="1">
            <a:off x="1154554" y="2204554"/>
            <a:ext cx="280121" cy="2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 : en angle 91">
            <a:extLst>
              <a:ext uri="{FF2B5EF4-FFF2-40B4-BE49-F238E27FC236}">
                <a16:creationId xmlns:a16="http://schemas.microsoft.com/office/drawing/2014/main" id="{E17380A1-6BC6-474B-B49F-652F1EDA68AE}"/>
              </a:ext>
            </a:extLst>
          </p:cNvPr>
          <p:cNvCxnSpPr>
            <a:cxnSpLocks/>
            <a:stCxn id="73" idx="2"/>
            <a:endCxn id="71" idx="0"/>
          </p:cNvCxnSpPr>
          <p:nvPr/>
        </p:nvCxnSpPr>
        <p:spPr>
          <a:xfrm rot="5400000">
            <a:off x="1116071" y="3644221"/>
            <a:ext cx="2047546" cy="68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 : en angle 100">
            <a:extLst>
              <a:ext uri="{FF2B5EF4-FFF2-40B4-BE49-F238E27FC236}">
                <a16:creationId xmlns:a16="http://schemas.microsoft.com/office/drawing/2014/main" id="{7E9755CF-CFBE-4752-B2CC-824C7462A7FB}"/>
              </a:ext>
            </a:extLst>
          </p:cNvPr>
          <p:cNvCxnSpPr>
            <a:cxnSpLocks/>
            <a:stCxn id="8" idx="3"/>
            <a:endCxn id="60" idx="1"/>
          </p:cNvCxnSpPr>
          <p:nvPr/>
        </p:nvCxnSpPr>
        <p:spPr>
          <a:xfrm>
            <a:off x="1585435" y="959499"/>
            <a:ext cx="467448" cy="47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id="{584762AD-6BD4-41BE-89C4-ACAF406601B2}"/>
              </a:ext>
            </a:extLst>
          </p:cNvPr>
          <p:cNvCxnSpPr>
            <a:cxnSpLocks/>
            <a:stCxn id="71" idx="2"/>
            <a:endCxn id="36" idx="3"/>
          </p:cNvCxnSpPr>
          <p:nvPr/>
        </p:nvCxnSpPr>
        <p:spPr>
          <a:xfrm rot="5400000">
            <a:off x="1471555" y="4895846"/>
            <a:ext cx="568672" cy="7610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 : en angle 124">
            <a:extLst>
              <a:ext uri="{FF2B5EF4-FFF2-40B4-BE49-F238E27FC236}">
                <a16:creationId xmlns:a16="http://schemas.microsoft.com/office/drawing/2014/main" id="{E1D94F01-F07A-4E95-903F-4F07B7DE7EF1}"/>
              </a:ext>
            </a:extLst>
          </p:cNvPr>
          <p:cNvCxnSpPr>
            <a:cxnSpLocks/>
            <a:stCxn id="73" idx="3"/>
            <a:endCxn id="66" idx="1"/>
          </p:cNvCxnSpPr>
          <p:nvPr/>
        </p:nvCxnSpPr>
        <p:spPr>
          <a:xfrm>
            <a:off x="2851827" y="2204554"/>
            <a:ext cx="447239" cy="2742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rganigramme : Décision 125">
            <a:extLst>
              <a:ext uri="{FF2B5EF4-FFF2-40B4-BE49-F238E27FC236}">
                <a16:creationId xmlns:a16="http://schemas.microsoft.com/office/drawing/2014/main" id="{05EC8BC9-48AC-4FD2-A41D-B6C7EB9C19BA}"/>
              </a:ext>
            </a:extLst>
          </p:cNvPr>
          <p:cNvSpPr/>
          <p:nvPr/>
        </p:nvSpPr>
        <p:spPr>
          <a:xfrm>
            <a:off x="5943411" y="3831157"/>
            <a:ext cx="1896550" cy="979785"/>
          </a:xfrm>
          <a:prstGeom prst="flowChartDecis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err="1"/>
              <a:t>Resolution</a:t>
            </a:r>
            <a:r>
              <a:rPr lang="fr-FR" sz="1200"/>
              <a:t> can </a:t>
            </a:r>
            <a:r>
              <a:rPr lang="fr-FR" sz="1200" err="1"/>
              <a:t>be</a:t>
            </a:r>
            <a:r>
              <a:rPr lang="fr-FR" sz="1200"/>
              <a:t> </a:t>
            </a:r>
            <a:r>
              <a:rPr lang="fr-FR" sz="1200" err="1"/>
              <a:t>done</a:t>
            </a:r>
            <a:r>
              <a:rPr lang="fr-FR" sz="1200"/>
              <a:t> by N1/N2/N3?</a:t>
            </a:r>
          </a:p>
        </p:txBody>
      </p:sp>
      <p:sp>
        <p:nvSpPr>
          <p:cNvPr id="133" name="Organigramme : Décision 132">
            <a:extLst>
              <a:ext uri="{FF2B5EF4-FFF2-40B4-BE49-F238E27FC236}">
                <a16:creationId xmlns:a16="http://schemas.microsoft.com/office/drawing/2014/main" id="{FA5E3118-6DAD-46BD-B5B2-F71B5BBE37AB}"/>
              </a:ext>
            </a:extLst>
          </p:cNvPr>
          <p:cNvSpPr/>
          <p:nvPr/>
        </p:nvSpPr>
        <p:spPr>
          <a:xfrm>
            <a:off x="6014865" y="2649397"/>
            <a:ext cx="1753639" cy="739874"/>
          </a:xfrm>
          <a:prstGeom prst="flowChartDecis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N3+ </a:t>
            </a:r>
            <a:r>
              <a:rPr lang="fr-FR" sz="1200" err="1"/>
              <a:t>is</a:t>
            </a:r>
            <a:r>
              <a:rPr lang="fr-FR" sz="1200"/>
              <a:t> </a:t>
            </a:r>
            <a:r>
              <a:rPr lang="fr-FR" sz="1200" err="1"/>
              <a:t>needed</a:t>
            </a:r>
            <a:r>
              <a:rPr lang="fr-FR" sz="1200"/>
              <a:t> ?</a:t>
            </a:r>
          </a:p>
        </p:txBody>
      </p:sp>
      <p:cxnSp>
        <p:nvCxnSpPr>
          <p:cNvPr id="181" name="Connecteur : en angle 180">
            <a:extLst>
              <a:ext uri="{FF2B5EF4-FFF2-40B4-BE49-F238E27FC236}">
                <a16:creationId xmlns:a16="http://schemas.microsoft.com/office/drawing/2014/main" id="{0248A8E6-8537-4482-9BBC-6FFBDDC9A7D3}"/>
              </a:ext>
            </a:extLst>
          </p:cNvPr>
          <p:cNvCxnSpPr>
            <a:cxnSpLocks/>
            <a:stCxn id="126" idx="1"/>
            <a:endCxn id="70" idx="0"/>
          </p:cNvCxnSpPr>
          <p:nvPr/>
        </p:nvCxnSpPr>
        <p:spPr>
          <a:xfrm rot="10800000">
            <a:off x="5141135" y="3608164"/>
            <a:ext cx="802276" cy="712887"/>
          </a:xfrm>
          <a:prstGeom prst="bentConnector4">
            <a:avLst>
              <a:gd name="adj1" fmla="val 13516"/>
              <a:gd name="adj2" fmla="val 1320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 : en angle 182">
            <a:extLst>
              <a:ext uri="{FF2B5EF4-FFF2-40B4-BE49-F238E27FC236}">
                <a16:creationId xmlns:a16="http://schemas.microsoft.com/office/drawing/2014/main" id="{56D6EC9F-E686-498E-A2F7-D18F589BFE92}"/>
              </a:ext>
            </a:extLst>
          </p:cNvPr>
          <p:cNvCxnSpPr>
            <a:cxnSpLocks/>
            <a:stCxn id="67" idx="2"/>
            <a:endCxn id="186" idx="0"/>
          </p:cNvCxnSpPr>
          <p:nvPr/>
        </p:nvCxnSpPr>
        <p:spPr>
          <a:xfrm rot="16200000" flipH="1">
            <a:off x="5820647" y="1171963"/>
            <a:ext cx="254895" cy="66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rganigramme : Document 185">
            <a:extLst>
              <a:ext uri="{FF2B5EF4-FFF2-40B4-BE49-F238E27FC236}">
                <a16:creationId xmlns:a16="http://schemas.microsoft.com/office/drawing/2014/main" id="{06B10BDF-AC58-41FA-AD35-15360D5F2647}"/>
              </a:ext>
            </a:extLst>
          </p:cNvPr>
          <p:cNvSpPr/>
          <p:nvPr/>
        </p:nvSpPr>
        <p:spPr>
          <a:xfrm>
            <a:off x="5077854" y="1302729"/>
            <a:ext cx="1747115" cy="916322"/>
          </a:xfrm>
          <a:prstGeom prst="flowChart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/>
              <a:t>Ticket A</a:t>
            </a:r>
          </a:p>
          <a:p>
            <a:pPr algn="ctr"/>
            <a:r>
              <a:rPr lang="fr-FR" sz="1400"/>
              <a:t>Update </a:t>
            </a:r>
            <a:r>
              <a:rPr lang="fr-FR" sz="1400" err="1"/>
              <a:t>with</a:t>
            </a:r>
            <a:r>
              <a:rPr lang="fr-FR" sz="1400"/>
              <a:t> the </a:t>
            </a:r>
            <a:r>
              <a:rPr lang="fr-FR" sz="1400" err="1"/>
              <a:t>results</a:t>
            </a:r>
            <a:r>
              <a:rPr lang="fr-FR" sz="1400"/>
              <a:t> of </a:t>
            </a:r>
            <a:r>
              <a:rPr lang="fr-FR" sz="1400" err="1"/>
              <a:t>analysis</a:t>
            </a:r>
            <a:endParaRPr lang="fr-FR" sz="1400"/>
          </a:p>
        </p:txBody>
      </p:sp>
      <p:sp>
        <p:nvSpPr>
          <p:cNvPr id="219" name="Organigramme : Document 218">
            <a:extLst>
              <a:ext uri="{FF2B5EF4-FFF2-40B4-BE49-F238E27FC236}">
                <a16:creationId xmlns:a16="http://schemas.microsoft.com/office/drawing/2014/main" id="{E4ED5206-FB29-46B5-8C97-76D7569E1545}"/>
              </a:ext>
            </a:extLst>
          </p:cNvPr>
          <p:cNvSpPr/>
          <p:nvPr/>
        </p:nvSpPr>
        <p:spPr>
          <a:xfrm>
            <a:off x="4504114" y="4575947"/>
            <a:ext cx="1259422" cy="500351"/>
          </a:xfrm>
          <a:prstGeom prst="flowChart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/>
              <a:t>Ticket A</a:t>
            </a:r>
          </a:p>
          <a:p>
            <a:pPr algn="ctr"/>
            <a:r>
              <a:rPr lang="fr-FR" sz="1100" err="1"/>
              <a:t>Assignment</a:t>
            </a:r>
            <a:endParaRPr lang="fr-FR" sz="1100"/>
          </a:p>
        </p:txBody>
      </p:sp>
      <p:cxnSp>
        <p:nvCxnSpPr>
          <p:cNvPr id="256" name="Connecteur : en angle 255">
            <a:extLst>
              <a:ext uri="{FF2B5EF4-FFF2-40B4-BE49-F238E27FC236}">
                <a16:creationId xmlns:a16="http://schemas.microsoft.com/office/drawing/2014/main" id="{489075E3-A82D-4EAA-808D-A765A7C394DF}"/>
              </a:ext>
            </a:extLst>
          </p:cNvPr>
          <p:cNvCxnSpPr>
            <a:cxnSpLocks/>
            <a:stCxn id="70" idx="2"/>
            <a:endCxn id="219" idx="0"/>
          </p:cNvCxnSpPr>
          <p:nvPr/>
        </p:nvCxnSpPr>
        <p:spPr>
          <a:xfrm rot="5400000">
            <a:off x="4995048" y="4429859"/>
            <a:ext cx="284865" cy="73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necteur : en angle 262">
            <a:extLst>
              <a:ext uri="{FF2B5EF4-FFF2-40B4-BE49-F238E27FC236}">
                <a16:creationId xmlns:a16="http://schemas.microsoft.com/office/drawing/2014/main" id="{73B80D09-0204-485B-AB28-A0741C1F211D}"/>
              </a:ext>
            </a:extLst>
          </p:cNvPr>
          <p:cNvCxnSpPr>
            <a:stCxn id="219" idx="1"/>
            <a:endCxn id="71" idx="3"/>
          </p:cNvCxnSpPr>
          <p:nvPr/>
        </p:nvCxnSpPr>
        <p:spPr>
          <a:xfrm rot="10800000" flipV="1">
            <a:off x="2978258" y="4826122"/>
            <a:ext cx="1525856" cy="56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 : en angle 266">
            <a:extLst>
              <a:ext uri="{FF2B5EF4-FFF2-40B4-BE49-F238E27FC236}">
                <a16:creationId xmlns:a16="http://schemas.microsoft.com/office/drawing/2014/main" id="{7914557C-9AF9-46C6-92A0-AF432AA65E5F}"/>
              </a:ext>
            </a:extLst>
          </p:cNvPr>
          <p:cNvCxnSpPr>
            <a:cxnSpLocks/>
            <a:stCxn id="64" idx="3"/>
            <a:endCxn id="68" idx="1"/>
          </p:cNvCxnSpPr>
          <p:nvPr/>
        </p:nvCxnSpPr>
        <p:spPr>
          <a:xfrm>
            <a:off x="8905894" y="794964"/>
            <a:ext cx="981286" cy="2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necteur : en angle 268">
            <a:extLst>
              <a:ext uri="{FF2B5EF4-FFF2-40B4-BE49-F238E27FC236}">
                <a16:creationId xmlns:a16="http://schemas.microsoft.com/office/drawing/2014/main" id="{486AC03D-E1DB-4D66-97E1-76DF1567E1EB}"/>
              </a:ext>
            </a:extLst>
          </p:cNvPr>
          <p:cNvCxnSpPr>
            <a:cxnSpLocks/>
            <a:stCxn id="133" idx="2"/>
            <a:endCxn id="126" idx="0"/>
          </p:cNvCxnSpPr>
          <p:nvPr/>
        </p:nvCxnSpPr>
        <p:spPr>
          <a:xfrm rot="16200000" flipH="1">
            <a:off x="6670742" y="3610213"/>
            <a:ext cx="44188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rganigramme : Document 270">
            <a:extLst>
              <a:ext uri="{FF2B5EF4-FFF2-40B4-BE49-F238E27FC236}">
                <a16:creationId xmlns:a16="http://schemas.microsoft.com/office/drawing/2014/main" id="{749FEF1C-1A36-4774-9ADD-218F23201153}"/>
              </a:ext>
            </a:extLst>
          </p:cNvPr>
          <p:cNvSpPr/>
          <p:nvPr/>
        </p:nvSpPr>
        <p:spPr>
          <a:xfrm>
            <a:off x="6291755" y="5170950"/>
            <a:ext cx="1199857" cy="1102463"/>
          </a:xfrm>
          <a:prstGeom prst="flowChart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/>
              <a:t>Transfer Ticket A to N3+</a:t>
            </a:r>
          </a:p>
        </p:txBody>
      </p:sp>
      <p:cxnSp>
        <p:nvCxnSpPr>
          <p:cNvPr id="295" name="Connecteur : en angle 294">
            <a:extLst>
              <a:ext uri="{FF2B5EF4-FFF2-40B4-BE49-F238E27FC236}">
                <a16:creationId xmlns:a16="http://schemas.microsoft.com/office/drawing/2014/main" id="{E9904B77-C804-4A48-BF63-F788B41280F5}"/>
              </a:ext>
            </a:extLst>
          </p:cNvPr>
          <p:cNvCxnSpPr>
            <a:cxnSpLocks/>
            <a:stCxn id="186" idx="2"/>
            <a:endCxn id="133" idx="0"/>
          </p:cNvCxnSpPr>
          <p:nvPr/>
        </p:nvCxnSpPr>
        <p:spPr>
          <a:xfrm rot="16200000" flipH="1">
            <a:off x="6176086" y="1933797"/>
            <a:ext cx="490925" cy="9402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rganigramme : Document 299">
            <a:extLst>
              <a:ext uri="{FF2B5EF4-FFF2-40B4-BE49-F238E27FC236}">
                <a16:creationId xmlns:a16="http://schemas.microsoft.com/office/drawing/2014/main" id="{915F4C86-1FE8-449B-ADDF-9FDFE11B86F7}"/>
              </a:ext>
            </a:extLst>
          </p:cNvPr>
          <p:cNvSpPr/>
          <p:nvPr/>
        </p:nvSpPr>
        <p:spPr>
          <a:xfrm>
            <a:off x="7646471" y="1155375"/>
            <a:ext cx="1259422" cy="500351"/>
          </a:xfrm>
          <a:prstGeom prst="flowChart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/>
              <a:t>Ticket N3+</a:t>
            </a:r>
          </a:p>
          <a:p>
            <a:pPr algn="ctr"/>
            <a:r>
              <a:rPr lang="fr-FR" sz="1100" err="1"/>
              <a:t>Assignment</a:t>
            </a:r>
            <a:endParaRPr lang="fr-FR" sz="1100"/>
          </a:p>
        </p:txBody>
      </p:sp>
      <p:sp>
        <p:nvSpPr>
          <p:cNvPr id="301" name="Organigramme : Document 300">
            <a:extLst>
              <a:ext uri="{FF2B5EF4-FFF2-40B4-BE49-F238E27FC236}">
                <a16:creationId xmlns:a16="http://schemas.microsoft.com/office/drawing/2014/main" id="{3A901F0C-EFE5-4162-9895-D3AACA664972}"/>
              </a:ext>
            </a:extLst>
          </p:cNvPr>
          <p:cNvSpPr/>
          <p:nvPr/>
        </p:nvSpPr>
        <p:spPr>
          <a:xfrm>
            <a:off x="9457583" y="2361055"/>
            <a:ext cx="1028602" cy="1003834"/>
          </a:xfrm>
          <a:prstGeom prst="flowChart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/>
              <a:t>Ticket N3+</a:t>
            </a:r>
          </a:p>
          <a:p>
            <a:pPr algn="ctr"/>
            <a:r>
              <a:rPr lang="fr-FR" sz="1400"/>
              <a:t>Update / </a:t>
            </a:r>
            <a:r>
              <a:rPr lang="fr-FR" sz="1400" err="1"/>
              <a:t>closing</a:t>
            </a:r>
            <a:endParaRPr lang="fr-FR" sz="1400"/>
          </a:p>
        </p:txBody>
      </p:sp>
      <p:cxnSp>
        <p:nvCxnSpPr>
          <p:cNvPr id="303" name="Connecteur : en angle 302">
            <a:extLst>
              <a:ext uri="{FF2B5EF4-FFF2-40B4-BE49-F238E27FC236}">
                <a16:creationId xmlns:a16="http://schemas.microsoft.com/office/drawing/2014/main" id="{582A3FD9-A084-497F-B770-5F4332332DFE}"/>
              </a:ext>
            </a:extLst>
          </p:cNvPr>
          <p:cNvCxnSpPr>
            <a:cxnSpLocks/>
            <a:stCxn id="68" idx="2"/>
            <a:endCxn id="301" idx="0"/>
          </p:cNvCxnSpPr>
          <p:nvPr/>
        </p:nvCxnSpPr>
        <p:spPr>
          <a:xfrm rot="5400000">
            <a:off x="9624666" y="1302776"/>
            <a:ext cx="1405497" cy="7110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 : en angle 328">
            <a:extLst>
              <a:ext uri="{FF2B5EF4-FFF2-40B4-BE49-F238E27FC236}">
                <a16:creationId xmlns:a16="http://schemas.microsoft.com/office/drawing/2014/main" id="{16C4F945-8F43-4423-945F-0FC55D3F38EC}"/>
              </a:ext>
            </a:extLst>
          </p:cNvPr>
          <p:cNvCxnSpPr>
            <a:cxnSpLocks/>
            <a:stCxn id="97" idx="2"/>
            <a:endCxn id="126" idx="3"/>
          </p:cNvCxnSpPr>
          <p:nvPr/>
        </p:nvCxnSpPr>
        <p:spPr>
          <a:xfrm rot="5400000">
            <a:off x="7969552" y="3982724"/>
            <a:ext cx="208736" cy="467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onnecteur : en angle 389">
            <a:extLst>
              <a:ext uri="{FF2B5EF4-FFF2-40B4-BE49-F238E27FC236}">
                <a16:creationId xmlns:a16="http://schemas.microsoft.com/office/drawing/2014/main" id="{E053022B-2D0C-43D7-BC97-8EF500B92B51}"/>
              </a:ext>
            </a:extLst>
          </p:cNvPr>
          <p:cNvCxnSpPr>
            <a:cxnSpLocks/>
            <a:stCxn id="133" idx="3"/>
            <a:endCxn id="75" idx="2"/>
          </p:cNvCxnSpPr>
          <p:nvPr/>
        </p:nvCxnSpPr>
        <p:spPr>
          <a:xfrm flipV="1">
            <a:off x="7768504" y="2813492"/>
            <a:ext cx="510657" cy="2058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ZoneTexte 422">
            <a:extLst>
              <a:ext uri="{FF2B5EF4-FFF2-40B4-BE49-F238E27FC236}">
                <a16:creationId xmlns:a16="http://schemas.microsoft.com/office/drawing/2014/main" id="{E1D8B831-7699-4757-B283-60781BF15B42}"/>
              </a:ext>
            </a:extLst>
          </p:cNvPr>
          <p:cNvSpPr txBox="1"/>
          <p:nvPr/>
        </p:nvSpPr>
        <p:spPr>
          <a:xfrm>
            <a:off x="7900735" y="3023869"/>
            <a:ext cx="640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424" name="ZoneTexte 423">
            <a:extLst>
              <a:ext uri="{FF2B5EF4-FFF2-40B4-BE49-F238E27FC236}">
                <a16:creationId xmlns:a16="http://schemas.microsoft.com/office/drawing/2014/main" id="{0F342F7B-3C66-4D8F-AE7C-27BCB5C86A91}"/>
              </a:ext>
            </a:extLst>
          </p:cNvPr>
          <p:cNvSpPr txBox="1"/>
          <p:nvPr/>
        </p:nvSpPr>
        <p:spPr>
          <a:xfrm>
            <a:off x="7117577" y="3309011"/>
            <a:ext cx="640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429" name="ZoneTexte 428">
            <a:extLst>
              <a:ext uri="{FF2B5EF4-FFF2-40B4-BE49-F238E27FC236}">
                <a16:creationId xmlns:a16="http://schemas.microsoft.com/office/drawing/2014/main" id="{A788816E-CCBA-4D9C-B0AE-579EAFDAE74F}"/>
              </a:ext>
            </a:extLst>
          </p:cNvPr>
          <p:cNvSpPr txBox="1"/>
          <p:nvPr/>
        </p:nvSpPr>
        <p:spPr>
          <a:xfrm>
            <a:off x="5786881" y="3722042"/>
            <a:ext cx="640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430" name="ZoneTexte 429">
            <a:extLst>
              <a:ext uri="{FF2B5EF4-FFF2-40B4-BE49-F238E27FC236}">
                <a16:creationId xmlns:a16="http://schemas.microsoft.com/office/drawing/2014/main" id="{731547A0-5832-41AE-B23E-3E4266F6742A}"/>
              </a:ext>
            </a:extLst>
          </p:cNvPr>
          <p:cNvSpPr txBox="1"/>
          <p:nvPr/>
        </p:nvSpPr>
        <p:spPr>
          <a:xfrm>
            <a:off x="2733552" y="1911273"/>
            <a:ext cx="640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431" name="ZoneTexte 430">
            <a:extLst>
              <a:ext uri="{FF2B5EF4-FFF2-40B4-BE49-F238E27FC236}">
                <a16:creationId xmlns:a16="http://schemas.microsoft.com/office/drawing/2014/main" id="{9260E492-B139-4F5B-8058-A7450ABAFC33}"/>
              </a:ext>
            </a:extLst>
          </p:cNvPr>
          <p:cNvSpPr txBox="1"/>
          <p:nvPr/>
        </p:nvSpPr>
        <p:spPr>
          <a:xfrm>
            <a:off x="2163333" y="2534845"/>
            <a:ext cx="640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433" name="ZoneTexte 432">
            <a:extLst>
              <a:ext uri="{FF2B5EF4-FFF2-40B4-BE49-F238E27FC236}">
                <a16:creationId xmlns:a16="http://schemas.microsoft.com/office/drawing/2014/main" id="{0F179B48-E09A-411D-88E6-7245B02F3A79}"/>
              </a:ext>
            </a:extLst>
          </p:cNvPr>
          <p:cNvSpPr txBox="1"/>
          <p:nvPr/>
        </p:nvSpPr>
        <p:spPr>
          <a:xfrm>
            <a:off x="6959844" y="4757706"/>
            <a:ext cx="459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3908E9EA-84BE-48FA-97D3-8E15ABD6D306}"/>
              </a:ext>
            </a:extLst>
          </p:cNvPr>
          <p:cNvSpPr/>
          <p:nvPr/>
        </p:nvSpPr>
        <p:spPr>
          <a:xfrm>
            <a:off x="7667597" y="544788"/>
            <a:ext cx="1238297" cy="50035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/>
              <a:t>Mail </a:t>
            </a:r>
            <a:r>
              <a:rPr lang="fr-FR" sz="1400" err="1"/>
              <a:t>Build</a:t>
            </a:r>
            <a:r>
              <a:rPr lang="fr-FR" sz="1400"/>
              <a:t> + support</a:t>
            </a:r>
          </a:p>
        </p:txBody>
      </p: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65DDEEBB-0CAC-41AB-A0FE-12102A7EA88E}"/>
              </a:ext>
            </a:extLst>
          </p:cNvPr>
          <p:cNvCxnSpPr>
            <a:cxnSpLocks/>
            <a:stCxn id="75" idx="0"/>
            <a:endCxn id="300" idx="2"/>
          </p:cNvCxnSpPr>
          <p:nvPr/>
        </p:nvCxnSpPr>
        <p:spPr>
          <a:xfrm rot="16200000" flipV="1">
            <a:off x="8169044" y="1729785"/>
            <a:ext cx="217256" cy="29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F17B5A39-F2C5-4D10-A399-5838C7FA1496}"/>
              </a:ext>
            </a:extLst>
          </p:cNvPr>
          <p:cNvCxnSpPr>
            <a:cxnSpLocks/>
          </p:cNvCxnSpPr>
          <p:nvPr/>
        </p:nvCxnSpPr>
        <p:spPr>
          <a:xfrm>
            <a:off x="4312018" y="339594"/>
            <a:ext cx="0" cy="565839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rganigramme : Document 74">
            <a:extLst>
              <a:ext uri="{FF2B5EF4-FFF2-40B4-BE49-F238E27FC236}">
                <a16:creationId xmlns:a16="http://schemas.microsoft.com/office/drawing/2014/main" id="{E3583A2C-275B-4D89-AE84-77527010B8A6}"/>
              </a:ext>
            </a:extLst>
          </p:cNvPr>
          <p:cNvSpPr/>
          <p:nvPr/>
        </p:nvSpPr>
        <p:spPr>
          <a:xfrm>
            <a:off x="7649450" y="1839903"/>
            <a:ext cx="1259422" cy="1042511"/>
          </a:xfrm>
          <a:prstGeom prst="flowChart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err="1"/>
              <a:t>Creation</a:t>
            </a:r>
            <a:r>
              <a:rPr lang="fr-FR" sz="1100"/>
              <a:t> of support N3+ incident (lien vers le modèle)</a:t>
            </a:r>
          </a:p>
        </p:txBody>
      </p:sp>
      <p:cxnSp>
        <p:nvCxnSpPr>
          <p:cNvPr id="76" name="Connecteur : en angle 75">
            <a:extLst>
              <a:ext uri="{FF2B5EF4-FFF2-40B4-BE49-F238E27FC236}">
                <a16:creationId xmlns:a16="http://schemas.microsoft.com/office/drawing/2014/main" id="{3D7941CB-2459-4D5B-AACF-A84279A2714B}"/>
              </a:ext>
            </a:extLst>
          </p:cNvPr>
          <p:cNvCxnSpPr>
            <a:cxnSpLocks/>
            <a:stCxn id="300" idx="0"/>
          </p:cNvCxnSpPr>
          <p:nvPr/>
        </p:nvCxnSpPr>
        <p:spPr>
          <a:xfrm rot="5400000" flipH="1" flipV="1">
            <a:off x="8216976" y="1087095"/>
            <a:ext cx="127486" cy="90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rganigramme : Document 83">
            <a:extLst>
              <a:ext uri="{FF2B5EF4-FFF2-40B4-BE49-F238E27FC236}">
                <a16:creationId xmlns:a16="http://schemas.microsoft.com/office/drawing/2014/main" id="{F1FF7C22-365D-4EE8-89F7-F4F87EA37080}"/>
              </a:ext>
            </a:extLst>
          </p:cNvPr>
          <p:cNvSpPr/>
          <p:nvPr/>
        </p:nvSpPr>
        <p:spPr>
          <a:xfrm>
            <a:off x="9979154" y="5124638"/>
            <a:ext cx="1566909" cy="741969"/>
          </a:xfrm>
          <a:prstGeom prst="flowChart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/>
              <a:t>Ticket A update</a:t>
            </a:r>
          </a:p>
          <a:p>
            <a:pPr algn="ctr"/>
            <a:r>
              <a:rPr lang="fr-FR" sz="1400" err="1"/>
              <a:t>Closing</a:t>
            </a:r>
            <a:endParaRPr lang="fr-FR" sz="1400"/>
          </a:p>
        </p:txBody>
      </p:sp>
      <p:cxnSp>
        <p:nvCxnSpPr>
          <p:cNvPr id="85" name="Connecteur : en angle 84">
            <a:extLst>
              <a:ext uri="{FF2B5EF4-FFF2-40B4-BE49-F238E27FC236}">
                <a16:creationId xmlns:a16="http://schemas.microsoft.com/office/drawing/2014/main" id="{912280DA-3FD3-4B73-A4A5-4ACEFA8540F5}"/>
              </a:ext>
            </a:extLst>
          </p:cNvPr>
          <p:cNvCxnSpPr>
            <a:cxnSpLocks/>
            <a:stCxn id="69" idx="2"/>
            <a:endCxn id="84" idx="0"/>
          </p:cNvCxnSpPr>
          <p:nvPr/>
        </p:nvCxnSpPr>
        <p:spPr>
          <a:xfrm rot="5400000">
            <a:off x="10531446" y="4888436"/>
            <a:ext cx="467366" cy="50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 : en angle 85">
            <a:extLst>
              <a:ext uri="{FF2B5EF4-FFF2-40B4-BE49-F238E27FC236}">
                <a16:creationId xmlns:a16="http://schemas.microsoft.com/office/drawing/2014/main" id="{6E7E1932-1AAB-4D6F-87CB-D9D89C1C8450}"/>
              </a:ext>
            </a:extLst>
          </p:cNvPr>
          <p:cNvCxnSpPr>
            <a:cxnSpLocks/>
            <a:stCxn id="271" idx="3"/>
            <a:endCxn id="69" idx="1"/>
          </p:cNvCxnSpPr>
          <p:nvPr/>
        </p:nvCxnSpPr>
        <p:spPr>
          <a:xfrm flipV="1">
            <a:off x="7491612" y="4496946"/>
            <a:ext cx="2480272" cy="12252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67D92A9C-EB24-42C2-9D1F-AD1E45C3FEEB}"/>
              </a:ext>
            </a:extLst>
          </p:cNvPr>
          <p:cNvCxnSpPr>
            <a:cxnSpLocks/>
            <a:stCxn id="126" idx="2"/>
            <a:endCxn id="271" idx="0"/>
          </p:cNvCxnSpPr>
          <p:nvPr/>
        </p:nvCxnSpPr>
        <p:spPr>
          <a:xfrm rot="5400000">
            <a:off x="6711681" y="4990945"/>
            <a:ext cx="360008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A243EC30-980A-4E2B-8654-A02ECE0CE102}"/>
              </a:ext>
            </a:extLst>
          </p:cNvPr>
          <p:cNvSpPr/>
          <p:nvPr/>
        </p:nvSpPr>
        <p:spPr>
          <a:xfrm>
            <a:off x="7722473" y="3640594"/>
            <a:ext cx="1170809" cy="47172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/>
              <a:t>Check Update</a:t>
            </a:r>
          </a:p>
        </p:txBody>
      </p:sp>
      <p:cxnSp>
        <p:nvCxnSpPr>
          <p:cNvPr id="99" name="Connecteur : en angle 98">
            <a:extLst>
              <a:ext uri="{FF2B5EF4-FFF2-40B4-BE49-F238E27FC236}">
                <a16:creationId xmlns:a16="http://schemas.microsoft.com/office/drawing/2014/main" id="{894ACE8F-E2B8-48E5-8774-59ED5A9AC948}"/>
              </a:ext>
            </a:extLst>
          </p:cNvPr>
          <p:cNvCxnSpPr>
            <a:cxnSpLocks/>
            <a:stCxn id="301" idx="1"/>
            <a:endCxn id="97" idx="3"/>
          </p:cNvCxnSpPr>
          <p:nvPr/>
        </p:nvCxnSpPr>
        <p:spPr>
          <a:xfrm rot="10800000" flipV="1">
            <a:off x="8893283" y="2862972"/>
            <a:ext cx="564301" cy="10134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314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4268D0-2991-4466-80CF-62EB46EC62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8823" y="763325"/>
            <a:ext cx="3799371" cy="51444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u="sng"/>
              <a:t>Step 1</a:t>
            </a:r>
            <a:r>
              <a:rPr lang="en-GB" sz="1400"/>
              <a:t> : create incident (son or new)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u="sng"/>
              <a:t>Step 2</a:t>
            </a:r>
            <a:r>
              <a:rPr lang="en-GB" sz="1400"/>
              <a:t> : activate model bar :</a:t>
            </a:r>
          </a:p>
          <a:p>
            <a:pPr marL="285750" indent="-285750">
              <a:buFontTx/>
              <a:buChar char="-"/>
            </a:pPr>
            <a:r>
              <a:rPr lang="en-GB" sz="1400"/>
              <a:t>Click on « </a:t>
            </a:r>
            <a:r>
              <a:rPr lang="en-GB" sz="2000"/>
              <a:t>… </a:t>
            </a:r>
            <a:r>
              <a:rPr lang="en-GB" sz="1400"/>
              <a:t>» (top of the screen)</a:t>
            </a:r>
          </a:p>
          <a:p>
            <a:pPr marL="285750" indent="-285750">
              <a:buFontTx/>
              <a:buChar char="-"/>
            </a:pPr>
            <a:r>
              <a:rPr lang="en-GB" sz="1400"/>
              <a:t>Then Click on « toggle template bar »</a:t>
            </a:r>
          </a:p>
          <a:p>
            <a:pPr marL="285750" indent="-285750">
              <a:buFontTx/>
              <a:buChar char="-"/>
            </a:pPr>
            <a:endParaRPr lang="en-GB" sz="1400"/>
          </a:p>
          <a:p>
            <a:pPr marL="285750" indent="-285750">
              <a:buFontTx/>
              <a:buChar char="-"/>
            </a:pPr>
            <a:endParaRPr lang="en-GB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u="sng"/>
              <a:t>Step 3</a:t>
            </a:r>
            <a:r>
              <a:rPr lang="en-GB" sz="1400"/>
              <a:t> : select model :</a:t>
            </a:r>
          </a:p>
          <a:p>
            <a:r>
              <a:rPr lang="en-GB" sz="1400"/>
              <a:t>- Click on « Open_Support_N3_N3+ » in template bar (bottom of the screen)</a:t>
            </a:r>
          </a:p>
          <a:p>
            <a:endParaRPr lang="en-GB" sz="140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C740C26-6FB8-4D2A-BDC5-B30E7E91C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6" y="47395"/>
            <a:ext cx="10800000" cy="533050"/>
          </a:xfrm>
        </p:spPr>
        <p:txBody>
          <a:bodyPr/>
          <a:lstStyle/>
          <a:p>
            <a:r>
              <a:rPr lang="en-GB"/>
              <a:t>USE of the model to create N3+ ticket (1/2)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59C206-1FAE-4361-A949-814305DCCA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00C446-2BD5-4E33-87A6-359237703AFB}" type="datetime1">
              <a:rPr lang="en-GB" smtClean="0"/>
              <a:t>04/10/2022</a:t>
            </a:fld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4E5DEA-4167-44AB-BA9F-32835E5E6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5A587B-5814-4D9B-9598-FE9CB954CB01}" type="slidenum">
              <a:rPr lang="en-GB" smtClean="0"/>
              <a:pPr/>
              <a:t>7</a:t>
            </a:fld>
            <a:endParaRPr lang="en-GB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4A32DDAD-F8B8-458A-83D8-5D98E2D3C77E}"/>
              </a:ext>
            </a:extLst>
          </p:cNvPr>
          <p:cNvGrpSpPr/>
          <p:nvPr/>
        </p:nvGrpSpPr>
        <p:grpSpPr>
          <a:xfrm>
            <a:off x="4345576" y="1166948"/>
            <a:ext cx="7645642" cy="2144639"/>
            <a:chOff x="4345576" y="1166948"/>
            <a:chExt cx="6932023" cy="2120449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67D78300-488A-44DF-8F73-771F89C76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45576" y="1267233"/>
              <a:ext cx="6932023" cy="2020164"/>
            </a:xfrm>
            <a:prstGeom prst="rect">
              <a:avLst/>
            </a:prstGeom>
          </p:spPr>
        </p:pic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374E05E9-90AD-42B1-9CFB-881351A7CD0B}"/>
                </a:ext>
              </a:extLst>
            </p:cNvPr>
            <p:cNvSpPr/>
            <p:nvPr/>
          </p:nvSpPr>
          <p:spPr>
            <a:xfrm>
              <a:off x="8569234" y="1166948"/>
              <a:ext cx="1867989" cy="12627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AA165CE4-9DCD-4C1F-A8DF-069695A0DED0}"/>
              </a:ext>
            </a:extLst>
          </p:cNvPr>
          <p:cNvGrpSpPr/>
          <p:nvPr/>
        </p:nvGrpSpPr>
        <p:grpSpPr>
          <a:xfrm>
            <a:off x="4345576" y="4004830"/>
            <a:ext cx="7750629" cy="1686222"/>
            <a:chOff x="4345576" y="4004830"/>
            <a:chExt cx="7750629" cy="1686222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E0749912-67DE-4692-8EE7-8F53241EF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5576" y="4004830"/>
              <a:ext cx="7750629" cy="1585937"/>
            </a:xfrm>
            <a:prstGeom prst="rect">
              <a:avLst/>
            </a:prstGeom>
          </p:spPr>
        </p:pic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FCEB5FA1-E9A0-45C6-8BE3-39ECF5149343}"/>
                </a:ext>
              </a:extLst>
            </p:cNvPr>
            <p:cNvSpPr/>
            <p:nvPr/>
          </p:nvSpPr>
          <p:spPr>
            <a:xfrm>
              <a:off x="4732023" y="5111931"/>
              <a:ext cx="1519645" cy="57912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25206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4268D0-2991-4466-80CF-62EB46EC62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8823" y="763325"/>
            <a:ext cx="3819222" cy="534138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u="sng"/>
              <a:t>Step 4: </a:t>
            </a:r>
          </a:p>
          <a:p>
            <a:r>
              <a:rPr lang="en-GB" sz="1400"/>
              <a:t>     check that the model has been applied</a:t>
            </a:r>
          </a:p>
          <a:p>
            <a:pPr marL="285750" indent="-285750">
              <a:buFontTx/>
              <a:buChar char="-"/>
            </a:pPr>
            <a:endParaRPr lang="en-GB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u="sng"/>
              <a:t>Step 5: </a:t>
            </a:r>
            <a:r>
              <a:rPr lang="en-GB" sz="1400"/>
              <a:t>fill the ticket in</a:t>
            </a:r>
          </a:p>
          <a:p>
            <a:r>
              <a:rPr lang="en-GB" sz="1400"/>
              <a:t>      </a:t>
            </a:r>
          </a:p>
          <a:p>
            <a:r>
              <a:rPr lang="en-GB" sz="1400"/>
              <a:t>     Requestor and </a:t>
            </a:r>
            <a:r>
              <a:rPr lang="en-GB" sz="1400" err="1"/>
              <a:t>Benificiary</a:t>
            </a:r>
            <a:r>
              <a:rPr lang="en-GB" sz="1400"/>
              <a:t> : referent name of the tower</a:t>
            </a:r>
          </a:p>
          <a:p>
            <a:endParaRPr lang="en-GB" sz="1400"/>
          </a:p>
          <a:p>
            <a:r>
              <a:rPr lang="en-GB" sz="1400"/>
              <a:t>     Impact / Urgency : to be modified only for assistance on incident. Apply same impact / urgency than Ticket A</a:t>
            </a:r>
          </a:p>
          <a:p>
            <a:endParaRPr lang="en-GB" sz="1400"/>
          </a:p>
          <a:p>
            <a:r>
              <a:rPr lang="en-GB" sz="1400"/>
              <a:t>     Select the N3+ group of the tower</a:t>
            </a:r>
          </a:p>
          <a:p>
            <a:endParaRPr lang="en-GB" sz="1400"/>
          </a:p>
          <a:p>
            <a:r>
              <a:rPr lang="en-GB" sz="1400"/>
              <a:t>      Replace CAGIPXXXX by the ID of the Ticket A </a:t>
            </a:r>
          </a:p>
          <a:p>
            <a:endParaRPr lang="en-GB" sz="1400"/>
          </a:p>
          <a:p>
            <a:r>
              <a:rPr lang="en-GB" sz="1400"/>
              <a:t>     Keep the line that correspond to the assistance needed and remove the 2 others. NO additional input  </a:t>
            </a:r>
          </a:p>
          <a:p>
            <a:endParaRPr lang="en-GB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u="sng"/>
              <a:t>Step 6: </a:t>
            </a:r>
            <a:r>
              <a:rPr lang="en-GB" sz="1400"/>
              <a:t>save the ticket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C740C26-6FB8-4D2A-BDC5-B30E7E91C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6" y="47395"/>
            <a:ext cx="10800000" cy="533050"/>
          </a:xfrm>
        </p:spPr>
        <p:txBody>
          <a:bodyPr/>
          <a:lstStyle/>
          <a:p>
            <a:r>
              <a:rPr lang="en-GB"/>
              <a:t>USE of the model to create N3+ ticket (2/2)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59C206-1FAE-4361-A949-814305DCCA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00C446-2BD5-4E33-87A6-359237703AFB}" type="datetime1">
              <a:rPr lang="en-GB" smtClean="0"/>
              <a:t>04/10/2022</a:t>
            </a:fld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4E5DEA-4167-44AB-BA9F-32835E5E6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5A587B-5814-4D9B-9598-FE9CB954CB01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8BEB755-3604-4E92-B34B-8027F887DB85}"/>
              </a:ext>
            </a:extLst>
          </p:cNvPr>
          <p:cNvSpPr/>
          <p:nvPr/>
        </p:nvSpPr>
        <p:spPr>
          <a:xfrm>
            <a:off x="148046" y="1012838"/>
            <a:ext cx="313509" cy="243840"/>
          </a:xfrm>
          <a:prstGeom prst="ellipse">
            <a:avLst/>
          </a:prstGeom>
          <a:noFill/>
          <a:ln>
            <a:solidFill>
              <a:srgbClr val="0E18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2830585-E1BB-42A7-ADB4-6C55BB6E8479}"/>
              </a:ext>
            </a:extLst>
          </p:cNvPr>
          <p:cNvSpPr/>
          <p:nvPr/>
        </p:nvSpPr>
        <p:spPr>
          <a:xfrm>
            <a:off x="148046" y="1870769"/>
            <a:ext cx="313509" cy="243840"/>
          </a:xfrm>
          <a:prstGeom prst="ellipse">
            <a:avLst/>
          </a:prstGeom>
          <a:noFill/>
          <a:ln>
            <a:solidFill>
              <a:srgbClr val="0E18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6C3352EF-05F9-490A-B20B-3AFD43F71FC8}"/>
              </a:ext>
            </a:extLst>
          </p:cNvPr>
          <p:cNvSpPr/>
          <p:nvPr/>
        </p:nvSpPr>
        <p:spPr>
          <a:xfrm>
            <a:off x="148046" y="2516968"/>
            <a:ext cx="313509" cy="243840"/>
          </a:xfrm>
          <a:prstGeom prst="ellipse">
            <a:avLst/>
          </a:prstGeom>
          <a:noFill/>
          <a:ln>
            <a:solidFill>
              <a:srgbClr val="0E18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>
                    <a:lumMod val="50000"/>
                  </a:schemeClr>
                </a:solidFill>
              </a:rPr>
              <a:t>c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6F3F8DBD-8F97-479A-9302-CB5A52635EEE}"/>
              </a:ext>
            </a:extLst>
          </p:cNvPr>
          <p:cNvSpPr/>
          <p:nvPr/>
        </p:nvSpPr>
        <p:spPr>
          <a:xfrm>
            <a:off x="148046" y="3300720"/>
            <a:ext cx="313509" cy="243840"/>
          </a:xfrm>
          <a:prstGeom prst="ellipse">
            <a:avLst/>
          </a:prstGeom>
          <a:noFill/>
          <a:ln>
            <a:solidFill>
              <a:srgbClr val="0E18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>
                    <a:lumMod val="50000"/>
                  </a:schemeClr>
                </a:solidFill>
              </a:rPr>
              <a:t>d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09C1CF8B-DE74-4F13-8E2A-88535FDA7B27}"/>
              </a:ext>
            </a:extLst>
          </p:cNvPr>
          <p:cNvSpPr/>
          <p:nvPr/>
        </p:nvSpPr>
        <p:spPr>
          <a:xfrm>
            <a:off x="148046" y="3740504"/>
            <a:ext cx="313509" cy="243840"/>
          </a:xfrm>
          <a:prstGeom prst="ellipse">
            <a:avLst/>
          </a:prstGeom>
          <a:noFill/>
          <a:ln>
            <a:solidFill>
              <a:srgbClr val="0E18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DC324481-7A39-45C3-BAC7-7641FC06D4A6}"/>
              </a:ext>
            </a:extLst>
          </p:cNvPr>
          <p:cNvSpPr/>
          <p:nvPr/>
        </p:nvSpPr>
        <p:spPr>
          <a:xfrm>
            <a:off x="148046" y="4424128"/>
            <a:ext cx="313509" cy="243840"/>
          </a:xfrm>
          <a:prstGeom prst="ellipse">
            <a:avLst/>
          </a:prstGeom>
          <a:noFill/>
          <a:ln>
            <a:solidFill>
              <a:srgbClr val="0E18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>
                    <a:lumMod val="50000"/>
                  </a:schemeClr>
                </a:solidFill>
              </a:rPr>
              <a:t>f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9201A937-6F44-4854-ABEE-5F6C6F732476}"/>
              </a:ext>
            </a:extLst>
          </p:cNvPr>
          <p:cNvGrpSpPr/>
          <p:nvPr/>
        </p:nvGrpSpPr>
        <p:grpSpPr>
          <a:xfrm>
            <a:off x="4119668" y="1054675"/>
            <a:ext cx="7985760" cy="4561793"/>
            <a:chOff x="4099817" y="949982"/>
            <a:chExt cx="7985760" cy="4561793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F18BD7A3-4CBD-46BA-9635-0D947A5F3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9817" y="949982"/>
              <a:ext cx="7985760" cy="4561793"/>
            </a:xfrm>
            <a:prstGeom prst="rect">
              <a:avLst/>
            </a:prstGeom>
          </p:spPr>
        </p:pic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B19EE7DE-D28A-47C9-9A1D-D3E6A5AB3951}"/>
                </a:ext>
              </a:extLst>
            </p:cNvPr>
            <p:cNvSpPr/>
            <p:nvPr/>
          </p:nvSpPr>
          <p:spPr>
            <a:xfrm>
              <a:off x="8525691" y="2649123"/>
              <a:ext cx="313509" cy="243840"/>
            </a:xfrm>
            <a:prstGeom prst="ellipse">
              <a:avLst/>
            </a:prstGeom>
            <a:noFill/>
            <a:ln>
              <a:solidFill>
                <a:srgbClr val="0E18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tx1">
                      <a:lumMod val="50000"/>
                    </a:schemeClr>
                  </a:solidFill>
                </a:rPr>
                <a:t>a</a:t>
              </a: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7C732EA6-F737-4F3F-8AE8-77F115245A80}"/>
                </a:ext>
              </a:extLst>
            </p:cNvPr>
            <p:cNvSpPr/>
            <p:nvPr/>
          </p:nvSpPr>
          <p:spPr>
            <a:xfrm>
              <a:off x="8842817" y="2416580"/>
              <a:ext cx="2954640" cy="57045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968361D4-708A-489E-8252-D450E7BA6980}"/>
                </a:ext>
              </a:extLst>
            </p:cNvPr>
            <p:cNvSpPr/>
            <p:nvPr/>
          </p:nvSpPr>
          <p:spPr>
            <a:xfrm>
              <a:off x="4368307" y="1533600"/>
              <a:ext cx="296092" cy="217714"/>
            </a:xfrm>
            <a:prstGeom prst="ellipse">
              <a:avLst/>
            </a:prstGeom>
            <a:noFill/>
            <a:ln>
              <a:solidFill>
                <a:srgbClr val="0E18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tx1">
                      <a:lumMod val="50000"/>
                    </a:schemeClr>
                  </a:solidFill>
                </a:rPr>
                <a:t>b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4AE43436-18AA-4822-860D-F1BCE4F650C5}"/>
                </a:ext>
              </a:extLst>
            </p:cNvPr>
            <p:cNvSpPr/>
            <p:nvPr/>
          </p:nvSpPr>
          <p:spPr>
            <a:xfrm>
              <a:off x="8525689" y="1785254"/>
              <a:ext cx="313509" cy="243840"/>
            </a:xfrm>
            <a:prstGeom prst="ellipse">
              <a:avLst/>
            </a:prstGeom>
            <a:noFill/>
            <a:ln>
              <a:solidFill>
                <a:srgbClr val="0E18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tx1">
                      <a:lumMod val="50000"/>
                    </a:schemeClr>
                  </a:solidFill>
                </a:rPr>
                <a:t>c</a:t>
              </a: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F94B663A-F42F-4406-A888-E5A46B98AD03}"/>
                </a:ext>
              </a:extLst>
            </p:cNvPr>
            <p:cNvSpPr/>
            <p:nvPr/>
          </p:nvSpPr>
          <p:spPr>
            <a:xfrm>
              <a:off x="8525688" y="3137216"/>
              <a:ext cx="313509" cy="243840"/>
            </a:xfrm>
            <a:prstGeom prst="ellipse">
              <a:avLst/>
            </a:prstGeom>
            <a:noFill/>
            <a:ln>
              <a:solidFill>
                <a:srgbClr val="0E18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tx1">
                      <a:lumMod val="50000"/>
                    </a:schemeClr>
                  </a:solidFill>
                </a:rPr>
                <a:t>d</a:t>
              </a: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872A6D41-39EF-48F4-9E5C-B55B57FADAB2}"/>
                </a:ext>
              </a:extLst>
            </p:cNvPr>
            <p:cNvSpPr/>
            <p:nvPr/>
          </p:nvSpPr>
          <p:spPr>
            <a:xfrm>
              <a:off x="7735646" y="4604179"/>
              <a:ext cx="313509" cy="243840"/>
            </a:xfrm>
            <a:prstGeom prst="ellipse">
              <a:avLst/>
            </a:prstGeom>
            <a:noFill/>
            <a:ln>
              <a:solidFill>
                <a:srgbClr val="0E18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tx1">
                      <a:lumMod val="50000"/>
                    </a:schemeClr>
                  </a:solidFill>
                </a:rPr>
                <a:t>e</a:t>
              </a: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134A6542-40F1-40F8-BAFE-98E751E592AA}"/>
                </a:ext>
              </a:extLst>
            </p:cNvPr>
            <p:cNvSpPr/>
            <p:nvPr/>
          </p:nvSpPr>
          <p:spPr>
            <a:xfrm>
              <a:off x="7735646" y="5057977"/>
              <a:ext cx="313509" cy="243840"/>
            </a:xfrm>
            <a:prstGeom prst="ellipse">
              <a:avLst/>
            </a:prstGeom>
            <a:noFill/>
            <a:ln>
              <a:solidFill>
                <a:srgbClr val="0E18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tx1">
                      <a:lumMod val="50000"/>
                    </a:schemeClr>
                  </a:solidFill>
                </a:rPr>
                <a:t>f</a:t>
              </a: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4C8D0897-24FF-47D2-84DC-A65F2FAD1ABD}"/>
                </a:ext>
              </a:extLst>
            </p:cNvPr>
            <p:cNvSpPr/>
            <p:nvPr/>
          </p:nvSpPr>
          <p:spPr>
            <a:xfrm>
              <a:off x="4781006" y="1410785"/>
              <a:ext cx="2954640" cy="4963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8FF21498-B8BB-424E-BE21-010281B7B925}"/>
                </a:ext>
              </a:extLst>
            </p:cNvPr>
            <p:cNvSpPr/>
            <p:nvPr/>
          </p:nvSpPr>
          <p:spPr>
            <a:xfrm>
              <a:off x="8948057" y="1642457"/>
              <a:ext cx="2744159" cy="43052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980F6BE7-19C1-47D5-8E77-DDD975FD3580}"/>
                </a:ext>
              </a:extLst>
            </p:cNvPr>
            <p:cNvSpPr/>
            <p:nvPr/>
          </p:nvSpPr>
          <p:spPr>
            <a:xfrm>
              <a:off x="8948057" y="2982685"/>
              <a:ext cx="2954640" cy="4963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53BBD8C-6AB0-405E-B830-04035EF6CDD7}"/>
                </a:ext>
              </a:extLst>
            </p:cNvPr>
            <p:cNvSpPr/>
            <p:nvPr/>
          </p:nvSpPr>
          <p:spPr>
            <a:xfrm>
              <a:off x="6461760" y="4604179"/>
              <a:ext cx="766354" cy="2438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E7C77105-A9E2-44FB-A0DA-1B1BC0C5DCD6}"/>
                </a:ext>
              </a:extLst>
            </p:cNvPr>
            <p:cNvSpPr/>
            <p:nvPr/>
          </p:nvSpPr>
          <p:spPr>
            <a:xfrm>
              <a:off x="5508172" y="4950826"/>
              <a:ext cx="2185851" cy="4963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179742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4268D0-2991-4466-80CF-62EB46EC62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8823" y="820723"/>
            <a:ext cx="10800000" cy="523021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/>
              <a:t>Operational follow-up can be done through a METIS report (</a:t>
            </a:r>
            <a:r>
              <a:rPr lang="en-GB" sz="1400">
                <a:highlight>
                  <a:srgbClr val="FFFF00"/>
                </a:highlight>
              </a:rPr>
              <a:t>report to be shared</a:t>
            </a:r>
            <a:r>
              <a:rPr lang="en-GB" sz="140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14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/>
              <a:t>Indicators will be created :</a:t>
            </a:r>
          </a:p>
          <a:p>
            <a:pPr marL="540000" indent="-285750">
              <a:buFontTx/>
              <a:buChar char="-"/>
            </a:pPr>
            <a:r>
              <a:rPr lang="en-GB" sz="1400"/>
              <a:t>Number of N3+ tickets per tower per week</a:t>
            </a:r>
          </a:p>
          <a:p>
            <a:pPr marL="540000" indent="-285750">
              <a:buFontTx/>
              <a:buChar char="-"/>
            </a:pPr>
            <a:r>
              <a:rPr lang="en-GB" sz="1400"/>
              <a:t>Number of N3+ tickets rejected</a:t>
            </a:r>
          </a:p>
          <a:p>
            <a:pPr marL="540000" indent="-285750">
              <a:buFontTx/>
              <a:buChar char="-"/>
            </a:pPr>
            <a:r>
              <a:rPr lang="en-GB" sz="1400"/>
              <a:t>Number of N3+ tickets solved(workaround)</a:t>
            </a:r>
          </a:p>
          <a:p>
            <a:pPr marL="540000" indent="-285750">
              <a:buFontTx/>
              <a:buChar char="-"/>
            </a:pPr>
            <a:r>
              <a:rPr lang="en-GB" sz="1400"/>
              <a:t>Number of N3+ tickets solved(permanently)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14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/>
              <a:t>Indicators can be used and discussed in all committees, and actions plan for rejected tickets will be followed as well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14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/>
              <a:t>Impact KPI calculation:</a:t>
            </a:r>
          </a:p>
          <a:p>
            <a:pPr marL="540000" indent="-285750">
              <a:buFontTx/>
              <a:buChar char="-"/>
            </a:pPr>
            <a:r>
              <a:rPr lang="en-GB" sz="1400"/>
              <a:t>as N3+ tickets are assigned to N3+ team they will not be counted in contract KPI</a:t>
            </a:r>
          </a:p>
          <a:p>
            <a:pPr marL="540000" indent="-285750">
              <a:buFontTx/>
              <a:buChar char="-"/>
            </a:pPr>
            <a:r>
              <a:rPr lang="en-GB" sz="1400"/>
              <a:t>we will modify NSC-OP-06 calculation to add N3+ tickets numbers linked to Incident and Problems to the count of escalated tickets to N3+ </a:t>
            </a:r>
          </a:p>
          <a:p>
            <a:pPr marL="540000" indent="-285750">
              <a:buFontTx/>
              <a:buChar char="-"/>
            </a:pPr>
            <a:r>
              <a:rPr lang="en-GB" sz="1400"/>
              <a:t>if a ticket A breach SLA rule because of N3+ delay, it could be removed from calculation if </a:t>
            </a:r>
          </a:p>
          <a:p>
            <a:pPr marL="720000" indent="-285750">
              <a:buFontTx/>
              <a:buChar char="-"/>
            </a:pPr>
            <a:r>
              <a:rPr lang="en-GB" sz="1400"/>
              <a:t>N3+ ticket was not rejected</a:t>
            </a:r>
          </a:p>
          <a:p>
            <a:pPr marL="720000" indent="-285750">
              <a:buFontTx/>
              <a:buChar char="-"/>
            </a:pPr>
            <a:r>
              <a:rPr lang="en-GB" sz="1400"/>
              <a:t>N3+ ticket was created with enough time for N3+ to </a:t>
            </a:r>
            <a:r>
              <a:rPr lang="en-GB" sz="1400" err="1"/>
              <a:t>analyze</a:t>
            </a:r>
            <a:r>
              <a:rPr lang="en-GB" sz="1400"/>
              <a:t>, answer and solution to be applied by RUN or N3+</a:t>
            </a:r>
          </a:p>
          <a:p>
            <a:pPr marL="720000" indent="-285750">
              <a:buFontTx/>
              <a:buChar char="-"/>
            </a:pPr>
            <a:r>
              <a:rPr lang="en-GB" sz="1400"/>
              <a:t>N3+ has been informed respecting the process (mail) or (skype/phone for P1/P2 major incidents)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C740C26-6FB8-4D2A-BDC5-B30E7E91C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6" y="47395"/>
            <a:ext cx="10800000" cy="533050"/>
          </a:xfrm>
        </p:spPr>
        <p:txBody>
          <a:bodyPr/>
          <a:lstStyle/>
          <a:p>
            <a:r>
              <a:rPr lang="en-GB"/>
              <a:t>Operations FOLLOW-UP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59C206-1FAE-4361-A949-814305DCCA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00C446-2BD5-4E33-87A6-359237703AFB}" type="datetime1">
              <a:rPr lang="en-GB" smtClean="0"/>
              <a:t>04/10/2022</a:t>
            </a:fld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4E5DEA-4167-44AB-BA9F-32835E5E6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5A587B-5814-4D9B-9598-FE9CB954CB0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926501"/>
      </p:ext>
    </p:extLst>
  </p:cSld>
  <p:clrMapOvr>
    <a:masterClrMapping/>
  </p:clrMapOvr>
</p:sld>
</file>

<file path=ppt/theme/theme1.xml><?xml version="1.0" encoding="utf-8"?>
<a:theme xmlns:a="http://schemas.openxmlformats.org/drawingml/2006/main" name="01_Couvertures">
  <a:themeElements>
    <a:clrScheme name="CA-GIP">
      <a:dk1>
        <a:srgbClr val="707173"/>
      </a:dk1>
      <a:lt1>
        <a:srgbClr val="FFFFFF"/>
      </a:lt1>
      <a:dk2>
        <a:srgbClr val="ED1B2F"/>
      </a:dk2>
      <a:lt2>
        <a:srgbClr val="009597"/>
      </a:lt2>
      <a:accent1>
        <a:srgbClr val="006A4E"/>
      </a:accent1>
      <a:accent2>
        <a:srgbClr val="FBBA00"/>
      </a:accent2>
      <a:accent3>
        <a:srgbClr val="D70365"/>
      </a:accent3>
      <a:accent4>
        <a:srgbClr val="66257F"/>
      </a:accent4>
      <a:accent5>
        <a:srgbClr val="009597"/>
      </a:accent5>
      <a:accent6>
        <a:srgbClr val="86BC25"/>
      </a:accent6>
      <a:hlink>
        <a:srgbClr val="006A4E"/>
      </a:hlink>
      <a:folHlink>
        <a:srgbClr val="929395"/>
      </a:folHlink>
    </a:clrScheme>
    <a:fontScheme name="Crédit Agricole - Nouveau Territoir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7" id="{1B0B5CE7-B733-46E4-84AD-1E292292946C}" vid="{B1B730D7-4030-4AA0-985C-CFB91E0A10B7}"/>
    </a:ext>
  </a:extLst>
</a:theme>
</file>

<file path=ppt/theme/theme2.xml><?xml version="1.0" encoding="utf-8"?>
<a:theme xmlns:a="http://schemas.openxmlformats.org/drawingml/2006/main" name="2_Presentation CA-GIP FR">
  <a:themeElements>
    <a:clrScheme name="CA-GIP">
      <a:dk1>
        <a:srgbClr val="707173"/>
      </a:dk1>
      <a:lt1>
        <a:srgbClr val="FFFFFF"/>
      </a:lt1>
      <a:dk2>
        <a:srgbClr val="ED1B2F"/>
      </a:dk2>
      <a:lt2>
        <a:srgbClr val="009597"/>
      </a:lt2>
      <a:accent1>
        <a:srgbClr val="006A4E"/>
      </a:accent1>
      <a:accent2>
        <a:srgbClr val="FBBA00"/>
      </a:accent2>
      <a:accent3>
        <a:srgbClr val="D70365"/>
      </a:accent3>
      <a:accent4>
        <a:srgbClr val="66257F"/>
      </a:accent4>
      <a:accent5>
        <a:srgbClr val="009597"/>
      </a:accent5>
      <a:accent6>
        <a:srgbClr val="86BC25"/>
      </a:accent6>
      <a:hlink>
        <a:srgbClr val="006A4E"/>
      </a:hlink>
      <a:folHlink>
        <a:srgbClr val="929395"/>
      </a:folHlink>
    </a:clrScheme>
    <a:fontScheme name="Crédit Agricole - Nouveau Territoir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7" id="{1B0B5CE7-B733-46E4-84AD-1E292292946C}" vid="{B1B730D7-4030-4AA0-985C-CFB91E0A10B7}"/>
    </a:ext>
  </a:extLst>
</a:theme>
</file>

<file path=ppt/theme/theme3.xml><?xml version="1.0" encoding="utf-8"?>
<a:theme xmlns:a="http://schemas.openxmlformats.org/drawingml/2006/main" name="3_Presentation CA-GIP EN">
  <a:themeElements>
    <a:clrScheme name="CA-GIP">
      <a:dk1>
        <a:srgbClr val="707173"/>
      </a:dk1>
      <a:lt1>
        <a:srgbClr val="FFFFFF"/>
      </a:lt1>
      <a:dk2>
        <a:srgbClr val="ED1B2F"/>
      </a:dk2>
      <a:lt2>
        <a:srgbClr val="009597"/>
      </a:lt2>
      <a:accent1>
        <a:srgbClr val="006A4E"/>
      </a:accent1>
      <a:accent2>
        <a:srgbClr val="FBBA00"/>
      </a:accent2>
      <a:accent3>
        <a:srgbClr val="D70365"/>
      </a:accent3>
      <a:accent4>
        <a:srgbClr val="66257F"/>
      </a:accent4>
      <a:accent5>
        <a:srgbClr val="009597"/>
      </a:accent5>
      <a:accent6>
        <a:srgbClr val="86BC25"/>
      </a:accent6>
      <a:hlink>
        <a:srgbClr val="006A4E"/>
      </a:hlink>
      <a:folHlink>
        <a:srgbClr val="929395"/>
      </a:folHlink>
    </a:clrScheme>
    <a:fontScheme name="Crédit Agricole - Nouveau Territoir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7" id="{1B0B5CE7-B733-46E4-84AD-1E292292946C}" vid="{B1B730D7-4030-4AA0-985C-CFB91E0A10B7}"/>
    </a:ext>
  </a:extLst>
</a:theme>
</file>

<file path=ppt/theme/theme4.xml><?xml version="1.0" encoding="utf-8"?>
<a:theme xmlns:a="http://schemas.openxmlformats.org/drawingml/2006/main" name="3_Pages contenus">
  <a:themeElements>
    <a:clrScheme name="CA-GIP">
      <a:dk1>
        <a:srgbClr val="707173"/>
      </a:dk1>
      <a:lt1>
        <a:srgbClr val="FFFFFF"/>
      </a:lt1>
      <a:dk2>
        <a:srgbClr val="ED1B2F"/>
      </a:dk2>
      <a:lt2>
        <a:srgbClr val="009597"/>
      </a:lt2>
      <a:accent1>
        <a:srgbClr val="006A4E"/>
      </a:accent1>
      <a:accent2>
        <a:srgbClr val="FBBA00"/>
      </a:accent2>
      <a:accent3>
        <a:srgbClr val="D70365"/>
      </a:accent3>
      <a:accent4>
        <a:srgbClr val="66257F"/>
      </a:accent4>
      <a:accent5>
        <a:srgbClr val="009597"/>
      </a:accent5>
      <a:accent6>
        <a:srgbClr val="86BC25"/>
      </a:accent6>
      <a:hlink>
        <a:srgbClr val="006A4E"/>
      </a:hlink>
      <a:folHlink>
        <a:srgbClr val="929395"/>
      </a:folHlink>
    </a:clrScheme>
    <a:fontScheme name="Crédit Agricole - Nouveau Territoir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7" id="{1B0B5CE7-B733-46E4-84AD-1E292292946C}" vid="{B1B730D7-4030-4AA0-985C-CFB91E0A10B7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1AF6FD61A8124191BC92BD1EA14494" ma:contentTypeVersion="14" ma:contentTypeDescription="Create a new document." ma:contentTypeScope="" ma:versionID="9be7b3992d7eb089447055e9c3428df7">
  <xsd:schema xmlns:xsd="http://www.w3.org/2001/XMLSchema" xmlns:xs="http://www.w3.org/2001/XMLSchema" xmlns:p="http://schemas.microsoft.com/office/2006/metadata/properties" xmlns:ns2="4137df8f-ecf5-4796-beaa-1aafb1bbf4b5" xmlns:ns3="bc7d0c6d-390f-4ec5-8b2c-f9386076ccce" targetNamespace="http://schemas.microsoft.com/office/2006/metadata/properties" ma:root="true" ma:fieldsID="f4af6f7bfdd5aefac7b78bdaf28513ba" ns2:_="" ns3:_="">
    <xsd:import namespace="4137df8f-ecf5-4796-beaa-1aafb1bbf4b5"/>
    <xsd:import namespace="bc7d0c6d-390f-4ec5-8b2c-f9386076cc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37df8f-ecf5-4796-beaa-1aafb1bbf4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7d0c6d-390f-4ec5-8b2c-f9386076ccc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0e1e7c9-2718-46ce-a40d-e96d2d08a321}" ma:internalName="TaxCatchAll" ma:showField="CatchAllData" ma:web="bc7d0c6d-390f-4ec5-8b2c-f9386076ccc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c7d0c6d-390f-4ec5-8b2c-f9386076ccce">
      <UserInfo>
        <DisplayName/>
        <AccountId xsi:nil="true"/>
        <AccountType/>
      </UserInfo>
    </SharedWithUsers>
    <lcf76f155ced4ddcb4097134ff3c332f xmlns="4137df8f-ecf5-4796-beaa-1aafb1bbf4b5">
      <Terms xmlns="http://schemas.microsoft.com/office/infopath/2007/PartnerControls"/>
    </lcf76f155ced4ddcb4097134ff3c332f>
    <TaxCatchAll xmlns="bc7d0c6d-390f-4ec5-8b2c-f9386076ccce" xsi:nil="true"/>
  </documentManagement>
</p:properties>
</file>

<file path=customXml/itemProps1.xml><?xml version="1.0" encoding="utf-8"?>
<ds:datastoreItem xmlns:ds="http://schemas.openxmlformats.org/officeDocument/2006/customXml" ds:itemID="{E8D5D947-BEC5-4E9F-91B1-58097556B5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4C8C89-C0AE-41E3-8271-4A06BBE059C2}">
  <ds:schemaRefs>
    <ds:schemaRef ds:uri="4137df8f-ecf5-4796-beaa-1aafb1bbf4b5"/>
    <ds:schemaRef ds:uri="bc7d0c6d-390f-4ec5-8b2c-f9386076ccc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31EDB7F-95AF-4202-B3FD-8A5A2D414C10}">
  <ds:schemaRefs>
    <ds:schemaRef ds:uri="4137df8f-ecf5-4796-beaa-1aafb1bbf4b5"/>
    <ds:schemaRef ds:uri="bc7d0c6d-390f-4ec5-8b2c-f9386076ccc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01_Couvertures</vt:lpstr>
      <vt:lpstr>2_Presentation CA-GIP FR</vt:lpstr>
      <vt:lpstr>3_Presentation CA-GIP EN</vt:lpstr>
      <vt:lpstr>3_Pages contenus</vt:lpstr>
      <vt:lpstr>Process N3-N3+ IN METIS</vt:lpstr>
      <vt:lpstr>AGENDA</vt:lpstr>
      <vt:lpstr>Principles</vt:lpstr>
      <vt:lpstr>RULES</vt:lpstr>
      <vt:lpstr>RULES</vt:lpstr>
      <vt:lpstr>PowerPoint Presentation</vt:lpstr>
      <vt:lpstr>USE of the model to create N3+ ticket (1/2)</vt:lpstr>
      <vt:lpstr>USE of the model to create N3+ ticket (2/2)</vt:lpstr>
      <vt:lpstr>Operations FOLLOW-UP</vt:lpstr>
    </vt:vector>
  </TitlesOfParts>
  <Company>SILCA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 présentation</dc:title>
  <dc:creator>AUCOURS Dorine (CA-GIP)</dc:creator>
  <cp:revision>1</cp:revision>
  <dcterms:created xsi:type="dcterms:W3CDTF">2021-02-24T15:21:10Z</dcterms:created>
  <dcterms:modified xsi:type="dcterms:W3CDTF">2022-10-05T06:48:12Z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575590c-269f-4124-b0f8-2fb2473b0712_Enabled">
    <vt:lpwstr>true</vt:lpwstr>
  </property>
  <property fmtid="{D5CDD505-2E9C-101B-9397-08002B2CF9AE}" pid="3" name="MSIP_Label_5575590c-269f-4124-b0f8-2fb2473b0712_SetDate">
    <vt:lpwstr>2021-03-02T16:32:54Z</vt:lpwstr>
  </property>
  <property fmtid="{D5CDD505-2E9C-101B-9397-08002B2CF9AE}" pid="4" name="MSIP_Label_5575590c-269f-4124-b0f8-2fb2473b0712_Method">
    <vt:lpwstr>Privileged</vt:lpwstr>
  </property>
  <property fmtid="{D5CDD505-2E9C-101B-9397-08002B2CF9AE}" pid="5" name="MSIP_Label_5575590c-269f-4124-b0f8-2fb2473b0712_Name">
    <vt:lpwstr>Public</vt:lpwstr>
  </property>
  <property fmtid="{D5CDD505-2E9C-101B-9397-08002B2CF9AE}" pid="6" name="MSIP_Label_5575590c-269f-4124-b0f8-2fb2473b0712_SiteId">
    <vt:lpwstr>fb3baf17-c313-474c-8d5d-577a3ec97a32</vt:lpwstr>
  </property>
  <property fmtid="{D5CDD505-2E9C-101B-9397-08002B2CF9AE}" pid="7" name="MSIP_Label_5575590c-269f-4124-b0f8-2fb2473b0712_ActionId">
    <vt:lpwstr>8752d6a1-bba5-4358-b8de-7e0f116d0d46</vt:lpwstr>
  </property>
  <property fmtid="{D5CDD505-2E9C-101B-9397-08002B2CF9AE}" pid="8" name="MSIP_Label_5575590c-269f-4124-b0f8-2fb2473b0712_ContentBits">
    <vt:lpwstr>0</vt:lpwstr>
  </property>
  <property fmtid="{D5CDD505-2E9C-101B-9397-08002B2CF9AE}" pid="9" name="ContentTypeId">
    <vt:lpwstr>0x010100141AF6FD61A8124191BC92BD1EA14494</vt:lpwstr>
  </property>
  <property fmtid="{D5CDD505-2E9C-101B-9397-08002B2CF9AE}" pid="10" name="Order">
    <vt:r8>807100</vt:r8>
  </property>
  <property fmtid="{D5CDD505-2E9C-101B-9397-08002B2CF9AE}" pid="11" name="xd_Signature">
    <vt:bool>false</vt:bool>
  </property>
  <property fmtid="{D5CDD505-2E9C-101B-9397-08002B2CF9AE}" pid="12" name="xd_ProgID">
    <vt:lpwstr/>
  </property>
  <property fmtid="{D5CDD505-2E9C-101B-9397-08002B2CF9AE}" pid="13" name="TriggerFlowInfo">
    <vt:lpwstr/>
  </property>
  <property fmtid="{D5CDD505-2E9C-101B-9397-08002B2CF9AE}" pid="14" name="ComplianceAssetId">
    <vt:lpwstr/>
  </property>
  <property fmtid="{D5CDD505-2E9C-101B-9397-08002B2CF9AE}" pid="15" name="TemplateUrl">
    <vt:lpwstr/>
  </property>
  <property fmtid="{D5CDD505-2E9C-101B-9397-08002B2CF9AE}" pid="16" name="_ExtendedDescription">
    <vt:lpwstr/>
  </property>
  <property fmtid="{D5CDD505-2E9C-101B-9397-08002B2CF9AE}" pid="17" name="MediaServiceImageTags">
    <vt:lpwstr/>
  </property>
</Properties>
</file>