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40"/>
  </p:notesMasterIdLst>
  <p:handoutMasterIdLst>
    <p:handoutMasterId r:id="rId41"/>
  </p:handoutMasterIdLst>
  <p:sldIdLst>
    <p:sldId id="286" r:id="rId5"/>
    <p:sldId id="345" r:id="rId6"/>
    <p:sldId id="350" r:id="rId7"/>
    <p:sldId id="314" r:id="rId8"/>
    <p:sldId id="335" r:id="rId9"/>
    <p:sldId id="317" r:id="rId10"/>
    <p:sldId id="338" r:id="rId11"/>
    <p:sldId id="325" r:id="rId12"/>
    <p:sldId id="326" r:id="rId13"/>
    <p:sldId id="346" r:id="rId14"/>
    <p:sldId id="344" r:id="rId15"/>
    <p:sldId id="364" r:id="rId16"/>
    <p:sldId id="361" r:id="rId17"/>
    <p:sldId id="362" r:id="rId18"/>
    <p:sldId id="363" r:id="rId19"/>
    <p:sldId id="337" r:id="rId20"/>
    <p:sldId id="347" r:id="rId21"/>
    <p:sldId id="356" r:id="rId22"/>
    <p:sldId id="357" r:id="rId23"/>
    <p:sldId id="358" r:id="rId24"/>
    <p:sldId id="359" r:id="rId25"/>
    <p:sldId id="360" r:id="rId26"/>
    <p:sldId id="333" r:id="rId27"/>
    <p:sldId id="341" r:id="rId28"/>
    <p:sldId id="348" r:id="rId29"/>
    <p:sldId id="342" r:id="rId30"/>
    <p:sldId id="343" r:id="rId31"/>
    <p:sldId id="349" r:id="rId32"/>
    <p:sldId id="354" r:id="rId33"/>
    <p:sldId id="355" r:id="rId34"/>
    <p:sldId id="329" r:id="rId35"/>
    <p:sldId id="330" r:id="rId36"/>
    <p:sldId id="331" r:id="rId37"/>
    <p:sldId id="332" r:id="rId38"/>
    <p:sldId id="352" r:id="rId3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570">
          <p15:clr>
            <a:srgbClr val="A4A3A4"/>
          </p15:clr>
        </p15:guide>
        <p15:guide id="4" orient="horz" pos="3900">
          <p15:clr>
            <a:srgbClr val="A4A3A4"/>
          </p15:clr>
        </p15:guide>
        <p15:guide id="5" orient="horz" pos="2692">
          <p15:clr>
            <a:srgbClr val="A4A3A4"/>
          </p15:clr>
        </p15:guide>
        <p15:guide id="6" orient="horz" pos="3268">
          <p15:clr>
            <a:srgbClr val="A4A3A4"/>
          </p15:clr>
        </p15:guide>
        <p15:guide id="7" pos="2880">
          <p15:clr>
            <a:srgbClr val="A4A3A4"/>
          </p15:clr>
        </p15:guide>
        <p15:guide id="8" pos="204">
          <p15:clr>
            <a:srgbClr val="A4A3A4"/>
          </p15:clr>
        </p15:guide>
        <p15:guide id="9" pos="5525">
          <p15:clr>
            <a:srgbClr val="A4A3A4"/>
          </p15:clr>
        </p15:guide>
        <p15:guide id="10" pos="991">
          <p15:clr>
            <a:srgbClr val="A4A3A4"/>
          </p15:clr>
        </p15:guide>
        <p15:guide id="11" pos="2408">
          <p15:clr>
            <a:srgbClr val="A4A3A4"/>
          </p15:clr>
        </p15:guide>
        <p15:guide id="12" orient="horz" pos="1620">
          <p15:clr>
            <a:srgbClr val="A4A3A4"/>
          </p15:clr>
        </p15:guide>
        <p15:guide id="13" orient="horz" pos="158">
          <p15:clr>
            <a:srgbClr val="A4A3A4"/>
          </p15:clr>
        </p15:guide>
        <p15:guide id="14" orient="horz" pos="428">
          <p15:clr>
            <a:srgbClr val="A4A3A4"/>
          </p15:clr>
        </p15:guide>
        <p15:guide id="15" orient="horz" pos="2925">
          <p15:clr>
            <a:srgbClr val="A4A3A4"/>
          </p15:clr>
        </p15:guide>
        <p15:guide id="16" orient="horz" pos="2027">
          <p15:clr>
            <a:srgbClr val="A4A3A4"/>
          </p15:clr>
        </p15:guide>
        <p15:guide id="17" orient="horz" pos="2469">
          <p15:clr>
            <a:srgbClr val="A4A3A4"/>
          </p15:clr>
        </p15:guide>
        <p15:guide id="18" orient="horz" pos="2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811"/>
    <a:srgbClr val="82B600"/>
    <a:srgbClr val="0D6951"/>
    <a:srgbClr val="365971"/>
    <a:srgbClr val="61167B"/>
    <a:srgbClr val="C60064"/>
    <a:srgbClr val="01B9B5"/>
    <a:srgbClr val="F2F2F2"/>
    <a:srgbClr val="00805F"/>
    <a:srgbClr val="516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6860" autoAdjust="0"/>
  </p:normalViewPr>
  <p:slideViewPr>
    <p:cSldViewPr showGuides="1">
      <p:cViewPr varScale="1">
        <p:scale>
          <a:sx n="113" d="100"/>
          <a:sy n="113" d="100"/>
        </p:scale>
        <p:origin x="1590" y="126"/>
      </p:cViewPr>
      <p:guideLst>
        <p:guide orient="horz" pos="2160"/>
        <p:guide orient="horz" pos="210"/>
        <p:guide orient="horz" pos="570"/>
        <p:guide orient="horz" pos="3900"/>
        <p:guide orient="horz" pos="2692"/>
        <p:guide orient="horz" pos="3268"/>
        <p:guide pos="2880"/>
        <p:guide pos="204"/>
        <p:guide pos="5525"/>
        <p:guide pos="991"/>
        <p:guide pos="2408"/>
        <p:guide orient="horz" pos="1620"/>
        <p:guide orient="horz" pos="158"/>
        <p:guide orient="horz" pos="428"/>
        <p:guide orient="horz" pos="2925"/>
        <p:guide orient="horz" pos="2027"/>
        <p:guide orient="horz" pos="2469"/>
        <p:guide orient="horz" pos="2847"/>
      </p:guideLst>
    </p:cSldViewPr>
  </p:slideViewPr>
  <p:outlineViewPr>
    <p:cViewPr>
      <p:scale>
        <a:sx n="33" d="100"/>
        <a:sy n="33" d="100"/>
      </p:scale>
      <p:origin x="42" y="44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26C9-7882-4611-908B-D2AAD856892E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597B-679E-40DB-9F6F-08712F4B06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92190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B2C8A-F144-443F-ACCE-6EA325D23A37}" type="datetimeFigureOut">
              <a:rPr lang="fr-FR" smtClean="0"/>
              <a:pPr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B4B7E-C320-4C3A-B428-F9DBC960083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7529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0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25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67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43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02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597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054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078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182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5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27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40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215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41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55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197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9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86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769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082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7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020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950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6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166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8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13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63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30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67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8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BB4B7E-C320-4C3A-B428-F9DBC9600830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12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verture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71" y="195486"/>
            <a:ext cx="8956404" cy="455241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C53073AB-5A6B-48FC-84D3-3F323D3E59A6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texte 13"/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4212000" y="0"/>
            <a:ext cx="720000" cy="61753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buNone/>
              <a:defRPr sz="100" b="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20" name="Espace réservé du texte 6"/>
          <p:cNvSpPr>
            <a:spLocks noGrp="1"/>
          </p:cNvSpPr>
          <p:nvPr userDrawn="1"/>
        </p:nvSpPr>
        <p:spPr bwMode="gray">
          <a:xfrm>
            <a:off x="714312" y="1591176"/>
            <a:ext cx="45719" cy="684000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70000" indent="-270000" algn="l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None/>
              <a:defRPr sz="100" b="0" kern="1200" cap="none" baseline="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000" indent="180000" algn="l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 sz="16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180000" algn="l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 sz="1650" kern="1200" cap="none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296000" indent="180000" algn="l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50" b="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00" indent="1800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3" name="Image 12" descr="logo_gauche.pdf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611560" y="443995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0" dirty="0">
                <a:solidFill>
                  <a:schemeClr val="bg1"/>
                </a:solidFill>
              </a:rPr>
              <a:t>Propriétaire du </a:t>
            </a:r>
            <a:r>
              <a:rPr lang="fr-FR" sz="1100" dirty="0">
                <a:solidFill>
                  <a:schemeClr val="bg1"/>
                </a:solidFill>
              </a:rPr>
              <a:t>document </a:t>
            </a:r>
            <a:r>
              <a:rPr lang="fr-FR" sz="1200" dirty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39752" y="4443958"/>
            <a:ext cx="5609918" cy="276999"/>
          </a:xfrm>
          <a:prstGeom prst="rect">
            <a:avLst/>
          </a:prstGeom>
          <a:noFill/>
        </p:spPr>
        <p:txBody>
          <a:bodyPr wrap="none" tIns="90000" rtlCol="0">
            <a:noAutofit/>
          </a:bodyPr>
          <a:lstStyle>
            <a:lvl1pPr marL="0" indent="0">
              <a:buNone/>
              <a:defRPr lang="fr-FR" sz="11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fr-FR" dirty="0"/>
              <a:t>Propriétaire du document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11778" y="1607370"/>
            <a:ext cx="7316490" cy="7483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Titre</a:t>
            </a:r>
            <a:br>
              <a:rPr lang="fr-FR" noProof="0" dirty="0"/>
            </a:br>
            <a:r>
              <a:rPr lang="fr-FR" noProof="0" dirty="0"/>
              <a:t>Sous-Titre</a:t>
            </a: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uverture fond 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 userDrawn="1"/>
        </p:nvSpPr>
        <p:spPr>
          <a:xfrm>
            <a:off x="252000" y="225347"/>
            <a:ext cx="8892000" cy="4530282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51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4B3BB8D3-6AE1-4715-92CB-5A460823A80A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4212000" y="1"/>
            <a:ext cx="720000" cy="6179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40400" y="385763"/>
            <a:ext cx="5860800" cy="4133850"/>
          </a:xfrm>
          <a:prstGeom prst="rect">
            <a:avLst/>
          </a:prstGeom>
        </p:spPr>
        <p:txBody>
          <a:bodyPr anchor="ctr" anchorCtr="0"/>
          <a:lstStyle>
            <a:lvl1pPr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6" name="Image 15" descr="logo_gauche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7" name="Espace réservé de la date 3"/>
          <p:cNvSpPr txBox="1">
            <a:spLocks/>
          </p:cNvSpPr>
          <p:nvPr userDrawn="1"/>
        </p:nvSpPr>
        <p:spPr bwMode="gray">
          <a:xfrm>
            <a:off x="693233" y="4860251"/>
            <a:ext cx="494391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D7597D-DB2C-4BB5-9D66-336F3980A0F9}" type="datetime3">
              <a:rPr lang="fr-FR" smtClean="0"/>
              <a:pPr/>
              <a:t>15.12.20</a:t>
            </a:fld>
            <a:endParaRPr lang="fr-FR" dirty="0"/>
          </a:p>
        </p:txBody>
      </p:sp>
      <p:sp>
        <p:nvSpPr>
          <p:cNvPr id="18" name="Espace réservé du numéro de diapositive 5"/>
          <p:cNvSpPr txBox="1">
            <a:spLocks/>
          </p:cNvSpPr>
          <p:nvPr userDrawn="1"/>
        </p:nvSpPr>
        <p:spPr bwMode="gray">
          <a:xfrm>
            <a:off x="1530703" y="4860251"/>
            <a:ext cx="461323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b="0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 bwMode="gray">
          <a:xfrm>
            <a:off x="1256942" y="4860251"/>
            <a:ext cx="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3"/>
                </a:solidFill>
              </a:rPr>
              <a:t>PAGE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01B9B5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45827FE3-2512-4207-8268-63F1F4A6A1DB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FEB811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78AD951B-7450-405F-846D-236E64861A5E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7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C60064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3AADB538-3EAF-40DA-A429-6AC25B06BD46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2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0D6951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16C91942-CF56-48AD-B090-B533A1A6EC58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0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82B600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3B4687D1-971A-4653-8247-BDA053D5701D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0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61167B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9ACE1095-D870-4A07-9984-DB04056D4175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 userDrawn="1"/>
        </p:nvSpPr>
        <p:spPr>
          <a:xfrm>
            <a:off x="255600" y="195486"/>
            <a:ext cx="8892000" cy="4559198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01B9B5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E5356AE2-51BB-41F8-A0BB-7610C8119B25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5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 userDrawn="1"/>
        </p:nvSpPr>
        <p:spPr>
          <a:xfrm>
            <a:off x="255600" y="195486"/>
            <a:ext cx="8892000" cy="4559198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FEB811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CB131AA8-B162-45C2-9A3D-AAF15E3478A0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12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 userDrawn="1"/>
        </p:nvSpPr>
        <p:spPr>
          <a:xfrm>
            <a:off x="255600" y="195486"/>
            <a:ext cx="8892000" cy="4559198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C60064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5E8CD875-E6D1-4325-BD73-79FC2CCD3A3F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uverture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71" y="195486"/>
            <a:ext cx="8956404" cy="455241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26C36AF3-60F9-4CC2-87A0-63632B6C0A71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Espace réservé du texte 13"/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4212000" y="0"/>
            <a:ext cx="720000" cy="61753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buNone/>
              <a:defRPr sz="100" b="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20" name="Espace réservé du texte 6"/>
          <p:cNvSpPr>
            <a:spLocks noGrp="1"/>
          </p:cNvSpPr>
          <p:nvPr userDrawn="1"/>
        </p:nvSpPr>
        <p:spPr bwMode="gray">
          <a:xfrm>
            <a:off x="714312" y="1591176"/>
            <a:ext cx="45719" cy="684000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70000" indent="-270000" algn="l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itchFamily="2" charset="2"/>
              <a:buNone/>
              <a:defRPr sz="100" b="0" kern="1200" cap="none" baseline="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000" indent="180000" algn="l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 sz="16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180000" algn="l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 sz="1650" kern="1200" cap="none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296000" indent="180000" algn="l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50" b="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00" indent="1800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65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3" name="Image 12" descr="logo_gauche.pdf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6" name="Espace réservé du texte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39752" y="4443958"/>
            <a:ext cx="5609918" cy="276999"/>
          </a:xfrm>
          <a:prstGeom prst="rect">
            <a:avLst/>
          </a:prstGeom>
          <a:noFill/>
        </p:spPr>
        <p:txBody>
          <a:bodyPr wrap="none" tIns="90000" rtlCol="0">
            <a:noAutofit/>
          </a:bodyPr>
          <a:lstStyle>
            <a:lvl1pPr marL="0" indent="0">
              <a:buNone/>
              <a:defRPr lang="fr-FR" sz="11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fr-FR" dirty="0"/>
              <a:t>Propriétaire du document</a:t>
            </a:r>
          </a:p>
        </p:txBody>
      </p:sp>
      <p:sp>
        <p:nvSpPr>
          <p:cNvPr id="18" name="ZoneTexte 17"/>
          <p:cNvSpPr txBox="1"/>
          <p:nvPr userDrawn="1"/>
        </p:nvSpPr>
        <p:spPr>
          <a:xfrm>
            <a:off x="611560" y="444395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aseline="0" dirty="0">
                <a:solidFill>
                  <a:schemeClr val="bg1"/>
                </a:solidFill>
              </a:rPr>
              <a:t>Propriétaire du </a:t>
            </a:r>
            <a:r>
              <a:rPr lang="fr-FR" sz="1100" dirty="0">
                <a:solidFill>
                  <a:schemeClr val="bg1"/>
                </a:solidFill>
              </a:rPr>
              <a:t>document </a:t>
            </a:r>
            <a:r>
              <a:rPr lang="fr-FR" sz="1200" dirty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11778" y="1607370"/>
            <a:ext cx="7316490" cy="748356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Titre</a:t>
            </a:r>
            <a:br>
              <a:rPr lang="fr-FR" noProof="0" dirty="0"/>
            </a:br>
            <a:r>
              <a:rPr lang="fr-FR" noProof="0" dirty="0"/>
              <a:t>Sous-Titre</a:t>
            </a: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02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 userDrawn="1"/>
        </p:nvSpPr>
        <p:spPr>
          <a:xfrm>
            <a:off x="255600" y="195486"/>
            <a:ext cx="8892000" cy="4559198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0D6951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20809A88-1553-45E5-840D-0D6C28529B9B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96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 userDrawn="1"/>
        </p:nvSpPr>
        <p:spPr>
          <a:xfrm>
            <a:off x="255600" y="195486"/>
            <a:ext cx="8892000" cy="4559198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82B600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7AD1AB1A-76AF-47B2-93AA-020D9D20DF6F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7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 userDrawn="1"/>
        </p:nvSpPr>
        <p:spPr>
          <a:xfrm>
            <a:off x="255600" y="195486"/>
            <a:ext cx="8892000" cy="4559198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39552" y="1041750"/>
            <a:ext cx="8487448" cy="3690240"/>
          </a:xfrm>
          <a:prstGeom prst="rect">
            <a:avLst/>
          </a:prstGeom>
        </p:spPr>
        <p:txBody>
          <a:bodyPr/>
          <a:lstStyle>
            <a:lvl1pPr marL="285750" indent="-285750" algn="just">
              <a:buFont typeface="Wingdings" panose="05000000000000000000" pitchFamily="2" charset="2"/>
              <a:buChar char="n"/>
              <a:defRPr sz="1800">
                <a:solidFill>
                  <a:srgbClr val="61167B"/>
                </a:solidFill>
              </a:defRPr>
            </a:lvl1pPr>
            <a:lvl2pPr marL="432000" indent="180000" algn="just">
              <a:buFont typeface="Wingdings" panose="05000000000000000000" pitchFamily="2" charset="2"/>
              <a:buChar char="v"/>
              <a:defRPr sz="1600"/>
            </a:lvl2pPr>
            <a:lvl3pPr algn="just">
              <a:defRPr sz="1600">
                <a:solidFill>
                  <a:schemeClr val="tx1"/>
                </a:solidFill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82000"/>
              </a:lnSpc>
              <a:buClrTx/>
              <a:buSzPct val="7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3A366A00-D4D6-45FE-BCFA-351BF7941517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64223"/>
            <a:ext cx="8487448" cy="4793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9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fond 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 userDrawn="1"/>
        </p:nvSpPr>
        <p:spPr>
          <a:xfrm>
            <a:off x="255600" y="195486"/>
            <a:ext cx="8892000" cy="4559198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3941B892-E192-4E2D-A91C-C1A965C1C740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5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5571E2A-2AE4-4AE9-A5FF-468BE27EC27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693233" y="4860251"/>
            <a:ext cx="494391" cy="270000"/>
          </a:xfrm>
        </p:spPr>
        <p:txBody>
          <a:bodyPr/>
          <a:lstStyle>
            <a:lvl1pPr>
              <a:defRPr/>
            </a:lvl1pPr>
          </a:lstStyle>
          <a:p>
            <a:fld id="{48312613-750E-45F9-B64E-82C82F6FAC07}" type="datetime3">
              <a:rPr lang="fr-FR" smtClean="0"/>
              <a:t>15.12.20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83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uverture fond 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 userDrawn="1"/>
        </p:nvSpPr>
        <p:spPr>
          <a:xfrm>
            <a:off x="252000" y="225347"/>
            <a:ext cx="8892000" cy="4530282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F7CDEF5C-D8AF-4173-BC21-1E40426C1C7A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4212000" y="1"/>
            <a:ext cx="720000" cy="6179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pic>
        <p:nvPicPr>
          <p:cNvPr id="12" name="Image 11" descr="logo_gauche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8" name="Espace réservé de la date 3"/>
          <p:cNvSpPr txBox="1">
            <a:spLocks/>
          </p:cNvSpPr>
          <p:nvPr userDrawn="1"/>
        </p:nvSpPr>
        <p:spPr bwMode="gray">
          <a:xfrm>
            <a:off x="693233" y="4860251"/>
            <a:ext cx="494391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D7597D-DB2C-4BB5-9D66-336F3980A0F9}" type="datetime3">
              <a:rPr lang="fr-FR" smtClean="0"/>
              <a:pPr/>
              <a:t>15.12.20</a:t>
            </a:fld>
            <a:endParaRPr lang="fr-FR" dirty="0"/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 bwMode="gray">
          <a:xfrm>
            <a:off x="1530703" y="4860251"/>
            <a:ext cx="461323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b="0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 bwMode="gray">
          <a:xfrm>
            <a:off x="1256942" y="4860251"/>
            <a:ext cx="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3"/>
                </a:solidFill>
              </a:rPr>
              <a:t>PAGE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42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rnie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C3A0-FB73-40B5-82DD-0A542D5E69BB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pic>
        <p:nvPicPr>
          <p:cNvPr id="8" name="Image 7" descr="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212000" y="1"/>
            <a:ext cx="720000" cy="617945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1690439" y="1960685"/>
            <a:ext cx="7058025" cy="2267249"/>
          </a:xfrm>
          <a:prstGeom prst="rect">
            <a:avLst/>
          </a:prstGeom>
        </p:spPr>
        <p:txBody>
          <a:bodyPr/>
          <a:lstStyle>
            <a:lvl1pPr marL="0" indent="0">
              <a:buSzPct val="70000"/>
              <a:buNone/>
              <a:defRPr sz="16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/>
              <a:t>Destinataires de la présentation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1691680" y="1491630"/>
            <a:ext cx="7056784" cy="359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sz="1800" b="1" dirty="0">
                <a:solidFill>
                  <a:srgbClr val="01B9B5"/>
                </a:solidFill>
              </a:rPr>
              <a:t>Destinataires de la présentation :</a:t>
            </a:r>
          </a:p>
        </p:txBody>
      </p:sp>
    </p:spTree>
    <p:extLst>
      <p:ext uri="{BB962C8B-B14F-4D97-AF65-F5344CB8AC3E}">
        <p14:creationId xmlns:p14="http://schemas.microsoft.com/office/powerpoint/2010/main" val="25206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fond 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 userDrawn="1"/>
        </p:nvSpPr>
        <p:spPr>
          <a:xfrm>
            <a:off x="252000" y="225347"/>
            <a:ext cx="8892000" cy="4530282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01B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D2333F22-B0EC-4DF6-8304-39D73E27F400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4212000" y="1"/>
            <a:ext cx="720000" cy="6179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1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40400" y="385763"/>
            <a:ext cx="5860800" cy="4133850"/>
          </a:xfrm>
          <a:prstGeom prst="rect">
            <a:avLst/>
          </a:prstGeom>
        </p:spPr>
        <p:txBody>
          <a:bodyPr anchor="ctr" anchorCtr="0"/>
          <a:lstStyle>
            <a:lvl1pPr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2" name="Image 11" descr="logo_gauche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7" name="Espace réservé de la date 3"/>
          <p:cNvSpPr txBox="1">
            <a:spLocks/>
          </p:cNvSpPr>
          <p:nvPr userDrawn="1"/>
        </p:nvSpPr>
        <p:spPr bwMode="gray">
          <a:xfrm>
            <a:off x="693233" y="4860251"/>
            <a:ext cx="494391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D7597D-DB2C-4BB5-9D66-336F3980A0F9}" type="datetime3">
              <a:rPr lang="fr-FR" smtClean="0"/>
              <a:pPr/>
              <a:t>15.12.20</a:t>
            </a:fld>
            <a:endParaRPr lang="fr-FR" dirty="0"/>
          </a:p>
        </p:txBody>
      </p:sp>
      <p:sp>
        <p:nvSpPr>
          <p:cNvPr id="18" name="Espace réservé du numéro de diapositive 5"/>
          <p:cNvSpPr txBox="1">
            <a:spLocks/>
          </p:cNvSpPr>
          <p:nvPr userDrawn="1"/>
        </p:nvSpPr>
        <p:spPr bwMode="gray">
          <a:xfrm>
            <a:off x="1530703" y="4860251"/>
            <a:ext cx="461323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b="0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 bwMode="gray">
          <a:xfrm>
            <a:off x="1256942" y="4860251"/>
            <a:ext cx="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3"/>
                </a:solidFill>
              </a:rPr>
              <a:t>PAGE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verture fond 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 userDrawn="1"/>
        </p:nvSpPr>
        <p:spPr>
          <a:xfrm>
            <a:off x="252000" y="225347"/>
            <a:ext cx="8892000" cy="4530282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FEB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F923F86E-B00E-405F-B25F-87B34EB9B5B6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4212000" y="1"/>
            <a:ext cx="720000" cy="6179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40400" y="385763"/>
            <a:ext cx="5860800" cy="4133850"/>
          </a:xfrm>
          <a:prstGeom prst="rect">
            <a:avLst/>
          </a:prstGeom>
        </p:spPr>
        <p:txBody>
          <a:bodyPr anchor="ctr" anchorCtr="0"/>
          <a:lstStyle>
            <a:lvl1pPr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6" name="Image 15" descr="logo_gauche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7" name="Espace réservé de la date 3"/>
          <p:cNvSpPr txBox="1">
            <a:spLocks/>
          </p:cNvSpPr>
          <p:nvPr userDrawn="1"/>
        </p:nvSpPr>
        <p:spPr bwMode="gray">
          <a:xfrm>
            <a:off x="693233" y="4860251"/>
            <a:ext cx="494391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D7597D-DB2C-4BB5-9D66-336F3980A0F9}" type="datetime3">
              <a:rPr lang="fr-FR" smtClean="0"/>
              <a:pPr/>
              <a:t>15.12.20</a:t>
            </a:fld>
            <a:endParaRPr lang="fr-FR" dirty="0"/>
          </a:p>
        </p:txBody>
      </p:sp>
      <p:sp>
        <p:nvSpPr>
          <p:cNvPr id="18" name="Espace réservé du numéro de diapositive 5"/>
          <p:cNvSpPr txBox="1">
            <a:spLocks/>
          </p:cNvSpPr>
          <p:nvPr userDrawn="1"/>
        </p:nvSpPr>
        <p:spPr bwMode="gray">
          <a:xfrm>
            <a:off x="1530703" y="4860251"/>
            <a:ext cx="461323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b="0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 bwMode="gray">
          <a:xfrm>
            <a:off x="1256942" y="4860251"/>
            <a:ext cx="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3"/>
                </a:solidFill>
              </a:rPr>
              <a:t>PAGE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uverture fond 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 userDrawn="1"/>
        </p:nvSpPr>
        <p:spPr>
          <a:xfrm>
            <a:off x="252000" y="225347"/>
            <a:ext cx="8892000" cy="4530282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C6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FAC072B3-8CA8-4A15-8E38-95D7BB43D03A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4212000" y="1"/>
            <a:ext cx="720000" cy="6179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40400" y="385763"/>
            <a:ext cx="5860800" cy="4133850"/>
          </a:xfrm>
          <a:prstGeom prst="rect">
            <a:avLst/>
          </a:prstGeom>
        </p:spPr>
        <p:txBody>
          <a:bodyPr anchor="ctr" anchorCtr="0"/>
          <a:lstStyle>
            <a:lvl1pPr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6" name="Image 15" descr="logo_gauche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7" name="Espace réservé de la date 3"/>
          <p:cNvSpPr txBox="1">
            <a:spLocks/>
          </p:cNvSpPr>
          <p:nvPr userDrawn="1"/>
        </p:nvSpPr>
        <p:spPr bwMode="gray">
          <a:xfrm>
            <a:off x="693233" y="4860251"/>
            <a:ext cx="494391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D7597D-DB2C-4BB5-9D66-336F3980A0F9}" type="datetime3">
              <a:rPr lang="fr-FR" smtClean="0"/>
              <a:pPr/>
              <a:t>15.12.20</a:t>
            </a:fld>
            <a:endParaRPr lang="fr-FR" dirty="0"/>
          </a:p>
        </p:txBody>
      </p:sp>
      <p:sp>
        <p:nvSpPr>
          <p:cNvPr id="18" name="Espace réservé du numéro de diapositive 5"/>
          <p:cNvSpPr txBox="1">
            <a:spLocks/>
          </p:cNvSpPr>
          <p:nvPr userDrawn="1"/>
        </p:nvSpPr>
        <p:spPr bwMode="gray">
          <a:xfrm>
            <a:off x="1530703" y="4860251"/>
            <a:ext cx="461323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b="0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 bwMode="gray">
          <a:xfrm>
            <a:off x="1256942" y="4860251"/>
            <a:ext cx="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3"/>
                </a:solidFill>
              </a:rPr>
              <a:t>PAGE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uverture fond 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 userDrawn="1"/>
        </p:nvSpPr>
        <p:spPr>
          <a:xfrm>
            <a:off x="252000" y="225347"/>
            <a:ext cx="8892000" cy="4530282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0D6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272906ED-5AA3-4521-8771-7DBBD186969B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4212000" y="1"/>
            <a:ext cx="720000" cy="6179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40400" y="385763"/>
            <a:ext cx="5860800" cy="4133850"/>
          </a:xfrm>
          <a:prstGeom prst="rect">
            <a:avLst/>
          </a:prstGeom>
        </p:spPr>
        <p:txBody>
          <a:bodyPr anchor="ctr" anchorCtr="0"/>
          <a:lstStyle>
            <a:lvl1pPr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6" name="Image 15" descr="logo_gauche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7" name="Espace réservé de la date 3"/>
          <p:cNvSpPr txBox="1">
            <a:spLocks/>
          </p:cNvSpPr>
          <p:nvPr userDrawn="1"/>
        </p:nvSpPr>
        <p:spPr bwMode="gray">
          <a:xfrm>
            <a:off x="693233" y="4860251"/>
            <a:ext cx="494391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D7597D-DB2C-4BB5-9D66-336F3980A0F9}" type="datetime3">
              <a:rPr lang="fr-FR" smtClean="0"/>
              <a:pPr/>
              <a:t>15.12.20</a:t>
            </a:fld>
            <a:endParaRPr lang="fr-FR" dirty="0"/>
          </a:p>
        </p:txBody>
      </p:sp>
      <p:sp>
        <p:nvSpPr>
          <p:cNvPr id="18" name="Espace réservé du numéro de diapositive 5"/>
          <p:cNvSpPr txBox="1">
            <a:spLocks/>
          </p:cNvSpPr>
          <p:nvPr userDrawn="1"/>
        </p:nvSpPr>
        <p:spPr bwMode="gray">
          <a:xfrm>
            <a:off x="1530703" y="4860251"/>
            <a:ext cx="461323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b="0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 bwMode="gray">
          <a:xfrm>
            <a:off x="1256942" y="4860251"/>
            <a:ext cx="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3"/>
                </a:solidFill>
              </a:rPr>
              <a:t>PAGE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9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uverture fond 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 userDrawn="1"/>
        </p:nvSpPr>
        <p:spPr>
          <a:xfrm>
            <a:off x="252000" y="225347"/>
            <a:ext cx="8892000" cy="4530282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82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30966C8F-BF1D-4850-81C1-CEE39CDDC721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4212000" y="1"/>
            <a:ext cx="720000" cy="6179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40400" y="385763"/>
            <a:ext cx="5860800" cy="4133850"/>
          </a:xfrm>
          <a:prstGeom prst="rect">
            <a:avLst/>
          </a:prstGeom>
        </p:spPr>
        <p:txBody>
          <a:bodyPr anchor="ctr" anchorCtr="0"/>
          <a:lstStyle>
            <a:lvl1pPr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6" name="Image 15" descr="logo_gauche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7" name="Espace réservé de la date 3"/>
          <p:cNvSpPr txBox="1">
            <a:spLocks/>
          </p:cNvSpPr>
          <p:nvPr userDrawn="1"/>
        </p:nvSpPr>
        <p:spPr bwMode="gray">
          <a:xfrm>
            <a:off x="693233" y="4860251"/>
            <a:ext cx="494391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D7597D-DB2C-4BB5-9D66-336F3980A0F9}" type="datetime3">
              <a:rPr lang="fr-FR" smtClean="0"/>
              <a:pPr/>
              <a:t>15.12.20</a:t>
            </a:fld>
            <a:endParaRPr lang="fr-FR" dirty="0"/>
          </a:p>
        </p:txBody>
      </p:sp>
      <p:sp>
        <p:nvSpPr>
          <p:cNvPr id="18" name="Espace réservé du numéro de diapositive 5"/>
          <p:cNvSpPr txBox="1">
            <a:spLocks/>
          </p:cNvSpPr>
          <p:nvPr userDrawn="1"/>
        </p:nvSpPr>
        <p:spPr bwMode="gray">
          <a:xfrm>
            <a:off x="1530703" y="4860251"/>
            <a:ext cx="461323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b="0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 bwMode="gray">
          <a:xfrm>
            <a:off x="1256942" y="4860251"/>
            <a:ext cx="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3"/>
                </a:solidFill>
              </a:rPr>
              <a:t>PAGE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uverture fond u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/>
          <p:nvPr userDrawn="1"/>
        </p:nvSpPr>
        <p:spPr>
          <a:xfrm>
            <a:off x="252000" y="225347"/>
            <a:ext cx="8892000" cy="4530282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45864 h 4392000"/>
              <a:gd name="connsiteX5" fmla="*/ 8892000 w 8892000"/>
              <a:gd name="connsiteY5" fmla="*/ 4146136 h 4392000"/>
              <a:gd name="connsiteX6" fmla="*/ 8892000 w 8892000"/>
              <a:gd name="connsiteY6" fmla="*/ 4392000 h 4392000"/>
              <a:gd name="connsiteX7" fmla="*/ 8646136 w 8892000"/>
              <a:gd name="connsiteY7" fmla="*/ 4392000 h 4392000"/>
              <a:gd name="connsiteX8" fmla="*/ 5292000 w 8892000"/>
              <a:gd name="connsiteY8" fmla="*/ 4392000 h 4392000"/>
              <a:gd name="connsiteX9" fmla="*/ 245864 w 8892000"/>
              <a:gd name="connsiteY9" fmla="*/ 4392000 h 4392000"/>
              <a:gd name="connsiteX10" fmla="*/ 0 w 8892000"/>
              <a:gd name="connsiteY10" fmla="*/ 4146136 h 4392000"/>
              <a:gd name="connsiteX11" fmla="*/ 0 w 8892000"/>
              <a:gd name="connsiteY11" fmla="*/ 245864 h 4392000"/>
              <a:gd name="connsiteX12" fmla="*/ 245864 w 8892000"/>
              <a:gd name="connsiteY12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45864"/>
                </a:lnTo>
                <a:lnTo>
                  <a:pt x="8892000" y="4146136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rgbClr val="611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4803998"/>
            <a:ext cx="255577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89C5AE30-8BE7-46AE-A330-0464B0469839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0" y="5008500"/>
            <a:ext cx="180000" cy="135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0" name="Image 9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4212000" y="1"/>
            <a:ext cx="720000" cy="61794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72" y="4675490"/>
            <a:ext cx="1475656" cy="344276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40400" y="385763"/>
            <a:ext cx="5860800" cy="4133850"/>
          </a:xfrm>
          <a:prstGeom prst="rect">
            <a:avLst/>
          </a:prstGeom>
        </p:spPr>
        <p:txBody>
          <a:bodyPr anchor="ctr" anchorCtr="0"/>
          <a:lstStyle>
            <a:lvl1pPr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6" name="Image 15" descr="logo_gauche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sp>
        <p:nvSpPr>
          <p:cNvPr id="17" name="Espace réservé de la date 3"/>
          <p:cNvSpPr txBox="1">
            <a:spLocks/>
          </p:cNvSpPr>
          <p:nvPr userDrawn="1"/>
        </p:nvSpPr>
        <p:spPr bwMode="gray">
          <a:xfrm>
            <a:off x="693233" y="4860251"/>
            <a:ext cx="494391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D7597D-DB2C-4BB5-9D66-336F3980A0F9}" type="datetime3">
              <a:rPr lang="fr-FR" smtClean="0"/>
              <a:pPr/>
              <a:t>15.12.20</a:t>
            </a:fld>
            <a:endParaRPr lang="fr-FR" dirty="0"/>
          </a:p>
        </p:txBody>
      </p:sp>
      <p:sp>
        <p:nvSpPr>
          <p:cNvPr id="18" name="Espace réservé du numéro de diapositive 5"/>
          <p:cNvSpPr txBox="1">
            <a:spLocks/>
          </p:cNvSpPr>
          <p:nvPr userDrawn="1"/>
        </p:nvSpPr>
        <p:spPr bwMode="gray">
          <a:xfrm>
            <a:off x="1530703" y="4860251"/>
            <a:ext cx="461323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700" b="0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 bwMode="gray">
          <a:xfrm>
            <a:off x="1256942" y="4860251"/>
            <a:ext cx="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3"/>
                </a:solidFill>
              </a:rPr>
              <a:t>PAGE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93233" y="4860251"/>
            <a:ext cx="494391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 baseline="0">
                <a:solidFill>
                  <a:schemeClr val="accent3"/>
                </a:solidFill>
              </a:defRPr>
            </a:lvl1pPr>
          </a:lstStyle>
          <a:p>
            <a:fld id="{A707F50C-85D4-4E97-B296-45C9F231DA5C}" type="datetime3">
              <a:rPr lang="fr-FR" smtClean="0"/>
              <a:t>15.12.20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0" y="5008500"/>
            <a:ext cx="180000" cy="135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 cap="all" baseline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530703" y="4860251"/>
            <a:ext cx="461323" cy="1482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 b="0" cap="none" baseline="0">
                <a:solidFill>
                  <a:schemeClr val="accent3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1256942" y="4860251"/>
            <a:ext cx="25702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3"/>
                </a:solidFill>
              </a:rPr>
              <a:t>PAGE</a:t>
            </a:r>
          </a:p>
        </p:txBody>
      </p:sp>
      <p:pic>
        <p:nvPicPr>
          <p:cNvPr id="10" name="Image 9" descr="logo_gauche.pdf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50171" y="4803097"/>
            <a:ext cx="216000" cy="149333"/>
          </a:xfrm>
          <a:prstGeom prst="rect">
            <a:avLst/>
          </a:prstGeom>
        </p:spPr>
      </p:pic>
      <p:grpSp>
        <p:nvGrpSpPr>
          <p:cNvPr id="11" name="Groupe 10"/>
          <p:cNvGrpSpPr>
            <a:grpSpLocks noChangeAspect="1"/>
          </p:cNvGrpSpPr>
          <p:nvPr/>
        </p:nvGrpSpPr>
        <p:grpSpPr bwMode="gray">
          <a:xfrm>
            <a:off x="7417377" y="4787103"/>
            <a:ext cx="1476000" cy="167319"/>
            <a:chOff x="6851650" y="6386513"/>
            <a:chExt cx="1960563" cy="222249"/>
          </a:xfrm>
          <a:solidFill>
            <a:schemeClr val="accent3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gray">
            <a:xfrm>
              <a:off x="6851650" y="6386513"/>
              <a:ext cx="1960563" cy="222249"/>
            </a:xfrm>
            <a:custGeom>
              <a:avLst/>
              <a:gdLst/>
              <a:ahLst/>
              <a:cxnLst>
                <a:cxn ang="0">
                  <a:pos x="10275" y="1136"/>
                </a:cxn>
                <a:cxn ang="0">
                  <a:pos x="10275" y="1136"/>
                </a:cxn>
                <a:cxn ang="0">
                  <a:pos x="316" y="1136"/>
                </a:cxn>
                <a:cxn ang="0">
                  <a:pos x="115" y="1053"/>
                </a:cxn>
                <a:cxn ang="0">
                  <a:pos x="70" y="866"/>
                </a:cxn>
                <a:cxn ang="0">
                  <a:pos x="70" y="0"/>
                </a:cxn>
                <a:cxn ang="0">
                  <a:pos x="0" y="89"/>
                </a:cxn>
                <a:cxn ang="0">
                  <a:pos x="0" y="870"/>
                </a:cxn>
                <a:cxn ang="0">
                  <a:pos x="66" y="1081"/>
                </a:cxn>
                <a:cxn ang="0">
                  <a:pos x="303" y="1164"/>
                </a:cxn>
                <a:cxn ang="0">
                  <a:pos x="10207" y="1164"/>
                </a:cxn>
                <a:cxn ang="0">
                  <a:pos x="10275" y="1136"/>
                </a:cxn>
                <a:cxn ang="0">
                  <a:pos x="10275" y="1136"/>
                </a:cxn>
              </a:cxnLst>
              <a:rect l="0" t="0" r="r" b="b"/>
              <a:pathLst>
                <a:path w="10275" h="1164">
                  <a:moveTo>
                    <a:pt x="10275" y="1136"/>
                  </a:moveTo>
                  <a:lnTo>
                    <a:pt x="10275" y="1136"/>
                  </a:lnTo>
                  <a:lnTo>
                    <a:pt x="316" y="1136"/>
                  </a:lnTo>
                  <a:cubicBezTo>
                    <a:pt x="208" y="1136"/>
                    <a:pt x="155" y="1109"/>
                    <a:pt x="115" y="1053"/>
                  </a:cubicBezTo>
                  <a:cubicBezTo>
                    <a:pt x="81" y="1006"/>
                    <a:pt x="70" y="959"/>
                    <a:pt x="70" y="866"/>
                  </a:cubicBezTo>
                  <a:lnTo>
                    <a:pt x="70" y="0"/>
                  </a:lnTo>
                  <a:lnTo>
                    <a:pt x="0" y="89"/>
                  </a:lnTo>
                  <a:lnTo>
                    <a:pt x="0" y="870"/>
                  </a:lnTo>
                  <a:cubicBezTo>
                    <a:pt x="0" y="971"/>
                    <a:pt x="16" y="1026"/>
                    <a:pt x="66" y="1081"/>
                  </a:cubicBezTo>
                  <a:cubicBezTo>
                    <a:pt x="116" y="1137"/>
                    <a:pt x="187" y="1164"/>
                    <a:pt x="303" y="1164"/>
                  </a:cubicBezTo>
                  <a:lnTo>
                    <a:pt x="10207" y="1164"/>
                  </a:lnTo>
                  <a:cubicBezTo>
                    <a:pt x="10233" y="1164"/>
                    <a:pt x="10257" y="1154"/>
                    <a:pt x="10275" y="1136"/>
                  </a:cubicBezTo>
                  <a:lnTo>
                    <a:pt x="10275" y="113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gray">
            <a:xfrm>
              <a:off x="6943725" y="6445250"/>
              <a:ext cx="84138" cy="7778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46" y="0"/>
                </a:cxn>
                <a:cxn ang="0">
                  <a:pos x="420" y="55"/>
                </a:cxn>
                <a:cxn ang="0">
                  <a:pos x="381" y="106"/>
                </a:cxn>
                <a:cxn ang="0">
                  <a:pos x="251" y="60"/>
                </a:cxn>
                <a:cxn ang="0">
                  <a:pos x="87" y="200"/>
                </a:cxn>
                <a:cxn ang="0">
                  <a:pos x="248" y="342"/>
                </a:cxn>
                <a:cxn ang="0">
                  <a:pos x="359" y="312"/>
                </a:cxn>
                <a:cxn ang="0">
                  <a:pos x="359" y="238"/>
                </a:cxn>
                <a:cxn ang="0">
                  <a:pos x="241" y="238"/>
                </a:cxn>
                <a:cxn ang="0">
                  <a:pos x="241" y="178"/>
                </a:cxn>
                <a:cxn ang="0">
                  <a:pos x="442" y="178"/>
                </a:cxn>
                <a:cxn ang="0">
                  <a:pos x="442" y="342"/>
                </a:cxn>
                <a:cxn ang="0">
                  <a:pos x="245" y="403"/>
                </a:cxn>
                <a:cxn ang="0">
                  <a:pos x="0" y="201"/>
                </a:cxn>
                <a:cxn ang="0">
                  <a:pos x="246" y="0"/>
                </a:cxn>
              </a:cxnLst>
              <a:rect l="0" t="0" r="r" b="b"/>
              <a:pathLst>
                <a:path w="442" h="403">
                  <a:moveTo>
                    <a:pt x="246" y="0"/>
                  </a:moveTo>
                  <a:lnTo>
                    <a:pt x="246" y="0"/>
                  </a:lnTo>
                  <a:cubicBezTo>
                    <a:pt x="306" y="0"/>
                    <a:pt x="369" y="18"/>
                    <a:pt x="420" y="55"/>
                  </a:cubicBezTo>
                  <a:lnTo>
                    <a:pt x="381" y="106"/>
                  </a:lnTo>
                  <a:cubicBezTo>
                    <a:pt x="339" y="77"/>
                    <a:pt x="304" y="60"/>
                    <a:pt x="251" y="60"/>
                  </a:cubicBezTo>
                  <a:cubicBezTo>
                    <a:pt x="159" y="60"/>
                    <a:pt x="87" y="117"/>
                    <a:pt x="87" y="200"/>
                  </a:cubicBezTo>
                  <a:cubicBezTo>
                    <a:pt x="87" y="283"/>
                    <a:pt x="151" y="342"/>
                    <a:pt x="248" y="342"/>
                  </a:cubicBezTo>
                  <a:cubicBezTo>
                    <a:pt x="291" y="342"/>
                    <a:pt x="331" y="331"/>
                    <a:pt x="359" y="312"/>
                  </a:cubicBezTo>
                  <a:lnTo>
                    <a:pt x="359" y="238"/>
                  </a:lnTo>
                  <a:lnTo>
                    <a:pt x="241" y="238"/>
                  </a:lnTo>
                  <a:lnTo>
                    <a:pt x="241" y="178"/>
                  </a:lnTo>
                  <a:lnTo>
                    <a:pt x="442" y="178"/>
                  </a:lnTo>
                  <a:lnTo>
                    <a:pt x="442" y="342"/>
                  </a:lnTo>
                  <a:cubicBezTo>
                    <a:pt x="396" y="375"/>
                    <a:pt x="329" y="403"/>
                    <a:pt x="245" y="403"/>
                  </a:cubicBezTo>
                  <a:cubicBezTo>
                    <a:pt x="98" y="403"/>
                    <a:pt x="0" y="316"/>
                    <a:pt x="0" y="201"/>
                  </a:cubicBezTo>
                  <a:cubicBezTo>
                    <a:pt x="0" y="73"/>
                    <a:pt x="120" y="0"/>
                    <a:pt x="24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gray">
            <a:xfrm>
              <a:off x="7050088" y="6446838"/>
              <a:ext cx="76200" cy="74612"/>
            </a:xfrm>
            <a:custGeom>
              <a:avLst/>
              <a:gdLst/>
              <a:ahLst/>
              <a:cxnLst>
                <a:cxn ang="0">
                  <a:pos x="205" y="194"/>
                </a:cxn>
                <a:cxn ang="0">
                  <a:pos x="205" y="194"/>
                </a:cxn>
                <a:cxn ang="0">
                  <a:pos x="302" y="127"/>
                </a:cxn>
                <a:cxn ang="0">
                  <a:pos x="204" y="63"/>
                </a:cxn>
                <a:cxn ang="0">
                  <a:pos x="83" y="63"/>
                </a:cxn>
                <a:cxn ang="0">
                  <a:pos x="83" y="194"/>
                </a:cxn>
                <a:cxn ang="0">
                  <a:pos x="205" y="19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389" y="126"/>
                </a:cxn>
                <a:cxn ang="0">
                  <a:pos x="273" y="243"/>
                </a:cxn>
                <a:cxn ang="0">
                  <a:pos x="401" y="391"/>
                </a:cxn>
                <a:cxn ang="0">
                  <a:pos x="304" y="391"/>
                </a:cxn>
                <a:cxn ang="0">
                  <a:pos x="188" y="255"/>
                </a:cxn>
                <a:cxn ang="0">
                  <a:pos x="83" y="255"/>
                </a:cxn>
                <a:cxn ang="0">
                  <a:pos x="83" y="391"/>
                </a:cxn>
                <a:cxn ang="0">
                  <a:pos x="0" y="391"/>
                </a:cxn>
                <a:cxn ang="0">
                  <a:pos x="0" y="0"/>
                </a:cxn>
              </a:cxnLst>
              <a:rect l="0" t="0" r="r" b="b"/>
              <a:pathLst>
                <a:path w="401" h="391">
                  <a:moveTo>
                    <a:pt x="205" y="194"/>
                  </a:moveTo>
                  <a:lnTo>
                    <a:pt x="205" y="194"/>
                  </a:lnTo>
                  <a:cubicBezTo>
                    <a:pt x="264" y="194"/>
                    <a:pt x="302" y="169"/>
                    <a:pt x="302" y="127"/>
                  </a:cubicBezTo>
                  <a:cubicBezTo>
                    <a:pt x="302" y="86"/>
                    <a:pt x="266" y="63"/>
                    <a:pt x="204" y="63"/>
                  </a:cubicBezTo>
                  <a:lnTo>
                    <a:pt x="83" y="63"/>
                  </a:lnTo>
                  <a:lnTo>
                    <a:pt x="83" y="194"/>
                  </a:lnTo>
                  <a:lnTo>
                    <a:pt x="205" y="19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11" y="0"/>
                  </a:lnTo>
                  <a:cubicBezTo>
                    <a:pt x="309" y="0"/>
                    <a:pt x="389" y="40"/>
                    <a:pt x="389" y="126"/>
                  </a:cubicBezTo>
                  <a:cubicBezTo>
                    <a:pt x="389" y="193"/>
                    <a:pt x="340" y="228"/>
                    <a:pt x="273" y="243"/>
                  </a:cubicBezTo>
                  <a:lnTo>
                    <a:pt x="401" y="391"/>
                  </a:lnTo>
                  <a:lnTo>
                    <a:pt x="304" y="391"/>
                  </a:lnTo>
                  <a:lnTo>
                    <a:pt x="188" y="255"/>
                  </a:lnTo>
                  <a:lnTo>
                    <a:pt x="83" y="255"/>
                  </a:lnTo>
                  <a:lnTo>
                    <a:pt x="83" y="391"/>
                  </a:lnTo>
                  <a:lnTo>
                    <a:pt x="0" y="3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gray">
            <a:xfrm>
              <a:off x="7137400" y="6445250"/>
              <a:ext cx="93663" cy="77787"/>
            </a:xfrm>
            <a:custGeom>
              <a:avLst/>
              <a:gdLst/>
              <a:ahLst/>
              <a:cxnLst>
                <a:cxn ang="0">
                  <a:pos x="87" y="201"/>
                </a:cxn>
                <a:cxn ang="0">
                  <a:pos x="87" y="201"/>
                </a:cxn>
                <a:cxn ang="0">
                  <a:pos x="247" y="342"/>
                </a:cxn>
                <a:cxn ang="0">
                  <a:pos x="406" y="201"/>
                </a:cxn>
                <a:cxn ang="0">
                  <a:pos x="247" y="60"/>
                </a:cxn>
                <a:cxn ang="0">
                  <a:pos x="87" y="201"/>
                </a:cxn>
                <a:cxn ang="0">
                  <a:pos x="0" y="201"/>
                </a:cxn>
                <a:cxn ang="0">
                  <a:pos x="0" y="201"/>
                </a:cxn>
                <a:cxn ang="0">
                  <a:pos x="247" y="0"/>
                </a:cxn>
                <a:cxn ang="0">
                  <a:pos x="493" y="201"/>
                </a:cxn>
                <a:cxn ang="0">
                  <a:pos x="247" y="403"/>
                </a:cxn>
                <a:cxn ang="0">
                  <a:pos x="0" y="201"/>
                </a:cxn>
              </a:cxnLst>
              <a:rect l="0" t="0" r="r" b="b"/>
              <a:pathLst>
                <a:path w="493" h="403">
                  <a:moveTo>
                    <a:pt x="87" y="201"/>
                  </a:moveTo>
                  <a:lnTo>
                    <a:pt x="87" y="201"/>
                  </a:lnTo>
                  <a:cubicBezTo>
                    <a:pt x="87" y="280"/>
                    <a:pt x="152" y="342"/>
                    <a:pt x="247" y="342"/>
                  </a:cubicBezTo>
                  <a:cubicBezTo>
                    <a:pt x="341" y="342"/>
                    <a:pt x="406" y="280"/>
                    <a:pt x="406" y="201"/>
                  </a:cubicBezTo>
                  <a:cubicBezTo>
                    <a:pt x="406" y="123"/>
                    <a:pt x="341" y="60"/>
                    <a:pt x="247" y="60"/>
                  </a:cubicBezTo>
                  <a:cubicBezTo>
                    <a:pt x="152" y="60"/>
                    <a:pt x="87" y="123"/>
                    <a:pt x="87" y="201"/>
                  </a:cubicBezTo>
                  <a:close/>
                  <a:moveTo>
                    <a:pt x="0" y="201"/>
                  </a:moveTo>
                  <a:lnTo>
                    <a:pt x="0" y="201"/>
                  </a:lnTo>
                  <a:cubicBezTo>
                    <a:pt x="0" y="91"/>
                    <a:pt x="102" y="0"/>
                    <a:pt x="247" y="0"/>
                  </a:cubicBezTo>
                  <a:cubicBezTo>
                    <a:pt x="391" y="0"/>
                    <a:pt x="493" y="91"/>
                    <a:pt x="493" y="201"/>
                  </a:cubicBezTo>
                  <a:cubicBezTo>
                    <a:pt x="493" y="312"/>
                    <a:pt x="391" y="403"/>
                    <a:pt x="247" y="403"/>
                  </a:cubicBezTo>
                  <a:cubicBezTo>
                    <a:pt x="102" y="403"/>
                    <a:pt x="0" y="312"/>
                    <a:pt x="0" y="20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gray">
            <a:xfrm>
              <a:off x="7248525" y="6446838"/>
              <a:ext cx="77788" cy="76200"/>
            </a:xfrm>
            <a:custGeom>
              <a:avLst/>
              <a:gdLst/>
              <a:ahLst/>
              <a:cxnLst>
                <a:cxn ang="0">
                  <a:pos x="0" y="215"/>
                </a:cxn>
                <a:cxn ang="0">
                  <a:pos x="0" y="215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220"/>
                </a:cxn>
                <a:cxn ang="0">
                  <a:pos x="206" y="336"/>
                </a:cxn>
                <a:cxn ang="0">
                  <a:pos x="327" y="220"/>
                </a:cxn>
                <a:cxn ang="0">
                  <a:pos x="327" y="0"/>
                </a:cxn>
                <a:cxn ang="0">
                  <a:pos x="408" y="0"/>
                </a:cxn>
                <a:cxn ang="0">
                  <a:pos x="408" y="215"/>
                </a:cxn>
                <a:cxn ang="0">
                  <a:pos x="204" y="397"/>
                </a:cxn>
                <a:cxn ang="0">
                  <a:pos x="0" y="215"/>
                </a:cxn>
              </a:cxnLst>
              <a:rect l="0" t="0" r="r" b="b"/>
              <a:pathLst>
                <a:path w="408" h="397">
                  <a:moveTo>
                    <a:pt x="0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0"/>
                  </a:lnTo>
                  <a:cubicBezTo>
                    <a:pt x="84" y="290"/>
                    <a:pt x="132" y="336"/>
                    <a:pt x="206" y="336"/>
                  </a:cubicBezTo>
                  <a:cubicBezTo>
                    <a:pt x="279" y="336"/>
                    <a:pt x="327" y="290"/>
                    <a:pt x="327" y="220"/>
                  </a:cubicBezTo>
                  <a:lnTo>
                    <a:pt x="327" y="0"/>
                  </a:lnTo>
                  <a:lnTo>
                    <a:pt x="408" y="0"/>
                  </a:lnTo>
                  <a:lnTo>
                    <a:pt x="408" y="215"/>
                  </a:lnTo>
                  <a:cubicBezTo>
                    <a:pt x="408" y="324"/>
                    <a:pt x="326" y="397"/>
                    <a:pt x="204" y="397"/>
                  </a:cubicBezTo>
                  <a:cubicBezTo>
                    <a:pt x="81" y="397"/>
                    <a:pt x="0" y="324"/>
                    <a:pt x="0" y="21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gray">
            <a:xfrm>
              <a:off x="7348538" y="6446838"/>
              <a:ext cx="76200" cy="74612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11" y="211"/>
                </a:cxn>
                <a:cxn ang="0">
                  <a:pos x="309" y="135"/>
                </a:cxn>
                <a:cxn ang="0">
                  <a:pos x="210" y="63"/>
                </a:cxn>
                <a:cxn ang="0">
                  <a:pos x="84" y="63"/>
                </a:cxn>
                <a:cxn ang="0">
                  <a:pos x="84" y="211"/>
                </a:cxn>
                <a:cxn ang="0">
                  <a:pos x="211" y="21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3" y="0"/>
                </a:cxn>
                <a:cxn ang="0">
                  <a:pos x="396" y="135"/>
                </a:cxn>
                <a:cxn ang="0">
                  <a:pos x="213" y="273"/>
                </a:cxn>
                <a:cxn ang="0">
                  <a:pos x="84" y="273"/>
                </a:cxn>
                <a:cxn ang="0">
                  <a:pos x="84" y="391"/>
                </a:cxn>
                <a:cxn ang="0">
                  <a:pos x="0" y="391"/>
                </a:cxn>
                <a:cxn ang="0">
                  <a:pos x="0" y="0"/>
                </a:cxn>
              </a:cxnLst>
              <a:rect l="0" t="0" r="r" b="b"/>
              <a:pathLst>
                <a:path w="396" h="391">
                  <a:moveTo>
                    <a:pt x="211" y="211"/>
                  </a:moveTo>
                  <a:lnTo>
                    <a:pt x="211" y="211"/>
                  </a:lnTo>
                  <a:cubicBezTo>
                    <a:pt x="270" y="211"/>
                    <a:pt x="309" y="183"/>
                    <a:pt x="309" y="135"/>
                  </a:cubicBezTo>
                  <a:cubicBezTo>
                    <a:pt x="309" y="89"/>
                    <a:pt x="272" y="63"/>
                    <a:pt x="210" y="63"/>
                  </a:cubicBezTo>
                  <a:lnTo>
                    <a:pt x="84" y="63"/>
                  </a:lnTo>
                  <a:lnTo>
                    <a:pt x="84" y="211"/>
                  </a:lnTo>
                  <a:lnTo>
                    <a:pt x="211" y="21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13" y="0"/>
                  </a:lnTo>
                  <a:cubicBezTo>
                    <a:pt x="314" y="0"/>
                    <a:pt x="396" y="43"/>
                    <a:pt x="396" y="135"/>
                  </a:cubicBezTo>
                  <a:cubicBezTo>
                    <a:pt x="396" y="227"/>
                    <a:pt x="315" y="273"/>
                    <a:pt x="213" y="273"/>
                  </a:cubicBezTo>
                  <a:lnTo>
                    <a:pt x="84" y="273"/>
                  </a:lnTo>
                  <a:lnTo>
                    <a:pt x="84" y="391"/>
                  </a:lnTo>
                  <a:lnTo>
                    <a:pt x="0" y="3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gray">
            <a:xfrm>
              <a:off x="7439025" y="6446838"/>
              <a:ext cx="69850" cy="74612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0" y="278"/>
                </a:cxn>
                <a:cxn ang="0">
                  <a:pos x="0" y="0"/>
                </a:cxn>
                <a:cxn ang="0">
                  <a:pos x="354" y="0"/>
                </a:cxn>
                <a:cxn ang="0">
                  <a:pos x="354" y="63"/>
                </a:cxn>
                <a:cxn ang="0">
                  <a:pos x="84" y="63"/>
                </a:cxn>
                <a:cxn ang="0">
                  <a:pos x="84" y="157"/>
                </a:cxn>
                <a:cxn ang="0">
                  <a:pos x="331" y="157"/>
                </a:cxn>
                <a:cxn ang="0">
                  <a:pos x="331" y="218"/>
                </a:cxn>
                <a:cxn ang="0">
                  <a:pos x="84" y="218"/>
                </a:cxn>
                <a:cxn ang="0">
                  <a:pos x="84" y="278"/>
                </a:cxn>
                <a:cxn ang="0">
                  <a:pos x="133" y="328"/>
                </a:cxn>
                <a:cxn ang="0">
                  <a:pos x="362" y="328"/>
                </a:cxn>
                <a:cxn ang="0">
                  <a:pos x="362" y="391"/>
                </a:cxn>
                <a:cxn ang="0">
                  <a:pos x="113" y="391"/>
                </a:cxn>
                <a:cxn ang="0">
                  <a:pos x="0" y="278"/>
                </a:cxn>
              </a:cxnLst>
              <a:rect l="0" t="0" r="r" b="b"/>
              <a:pathLst>
                <a:path w="362" h="391">
                  <a:moveTo>
                    <a:pt x="0" y="278"/>
                  </a:moveTo>
                  <a:lnTo>
                    <a:pt x="0" y="278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63"/>
                  </a:lnTo>
                  <a:lnTo>
                    <a:pt x="84" y="63"/>
                  </a:lnTo>
                  <a:lnTo>
                    <a:pt x="84" y="157"/>
                  </a:lnTo>
                  <a:lnTo>
                    <a:pt x="331" y="157"/>
                  </a:lnTo>
                  <a:lnTo>
                    <a:pt x="331" y="218"/>
                  </a:lnTo>
                  <a:lnTo>
                    <a:pt x="84" y="218"/>
                  </a:lnTo>
                  <a:lnTo>
                    <a:pt x="84" y="278"/>
                  </a:lnTo>
                  <a:cubicBezTo>
                    <a:pt x="84" y="312"/>
                    <a:pt x="100" y="328"/>
                    <a:pt x="133" y="328"/>
                  </a:cubicBezTo>
                  <a:lnTo>
                    <a:pt x="362" y="328"/>
                  </a:lnTo>
                  <a:lnTo>
                    <a:pt x="362" y="391"/>
                  </a:lnTo>
                  <a:lnTo>
                    <a:pt x="113" y="391"/>
                  </a:lnTo>
                  <a:cubicBezTo>
                    <a:pt x="42" y="391"/>
                    <a:pt x="0" y="349"/>
                    <a:pt x="0" y="27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gray">
            <a:xfrm>
              <a:off x="7572375" y="6445250"/>
              <a:ext cx="80963" cy="7778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46" y="0"/>
                </a:cxn>
                <a:cxn ang="0">
                  <a:pos x="420" y="55"/>
                </a:cxn>
                <a:cxn ang="0">
                  <a:pos x="381" y="106"/>
                </a:cxn>
                <a:cxn ang="0">
                  <a:pos x="251" y="60"/>
                </a:cxn>
                <a:cxn ang="0">
                  <a:pos x="87" y="201"/>
                </a:cxn>
                <a:cxn ang="0">
                  <a:pos x="251" y="342"/>
                </a:cxn>
                <a:cxn ang="0">
                  <a:pos x="388" y="295"/>
                </a:cxn>
                <a:cxn ang="0">
                  <a:pos x="427" y="346"/>
                </a:cxn>
                <a:cxn ang="0">
                  <a:pos x="246" y="403"/>
                </a:cxn>
                <a:cxn ang="0">
                  <a:pos x="0" y="201"/>
                </a:cxn>
                <a:cxn ang="0">
                  <a:pos x="246" y="0"/>
                </a:cxn>
              </a:cxnLst>
              <a:rect l="0" t="0" r="r" b="b"/>
              <a:pathLst>
                <a:path w="427" h="403">
                  <a:moveTo>
                    <a:pt x="246" y="0"/>
                  </a:moveTo>
                  <a:lnTo>
                    <a:pt x="246" y="0"/>
                  </a:lnTo>
                  <a:cubicBezTo>
                    <a:pt x="306" y="0"/>
                    <a:pt x="368" y="18"/>
                    <a:pt x="420" y="55"/>
                  </a:cubicBezTo>
                  <a:lnTo>
                    <a:pt x="381" y="106"/>
                  </a:lnTo>
                  <a:cubicBezTo>
                    <a:pt x="339" y="77"/>
                    <a:pt x="304" y="60"/>
                    <a:pt x="251" y="60"/>
                  </a:cubicBezTo>
                  <a:cubicBezTo>
                    <a:pt x="159" y="60"/>
                    <a:pt x="87" y="118"/>
                    <a:pt x="87" y="201"/>
                  </a:cubicBezTo>
                  <a:cubicBezTo>
                    <a:pt x="87" y="285"/>
                    <a:pt x="159" y="342"/>
                    <a:pt x="251" y="342"/>
                  </a:cubicBezTo>
                  <a:cubicBezTo>
                    <a:pt x="307" y="342"/>
                    <a:pt x="343" y="325"/>
                    <a:pt x="388" y="295"/>
                  </a:cubicBezTo>
                  <a:lnTo>
                    <a:pt x="427" y="346"/>
                  </a:lnTo>
                  <a:cubicBezTo>
                    <a:pt x="375" y="383"/>
                    <a:pt x="309" y="403"/>
                    <a:pt x="246" y="403"/>
                  </a:cubicBezTo>
                  <a:cubicBezTo>
                    <a:pt x="119" y="403"/>
                    <a:pt x="0" y="329"/>
                    <a:pt x="0" y="201"/>
                  </a:cubicBezTo>
                  <a:cubicBezTo>
                    <a:pt x="0" y="73"/>
                    <a:pt x="119" y="0"/>
                    <a:pt x="24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gray">
            <a:xfrm>
              <a:off x="7669213" y="6446838"/>
              <a:ext cx="76200" cy="74612"/>
            </a:xfrm>
            <a:custGeom>
              <a:avLst/>
              <a:gdLst/>
              <a:ahLst/>
              <a:cxnLst>
                <a:cxn ang="0">
                  <a:pos x="205" y="194"/>
                </a:cxn>
                <a:cxn ang="0">
                  <a:pos x="205" y="194"/>
                </a:cxn>
                <a:cxn ang="0">
                  <a:pos x="302" y="127"/>
                </a:cxn>
                <a:cxn ang="0">
                  <a:pos x="204" y="63"/>
                </a:cxn>
                <a:cxn ang="0">
                  <a:pos x="83" y="63"/>
                </a:cxn>
                <a:cxn ang="0">
                  <a:pos x="83" y="194"/>
                </a:cxn>
                <a:cxn ang="0">
                  <a:pos x="205" y="19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389" y="126"/>
                </a:cxn>
                <a:cxn ang="0">
                  <a:pos x="274" y="243"/>
                </a:cxn>
                <a:cxn ang="0">
                  <a:pos x="401" y="391"/>
                </a:cxn>
                <a:cxn ang="0">
                  <a:pos x="304" y="391"/>
                </a:cxn>
                <a:cxn ang="0">
                  <a:pos x="188" y="255"/>
                </a:cxn>
                <a:cxn ang="0">
                  <a:pos x="83" y="255"/>
                </a:cxn>
                <a:cxn ang="0">
                  <a:pos x="83" y="391"/>
                </a:cxn>
                <a:cxn ang="0">
                  <a:pos x="0" y="391"/>
                </a:cxn>
                <a:cxn ang="0">
                  <a:pos x="0" y="0"/>
                </a:cxn>
              </a:cxnLst>
              <a:rect l="0" t="0" r="r" b="b"/>
              <a:pathLst>
                <a:path w="401" h="391">
                  <a:moveTo>
                    <a:pt x="205" y="194"/>
                  </a:moveTo>
                  <a:lnTo>
                    <a:pt x="205" y="194"/>
                  </a:lnTo>
                  <a:cubicBezTo>
                    <a:pt x="264" y="194"/>
                    <a:pt x="302" y="169"/>
                    <a:pt x="302" y="127"/>
                  </a:cubicBezTo>
                  <a:cubicBezTo>
                    <a:pt x="302" y="86"/>
                    <a:pt x="266" y="63"/>
                    <a:pt x="204" y="63"/>
                  </a:cubicBezTo>
                  <a:lnTo>
                    <a:pt x="83" y="63"/>
                  </a:lnTo>
                  <a:lnTo>
                    <a:pt x="83" y="194"/>
                  </a:lnTo>
                  <a:lnTo>
                    <a:pt x="205" y="19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11" y="0"/>
                  </a:lnTo>
                  <a:cubicBezTo>
                    <a:pt x="309" y="0"/>
                    <a:pt x="389" y="40"/>
                    <a:pt x="389" y="126"/>
                  </a:cubicBezTo>
                  <a:cubicBezTo>
                    <a:pt x="389" y="193"/>
                    <a:pt x="340" y="228"/>
                    <a:pt x="274" y="243"/>
                  </a:cubicBezTo>
                  <a:lnTo>
                    <a:pt x="401" y="391"/>
                  </a:lnTo>
                  <a:lnTo>
                    <a:pt x="304" y="391"/>
                  </a:lnTo>
                  <a:lnTo>
                    <a:pt x="188" y="255"/>
                  </a:lnTo>
                  <a:lnTo>
                    <a:pt x="83" y="255"/>
                  </a:lnTo>
                  <a:lnTo>
                    <a:pt x="83" y="391"/>
                  </a:lnTo>
                  <a:lnTo>
                    <a:pt x="0" y="3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gray">
            <a:xfrm>
              <a:off x="7761288" y="6426200"/>
              <a:ext cx="68263" cy="95250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69" y="0"/>
                </a:cxn>
                <a:cxn ang="0">
                  <a:pos x="204" y="69"/>
                </a:cxn>
                <a:cxn ang="0">
                  <a:pos x="133" y="69"/>
                </a:cxn>
                <a:cxn ang="0">
                  <a:pos x="182" y="0"/>
                </a:cxn>
                <a:cxn ang="0">
                  <a:pos x="269" y="0"/>
                </a:cxn>
                <a:cxn ang="0">
                  <a:pos x="0" y="389"/>
                </a:cxn>
                <a:cxn ang="0">
                  <a:pos x="0" y="389"/>
                </a:cxn>
                <a:cxn ang="0">
                  <a:pos x="0" y="111"/>
                </a:cxn>
                <a:cxn ang="0">
                  <a:pos x="353" y="111"/>
                </a:cxn>
                <a:cxn ang="0">
                  <a:pos x="353" y="174"/>
                </a:cxn>
                <a:cxn ang="0">
                  <a:pos x="83" y="174"/>
                </a:cxn>
                <a:cxn ang="0">
                  <a:pos x="83" y="268"/>
                </a:cxn>
                <a:cxn ang="0">
                  <a:pos x="331" y="268"/>
                </a:cxn>
                <a:cxn ang="0">
                  <a:pos x="331" y="329"/>
                </a:cxn>
                <a:cxn ang="0">
                  <a:pos x="83" y="329"/>
                </a:cxn>
                <a:cxn ang="0">
                  <a:pos x="83" y="389"/>
                </a:cxn>
                <a:cxn ang="0">
                  <a:pos x="132" y="439"/>
                </a:cxn>
                <a:cxn ang="0">
                  <a:pos x="361" y="439"/>
                </a:cxn>
                <a:cxn ang="0">
                  <a:pos x="361" y="502"/>
                </a:cxn>
                <a:cxn ang="0">
                  <a:pos x="112" y="502"/>
                </a:cxn>
                <a:cxn ang="0">
                  <a:pos x="0" y="389"/>
                </a:cxn>
              </a:cxnLst>
              <a:rect l="0" t="0" r="r" b="b"/>
              <a:pathLst>
                <a:path w="361" h="502">
                  <a:moveTo>
                    <a:pt x="269" y="0"/>
                  </a:moveTo>
                  <a:lnTo>
                    <a:pt x="269" y="0"/>
                  </a:lnTo>
                  <a:lnTo>
                    <a:pt x="204" y="69"/>
                  </a:lnTo>
                  <a:lnTo>
                    <a:pt x="133" y="69"/>
                  </a:lnTo>
                  <a:lnTo>
                    <a:pt x="182" y="0"/>
                  </a:lnTo>
                  <a:lnTo>
                    <a:pt x="269" y="0"/>
                  </a:lnTo>
                  <a:close/>
                  <a:moveTo>
                    <a:pt x="0" y="389"/>
                  </a:moveTo>
                  <a:lnTo>
                    <a:pt x="0" y="389"/>
                  </a:lnTo>
                  <a:lnTo>
                    <a:pt x="0" y="111"/>
                  </a:lnTo>
                  <a:lnTo>
                    <a:pt x="353" y="111"/>
                  </a:lnTo>
                  <a:lnTo>
                    <a:pt x="353" y="174"/>
                  </a:lnTo>
                  <a:lnTo>
                    <a:pt x="83" y="174"/>
                  </a:lnTo>
                  <a:lnTo>
                    <a:pt x="83" y="268"/>
                  </a:lnTo>
                  <a:lnTo>
                    <a:pt x="331" y="268"/>
                  </a:lnTo>
                  <a:lnTo>
                    <a:pt x="331" y="329"/>
                  </a:lnTo>
                  <a:lnTo>
                    <a:pt x="83" y="329"/>
                  </a:lnTo>
                  <a:lnTo>
                    <a:pt x="83" y="389"/>
                  </a:lnTo>
                  <a:cubicBezTo>
                    <a:pt x="83" y="423"/>
                    <a:pt x="100" y="439"/>
                    <a:pt x="132" y="439"/>
                  </a:cubicBezTo>
                  <a:lnTo>
                    <a:pt x="361" y="439"/>
                  </a:lnTo>
                  <a:lnTo>
                    <a:pt x="361" y="502"/>
                  </a:lnTo>
                  <a:lnTo>
                    <a:pt x="112" y="502"/>
                  </a:lnTo>
                  <a:cubicBezTo>
                    <a:pt x="41" y="502"/>
                    <a:pt x="0" y="460"/>
                    <a:pt x="0" y="38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gray">
            <a:xfrm>
              <a:off x="7848600" y="6446838"/>
              <a:ext cx="82550" cy="74612"/>
            </a:xfrm>
            <a:custGeom>
              <a:avLst/>
              <a:gdLst/>
              <a:ahLst/>
              <a:cxnLst>
                <a:cxn ang="0">
                  <a:pos x="182" y="328"/>
                </a:cxn>
                <a:cxn ang="0">
                  <a:pos x="182" y="328"/>
                </a:cxn>
                <a:cxn ang="0">
                  <a:pos x="340" y="196"/>
                </a:cxn>
                <a:cxn ang="0">
                  <a:pos x="182" y="63"/>
                </a:cxn>
                <a:cxn ang="0">
                  <a:pos x="84" y="63"/>
                </a:cxn>
                <a:cxn ang="0">
                  <a:pos x="84" y="328"/>
                </a:cxn>
                <a:cxn ang="0">
                  <a:pos x="182" y="32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76" y="0"/>
                </a:cxn>
                <a:cxn ang="0">
                  <a:pos x="427" y="195"/>
                </a:cxn>
                <a:cxn ang="0">
                  <a:pos x="176" y="391"/>
                </a:cxn>
                <a:cxn ang="0">
                  <a:pos x="0" y="391"/>
                </a:cxn>
                <a:cxn ang="0">
                  <a:pos x="0" y="0"/>
                </a:cxn>
              </a:cxnLst>
              <a:rect l="0" t="0" r="r" b="b"/>
              <a:pathLst>
                <a:path w="427" h="391">
                  <a:moveTo>
                    <a:pt x="182" y="328"/>
                  </a:moveTo>
                  <a:lnTo>
                    <a:pt x="182" y="328"/>
                  </a:lnTo>
                  <a:cubicBezTo>
                    <a:pt x="277" y="328"/>
                    <a:pt x="340" y="275"/>
                    <a:pt x="340" y="196"/>
                  </a:cubicBezTo>
                  <a:cubicBezTo>
                    <a:pt x="340" y="116"/>
                    <a:pt x="277" y="63"/>
                    <a:pt x="182" y="63"/>
                  </a:cubicBezTo>
                  <a:lnTo>
                    <a:pt x="84" y="63"/>
                  </a:lnTo>
                  <a:lnTo>
                    <a:pt x="84" y="328"/>
                  </a:lnTo>
                  <a:lnTo>
                    <a:pt x="182" y="32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76" y="0"/>
                  </a:lnTo>
                  <a:cubicBezTo>
                    <a:pt x="327" y="0"/>
                    <a:pt x="427" y="78"/>
                    <a:pt x="427" y="195"/>
                  </a:cubicBezTo>
                  <a:cubicBezTo>
                    <a:pt x="427" y="313"/>
                    <a:pt x="327" y="391"/>
                    <a:pt x="176" y="391"/>
                  </a:cubicBezTo>
                  <a:lnTo>
                    <a:pt x="0" y="3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gray">
            <a:xfrm>
              <a:off x="7948613" y="6446838"/>
              <a:ext cx="15875" cy="746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391"/>
                </a:cxn>
                <a:cxn ang="0">
                  <a:pos x="0" y="391"/>
                </a:cxn>
                <a:cxn ang="0">
                  <a:pos x="0" y="0"/>
                </a:cxn>
              </a:cxnLst>
              <a:rect l="0" t="0" r="r" b="b"/>
              <a:pathLst>
                <a:path w="84" h="391">
                  <a:moveTo>
                    <a:pt x="0" y="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391"/>
                  </a:lnTo>
                  <a:lnTo>
                    <a:pt x="0" y="3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gray">
            <a:xfrm>
              <a:off x="7978775" y="6446838"/>
              <a:ext cx="73025" cy="74612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0" y="63"/>
                </a:cxn>
                <a:cxn ang="0">
                  <a:pos x="0" y="0"/>
                </a:cxn>
                <a:cxn ang="0">
                  <a:pos x="383" y="0"/>
                </a:cxn>
                <a:cxn ang="0">
                  <a:pos x="383" y="63"/>
                </a:cxn>
                <a:cxn ang="0">
                  <a:pos x="233" y="63"/>
                </a:cxn>
                <a:cxn ang="0">
                  <a:pos x="233" y="391"/>
                </a:cxn>
                <a:cxn ang="0">
                  <a:pos x="150" y="391"/>
                </a:cxn>
                <a:cxn ang="0">
                  <a:pos x="150" y="63"/>
                </a:cxn>
                <a:cxn ang="0">
                  <a:pos x="0" y="63"/>
                </a:cxn>
              </a:cxnLst>
              <a:rect l="0" t="0" r="r" b="b"/>
              <a:pathLst>
                <a:path w="383" h="391">
                  <a:moveTo>
                    <a:pt x="0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63"/>
                  </a:lnTo>
                  <a:lnTo>
                    <a:pt x="233" y="63"/>
                  </a:lnTo>
                  <a:lnTo>
                    <a:pt x="233" y="391"/>
                  </a:lnTo>
                  <a:lnTo>
                    <a:pt x="150" y="391"/>
                  </a:lnTo>
                  <a:lnTo>
                    <a:pt x="150" y="63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18"/>
            <p:cNvSpPr>
              <a:spLocks noEditPoints="1"/>
            </p:cNvSpPr>
            <p:nvPr userDrawn="1"/>
          </p:nvSpPr>
          <p:spPr bwMode="gray">
            <a:xfrm>
              <a:off x="8094663" y="6446838"/>
              <a:ext cx="93663" cy="74612"/>
            </a:xfrm>
            <a:custGeom>
              <a:avLst/>
              <a:gdLst/>
              <a:ahLst/>
              <a:cxnLst>
                <a:cxn ang="0">
                  <a:pos x="317" y="236"/>
                </a:cxn>
                <a:cxn ang="0">
                  <a:pos x="317" y="236"/>
                </a:cxn>
                <a:cxn ang="0">
                  <a:pos x="240" y="81"/>
                </a:cxn>
                <a:cxn ang="0">
                  <a:pos x="163" y="236"/>
                </a:cxn>
                <a:cxn ang="0">
                  <a:pos x="317" y="236"/>
                </a:cxn>
                <a:cxn ang="0">
                  <a:pos x="347" y="296"/>
                </a:cxn>
                <a:cxn ang="0">
                  <a:pos x="347" y="296"/>
                </a:cxn>
                <a:cxn ang="0">
                  <a:pos x="132" y="296"/>
                </a:cxn>
                <a:cxn ang="0">
                  <a:pos x="85" y="391"/>
                </a:cxn>
                <a:cxn ang="0">
                  <a:pos x="0" y="391"/>
                </a:cxn>
                <a:cxn ang="0">
                  <a:pos x="202" y="0"/>
                </a:cxn>
                <a:cxn ang="0">
                  <a:pos x="288" y="0"/>
                </a:cxn>
                <a:cxn ang="0">
                  <a:pos x="490" y="391"/>
                </a:cxn>
                <a:cxn ang="0">
                  <a:pos x="394" y="391"/>
                </a:cxn>
                <a:cxn ang="0">
                  <a:pos x="347" y="296"/>
                </a:cxn>
              </a:cxnLst>
              <a:rect l="0" t="0" r="r" b="b"/>
              <a:pathLst>
                <a:path w="490" h="391">
                  <a:moveTo>
                    <a:pt x="317" y="236"/>
                  </a:moveTo>
                  <a:lnTo>
                    <a:pt x="317" y="236"/>
                  </a:lnTo>
                  <a:lnTo>
                    <a:pt x="240" y="81"/>
                  </a:lnTo>
                  <a:lnTo>
                    <a:pt x="163" y="236"/>
                  </a:lnTo>
                  <a:lnTo>
                    <a:pt x="317" y="236"/>
                  </a:lnTo>
                  <a:close/>
                  <a:moveTo>
                    <a:pt x="347" y="296"/>
                  </a:moveTo>
                  <a:lnTo>
                    <a:pt x="347" y="296"/>
                  </a:lnTo>
                  <a:lnTo>
                    <a:pt x="132" y="296"/>
                  </a:lnTo>
                  <a:lnTo>
                    <a:pt x="85" y="391"/>
                  </a:lnTo>
                  <a:lnTo>
                    <a:pt x="0" y="391"/>
                  </a:lnTo>
                  <a:lnTo>
                    <a:pt x="202" y="0"/>
                  </a:lnTo>
                  <a:lnTo>
                    <a:pt x="288" y="0"/>
                  </a:lnTo>
                  <a:lnTo>
                    <a:pt x="490" y="391"/>
                  </a:lnTo>
                  <a:lnTo>
                    <a:pt x="394" y="391"/>
                  </a:lnTo>
                  <a:lnTo>
                    <a:pt x="347" y="2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gray">
            <a:xfrm>
              <a:off x="8193088" y="6445250"/>
              <a:ext cx="84138" cy="7778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46" y="0"/>
                </a:cxn>
                <a:cxn ang="0">
                  <a:pos x="420" y="55"/>
                </a:cxn>
                <a:cxn ang="0">
                  <a:pos x="381" y="106"/>
                </a:cxn>
                <a:cxn ang="0">
                  <a:pos x="251" y="60"/>
                </a:cxn>
                <a:cxn ang="0">
                  <a:pos x="87" y="200"/>
                </a:cxn>
                <a:cxn ang="0">
                  <a:pos x="248" y="342"/>
                </a:cxn>
                <a:cxn ang="0">
                  <a:pos x="358" y="312"/>
                </a:cxn>
                <a:cxn ang="0">
                  <a:pos x="358" y="238"/>
                </a:cxn>
                <a:cxn ang="0">
                  <a:pos x="241" y="238"/>
                </a:cxn>
                <a:cxn ang="0">
                  <a:pos x="241" y="178"/>
                </a:cxn>
                <a:cxn ang="0">
                  <a:pos x="442" y="178"/>
                </a:cxn>
                <a:cxn ang="0">
                  <a:pos x="442" y="342"/>
                </a:cxn>
                <a:cxn ang="0">
                  <a:pos x="245" y="403"/>
                </a:cxn>
                <a:cxn ang="0">
                  <a:pos x="0" y="201"/>
                </a:cxn>
                <a:cxn ang="0">
                  <a:pos x="246" y="0"/>
                </a:cxn>
              </a:cxnLst>
              <a:rect l="0" t="0" r="r" b="b"/>
              <a:pathLst>
                <a:path w="442" h="403">
                  <a:moveTo>
                    <a:pt x="246" y="0"/>
                  </a:moveTo>
                  <a:lnTo>
                    <a:pt x="246" y="0"/>
                  </a:lnTo>
                  <a:cubicBezTo>
                    <a:pt x="306" y="0"/>
                    <a:pt x="368" y="18"/>
                    <a:pt x="420" y="55"/>
                  </a:cubicBezTo>
                  <a:lnTo>
                    <a:pt x="381" y="106"/>
                  </a:lnTo>
                  <a:cubicBezTo>
                    <a:pt x="339" y="77"/>
                    <a:pt x="304" y="60"/>
                    <a:pt x="251" y="60"/>
                  </a:cubicBezTo>
                  <a:cubicBezTo>
                    <a:pt x="159" y="60"/>
                    <a:pt x="87" y="117"/>
                    <a:pt x="87" y="200"/>
                  </a:cubicBezTo>
                  <a:cubicBezTo>
                    <a:pt x="87" y="283"/>
                    <a:pt x="151" y="342"/>
                    <a:pt x="248" y="342"/>
                  </a:cubicBezTo>
                  <a:cubicBezTo>
                    <a:pt x="291" y="342"/>
                    <a:pt x="330" y="331"/>
                    <a:pt x="358" y="312"/>
                  </a:cubicBezTo>
                  <a:lnTo>
                    <a:pt x="358" y="238"/>
                  </a:lnTo>
                  <a:lnTo>
                    <a:pt x="241" y="238"/>
                  </a:lnTo>
                  <a:lnTo>
                    <a:pt x="241" y="178"/>
                  </a:lnTo>
                  <a:lnTo>
                    <a:pt x="442" y="178"/>
                  </a:lnTo>
                  <a:lnTo>
                    <a:pt x="442" y="342"/>
                  </a:lnTo>
                  <a:cubicBezTo>
                    <a:pt x="395" y="375"/>
                    <a:pt x="329" y="403"/>
                    <a:pt x="245" y="403"/>
                  </a:cubicBezTo>
                  <a:cubicBezTo>
                    <a:pt x="97" y="403"/>
                    <a:pt x="0" y="316"/>
                    <a:pt x="0" y="201"/>
                  </a:cubicBezTo>
                  <a:cubicBezTo>
                    <a:pt x="0" y="73"/>
                    <a:pt x="119" y="0"/>
                    <a:pt x="24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gray">
            <a:xfrm>
              <a:off x="8297863" y="6446838"/>
              <a:ext cx="77788" cy="74612"/>
            </a:xfrm>
            <a:custGeom>
              <a:avLst/>
              <a:gdLst/>
              <a:ahLst/>
              <a:cxnLst>
                <a:cxn ang="0">
                  <a:pos x="205" y="194"/>
                </a:cxn>
                <a:cxn ang="0">
                  <a:pos x="205" y="194"/>
                </a:cxn>
                <a:cxn ang="0">
                  <a:pos x="302" y="127"/>
                </a:cxn>
                <a:cxn ang="0">
                  <a:pos x="204" y="63"/>
                </a:cxn>
                <a:cxn ang="0">
                  <a:pos x="83" y="63"/>
                </a:cxn>
                <a:cxn ang="0">
                  <a:pos x="83" y="194"/>
                </a:cxn>
                <a:cxn ang="0">
                  <a:pos x="205" y="19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1" y="0"/>
                </a:cxn>
                <a:cxn ang="0">
                  <a:pos x="389" y="126"/>
                </a:cxn>
                <a:cxn ang="0">
                  <a:pos x="273" y="243"/>
                </a:cxn>
                <a:cxn ang="0">
                  <a:pos x="401" y="391"/>
                </a:cxn>
                <a:cxn ang="0">
                  <a:pos x="304" y="391"/>
                </a:cxn>
                <a:cxn ang="0">
                  <a:pos x="188" y="255"/>
                </a:cxn>
                <a:cxn ang="0">
                  <a:pos x="83" y="255"/>
                </a:cxn>
                <a:cxn ang="0">
                  <a:pos x="83" y="391"/>
                </a:cxn>
                <a:cxn ang="0">
                  <a:pos x="0" y="391"/>
                </a:cxn>
                <a:cxn ang="0">
                  <a:pos x="0" y="0"/>
                </a:cxn>
              </a:cxnLst>
              <a:rect l="0" t="0" r="r" b="b"/>
              <a:pathLst>
                <a:path w="401" h="391">
                  <a:moveTo>
                    <a:pt x="205" y="194"/>
                  </a:moveTo>
                  <a:lnTo>
                    <a:pt x="205" y="194"/>
                  </a:lnTo>
                  <a:cubicBezTo>
                    <a:pt x="264" y="194"/>
                    <a:pt x="302" y="169"/>
                    <a:pt x="302" y="127"/>
                  </a:cubicBezTo>
                  <a:cubicBezTo>
                    <a:pt x="302" y="86"/>
                    <a:pt x="266" y="63"/>
                    <a:pt x="204" y="63"/>
                  </a:cubicBezTo>
                  <a:lnTo>
                    <a:pt x="83" y="63"/>
                  </a:lnTo>
                  <a:lnTo>
                    <a:pt x="83" y="194"/>
                  </a:lnTo>
                  <a:lnTo>
                    <a:pt x="205" y="194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211" y="0"/>
                  </a:lnTo>
                  <a:cubicBezTo>
                    <a:pt x="309" y="0"/>
                    <a:pt x="389" y="40"/>
                    <a:pt x="389" y="126"/>
                  </a:cubicBezTo>
                  <a:cubicBezTo>
                    <a:pt x="389" y="193"/>
                    <a:pt x="340" y="228"/>
                    <a:pt x="273" y="243"/>
                  </a:cubicBezTo>
                  <a:lnTo>
                    <a:pt x="401" y="391"/>
                  </a:lnTo>
                  <a:lnTo>
                    <a:pt x="304" y="391"/>
                  </a:lnTo>
                  <a:lnTo>
                    <a:pt x="188" y="255"/>
                  </a:lnTo>
                  <a:lnTo>
                    <a:pt x="83" y="255"/>
                  </a:lnTo>
                  <a:lnTo>
                    <a:pt x="83" y="391"/>
                  </a:lnTo>
                  <a:lnTo>
                    <a:pt x="0" y="3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gray">
            <a:xfrm>
              <a:off x="8391525" y="6446838"/>
              <a:ext cx="15875" cy="746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4" y="0"/>
                </a:cxn>
                <a:cxn ang="0">
                  <a:pos x="84" y="391"/>
                </a:cxn>
                <a:cxn ang="0">
                  <a:pos x="0" y="391"/>
                </a:cxn>
                <a:cxn ang="0">
                  <a:pos x="0" y="0"/>
                </a:cxn>
              </a:cxnLst>
              <a:rect l="0" t="0" r="r" b="b"/>
              <a:pathLst>
                <a:path w="84" h="391">
                  <a:moveTo>
                    <a:pt x="0" y="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391"/>
                  </a:lnTo>
                  <a:lnTo>
                    <a:pt x="0" y="3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gray">
            <a:xfrm>
              <a:off x="8426450" y="6445250"/>
              <a:ext cx="80963" cy="7778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246" y="0"/>
                </a:cxn>
                <a:cxn ang="0">
                  <a:pos x="420" y="55"/>
                </a:cxn>
                <a:cxn ang="0">
                  <a:pos x="381" y="106"/>
                </a:cxn>
                <a:cxn ang="0">
                  <a:pos x="251" y="60"/>
                </a:cxn>
                <a:cxn ang="0">
                  <a:pos x="87" y="201"/>
                </a:cxn>
                <a:cxn ang="0">
                  <a:pos x="251" y="342"/>
                </a:cxn>
                <a:cxn ang="0">
                  <a:pos x="388" y="295"/>
                </a:cxn>
                <a:cxn ang="0">
                  <a:pos x="427" y="346"/>
                </a:cxn>
                <a:cxn ang="0">
                  <a:pos x="246" y="403"/>
                </a:cxn>
                <a:cxn ang="0">
                  <a:pos x="0" y="201"/>
                </a:cxn>
                <a:cxn ang="0">
                  <a:pos x="246" y="0"/>
                </a:cxn>
              </a:cxnLst>
              <a:rect l="0" t="0" r="r" b="b"/>
              <a:pathLst>
                <a:path w="427" h="403">
                  <a:moveTo>
                    <a:pt x="246" y="0"/>
                  </a:moveTo>
                  <a:lnTo>
                    <a:pt x="246" y="0"/>
                  </a:lnTo>
                  <a:cubicBezTo>
                    <a:pt x="306" y="0"/>
                    <a:pt x="368" y="18"/>
                    <a:pt x="420" y="55"/>
                  </a:cubicBezTo>
                  <a:lnTo>
                    <a:pt x="381" y="106"/>
                  </a:lnTo>
                  <a:cubicBezTo>
                    <a:pt x="339" y="77"/>
                    <a:pt x="304" y="60"/>
                    <a:pt x="251" y="60"/>
                  </a:cubicBezTo>
                  <a:cubicBezTo>
                    <a:pt x="159" y="60"/>
                    <a:pt x="87" y="118"/>
                    <a:pt x="87" y="201"/>
                  </a:cubicBezTo>
                  <a:cubicBezTo>
                    <a:pt x="87" y="285"/>
                    <a:pt x="159" y="342"/>
                    <a:pt x="251" y="342"/>
                  </a:cubicBezTo>
                  <a:cubicBezTo>
                    <a:pt x="307" y="342"/>
                    <a:pt x="343" y="325"/>
                    <a:pt x="388" y="295"/>
                  </a:cubicBezTo>
                  <a:lnTo>
                    <a:pt x="427" y="346"/>
                  </a:lnTo>
                  <a:cubicBezTo>
                    <a:pt x="375" y="383"/>
                    <a:pt x="309" y="403"/>
                    <a:pt x="246" y="403"/>
                  </a:cubicBezTo>
                  <a:cubicBezTo>
                    <a:pt x="119" y="403"/>
                    <a:pt x="0" y="329"/>
                    <a:pt x="0" y="201"/>
                  </a:cubicBezTo>
                  <a:cubicBezTo>
                    <a:pt x="0" y="73"/>
                    <a:pt x="119" y="0"/>
                    <a:pt x="24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3"/>
            <p:cNvSpPr>
              <a:spLocks noEditPoints="1"/>
            </p:cNvSpPr>
            <p:nvPr userDrawn="1"/>
          </p:nvSpPr>
          <p:spPr bwMode="gray">
            <a:xfrm>
              <a:off x="8515350" y="6445250"/>
              <a:ext cx="95250" cy="77787"/>
            </a:xfrm>
            <a:custGeom>
              <a:avLst/>
              <a:gdLst/>
              <a:ahLst/>
              <a:cxnLst>
                <a:cxn ang="0">
                  <a:pos x="87" y="201"/>
                </a:cxn>
                <a:cxn ang="0">
                  <a:pos x="87" y="201"/>
                </a:cxn>
                <a:cxn ang="0">
                  <a:pos x="247" y="342"/>
                </a:cxn>
                <a:cxn ang="0">
                  <a:pos x="406" y="201"/>
                </a:cxn>
                <a:cxn ang="0">
                  <a:pos x="247" y="60"/>
                </a:cxn>
                <a:cxn ang="0">
                  <a:pos x="87" y="201"/>
                </a:cxn>
                <a:cxn ang="0">
                  <a:pos x="0" y="201"/>
                </a:cxn>
                <a:cxn ang="0">
                  <a:pos x="0" y="201"/>
                </a:cxn>
                <a:cxn ang="0">
                  <a:pos x="247" y="0"/>
                </a:cxn>
                <a:cxn ang="0">
                  <a:pos x="493" y="201"/>
                </a:cxn>
                <a:cxn ang="0">
                  <a:pos x="247" y="403"/>
                </a:cxn>
                <a:cxn ang="0">
                  <a:pos x="0" y="201"/>
                </a:cxn>
              </a:cxnLst>
              <a:rect l="0" t="0" r="r" b="b"/>
              <a:pathLst>
                <a:path w="493" h="403">
                  <a:moveTo>
                    <a:pt x="87" y="201"/>
                  </a:moveTo>
                  <a:lnTo>
                    <a:pt x="87" y="201"/>
                  </a:lnTo>
                  <a:cubicBezTo>
                    <a:pt x="87" y="280"/>
                    <a:pt x="152" y="342"/>
                    <a:pt x="247" y="342"/>
                  </a:cubicBezTo>
                  <a:cubicBezTo>
                    <a:pt x="341" y="342"/>
                    <a:pt x="406" y="280"/>
                    <a:pt x="406" y="201"/>
                  </a:cubicBezTo>
                  <a:cubicBezTo>
                    <a:pt x="406" y="123"/>
                    <a:pt x="341" y="60"/>
                    <a:pt x="247" y="60"/>
                  </a:cubicBezTo>
                  <a:cubicBezTo>
                    <a:pt x="152" y="60"/>
                    <a:pt x="87" y="123"/>
                    <a:pt x="87" y="201"/>
                  </a:cubicBezTo>
                  <a:close/>
                  <a:moveTo>
                    <a:pt x="0" y="201"/>
                  </a:moveTo>
                  <a:lnTo>
                    <a:pt x="0" y="201"/>
                  </a:lnTo>
                  <a:cubicBezTo>
                    <a:pt x="0" y="91"/>
                    <a:pt x="102" y="0"/>
                    <a:pt x="247" y="0"/>
                  </a:cubicBezTo>
                  <a:cubicBezTo>
                    <a:pt x="391" y="0"/>
                    <a:pt x="493" y="91"/>
                    <a:pt x="493" y="201"/>
                  </a:cubicBezTo>
                  <a:cubicBezTo>
                    <a:pt x="493" y="312"/>
                    <a:pt x="391" y="403"/>
                    <a:pt x="247" y="403"/>
                  </a:cubicBezTo>
                  <a:cubicBezTo>
                    <a:pt x="102" y="403"/>
                    <a:pt x="0" y="312"/>
                    <a:pt x="0" y="20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4"/>
            <p:cNvSpPr>
              <a:spLocks/>
            </p:cNvSpPr>
            <p:nvPr userDrawn="1"/>
          </p:nvSpPr>
          <p:spPr bwMode="gray">
            <a:xfrm>
              <a:off x="8626475" y="6446838"/>
              <a:ext cx="63500" cy="746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3" y="0"/>
                </a:cxn>
                <a:cxn ang="0">
                  <a:pos x="83" y="328"/>
                </a:cxn>
                <a:cxn ang="0">
                  <a:pos x="331" y="328"/>
                </a:cxn>
                <a:cxn ang="0">
                  <a:pos x="331" y="391"/>
                </a:cxn>
                <a:cxn ang="0">
                  <a:pos x="0" y="391"/>
                </a:cxn>
                <a:cxn ang="0">
                  <a:pos x="0" y="0"/>
                </a:cxn>
              </a:cxnLst>
              <a:rect l="0" t="0" r="r" b="b"/>
              <a:pathLst>
                <a:path w="331" h="391">
                  <a:moveTo>
                    <a:pt x="0" y="0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328"/>
                  </a:lnTo>
                  <a:lnTo>
                    <a:pt x="331" y="328"/>
                  </a:lnTo>
                  <a:lnTo>
                    <a:pt x="331" y="391"/>
                  </a:lnTo>
                  <a:lnTo>
                    <a:pt x="0" y="3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25"/>
            <p:cNvSpPr>
              <a:spLocks/>
            </p:cNvSpPr>
            <p:nvPr userDrawn="1"/>
          </p:nvSpPr>
          <p:spPr bwMode="gray">
            <a:xfrm>
              <a:off x="8704263" y="6446838"/>
              <a:ext cx="68263" cy="74612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0" y="278"/>
                </a:cxn>
                <a:cxn ang="0">
                  <a:pos x="0" y="0"/>
                </a:cxn>
                <a:cxn ang="0">
                  <a:pos x="354" y="0"/>
                </a:cxn>
                <a:cxn ang="0">
                  <a:pos x="354" y="63"/>
                </a:cxn>
                <a:cxn ang="0">
                  <a:pos x="84" y="63"/>
                </a:cxn>
                <a:cxn ang="0">
                  <a:pos x="84" y="157"/>
                </a:cxn>
                <a:cxn ang="0">
                  <a:pos x="331" y="157"/>
                </a:cxn>
                <a:cxn ang="0">
                  <a:pos x="331" y="218"/>
                </a:cxn>
                <a:cxn ang="0">
                  <a:pos x="84" y="218"/>
                </a:cxn>
                <a:cxn ang="0">
                  <a:pos x="84" y="278"/>
                </a:cxn>
                <a:cxn ang="0">
                  <a:pos x="133" y="328"/>
                </a:cxn>
                <a:cxn ang="0">
                  <a:pos x="361" y="328"/>
                </a:cxn>
                <a:cxn ang="0">
                  <a:pos x="361" y="391"/>
                </a:cxn>
                <a:cxn ang="0">
                  <a:pos x="113" y="391"/>
                </a:cxn>
                <a:cxn ang="0">
                  <a:pos x="0" y="278"/>
                </a:cxn>
              </a:cxnLst>
              <a:rect l="0" t="0" r="r" b="b"/>
              <a:pathLst>
                <a:path w="361" h="391">
                  <a:moveTo>
                    <a:pt x="0" y="278"/>
                  </a:moveTo>
                  <a:lnTo>
                    <a:pt x="0" y="278"/>
                  </a:lnTo>
                  <a:lnTo>
                    <a:pt x="0" y="0"/>
                  </a:lnTo>
                  <a:lnTo>
                    <a:pt x="354" y="0"/>
                  </a:lnTo>
                  <a:lnTo>
                    <a:pt x="354" y="63"/>
                  </a:lnTo>
                  <a:lnTo>
                    <a:pt x="84" y="63"/>
                  </a:lnTo>
                  <a:lnTo>
                    <a:pt x="84" y="157"/>
                  </a:lnTo>
                  <a:lnTo>
                    <a:pt x="331" y="157"/>
                  </a:lnTo>
                  <a:lnTo>
                    <a:pt x="331" y="218"/>
                  </a:lnTo>
                  <a:lnTo>
                    <a:pt x="84" y="218"/>
                  </a:lnTo>
                  <a:lnTo>
                    <a:pt x="84" y="278"/>
                  </a:lnTo>
                  <a:cubicBezTo>
                    <a:pt x="84" y="312"/>
                    <a:pt x="100" y="328"/>
                    <a:pt x="133" y="328"/>
                  </a:cubicBezTo>
                  <a:lnTo>
                    <a:pt x="361" y="328"/>
                  </a:lnTo>
                  <a:lnTo>
                    <a:pt x="361" y="391"/>
                  </a:lnTo>
                  <a:lnTo>
                    <a:pt x="113" y="391"/>
                  </a:lnTo>
                  <a:cubicBezTo>
                    <a:pt x="41" y="391"/>
                    <a:pt x="0" y="349"/>
                    <a:pt x="0" y="27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3" name="Forme libre 32"/>
          <p:cNvSpPr/>
          <p:nvPr/>
        </p:nvSpPr>
        <p:spPr>
          <a:xfrm>
            <a:off x="255165" y="243764"/>
            <a:ext cx="8892000" cy="4507483"/>
          </a:xfrm>
          <a:custGeom>
            <a:avLst/>
            <a:gdLst>
              <a:gd name="connsiteX0" fmla="*/ 245864 w 8892000"/>
              <a:gd name="connsiteY0" fmla="*/ 0 h 4392000"/>
              <a:gd name="connsiteX1" fmla="*/ 5292000 w 8892000"/>
              <a:gd name="connsiteY1" fmla="*/ 0 h 4392000"/>
              <a:gd name="connsiteX2" fmla="*/ 8646136 w 8892000"/>
              <a:gd name="connsiteY2" fmla="*/ 0 h 4392000"/>
              <a:gd name="connsiteX3" fmla="*/ 8892000 w 8892000"/>
              <a:gd name="connsiteY3" fmla="*/ 0 h 4392000"/>
              <a:gd name="connsiteX4" fmla="*/ 8892000 w 8892000"/>
              <a:gd name="connsiteY4" fmla="*/ 21960 h 4392000"/>
              <a:gd name="connsiteX5" fmla="*/ 8844375 w 8892000"/>
              <a:gd name="connsiteY5" fmla="*/ 21960 h 4392000"/>
              <a:gd name="connsiteX6" fmla="*/ 8600970 w 8892000"/>
              <a:gd name="connsiteY6" fmla="*/ 21960 h 4392000"/>
              <a:gd name="connsiteX7" fmla="*/ 5824949 w 8892000"/>
              <a:gd name="connsiteY7" fmla="*/ 21960 h 4392000"/>
              <a:gd name="connsiteX8" fmla="*/ 5280375 w 8892000"/>
              <a:gd name="connsiteY8" fmla="*/ 21960 h 4392000"/>
              <a:gd name="connsiteX9" fmla="*/ 284701 w 8892000"/>
              <a:gd name="connsiteY9" fmla="*/ 21960 h 4392000"/>
              <a:gd name="connsiteX10" fmla="*/ 41295 w 8892000"/>
              <a:gd name="connsiteY10" fmla="*/ 265365 h 4392000"/>
              <a:gd name="connsiteX11" fmla="*/ 41295 w 8892000"/>
              <a:gd name="connsiteY11" fmla="*/ 4126635 h 4392000"/>
              <a:gd name="connsiteX12" fmla="*/ 284701 w 8892000"/>
              <a:gd name="connsiteY12" fmla="*/ 4370040 h 4392000"/>
              <a:gd name="connsiteX13" fmla="*/ 5280375 w 8892000"/>
              <a:gd name="connsiteY13" fmla="*/ 4370040 h 4392000"/>
              <a:gd name="connsiteX14" fmla="*/ 5824949 w 8892000"/>
              <a:gd name="connsiteY14" fmla="*/ 4370040 h 4392000"/>
              <a:gd name="connsiteX15" fmla="*/ 5824949 w 8892000"/>
              <a:gd name="connsiteY15" fmla="*/ 4370760 h 4392000"/>
              <a:gd name="connsiteX16" fmla="*/ 8892000 w 8892000"/>
              <a:gd name="connsiteY16" fmla="*/ 4370760 h 4392000"/>
              <a:gd name="connsiteX17" fmla="*/ 8892000 w 8892000"/>
              <a:gd name="connsiteY17" fmla="*/ 4392000 h 4392000"/>
              <a:gd name="connsiteX18" fmla="*/ 8646136 w 8892000"/>
              <a:gd name="connsiteY18" fmla="*/ 4392000 h 4392000"/>
              <a:gd name="connsiteX19" fmla="*/ 5292000 w 8892000"/>
              <a:gd name="connsiteY19" fmla="*/ 4392000 h 4392000"/>
              <a:gd name="connsiteX20" fmla="*/ 245864 w 8892000"/>
              <a:gd name="connsiteY20" fmla="*/ 4392000 h 4392000"/>
              <a:gd name="connsiteX21" fmla="*/ 0 w 8892000"/>
              <a:gd name="connsiteY21" fmla="*/ 4146136 h 4392000"/>
              <a:gd name="connsiteX22" fmla="*/ 0 w 8892000"/>
              <a:gd name="connsiteY22" fmla="*/ 245864 h 4392000"/>
              <a:gd name="connsiteX23" fmla="*/ 245864 w 8892000"/>
              <a:gd name="connsiteY23" fmla="*/ 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92000" h="4392000">
                <a:moveTo>
                  <a:pt x="245864" y="0"/>
                </a:moveTo>
                <a:lnTo>
                  <a:pt x="5292000" y="0"/>
                </a:lnTo>
                <a:lnTo>
                  <a:pt x="8646136" y="0"/>
                </a:lnTo>
                <a:lnTo>
                  <a:pt x="8892000" y="0"/>
                </a:lnTo>
                <a:lnTo>
                  <a:pt x="8892000" y="21960"/>
                </a:lnTo>
                <a:lnTo>
                  <a:pt x="8844375" y="21960"/>
                </a:lnTo>
                <a:lnTo>
                  <a:pt x="8600970" y="21960"/>
                </a:lnTo>
                <a:lnTo>
                  <a:pt x="5824949" y="21960"/>
                </a:lnTo>
                <a:lnTo>
                  <a:pt x="5280375" y="21960"/>
                </a:lnTo>
                <a:lnTo>
                  <a:pt x="284701" y="21960"/>
                </a:lnTo>
                <a:cubicBezTo>
                  <a:pt x="150271" y="21960"/>
                  <a:pt x="41295" y="130936"/>
                  <a:pt x="41295" y="265365"/>
                </a:cubicBezTo>
                <a:lnTo>
                  <a:pt x="41295" y="4126635"/>
                </a:lnTo>
                <a:cubicBezTo>
                  <a:pt x="41295" y="4261064"/>
                  <a:pt x="150271" y="4370040"/>
                  <a:pt x="284701" y="4370040"/>
                </a:cubicBezTo>
                <a:lnTo>
                  <a:pt x="5280375" y="4370040"/>
                </a:lnTo>
                <a:lnTo>
                  <a:pt x="5824949" y="4370040"/>
                </a:lnTo>
                <a:lnTo>
                  <a:pt x="5824949" y="4370760"/>
                </a:lnTo>
                <a:lnTo>
                  <a:pt x="8892000" y="4370760"/>
                </a:lnTo>
                <a:lnTo>
                  <a:pt x="8892000" y="4392000"/>
                </a:lnTo>
                <a:lnTo>
                  <a:pt x="8646136" y="4392000"/>
                </a:lnTo>
                <a:lnTo>
                  <a:pt x="5292000" y="4392000"/>
                </a:lnTo>
                <a:lnTo>
                  <a:pt x="245864" y="4392000"/>
                </a:lnTo>
                <a:cubicBezTo>
                  <a:pt x="110077" y="4392000"/>
                  <a:pt x="0" y="4281923"/>
                  <a:pt x="0" y="4146136"/>
                </a:cubicBezTo>
                <a:lnTo>
                  <a:pt x="0" y="245864"/>
                </a:lnTo>
                <a:cubicBezTo>
                  <a:pt x="0" y="110077"/>
                  <a:pt x="110077" y="0"/>
                  <a:pt x="2458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itre 1"/>
          <p:cNvSpPr txBox="1">
            <a:spLocks/>
          </p:cNvSpPr>
          <p:nvPr userDrawn="1"/>
        </p:nvSpPr>
        <p:spPr bwMode="gray">
          <a:xfrm>
            <a:off x="1691680" y="285751"/>
            <a:ext cx="7079259" cy="6298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1" kern="120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pic>
        <p:nvPicPr>
          <p:cNvPr id="35" name="Image 34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9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000" b="1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82000"/>
        </a:lnSpc>
        <a:spcBef>
          <a:spcPts val="0"/>
        </a:spcBef>
        <a:spcAft>
          <a:spcPts val="0"/>
        </a:spcAft>
        <a:buSzPct val="80000"/>
        <a:buFont typeface="Wingdings" pitchFamily="2" charset="2"/>
        <a:buChar char="n"/>
        <a:defRPr sz="1400" b="1" kern="1200" cap="none" baseline="0">
          <a:solidFill>
            <a:schemeClr val="accent1"/>
          </a:solidFill>
          <a:latin typeface="+mn-lt"/>
          <a:ea typeface="+mn-ea"/>
          <a:cs typeface="+mn-cs"/>
        </a:defRPr>
      </a:lvl1pPr>
      <a:lvl2pPr marL="432000" indent="180000" algn="l" defTabSz="914400" rtl="0" eaLnBrk="1" latinLnBrk="0" hangingPunct="1">
        <a:lnSpc>
          <a:spcPct val="82000"/>
        </a:lnSpc>
        <a:spcBef>
          <a:spcPts val="0"/>
        </a:spcBef>
        <a:spcAft>
          <a:spcPts val="0"/>
        </a:spcAft>
        <a:buSzPct val="100000"/>
        <a:buFont typeface="Wingdings" pitchFamily="2" charset="2"/>
        <a:buChar char="§"/>
        <a:defRPr sz="1400" kern="1200" cap="none">
          <a:solidFill>
            <a:schemeClr val="tx1"/>
          </a:solidFill>
          <a:latin typeface="+mn-lt"/>
          <a:ea typeface="+mn-ea"/>
          <a:cs typeface="+mn-cs"/>
        </a:defRPr>
      </a:lvl2pPr>
      <a:lvl3pPr marL="864000" indent="180000" algn="l" defTabSz="914400" rtl="0" eaLnBrk="1" latinLnBrk="0" hangingPunct="1">
        <a:lnSpc>
          <a:spcPct val="82000"/>
        </a:lnSpc>
        <a:spcBef>
          <a:spcPts val="0"/>
        </a:spcBef>
        <a:spcAft>
          <a:spcPts val="0"/>
        </a:spcAft>
        <a:buSzPct val="100000"/>
        <a:buFont typeface="Wingdings" pitchFamily="2" charset="2"/>
        <a:buChar char="§"/>
        <a:defRPr sz="14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1296000" indent="180000" algn="l" defTabSz="914400" rtl="0" eaLnBrk="1" latinLnBrk="0" hangingPunct="1">
        <a:lnSpc>
          <a:spcPct val="82000"/>
        </a:lnSpc>
        <a:spcBef>
          <a:spcPts val="0"/>
        </a:spcBef>
        <a:spcAft>
          <a:spcPts val="0"/>
        </a:spcAft>
        <a:buClrTx/>
        <a:buSzPct val="100000"/>
        <a:buFont typeface="Wingdings" pitchFamily="2" charset="2"/>
        <a:buChar char="§"/>
        <a:defRPr sz="1400" b="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1728000" indent="180000" algn="l" defTabSz="914400" rtl="0" eaLnBrk="1" latinLnBrk="0" hangingPunct="1">
        <a:lnSpc>
          <a:spcPct val="95000"/>
        </a:lnSpc>
        <a:spcBef>
          <a:spcPts val="0"/>
        </a:spcBef>
        <a:spcAft>
          <a:spcPts val="0"/>
        </a:spcAft>
        <a:buClrTx/>
        <a:buSzPct val="100000"/>
        <a:buFont typeface="Wingdings" pitchFamily="2" charset="2"/>
        <a:buChar char="§"/>
        <a:defRPr sz="14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CAGIP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11778" y="1607370"/>
            <a:ext cx="4696326" cy="748356"/>
          </a:xfrm>
        </p:spPr>
        <p:txBody>
          <a:bodyPr/>
          <a:lstStyle/>
          <a:p>
            <a:r>
              <a:rPr lang="fr-FR" sz="2400" dirty="0" smtClean="0"/>
              <a:t>Data </a:t>
            </a:r>
            <a:r>
              <a:rPr lang="fr-FR" sz="2400" dirty="0" err="1" smtClean="0"/>
              <a:t>Factory</a:t>
            </a:r>
            <a:r>
              <a:rPr lang="fr-FR" sz="2400" dirty="0" smtClean="0"/>
              <a:t> #3 </a:t>
            </a:r>
            <a:r>
              <a:rPr lang="fr-FR" sz="2400" dirty="0"/>
              <a:t>– data </a:t>
            </a:r>
            <a:r>
              <a:rPr lang="fr-FR" sz="2400" dirty="0" err="1"/>
              <a:t>warehouse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8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Maintenance </a:t>
            </a:r>
            <a:r>
              <a:rPr lang="fr-FR" dirty="0" err="1" smtClean="0"/>
              <a:t>frequency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71550"/>
            <a:ext cx="6619553" cy="38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041750"/>
            <a:ext cx="8487448" cy="333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No </a:t>
            </a:r>
            <a:r>
              <a:rPr lang="en-US" sz="1400" b="0" dirty="0" smtClean="0">
                <a:solidFill>
                  <a:schemeClr val="tx1"/>
                </a:solidFill>
              </a:rPr>
              <a:t>direct SSH </a:t>
            </a:r>
            <a:r>
              <a:rPr lang="en-US" sz="1400" b="0" dirty="0">
                <a:solidFill>
                  <a:schemeClr val="tx1"/>
                </a:solidFill>
              </a:rPr>
              <a:t>connection to </a:t>
            </a:r>
            <a:r>
              <a:rPr lang="en-US" sz="1400" b="0" dirty="0" smtClean="0">
                <a:solidFill>
                  <a:schemeClr val="tx1"/>
                </a:solidFill>
              </a:rPr>
              <a:t>root account.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1"/>
                </a:solidFill>
              </a:rPr>
              <a:t>SSH access </a:t>
            </a:r>
            <a:r>
              <a:rPr lang="en-US" sz="1400" b="0" dirty="0" smtClean="0">
                <a:solidFill>
                  <a:schemeClr val="tx1"/>
                </a:solidFill>
              </a:rPr>
              <a:t>with a </a:t>
            </a:r>
            <a:r>
              <a:rPr lang="en-US" sz="1400" b="0" dirty="0">
                <a:solidFill>
                  <a:schemeClr val="tx1"/>
                </a:solidFill>
              </a:rPr>
              <a:t>privileged account </a:t>
            </a:r>
            <a:r>
              <a:rPr lang="en-US" sz="1400" b="0" dirty="0" smtClean="0">
                <a:solidFill>
                  <a:schemeClr val="tx1"/>
                </a:solidFill>
              </a:rPr>
              <a:t>named “</a:t>
            </a:r>
            <a:r>
              <a:rPr lang="en-US" sz="1400" b="0" dirty="0" err="1" smtClean="0">
                <a:solidFill>
                  <a:schemeClr val="tx1"/>
                </a:solidFill>
              </a:rPr>
              <a:t>opc</a:t>
            </a:r>
            <a:r>
              <a:rPr lang="en-US" sz="1400" b="0" dirty="0" smtClean="0">
                <a:solidFill>
                  <a:schemeClr val="tx1"/>
                </a:solidFill>
              </a:rPr>
              <a:t>” (a </a:t>
            </a:r>
            <a:r>
              <a:rPr lang="en-US" sz="1400" b="0" dirty="0">
                <a:solidFill>
                  <a:schemeClr val="tx1"/>
                </a:solidFill>
              </a:rPr>
              <a:t>bit like our </a:t>
            </a:r>
            <a:r>
              <a:rPr lang="en-US" sz="1400" b="0" dirty="0" err="1">
                <a:solidFill>
                  <a:schemeClr val="tx1"/>
                </a:solidFill>
              </a:rPr>
              <a:t>sysadm</a:t>
            </a:r>
            <a:r>
              <a:rPr lang="en-US" sz="1400" b="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 smtClean="0">
                <a:solidFill>
                  <a:schemeClr val="tx1"/>
                </a:solidFill>
              </a:rPr>
              <a:t>The </a:t>
            </a:r>
            <a:r>
              <a:rPr lang="en-US" sz="1400" b="0" dirty="0">
                <a:solidFill>
                  <a:schemeClr val="tx1"/>
                </a:solidFill>
              </a:rPr>
              <a:t>"</a:t>
            </a:r>
            <a:r>
              <a:rPr lang="en-US" sz="1400" b="0" dirty="0" err="1">
                <a:solidFill>
                  <a:schemeClr val="tx1"/>
                </a:solidFill>
              </a:rPr>
              <a:t>opc</a:t>
            </a:r>
            <a:r>
              <a:rPr lang="en-US" sz="1400" b="0" dirty="0">
                <a:solidFill>
                  <a:schemeClr val="tx1"/>
                </a:solidFill>
              </a:rPr>
              <a:t>" account is in the SUL_ADMIN safe on </a:t>
            </a:r>
            <a:r>
              <a:rPr lang="en-US" sz="1400" b="0" dirty="0" err="1">
                <a:solidFill>
                  <a:schemeClr val="tx1"/>
                </a:solidFill>
              </a:rPr>
              <a:t>Cyberark</a:t>
            </a:r>
            <a:endParaRPr lang="en-US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 smtClean="0">
                <a:solidFill>
                  <a:schemeClr val="tx1"/>
                </a:solidFill>
              </a:rPr>
              <a:t>2 VLANs on </a:t>
            </a:r>
            <a:r>
              <a:rPr lang="en-US" sz="1400" b="0" dirty="0">
                <a:solidFill>
                  <a:schemeClr val="tx1"/>
                </a:solidFill>
              </a:rPr>
              <a:t>each VM: </a:t>
            </a:r>
            <a:r>
              <a:rPr lang="en-US" sz="1400" b="0" dirty="0" smtClean="0">
                <a:solidFill>
                  <a:schemeClr val="tx1"/>
                </a:solidFill>
              </a:rPr>
              <a:t>"prod</a:t>
            </a:r>
            <a:r>
              <a:rPr lang="en-US" sz="1400" b="0" dirty="0">
                <a:solidFill>
                  <a:schemeClr val="tx1"/>
                </a:solidFill>
              </a:rPr>
              <a:t>" </a:t>
            </a:r>
            <a:r>
              <a:rPr lang="en-US" sz="1400" b="0" dirty="0" smtClean="0">
                <a:solidFill>
                  <a:schemeClr val="tx1"/>
                </a:solidFill>
              </a:rPr>
              <a:t>(or “client”) and </a:t>
            </a:r>
            <a:r>
              <a:rPr lang="en-US" sz="1400" b="0" dirty="0">
                <a:solidFill>
                  <a:schemeClr val="tx1"/>
                </a:solidFill>
              </a:rPr>
              <a:t>"admin" (VLAN # 870)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 smtClean="0">
                <a:solidFill>
                  <a:schemeClr val="tx1"/>
                </a:solidFill>
              </a:rPr>
              <a:t>SSH Access </a:t>
            </a:r>
            <a:r>
              <a:rPr lang="en-US" sz="1400" b="0" dirty="0">
                <a:solidFill>
                  <a:schemeClr val="tx1"/>
                </a:solidFill>
              </a:rPr>
              <a:t>is </a:t>
            </a:r>
            <a:r>
              <a:rPr lang="en-US" sz="1400" b="0" dirty="0" smtClean="0">
                <a:solidFill>
                  <a:schemeClr val="tx1"/>
                </a:solidFill>
              </a:rPr>
              <a:t>done via </a:t>
            </a:r>
            <a:r>
              <a:rPr lang="en-US" sz="1400" b="0" dirty="0">
                <a:solidFill>
                  <a:schemeClr val="tx1"/>
                </a:solidFill>
              </a:rPr>
              <a:t>an </a:t>
            </a:r>
            <a:r>
              <a:rPr lang="en-US" sz="1400" b="0" dirty="0" smtClean="0">
                <a:solidFill>
                  <a:schemeClr val="tx1"/>
                </a:solidFill>
              </a:rPr>
              <a:t>key exchange (no PWD)</a:t>
            </a:r>
            <a:endParaRPr lang="fr-FR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400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400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400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400" b="0" dirty="0" smtClean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Server’s</a:t>
            </a:r>
            <a:r>
              <a:rPr lang="fr-FR" dirty="0" smtClean="0"/>
              <a:t> Access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1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Server’s</a:t>
            </a:r>
            <a:r>
              <a:rPr lang="fr-FR" dirty="0"/>
              <a:t> Access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1630"/>
            <a:ext cx="8063639" cy="2609166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55576" y="3219822"/>
            <a:ext cx="56886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4988" y="864146"/>
            <a:ext cx="5085952" cy="381677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Server’s</a:t>
            </a:r>
            <a:r>
              <a:rPr lang="fr-FR" dirty="0"/>
              <a:t> </a:t>
            </a:r>
            <a:r>
              <a:rPr lang="fr-FR" dirty="0" smtClean="0"/>
              <a:t>Access (</a:t>
            </a:r>
            <a:r>
              <a:rPr lang="fr-FR" i="1" dirty="0" err="1" smtClean="0">
                <a:solidFill>
                  <a:srgbClr val="FEB811"/>
                </a:solidFill>
              </a:rPr>
              <a:t>opc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516216" y="1059582"/>
            <a:ext cx="57606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Server’s</a:t>
            </a:r>
            <a:r>
              <a:rPr lang="fr-FR" dirty="0"/>
              <a:t> Access (</a:t>
            </a:r>
            <a:r>
              <a:rPr lang="fr-FR" i="1" dirty="0" err="1">
                <a:solidFill>
                  <a:srgbClr val="FEB811"/>
                </a:solidFill>
              </a:rPr>
              <a:t>opc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775724"/>
            <a:ext cx="5184576" cy="37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Server’s</a:t>
            </a:r>
            <a:r>
              <a:rPr lang="fr-FR" dirty="0"/>
              <a:t> Access (</a:t>
            </a:r>
            <a:r>
              <a:rPr lang="fr-FR" i="1" dirty="0" err="1">
                <a:solidFill>
                  <a:srgbClr val="FEB811"/>
                </a:solidFill>
              </a:rPr>
              <a:t>opc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59582"/>
            <a:ext cx="5854030" cy="3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843558"/>
            <a:ext cx="8487448" cy="3690240"/>
          </a:xfrm>
        </p:spPr>
        <p:txBody>
          <a:bodyPr/>
          <a:lstStyle/>
          <a:p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KVM </a:t>
            </a: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</a:rPr>
              <a:t>Host (</a:t>
            </a:r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</a:rPr>
              <a:t>Hypervisor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</a:rPr>
              <a:t>Oracle </a:t>
            </a:r>
            <a:r>
              <a:rPr lang="fr-FR" sz="1600" b="0" dirty="0" err="1">
                <a:solidFill>
                  <a:schemeClr val="accent1">
                    <a:lumMod val="75000"/>
                  </a:schemeClr>
                </a:solidFill>
              </a:rPr>
              <a:t>Liability</a:t>
            </a:r>
            <a:endParaRPr lang="fr-FR" sz="1600" b="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6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</a:rPr>
              <a:t>VMs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fr-FR" sz="1600" b="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</a:rPr>
              <a:t>Oracle </a:t>
            </a:r>
            <a:r>
              <a:rPr lang="fr-FR" sz="1600" b="0" dirty="0" err="1">
                <a:solidFill>
                  <a:schemeClr val="accent1">
                    <a:lumMod val="75000"/>
                  </a:schemeClr>
                </a:solidFill>
              </a:rPr>
              <a:t>Responsibility</a:t>
            </a: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</a:rPr>
              <a:t>:: </a:t>
            </a:r>
            <a:endParaRPr lang="fr-FR" sz="16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6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</a:rPr>
              <a:t>- Device level from the KVM Host (disk images and configuration of VMs)</a:t>
            </a:r>
          </a:p>
          <a:p>
            <a:pPr marL="0" indent="0">
              <a:buNone/>
            </a:pPr>
            <a:endParaRPr lang="en-US" sz="1600" b="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chemeClr val="accent1">
                    <a:lumMod val="75000"/>
                  </a:schemeClr>
                </a:solidFill>
              </a:rPr>
              <a:t>	- Once </a:t>
            </a: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</a:rPr>
              <a:t>a week (Saturday evening</a:t>
            </a:r>
            <a:r>
              <a:rPr lang="en-US" sz="1600" b="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fr-FR" sz="16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</a:rPr>
              <a:t>CA-GIP </a:t>
            </a:r>
            <a:r>
              <a:rPr lang="fr-FR" sz="1600" b="0" dirty="0" err="1">
                <a:solidFill>
                  <a:schemeClr val="accent1">
                    <a:lumMod val="75000"/>
                  </a:schemeClr>
                </a:solidFill>
              </a:rPr>
              <a:t>Responsibility</a:t>
            </a: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endParaRPr lang="fr-FR" sz="16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4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“File” backup </a:t>
            </a:r>
            <a:r>
              <a:rPr lang="fr-FR" sz="1400" b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provided by TSM</a:t>
            </a:r>
          </a:p>
          <a:p>
            <a:pPr marL="0" indent="0">
              <a:buNone/>
            </a:pPr>
            <a:endParaRPr lang="en-US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"DB" backup </a:t>
            </a:r>
            <a:r>
              <a:rPr lang="fr-FR" sz="1400" b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provided by </a:t>
            </a:r>
            <a:r>
              <a:rPr lang="en-US" sz="1400" b="0" dirty="0" err="1">
                <a:solidFill>
                  <a:schemeClr val="accent1">
                    <a:lumMod val="75000"/>
                  </a:schemeClr>
                </a:solidFill>
              </a:rPr>
              <a:t>DDBoost</a:t>
            </a:r>
            <a:endParaRPr lang="en-US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Use of admin 870 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</a:rPr>
              <a:t>VLAN for backup</a:t>
            </a:r>
            <a:endParaRPr lang="en-US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400" b="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 new service </a:t>
            </a:r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account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for Backup Team: </a:t>
            </a:r>
            <a:r>
              <a:rPr lang="fr-FR" sz="1600" i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uxsavexa</a:t>
            </a:r>
            <a:endParaRPr lang="fr-FR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Backup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1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b="0" dirty="0">
                <a:solidFill>
                  <a:schemeClr val="accent1">
                    <a:lumMod val="75000"/>
                  </a:schemeClr>
                </a:solidFill>
              </a:rPr>
              <a:t>Nagios + </a:t>
            </a:r>
            <a:r>
              <a:rPr lang="fr-FR" sz="1600" b="0" dirty="0" err="1">
                <a:solidFill>
                  <a:schemeClr val="accent1">
                    <a:lumMod val="75000"/>
                  </a:schemeClr>
                </a:solidFill>
              </a:rPr>
              <a:t>Netcool</a:t>
            </a: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Standard OS monitoring</a:t>
            </a:r>
            <a:endParaRPr lang="fr-FR" sz="1600" b="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fr-FR" sz="1600" b="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fr-FR" sz="1600" b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OEM (Oracle Enterprise Manager) 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Additional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monitoring to come</a:t>
            </a:r>
            <a:endParaRPr lang="fr-FR" sz="1600" b="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fr-FR" sz="1600" b="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fr-FR" sz="1600" b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 new service </a:t>
            </a:r>
            <a:r>
              <a:rPr lang="fr-FR" sz="1600" b="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account</a:t>
            </a: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for 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Monitoring Team </a:t>
            </a:r>
            <a:r>
              <a:rPr lang="fr-FR" sz="1600" b="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uxmonexa</a:t>
            </a:r>
            <a:endParaRPr lang="fr-FR" sz="1600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fr-FR" sz="1600" b="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« pilotage » </a:t>
            </a:r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access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endParaRPr lang="fr-FR" sz="1600" b="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CI </a:t>
            </a:r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</a:rPr>
              <a:t>owner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</a:rPr>
              <a:t>silcalonline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 : SYSTEME/UNIX/SUPPORT </a:t>
            </a:r>
          </a:p>
          <a:p>
            <a:endParaRPr lang="fr-FR" sz="1600" b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Incident sources:</a:t>
            </a:r>
          </a:p>
          <a:p>
            <a:pPr lvl="1"/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Monitoring</a:t>
            </a:r>
          </a:p>
          <a:p>
            <a:pPr lvl="1"/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Portail Cloud Oracle </a:t>
            </a:r>
            <a:r>
              <a:rPr lang="fr-FR" sz="1400" b="0" dirty="0" err="1" smtClean="0">
                <a:solidFill>
                  <a:schemeClr val="accent1">
                    <a:lumMod val="75000"/>
                  </a:schemeClr>
                </a:solidFill>
              </a:rPr>
              <a:t>through</a:t>
            </a: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 e-mails or </a:t>
            </a:r>
            <a:r>
              <a:rPr lang="fr-FR" sz="1400" b="0" dirty="0" err="1" smtClean="0">
                <a:solidFill>
                  <a:schemeClr val="accent1">
                    <a:lumMod val="75000"/>
                  </a:schemeClr>
                </a:solidFill>
              </a:rPr>
              <a:t>automatic</a:t>
            </a: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 Service </a:t>
            </a:r>
            <a:r>
              <a:rPr lang="fr-FR" sz="1400" b="0" dirty="0" err="1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 (SR)</a:t>
            </a:r>
          </a:p>
          <a:p>
            <a:pPr marL="285750" lvl="1" indent="-285750">
              <a:buSzPct val="80000"/>
              <a:buFont typeface="Wingdings" panose="05000000000000000000" pitchFamily="2" charset="2"/>
              <a:buChar char="n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 indent="-285750">
              <a:buSzPct val="80000"/>
              <a:buFont typeface="Wingdings" panose="05000000000000000000" pitchFamily="2" charset="2"/>
              <a:buChar char="n"/>
            </a:pP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fr-FR" sz="1400" b="0" dirty="0" err="1" smtClean="0">
                <a:solidFill>
                  <a:schemeClr val="accent1">
                    <a:lumMod val="75000"/>
                  </a:schemeClr>
                </a:solidFill>
              </a:rPr>
              <a:t>same</a:t>
            </a: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0" dirty="0" err="1" smtClean="0">
                <a:solidFill>
                  <a:schemeClr val="accent1">
                    <a:lumMod val="75000"/>
                  </a:schemeClr>
                </a:solidFill>
              </a:rPr>
              <a:t>account</a:t>
            </a: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0" dirty="0" err="1" smtClean="0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 by </a:t>
            </a:r>
            <a:r>
              <a:rPr lang="fr-FR" sz="1400" b="0" dirty="0" err="1" smtClean="0">
                <a:solidFill>
                  <a:schemeClr val="accent1">
                    <a:lumMod val="75000"/>
                  </a:schemeClr>
                </a:solidFill>
              </a:rPr>
              <a:t>solaris</a:t>
            </a: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 team to </a:t>
            </a:r>
            <a:r>
              <a:rPr lang="fr-FR" sz="1400" b="0" dirty="0" err="1" smtClean="0">
                <a:solidFill>
                  <a:schemeClr val="accent1">
                    <a:lumMod val="75000"/>
                  </a:schemeClr>
                </a:solidFill>
              </a:rPr>
              <a:t>access</a:t>
            </a: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1400" b="0" dirty="0" err="1" smtClean="0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fr-FR" sz="1400" b="0" dirty="0" smtClean="0">
                <a:solidFill>
                  <a:schemeClr val="accent1">
                    <a:lumMod val="75000"/>
                  </a:schemeClr>
                </a:solidFill>
              </a:rPr>
              <a:t> Oracle Support):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 indent="0">
              <a:buSzPct val="80000"/>
              <a:buNone/>
            </a:pP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	username: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silca_ddo_ipf_pso_sul_sys2@ca-silca.fr</a:t>
            </a:r>
            <a:endParaRPr lang="fr-FR" sz="14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1" indent="0">
              <a:buSzPct val="80000"/>
              <a:buNone/>
            </a:pPr>
            <a:r>
              <a:rPr lang="fr-FR" sz="1400" b="0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fr-FR" sz="1400" dirty="0" err="1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sz="1400" b="0" i="1" dirty="0" smtClean="0">
                <a:solidFill>
                  <a:schemeClr val="tx2">
                    <a:lumMod val="75000"/>
                  </a:schemeClr>
                </a:solidFill>
              </a:rPr>
              <a:t>A communiquer</a:t>
            </a:r>
            <a:endParaRPr lang="fr-FR" sz="1400" b="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b="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Monitoring &amp; Incident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0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b="0" dirty="0" smtClean="0">
                <a:solidFill>
                  <a:schemeClr val="accent1">
                    <a:lumMod val="75000"/>
                  </a:schemeClr>
                </a:solidFill>
              </a:rPr>
              <a:t>Use the </a:t>
            </a:r>
            <a:r>
              <a:rPr lang="fr-FR" sz="1200" b="0" dirty="0" err="1" smtClean="0">
                <a:solidFill>
                  <a:schemeClr val="accent1">
                    <a:lumMod val="75000"/>
                  </a:schemeClr>
                </a:solidFill>
              </a:rPr>
              <a:t>usual</a:t>
            </a:r>
            <a:r>
              <a:rPr lang="fr-FR" sz="1200" b="0" dirty="0" smtClean="0">
                <a:solidFill>
                  <a:schemeClr val="accent1">
                    <a:lumMod val="75000"/>
                  </a:schemeClr>
                </a:solidFill>
              </a:rPr>
              <a:t> MOS </a:t>
            </a:r>
            <a:r>
              <a:rPr lang="fr-FR" sz="1200" b="0" dirty="0" err="1" smtClean="0">
                <a:solidFill>
                  <a:schemeClr val="accent1">
                    <a:lumMod val="75000"/>
                  </a:schemeClr>
                </a:solidFill>
              </a:rPr>
              <a:t>account</a:t>
            </a:r>
            <a:endParaRPr lang="fr-FR" sz="12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200" b="0" dirty="0" smtClean="0">
                <a:solidFill>
                  <a:schemeClr val="accent1">
                    <a:lumMod val="75000"/>
                  </a:schemeClr>
                </a:solidFill>
              </a:rPr>
              <a:t>New home page </a:t>
            </a:r>
            <a:r>
              <a:rPr lang="fr-FR" sz="1200" b="0" dirty="0" err="1" smtClean="0">
                <a:solidFill>
                  <a:schemeClr val="accent1">
                    <a:lumMod val="75000"/>
                  </a:schemeClr>
                </a:solidFill>
              </a:rPr>
              <a:t>specific</a:t>
            </a:r>
            <a:r>
              <a:rPr lang="fr-FR" sz="1200" b="0" dirty="0" smtClean="0">
                <a:solidFill>
                  <a:schemeClr val="accent1">
                    <a:lumMod val="75000"/>
                  </a:schemeClr>
                </a:solidFill>
              </a:rPr>
              <a:t> for cloud system</a:t>
            </a:r>
          </a:p>
          <a:p>
            <a:pPr marL="0" indent="0">
              <a:buNone/>
            </a:pPr>
            <a:endParaRPr lang="fr-F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MOS Access (</a:t>
            </a:r>
            <a:r>
              <a:rPr lang="fr-FR" dirty="0" err="1" smtClean="0"/>
              <a:t>My</a:t>
            </a:r>
            <a:r>
              <a:rPr lang="fr-FR" dirty="0" smtClean="0"/>
              <a:t> Oracle Support)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91630"/>
            <a:ext cx="5628253" cy="3075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9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A new </a:t>
            </a:r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</a:rPr>
              <a:t>account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 for OCI </a:t>
            </a:r>
            <a:r>
              <a:rPr lang="fr-FR" sz="1600" b="0" dirty="0" err="1" smtClean="0">
                <a:solidFill>
                  <a:schemeClr val="accent1">
                    <a:lumMod val="75000"/>
                  </a:schemeClr>
                </a:solidFill>
              </a:rPr>
              <a:t>access</a:t>
            </a:r>
            <a:endParaRPr lang="fr-FR" sz="16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1600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0" dirty="0">
                <a:solidFill>
                  <a:schemeClr val="accent1">
                    <a:lumMod val="75000"/>
                  </a:schemeClr>
                </a:solidFill>
              </a:rPr>
              <a:t>This account is locked in the </a:t>
            </a:r>
            <a:r>
              <a:rPr lang="en-US" sz="1600" b="0" dirty="0" err="1">
                <a:solidFill>
                  <a:schemeClr val="accent1">
                    <a:lumMod val="75000"/>
                  </a:schemeClr>
                </a:solidFill>
              </a:rPr>
              <a:t>Cyberark</a:t>
            </a: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</a:rPr>
              <a:t> vault </a:t>
            </a:r>
            <a:r>
              <a:rPr lang="fr-FR" sz="1600" b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fr-FR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b="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Oracle Cloud Infrastructure Access (OCI)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23678"/>
            <a:ext cx="7848871" cy="2282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1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6" y="915566"/>
            <a:ext cx="2809837" cy="33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1"/>
          <p:cNvSpPr txBox="1">
            <a:spLocks/>
          </p:cNvSpPr>
          <p:nvPr/>
        </p:nvSpPr>
        <p:spPr bwMode="gray">
          <a:xfrm>
            <a:off x="539552" y="1041750"/>
            <a:ext cx="5544616" cy="3690240"/>
          </a:xfrm>
          <a:prstGeom prst="rect">
            <a:avLst/>
          </a:prstGeom>
        </p:spPr>
        <p:txBody>
          <a:bodyPr/>
          <a:lstStyle>
            <a:lvl1pPr marL="285750" indent="-285750" algn="just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n"/>
              <a:defRPr sz="1800" b="1" kern="1200" cap="none" baseline="0">
                <a:solidFill>
                  <a:srgbClr val="01B9B5"/>
                </a:solidFill>
                <a:latin typeface="+mn-lt"/>
                <a:ea typeface="+mn-ea"/>
                <a:cs typeface="+mn-cs"/>
              </a:defRPr>
            </a:lvl1pPr>
            <a:lvl2pPr marL="432000" indent="180000" algn="just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  <a:defRPr sz="16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00" indent="180000" algn="just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 sz="16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marR="0" indent="180000" algn="just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sz="1600" b="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00" indent="180000" algn="just" defTabSz="914400" rtl="0" eaLnBrk="1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§"/>
              <a:defRPr sz="18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</a:rPr>
              <a:t>it is high performance, open access Oracle DB Cloud without infrastructure management. </a:t>
            </a:r>
          </a:p>
          <a:p>
            <a:pPr marL="0" indent="0">
              <a:buNone/>
            </a:pPr>
            <a:endParaRPr lang="fr-FR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400" b="0" dirty="0" smtClean="0">
                <a:solidFill>
                  <a:schemeClr val="tx1"/>
                </a:solidFill>
              </a:rPr>
              <a:t>EXACC = </a:t>
            </a:r>
            <a:r>
              <a:rPr lang="fr-FR" sz="1400" b="0" dirty="0" smtClean="0">
                <a:solidFill>
                  <a:srgbClr val="82B600"/>
                </a:solidFill>
              </a:rPr>
              <a:t>Exa</a:t>
            </a:r>
            <a:r>
              <a:rPr lang="fr-FR" sz="1400" b="0" dirty="0" smtClean="0">
                <a:solidFill>
                  <a:schemeClr val="tx1"/>
                </a:solidFill>
              </a:rPr>
              <a:t>data </a:t>
            </a:r>
            <a:r>
              <a:rPr lang="fr-FR" sz="1400" b="0" dirty="0" smtClean="0">
                <a:solidFill>
                  <a:srgbClr val="82B600"/>
                </a:solidFill>
              </a:rPr>
              <a:t>C</a:t>
            </a:r>
            <a:r>
              <a:rPr lang="fr-FR" sz="1400" b="0" dirty="0" smtClean="0">
                <a:solidFill>
                  <a:schemeClr val="tx1"/>
                </a:solidFill>
              </a:rPr>
              <a:t>loud@</a:t>
            </a:r>
            <a:r>
              <a:rPr lang="fr-FR" sz="1400" b="0" dirty="0" smtClean="0">
                <a:solidFill>
                  <a:srgbClr val="82B600"/>
                </a:solidFill>
              </a:rPr>
              <a:t>C</a:t>
            </a:r>
            <a:r>
              <a:rPr lang="fr-FR" sz="1400" b="0" dirty="0" smtClean="0">
                <a:solidFill>
                  <a:schemeClr val="tx1"/>
                </a:solidFill>
              </a:rPr>
              <a:t>ustomer</a:t>
            </a:r>
          </a:p>
          <a:p>
            <a:pPr marL="0" indent="0">
              <a:buNone/>
            </a:pPr>
            <a:endParaRPr lang="fr-FR" sz="1400" b="0" dirty="0">
              <a:solidFill>
                <a:schemeClr val="tx1"/>
              </a:solidFill>
            </a:endParaRPr>
          </a:p>
          <a:p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Simplicity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of the database </a:t>
            </a:r>
            <a:endParaRPr lang="fr-FR" altLang="fr-FR" sz="1400" b="0" dirty="0" smtClean="0">
              <a:solidFill>
                <a:schemeClr val="tx1"/>
              </a:solidFill>
              <a:latin typeface="Arial Unicode MS"/>
            </a:endParaRPr>
          </a:p>
          <a:p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Cloud 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Data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sovereignty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</a:t>
            </a:r>
            <a:endParaRPr lang="fr-FR" altLang="fr-FR" sz="1400" b="0" dirty="0" smtClean="0">
              <a:solidFill>
                <a:schemeClr val="tx1"/>
              </a:solidFill>
              <a:latin typeface="Arial Unicode MS"/>
            </a:endParaRPr>
          </a:p>
          <a:p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Database 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performance </a:t>
            </a:r>
            <a:endParaRPr lang="fr-FR" altLang="fr-FR" sz="1400" b="0" dirty="0" smtClean="0">
              <a:solidFill>
                <a:schemeClr val="tx1"/>
              </a:solidFill>
              <a:latin typeface="Arial Unicode MS"/>
            </a:endParaRPr>
          </a:p>
          <a:p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r>
              <a:rPr lang="fr-FR" altLang="fr-FR" sz="1400" b="0" dirty="0" err="1" smtClean="0">
                <a:solidFill>
                  <a:schemeClr val="tx1"/>
                </a:solidFill>
                <a:latin typeface="Arial Unicode MS"/>
              </a:rPr>
              <a:t>Reduced</a:t>
            </a: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fr-FR" altLang="fr-FR" sz="1400" b="0" dirty="0" err="1" smtClean="0">
                <a:solidFill>
                  <a:schemeClr val="tx1"/>
                </a:solidFill>
                <a:latin typeface="Arial Unicode MS"/>
              </a:rPr>
              <a:t>cost</a:t>
            </a:r>
            <a:endParaRPr lang="fr-FR" altLang="fr-FR" sz="1400" b="0" dirty="0" smtClean="0">
              <a:solidFill>
                <a:schemeClr val="tx1"/>
              </a:solidFill>
              <a:latin typeface="Arial Unicode MS"/>
            </a:endParaRPr>
          </a:p>
          <a:p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r>
              <a:rPr lang="fr-FR" altLang="fr-FR" sz="1400" b="0" dirty="0" err="1" smtClean="0">
                <a:solidFill>
                  <a:schemeClr val="tx1"/>
                </a:solidFill>
                <a:latin typeface="Arial Unicode MS"/>
              </a:rPr>
              <a:t>Zero</a:t>
            </a: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data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loss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and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downtime</a:t>
            </a:r>
            <a:endParaRPr lang="fr-FR" altLang="fr-FR" sz="32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400" b="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fr-FR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4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35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à la console Oracle Cloud Infrastructure (OCI)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15566"/>
            <a:ext cx="7500270" cy="3600348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2195736" y="2067694"/>
            <a:ext cx="165618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1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à la console Oracle Cloud Infrastructure (OCI)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15566"/>
            <a:ext cx="8136904" cy="3600400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67544" y="3219822"/>
            <a:ext cx="1152128" cy="2160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à la console Oracle Cloud Infrastructure (OCI)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15566"/>
            <a:ext cx="7277426" cy="3663558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10623" y="3571012"/>
            <a:ext cx="1440160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0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11510"/>
            <a:ext cx="8143762" cy="4195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0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041750"/>
            <a:ext cx="7848872" cy="3474216"/>
          </a:xfrm>
        </p:spPr>
        <p:txBody>
          <a:bodyPr/>
          <a:lstStyle/>
          <a:p>
            <a:pPr marL="0" indent="0">
              <a:buNone/>
            </a:pPr>
            <a:r>
              <a:rPr lang="fr-FR" b="0" u="sng" dirty="0">
                <a:solidFill>
                  <a:schemeClr val="accent1">
                    <a:lumMod val="75000"/>
                  </a:schemeClr>
                </a:solidFill>
              </a:rPr>
              <a:t>Components </a:t>
            </a:r>
            <a:r>
              <a:rPr lang="fr-FR" b="0" u="sng" dirty="0" err="1">
                <a:solidFill>
                  <a:schemeClr val="accent1">
                    <a:lumMod val="75000"/>
                  </a:schemeClr>
                </a:solidFill>
              </a:rPr>
              <a:t>managed</a:t>
            </a:r>
            <a:r>
              <a:rPr lang="fr-FR" b="0" u="sng" dirty="0">
                <a:solidFill>
                  <a:schemeClr val="accent1">
                    <a:lumMod val="75000"/>
                  </a:schemeClr>
                </a:solidFill>
              </a:rPr>
              <a:t> by Oracle:</a:t>
            </a:r>
          </a:p>
          <a:p>
            <a:pPr marL="0" indent="0">
              <a:buNone/>
            </a:pPr>
            <a:endParaRPr lang="fr-FR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Plane Servers (CPS) (OS + Software + </a:t>
            </a:r>
            <a:r>
              <a:rPr lang="fr-FR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Firmware</a:t>
            </a:r>
            <a:r>
              <a:rPr lang="fr-FR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fr-F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transparent </a:t>
            </a:r>
            <a:r>
              <a:rPr lang="fr-FR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endParaRPr lang="fr-FR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KVM Hosts on DOM0s (OS + EFI +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Firmwares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Rolling (no downtime 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RAC)</a:t>
            </a: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Storage servers (OS + Software + Firmware) 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downtime</a:t>
            </a: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Switches </a:t>
            </a:r>
            <a:r>
              <a:rPr lang="fr-FR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RoCE</a:t>
            </a:r>
            <a:r>
              <a:rPr lang="fr-F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Switch Admin (</a:t>
            </a:r>
            <a:r>
              <a:rPr lang="fr-FR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Firmware</a:t>
            </a:r>
            <a:r>
              <a:rPr lang="fr-F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fr-F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no </a:t>
            </a:r>
            <a:r>
              <a:rPr lang="fr-FR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downtime</a:t>
            </a:r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PDUs</a:t>
            </a:r>
            <a:r>
              <a:rPr lang="fr-F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fr-FR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firmware</a:t>
            </a:r>
            <a:r>
              <a:rPr lang="fr-F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fr-F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no </a:t>
            </a:r>
            <a:r>
              <a:rPr lang="fr-FR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downtime</a:t>
            </a:r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Patching </a:t>
            </a:r>
            <a:r>
              <a:rPr lang="fr-FR" dirty="0" smtClean="0"/>
              <a:t>(Oracle </a:t>
            </a:r>
            <a:r>
              <a:rPr lang="fr-FR" dirty="0" err="1" smtClean="0"/>
              <a:t>managed</a:t>
            </a:r>
            <a:r>
              <a:rPr lang="fr-FR" dirty="0" smtClean="0"/>
              <a:t>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0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u="sng" dirty="0" err="1">
                <a:solidFill>
                  <a:schemeClr val="accent1">
                    <a:lumMod val="75000"/>
                  </a:schemeClr>
                </a:solidFill>
              </a:rPr>
              <a:t>Procedure</a:t>
            </a:r>
            <a:r>
              <a:rPr lang="fr-FR" b="0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b="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b="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Oracle sends and 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</a:rPr>
              <a:t>provide </a:t>
            </a: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an initial schedule by email with the expected </a:t>
            </a:r>
            <a:r>
              <a:rPr lang="en-US" sz="1400" b="0" dirty="0" smtClean="0">
                <a:solidFill>
                  <a:schemeClr val="accent1">
                    <a:lumMod val="75000"/>
                  </a:schemeClr>
                </a:solidFill>
              </a:rPr>
              <a:t>date.</a:t>
            </a:r>
            <a:endParaRPr lang="en-US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Possibility to postpone the patch or to skip it on condition of always staying at n-1 of the very last release.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If the patch is accepted and in the case of several EXACCs, the client indicates the nature of the environments to re-establish a patch plan in order to start with the Non-PROD before.</a:t>
            </a:r>
          </a:p>
          <a:p>
            <a:endParaRPr lang="fr-FR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Creation of an SR on the MOS portal (45-60 days before the scheduled date).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A first notification is sent to the predefined contacts on the portal through the created SR.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accent1">
                    <a:lumMod val="75000"/>
                  </a:schemeClr>
                </a:solidFill>
              </a:rPr>
              <a:t>Reminder: D-40, D-7 and D-1.</a:t>
            </a:r>
            <a:endParaRPr lang="fr-FR" sz="1400" b="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Patching (Oracle </a:t>
            </a:r>
            <a:r>
              <a:rPr lang="fr-FR" dirty="0" err="1"/>
              <a:t>managed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2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041750"/>
            <a:ext cx="8487448" cy="2898152"/>
          </a:xfrm>
        </p:spPr>
        <p:txBody>
          <a:bodyPr/>
          <a:lstStyle/>
          <a:p>
            <a:pPr marL="0" indent="0">
              <a:buNone/>
            </a:pPr>
            <a:r>
              <a:rPr lang="fr-FR" sz="2000" b="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Provision of Patches (Oracle)</a:t>
            </a:r>
          </a:p>
          <a:p>
            <a:pPr marL="0" indent="0">
              <a:buNone/>
            </a:pPr>
            <a:endParaRPr lang="fr-FR" sz="1600" b="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deploys Linux, Grid Infrastructure, and DB patches automatically to Control Plane Servers, which host a repository used </a:t>
            </a:r>
            <a:r>
              <a:rPr lang="en-US" sz="16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byan</a:t>
            </a:r>
            <a:r>
              <a:rPr 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EXACC 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tooling to apply them.</a:t>
            </a:r>
          </a:p>
          <a:p>
            <a:pPr marL="0" indent="0">
              <a:buNone/>
            </a:pPr>
            <a:endParaRPr lang="fr-FR" sz="16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fr-FR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deployment of these patches to all CPSs around the world is done gradually: it can take from a few days to 1 to 2 weeks before they are available locally after their announcement.</a:t>
            </a:r>
            <a:endParaRPr lang="fr-FR" sz="16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Patching </a:t>
            </a:r>
            <a:r>
              <a:rPr lang="fr-FR" dirty="0" smtClean="0"/>
              <a:t>(Customer </a:t>
            </a:r>
            <a:r>
              <a:rPr lang="fr-FR" dirty="0" err="1"/>
              <a:t>managed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4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b="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VMs</a:t>
            </a:r>
            <a:r>
              <a:rPr lang="fr-FR" sz="1600" b="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b="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Patching (</a:t>
            </a:r>
            <a:r>
              <a:rPr lang="fr-FR" sz="1600" b="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CA-GIP)</a:t>
            </a:r>
          </a:p>
          <a:p>
            <a:pPr marL="0" indent="0">
              <a:buNone/>
            </a:pPr>
            <a:endParaRPr lang="fr-FR" sz="1400" b="0" dirty="0" smtClean="0"/>
          </a:p>
          <a:p>
            <a:r>
              <a:rPr lang="fr-FR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</a:t>
            </a:r>
            <a:r>
              <a:rPr lang="fr-FR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quarterly</a:t>
            </a:r>
            <a:r>
              <a:rPr lang="fr-FR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frequency</a:t>
            </a:r>
            <a:endParaRPr lang="fr-FR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 image version ≤ KVM Host image version</a:t>
            </a: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patching of the 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must be planned after 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DB downtime on RAC 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bases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application downtime if compatible</a:t>
            </a: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each of the clusters, 1 VM after the other (Rolling Process)</a:t>
            </a:r>
            <a:endParaRPr lang="fr-FR" sz="1400" b="0" dirty="0" smtClean="0"/>
          </a:p>
          <a:p>
            <a:pPr marL="0" indent="0">
              <a:buNone/>
            </a:pPr>
            <a:endParaRPr lang="fr-FR" sz="1400" b="0" dirty="0"/>
          </a:p>
          <a:p>
            <a:pPr marL="0" indent="0">
              <a:buNone/>
            </a:pPr>
            <a:endParaRPr lang="fr-FR" sz="1400" b="0" dirty="0" smtClean="0"/>
          </a:p>
          <a:p>
            <a:pPr marL="0" indent="0">
              <a:buNone/>
            </a:pPr>
            <a:r>
              <a:rPr lang="en-US" sz="1200" b="0" dirty="0">
                <a:solidFill>
                  <a:srgbClr val="C00000"/>
                </a:solidFill>
              </a:rPr>
              <a:t>Beware of additional installed packages and customizations that could cause the update to fail due to unresolved dependencies</a:t>
            </a:r>
            <a:r>
              <a:rPr lang="en-US" sz="1200" b="0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fr-FR" sz="1200" b="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1200" b="0" dirty="0" err="1" smtClean="0">
                <a:solidFill>
                  <a:srgbClr val="C00000"/>
                </a:solidFill>
              </a:rPr>
              <a:t>Workaround</a:t>
            </a:r>
            <a:r>
              <a:rPr lang="fr-FR" sz="1200" b="0" dirty="0" smtClean="0">
                <a:solidFill>
                  <a:srgbClr val="C00000"/>
                </a:solidFill>
              </a:rPr>
              <a:t> </a:t>
            </a:r>
            <a:r>
              <a:rPr lang="fr-FR" sz="1200" b="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fr-FR" sz="1200" b="0" dirty="0" smtClean="0">
                <a:solidFill>
                  <a:srgbClr val="C00000"/>
                </a:solidFill>
              </a:rPr>
              <a:t> </a:t>
            </a:r>
            <a:r>
              <a:rPr lang="fr-FR" sz="1200" b="0" dirty="0" err="1" smtClean="0">
                <a:solidFill>
                  <a:srgbClr val="C00000"/>
                </a:solidFill>
              </a:rPr>
              <a:t>Uninstall</a:t>
            </a:r>
            <a:r>
              <a:rPr lang="fr-FR" sz="1200" b="0" dirty="0" smtClean="0">
                <a:solidFill>
                  <a:srgbClr val="C00000"/>
                </a:solidFill>
              </a:rPr>
              <a:t> </a:t>
            </a:r>
            <a:r>
              <a:rPr lang="fr-FR" sz="1200" b="0" dirty="0" err="1" smtClean="0">
                <a:solidFill>
                  <a:srgbClr val="C00000"/>
                </a:solidFill>
              </a:rPr>
              <a:t>those</a:t>
            </a:r>
            <a:r>
              <a:rPr lang="fr-FR" sz="1200" b="0" dirty="0" smtClean="0">
                <a:solidFill>
                  <a:srgbClr val="C00000"/>
                </a:solidFill>
              </a:rPr>
              <a:t> packages </a:t>
            </a:r>
            <a:r>
              <a:rPr lang="fr-FR" sz="1200" b="0" dirty="0" err="1" smtClean="0">
                <a:solidFill>
                  <a:srgbClr val="C00000"/>
                </a:solidFill>
              </a:rPr>
              <a:t>before</a:t>
            </a:r>
            <a:r>
              <a:rPr lang="fr-FR" sz="1200" b="0" dirty="0" smtClean="0">
                <a:solidFill>
                  <a:srgbClr val="C00000"/>
                </a:solidFill>
              </a:rPr>
              <a:t> patching and </a:t>
            </a:r>
            <a:r>
              <a:rPr lang="fr-FR" sz="1200" b="0" dirty="0" err="1" smtClean="0">
                <a:solidFill>
                  <a:srgbClr val="C00000"/>
                </a:solidFill>
              </a:rPr>
              <a:t>re-install</a:t>
            </a:r>
            <a:r>
              <a:rPr lang="fr-FR" sz="1200" b="0" dirty="0" smtClean="0">
                <a:solidFill>
                  <a:srgbClr val="C00000"/>
                </a:solidFill>
              </a:rPr>
              <a:t> </a:t>
            </a:r>
            <a:r>
              <a:rPr lang="fr-FR" sz="1200" b="0" dirty="0" err="1" smtClean="0">
                <a:solidFill>
                  <a:srgbClr val="C00000"/>
                </a:solidFill>
              </a:rPr>
              <a:t>them</a:t>
            </a:r>
            <a:r>
              <a:rPr lang="fr-FR" sz="1200" b="0" dirty="0" smtClean="0">
                <a:solidFill>
                  <a:srgbClr val="C00000"/>
                </a:solidFill>
              </a:rPr>
              <a:t> </a:t>
            </a:r>
            <a:r>
              <a:rPr lang="fr-FR" sz="1200" b="0" dirty="0" err="1" smtClean="0">
                <a:solidFill>
                  <a:srgbClr val="C00000"/>
                </a:solidFill>
              </a:rPr>
              <a:t>when</a:t>
            </a:r>
            <a:r>
              <a:rPr lang="fr-FR" sz="1200" b="0" dirty="0" smtClean="0">
                <a:solidFill>
                  <a:srgbClr val="C00000"/>
                </a:solidFill>
              </a:rPr>
              <a:t> </a:t>
            </a:r>
            <a:r>
              <a:rPr lang="fr-FR" sz="1200" b="0" dirty="0" err="1" smtClean="0">
                <a:solidFill>
                  <a:srgbClr val="C00000"/>
                </a:solidFill>
              </a:rPr>
              <a:t>operation</a:t>
            </a:r>
            <a:r>
              <a:rPr lang="fr-FR" sz="1200" b="0" dirty="0" smtClean="0">
                <a:solidFill>
                  <a:srgbClr val="C00000"/>
                </a:solidFill>
              </a:rPr>
              <a:t> is </a:t>
            </a:r>
            <a:r>
              <a:rPr lang="fr-FR" sz="1200" b="0" dirty="0" err="1" smtClean="0">
                <a:solidFill>
                  <a:srgbClr val="C00000"/>
                </a:solidFill>
              </a:rPr>
              <a:t>done</a:t>
            </a:r>
            <a:r>
              <a:rPr lang="fr-FR" sz="1200" b="0" dirty="0" smtClean="0">
                <a:solidFill>
                  <a:srgbClr val="C00000"/>
                </a:solidFill>
              </a:rPr>
              <a:t>.</a:t>
            </a:r>
            <a:endParaRPr lang="fr-FR" sz="1200" b="0" dirty="0">
              <a:solidFill>
                <a:srgbClr val="C0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Patching (Customer </a:t>
            </a:r>
            <a:r>
              <a:rPr lang="fr-FR" dirty="0" err="1"/>
              <a:t>managed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4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u="sng" dirty="0" err="1" smtClean="0">
                <a:solidFill>
                  <a:schemeClr val="accent1">
                    <a:lumMod val="75000"/>
                  </a:schemeClr>
                </a:solidFill>
              </a:rPr>
              <a:t>Tooling</a:t>
            </a:r>
            <a:r>
              <a:rPr lang="fr-FR" b="0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fr-FR" b="0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 smtClean="0"/>
          </a:p>
          <a:p>
            <a:r>
              <a:rPr lang="en-US" sz="1200" i="1" dirty="0" err="1">
                <a:solidFill>
                  <a:srgbClr val="C00000"/>
                </a:solidFill>
              </a:rPr>
              <a:t>dbnodeupdate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200" i="1" dirty="0" err="1">
                <a:solidFill>
                  <a:srgbClr val="C00000"/>
                </a:solidFill>
              </a:rPr>
              <a:t>patchmgr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two ways to update the OS, sometimes referred to in Oracle docs as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exadata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software</a:t>
            </a:r>
          </a:p>
          <a:p>
            <a:pPr marL="0" indent="0">
              <a:buNone/>
            </a:pP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the documentation seems to favor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patchmgr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does not speak of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dbnodeupdate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context 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EXACC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patching</a:t>
            </a: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must run these tools from an Oracle Linux (the VMs to be patched itself or another with SSH access to the VMs to be patched)</a:t>
            </a:r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Patching (Customer </a:t>
            </a:r>
            <a:r>
              <a:rPr lang="fr-FR" dirty="0" err="1"/>
              <a:t>managed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u="sng" dirty="0" err="1" smtClean="0">
                <a:solidFill>
                  <a:schemeClr val="accent1">
                    <a:lumMod val="75000"/>
                  </a:schemeClr>
                </a:solidFill>
              </a:rPr>
              <a:t>Tooling</a:t>
            </a:r>
            <a:r>
              <a:rPr lang="fr-FR" b="0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fr-FR" b="0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 smtClean="0"/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patchmgr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tool allows, among other things, to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fr-FR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the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and store log files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the prerequisites (ex: presence of packages not eligible for patching and requiring their removal)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a backup before patching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 NFS mounts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Relink DB and GRID Homes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Rollback when needed</a:t>
            </a:r>
            <a:endParaRPr lang="fr-FR" sz="1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Patching (Customer </a:t>
            </a:r>
            <a:r>
              <a:rPr lang="fr-FR" dirty="0" err="1"/>
              <a:t>managed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1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232949"/>
            <a:ext cx="8487448" cy="322577"/>
          </a:xfrm>
        </p:spPr>
        <p:txBody>
          <a:bodyPr/>
          <a:lstStyle/>
          <a:p>
            <a:r>
              <a:rPr lang="fr-FR" sz="1800" dirty="0" smtClean="0"/>
              <a:t>Architecture</a:t>
            </a:r>
            <a:endParaRPr lang="fr-FR" dirty="0"/>
          </a:p>
        </p:txBody>
      </p:sp>
      <p:sp>
        <p:nvSpPr>
          <p:cNvPr id="6" name="AutoShape 2" descr="https://wiki.saas.cagip.group.gca/download/attachments/41201636/image2020-12-15_13-57-50.png?version=1&amp;modificationDate=1608037071042&amp;api=v2&amp;effects=drop-shad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3" y="566812"/>
            <a:ext cx="8395698" cy="40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u="sng" dirty="0" err="1" smtClean="0">
                <a:solidFill>
                  <a:schemeClr val="accent1">
                    <a:lumMod val="75000"/>
                  </a:schemeClr>
                </a:solidFill>
              </a:rPr>
              <a:t>Procedure</a:t>
            </a:r>
            <a:r>
              <a:rPr lang="fr-FR" b="0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fr-FR" sz="1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sz="1200" b="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>
              <a:rPr lang="fr-FR" sz="1100" b="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 </a:t>
            </a:r>
            <a:r>
              <a:rPr lang="fr-FR" sz="1100" b="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steps</a:t>
            </a:r>
            <a:r>
              <a:rPr lang="fr-FR" sz="1100" b="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precheck</a:t>
            </a: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backup</a:t>
            </a: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patching</a:t>
            </a: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1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100" b="0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prerequisite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check </a:t>
            </a: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–</a:t>
            </a: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nomodify_at_prereq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option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11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fr-FR" sz="11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patchmgr 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-dbnode -precheck -</a:t>
            </a:r>
            <a:r>
              <a:rPr lang="fr-FR" sz="11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nomodify_at_prereq</a:t>
            </a:r>
          </a:p>
          <a:p>
            <a:pPr marL="0" indent="0">
              <a:buNone/>
            </a:pP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 “backup </a:t>
            </a:r>
            <a:r>
              <a:rPr lang="fr-FR" sz="11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excution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r>
              <a:rPr lang="fr-FR" sz="11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fr-FR" sz="11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patchmgr 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</a:t>
            </a:r>
            <a:r>
              <a:rPr lang="fr-FR" sz="11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dbnodes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fr-FR" sz="11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dbs_group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–</a:t>
            </a:r>
            <a:r>
              <a:rPr lang="fr-FR" sz="11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backup</a:t>
            </a:r>
          </a:p>
          <a:p>
            <a:pPr marL="0" indent="0">
              <a:buNone/>
            </a:pP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fr-FR" sz="11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</a:t>
            </a:r>
            <a:r>
              <a:rPr lang="fr-FR" sz="11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prerequisite</a:t>
            </a:r>
            <a:r>
              <a:rPr lang="fr-FR" sz="11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check 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</a:p>
          <a:p>
            <a:pPr marL="0" indent="0">
              <a:buNone/>
            </a:pPr>
            <a:r>
              <a:rPr lang="fr-FR" sz="11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fr-FR" sz="11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patchmgr 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</a:t>
            </a:r>
            <a:r>
              <a:rPr lang="fr-FR" sz="11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dbnodes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fr-FR" sz="11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dbs_group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–</a:t>
            </a:r>
            <a:r>
              <a:rPr lang="fr-FR" sz="11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precheck</a:t>
            </a:r>
          </a:p>
          <a:p>
            <a:pPr marL="0" indent="0">
              <a:buNone/>
            </a:pP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update </a:t>
            </a:r>
            <a:r>
              <a:rPr lang="fr-FR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</a:p>
          <a:p>
            <a:pPr marL="0" indent="0">
              <a:buNone/>
            </a:pP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fr-FR" sz="1100" b="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        patchmgr 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-dbnode -</a:t>
            </a:r>
            <a:r>
              <a:rPr lang="fr-FR" sz="11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dbnode_upgrade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-</a:t>
            </a:r>
            <a:r>
              <a:rPr lang="fr-FR" sz="11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nobackup</a:t>
            </a:r>
            <a:r>
              <a:rPr lang="fr-FR" sz="11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[-</a:t>
            </a:r>
            <a:r>
              <a:rPr lang="fr-FR" sz="1100" b="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rolling</a:t>
            </a:r>
            <a:r>
              <a:rPr lang="fr-FR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]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Patching (Customer </a:t>
            </a:r>
            <a:r>
              <a:rPr lang="fr-FR" dirty="0" err="1"/>
              <a:t>managed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1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6"/>
            <a:ext cx="8175309" cy="3984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0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83518"/>
            <a:ext cx="7967142" cy="4048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6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55526"/>
            <a:ext cx="7848872" cy="40361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5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34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3518"/>
            <a:ext cx="8071001" cy="4175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8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1560" y="913266"/>
            <a:ext cx="7623352" cy="3888432"/>
          </a:xfrm>
        </p:spPr>
        <p:txBody>
          <a:bodyPr/>
          <a:lstStyle/>
          <a:p>
            <a:pPr lvl="2" algn="l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good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with conclusive benchmarks</a:t>
            </a:r>
          </a:p>
          <a:p>
            <a:pPr lvl="2" algn="l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Autonomy for DBAs to adjust hardware resources as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needed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Pay-as-you-go billing</a:t>
            </a:r>
            <a:endParaRPr lang="fr-FR" sz="9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9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9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9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9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Jobs on OCI which crashes regularly and mostly related to bugs</a:t>
            </a:r>
          </a:p>
          <a:p>
            <a:pPr lvl="2" algn="l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Regular hardware problems whose resolution requires a shutdown</a:t>
            </a:r>
          </a:p>
          <a:p>
            <a:pPr lvl="2" algn="l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access to the VMs console</a:t>
            </a:r>
          </a:p>
          <a:p>
            <a:pPr lvl="2" algn="l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"There is a SR for every problem"</a:t>
            </a:r>
          </a:p>
          <a:p>
            <a:pPr lvl="2" algn="l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SLAs not always respected</a:t>
            </a:r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sz="11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sp>
        <p:nvSpPr>
          <p:cNvPr id="5" name="Plus 4"/>
          <p:cNvSpPr/>
          <p:nvPr/>
        </p:nvSpPr>
        <p:spPr>
          <a:xfrm>
            <a:off x="863588" y="1057579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Moins 5"/>
          <p:cNvSpPr/>
          <p:nvPr/>
        </p:nvSpPr>
        <p:spPr>
          <a:xfrm>
            <a:off x="863588" y="2390919"/>
            <a:ext cx="360040" cy="1440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2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483518"/>
            <a:ext cx="7488832" cy="3993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9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83518"/>
            <a:ext cx="8093056" cy="3977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1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Administration</a:t>
            </a:r>
            <a:endParaRPr lang="fr-F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7544" y="931883"/>
            <a:ext cx="8178190" cy="337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ClrTx/>
              <a:tabLst/>
            </a:pPr>
            <a:endParaRPr lang="fr-FR" altLang="fr-FR" sz="1400" b="0" dirty="0" smtClean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2 </a:t>
            </a:r>
            <a:r>
              <a:rPr lang="fr-FR" altLang="fr-FR" sz="1400" b="0" dirty="0" err="1" smtClean="0">
                <a:solidFill>
                  <a:schemeClr val="tx1"/>
                </a:solidFill>
                <a:latin typeface="Arial Unicode MS"/>
              </a:rPr>
              <a:t>physical</a:t>
            </a: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 server per EXACC </a:t>
            </a:r>
            <a:r>
              <a:rPr lang="fr-FR" altLang="fr-FR" sz="1400" b="0" dirty="0" err="1" smtClean="0">
                <a:solidFill>
                  <a:schemeClr val="tx1"/>
                </a:solidFill>
                <a:latin typeface="Arial Unicode MS"/>
              </a:rPr>
              <a:t>called</a:t>
            </a: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 DB </a:t>
            </a:r>
            <a:r>
              <a:rPr lang="fr-FR" altLang="fr-FR" sz="1400" b="0" dirty="0" err="1" smtClean="0">
                <a:solidFill>
                  <a:schemeClr val="tx1"/>
                </a:solidFill>
                <a:latin typeface="Arial Unicode MS"/>
              </a:rPr>
              <a:t>node</a:t>
            </a:r>
            <a:endParaRPr lang="fr-FR" altLang="fr-FR" sz="1400" b="0" dirty="0" smtClean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pPr fontAlgn="base"/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One VM per DB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node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(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except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for Non-PROD)</a:t>
            </a:r>
          </a:p>
          <a:p>
            <a:pPr marR="0" lvl="0" fontAlgn="base">
              <a:buClrTx/>
              <a:tabLst/>
            </a:pPr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r>
              <a:rPr lang="fr-FR" altLang="fr-FR" sz="1400" b="0" dirty="0" err="1" smtClean="0">
                <a:solidFill>
                  <a:schemeClr val="tx1"/>
                </a:solidFill>
                <a:latin typeface="Arial Unicode MS"/>
              </a:rPr>
              <a:t>Each</a:t>
            </a: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DomU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contains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one or more instances </a:t>
            </a:r>
            <a:endParaRPr lang="fr-FR" altLang="fr-FR" sz="1400" b="0" dirty="0" smtClean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There is a local RAC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between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the </a:t>
            </a:r>
            <a:r>
              <a:rPr lang="fr-FR" altLang="fr-FR" sz="1400" b="0" dirty="0" err="1" smtClean="0">
                <a:solidFill>
                  <a:schemeClr val="tx1"/>
                </a:solidFill>
                <a:latin typeface="Arial Unicode MS"/>
              </a:rPr>
              <a:t>DomU</a:t>
            </a: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(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within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the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same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EXACC) </a:t>
            </a:r>
            <a:endParaRPr lang="fr-FR" altLang="fr-FR" sz="1400" b="0" dirty="0" smtClean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Active Data-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Guard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replication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between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the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two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production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ExaCCs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</a:t>
            </a:r>
          </a:p>
          <a:p>
            <a:pPr marR="0" lvl="0" fontAlgn="base">
              <a:buClrTx/>
              <a:tabLst/>
            </a:pPr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endParaRPr lang="fr-FR" altLang="fr-FR" sz="1400" b="0" dirty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Oracle manages the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lower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layers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(hardware,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storage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, 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virtualization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 on DB Nodes) </a:t>
            </a:r>
          </a:p>
          <a:p>
            <a:pPr marR="0" lvl="0" fontAlgn="base">
              <a:buClrTx/>
              <a:tabLst/>
            </a:pPr>
            <a:endParaRPr lang="fr-FR" altLang="fr-FR" sz="1400" b="0" dirty="0" smtClean="0">
              <a:solidFill>
                <a:schemeClr val="tx1"/>
              </a:solidFill>
              <a:latin typeface="Arial Unicode MS"/>
            </a:endParaRPr>
          </a:p>
          <a:p>
            <a:pPr marR="0" lvl="0" fontAlgn="base">
              <a:buClrTx/>
              <a:tabLst/>
            </a:pP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CA-GIP 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manages </a:t>
            </a:r>
            <a:r>
              <a:rPr lang="fr-FR" altLang="fr-FR" sz="1400" b="0" dirty="0" err="1" smtClean="0">
                <a:solidFill>
                  <a:schemeClr val="tx1"/>
                </a:solidFill>
                <a:latin typeface="Arial Unicode MS"/>
              </a:rPr>
              <a:t>databases</a:t>
            </a:r>
            <a:r>
              <a:rPr lang="fr-FR" altLang="fr-FR" sz="1400" b="0" dirty="0" smtClean="0">
                <a:solidFill>
                  <a:schemeClr val="tx1"/>
                </a:solidFill>
                <a:latin typeface="Arial Unicode MS"/>
              </a:rPr>
              <a:t>: 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VM (</a:t>
            </a:r>
            <a:r>
              <a:rPr lang="fr-FR" altLang="fr-FR" sz="1400" b="0" dirty="0" err="1">
                <a:solidFill>
                  <a:schemeClr val="tx1"/>
                </a:solidFill>
                <a:latin typeface="Arial Unicode MS"/>
              </a:rPr>
              <a:t>DomU</a:t>
            </a:r>
            <a:r>
              <a:rPr lang="fr-FR" altLang="fr-FR" sz="1400" b="0" dirty="0">
                <a:solidFill>
                  <a:schemeClr val="tx1"/>
                </a:solidFill>
                <a:latin typeface="Arial Unicode MS"/>
              </a:rPr>
              <a:t>) + DB instances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7</a:t>
            </a:fld>
            <a:endParaRPr lang="fr-FR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14137"/>
              </p:ext>
            </p:extLst>
          </p:nvPr>
        </p:nvGraphicFramePr>
        <p:xfrm>
          <a:off x="569488" y="1059582"/>
          <a:ext cx="2383752" cy="1076960"/>
        </p:xfrm>
        <a:graphic>
          <a:graphicData uri="http://schemas.openxmlformats.org/drawingml/2006/table">
            <a:tbl>
              <a:tblPr/>
              <a:tblGrid>
                <a:gridCol w="1354138">
                  <a:extLst>
                    <a:ext uri="{9D8B030D-6E8A-4147-A177-3AD203B41FA5}">
                      <a16:colId xmlns:a16="http://schemas.microsoft.com/office/drawing/2014/main" val="88391212"/>
                    </a:ext>
                  </a:extLst>
                </a:gridCol>
                <a:gridCol w="1029614">
                  <a:extLst>
                    <a:ext uri="{9D8B030D-6E8A-4147-A177-3AD203B41FA5}">
                      <a16:colId xmlns:a16="http://schemas.microsoft.com/office/drawing/2014/main" val="834047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lp259exa0101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10.112.106.150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20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lp259exa0101-admin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10.246.70.60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21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lp259exa0201       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10.112.106.152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0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lp259exa0201-admin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10.246.70.61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68269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569488" y="699542"/>
            <a:ext cx="119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PROD</a:t>
            </a:r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254"/>
              </p:ext>
            </p:extLst>
          </p:nvPr>
        </p:nvGraphicFramePr>
        <p:xfrm>
          <a:off x="532064" y="2934950"/>
          <a:ext cx="2383752" cy="1076960"/>
        </p:xfrm>
        <a:graphic>
          <a:graphicData uri="http://schemas.openxmlformats.org/drawingml/2006/table">
            <a:tbl>
              <a:tblPr/>
              <a:tblGrid>
                <a:gridCol w="1354138">
                  <a:extLst>
                    <a:ext uri="{9D8B030D-6E8A-4147-A177-3AD203B41FA5}">
                      <a16:colId xmlns:a16="http://schemas.microsoft.com/office/drawing/2014/main" val="88391212"/>
                    </a:ext>
                  </a:extLst>
                </a:gridCol>
                <a:gridCol w="1029614">
                  <a:extLst>
                    <a:ext uri="{9D8B030D-6E8A-4147-A177-3AD203B41FA5}">
                      <a16:colId xmlns:a16="http://schemas.microsoft.com/office/drawing/2014/main" val="834047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effectLst/>
                          <a:latin typeface="Calibri" panose="020F0502020204030204" pitchFamily="34" charset="0"/>
                        </a:rPr>
                        <a:t>lp259exa0102       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</a:rPr>
                        <a:t>10.112.106.160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20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lp259exa0102-admin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10.246.70.62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21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lp259exa0202       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10.112.106.162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0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lp259exa0202-admin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10.246.70.63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68269"/>
                  </a:ext>
                </a:extLst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532064" y="2574910"/>
            <a:ext cx="202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PROD DRP</a:t>
            </a:r>
            <a:endParaRPr lang="fr-FR" dirty="0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81642"/>
              </p:ext>
            </p:extLst>
          </p:nvPr>
        </p:nvGraphicFramePr>
        <p:xfrm>
          <a:off x="4132464" y="990734"/>
          <a:ext cx="2383752" cy="1076960"/>
        </p:xfrm>
        <a:graphic>
          <a:graphicData uri="http://schemas.openxmlformats.org/drawingml/2006/table">
            <a:tbl>
              <a:tblPr/>
              <a:tblGrid>
                <a:gridCol w="1354138">
                  <a:extLst>
                    <a:ext uri="{9D8B030D-6E8A-4147-A177-3AD203B41FA5}">
                      <a16:colId xmlns:a16="http://schemas.microsoft.com/office/drawing/2014/main" val="88391212"/>
                    </a:ext>
                  </a:extLst>
                </a:gridCol>
                <a:gridCol w="1029614">
                  <a:extLst>
                    <a:ext uri="{9D8B030D-6E8A-4147-A177-3AD203B41FA5}">
                      <a16:colId xmlns:a16="http://schemas.microsoft.com/office/drawing/2014/main" val="834047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lr259exa0001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10.112.107.150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20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lr259exa0001-admin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10.246.70.64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21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lr259exa0002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10.112.107.152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0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lr259exa0002-admin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10.246.70.65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68269"/>
                  </a:ext>
                </a:extLst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4132464" y="630694"/>
            <a:ext cx="209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UAT (Recette) 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63370"/>
              </p:ext>
            </p:extLst>
          </p:nvPr>
        </p:nvGraphicFramePr>
        <p:xfrm>
          <a:off x="4132464" y="2944242"/>
          <a:ext cx="2743792" cy="1076960"/>
        </p:xfrm>
        <a:graphic>
          <a:graphicData uri="http://schemas.openxmlformats.org/drawingml/2006/table">
            <a:tbl>
              <a:tblPr/>
              <a:tblGrid>
                <a:gridCol w="1617440">
                  <a:extLst>
                    <a:ext uri="{9D8B030D-6E8A-4147-A177-3AD203B41FA5}">
                      <a16:colId xmlns:a16="http://schemas.microsoft.com/office/drawing/2014/main" val="88391212"/>
                    </a:ext>
                  </a:extLst>
                </a:gridCol>
                <a:gridCol w="1126352">
                  <a:extLst>
                    <a:ext uri="{9D8B030D-6E8A-4147-A177-3AD203B41FA5}">
                      <a16:colId xmlns:a16="http://schemas.microsoft.com/office/drawing/2014/main" val="8340471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rgbClr val="312D2A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ld000exa0001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rgbClr val="312D2A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10.240.124.100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20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rgbClr val="312D2A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ld000exa0001-admin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rgbClr val="312D2A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10.246.70.67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213875"/>
                  </a:ext>
                </a:extLst>
              </a:tr>
              <a:tr h="13866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rgbClr val="312D2A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ld000exa0002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rgbClr val="312D2A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10.240.124.102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03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 dirty="0">
                          <a:solidFill>
                            <a:srgbClr val="312D2A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ld000exa0002-admin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kern="1200" dirty="0">
                          <a:solidFill>
                            <a:srgbClr val="312D2A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10.246.70.68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68269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4132464" y="2574910"/>
            <a:ext cx="180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 cluster</a:t>
            </a:r>
            <a:endParaRPr lang="fr-FR" dirty="0"/>
          </a:p>
        </p:txBody>
      </p:sp>
      <p:sp>
        <p:nvSpPr>
          <p:cNvPr id="18" name="Titre 3"/>
          <p:cNvSpPr>
            <a:spLocks noGrp="1"/>
          </p:cNvSpPr>
          <p:nvPr>
            <p:ph type="title"/>
          </p:nvPr>
        </p:nvSpPr>
        <p:spPr>
          <a:xfrm>
            <a:off x="539552" y="232949"/>
            <a:ext cx="8487448" cy="322577"/>
          </a:xfrm>
        </p:spPr>
        <p:txBody>
          <a:bodyPr/>
          <a:lstStyle/>
          <a:p>
            <a:r>
              <a:rPr lang="fr-FR" sz="1800" dirty="0" smtClean="0"/>
              <a:t>Virtual machines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1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8812"/>
            <a:ext cx="7957343" cy="4572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0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1E2A-2AE4-4AE9-A5FF-468BE27EC277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7534"/>
            <a:ext cx="8415891" cy="3936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èle_CA_16-9">
  <a:themeElements>
    <a:clrScheme name="CA PPT">
      <a:dk1>
        <a:sysClr val="windowText" lastClr="000000"/>
      </a:dk1>
      <a:lt1>
        <a:sysClr val="window" lastClr="FFFFFF"/>
      </a:lt1>
      <a:dk2>
        <a:srgbClr val="ED1B2F"/>
      </a:dk2>
      <a:lt2>
        <a:srgbClr val="96CA12"/>
      </a:lt2>
      <a:accent1>
        <a:srgbClr val="006A4E"/>
      </a:accent1>
      <a:accent2>
        <a:srgbClr val="BEC9D3"/>
      </a:accent2>
      <a:accent3>
        <a:srgbClr val="7E93A5"/>
      </a:accent3>
      <a:accent4>
        <a:srgbClr val="487697"/>
      </a:accent4>
      <a:accent5>
        <a:srgbClr val="00805F"/>
      </a:accent5>
      <a:accent6>
        <a:srgbClr val="009597"/>
      </a:accent6>
      <a:hlink>
        <a:srgbClr val="000000"/>
      </a:hlink>
      <a:folHlink>
        <a:srgbClr val="000000"/>
      </a:folHlink>
    </a:clrScheme>
    <a:fontScheme name="ARIAL -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16-9_CAGIP_C2_INTERNE.potx" id="{6CE0C216-FC66-4B9D-87B7-1ACD7CC5D0D5}" vid="{DAF4D291-1853-4EF1-9891-4B7C407CBB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AD8F0A17657408023DF6433B3EDF0" ma:contentTypeVersion="0" ma:contentTypeDescription="Crée un document." ma:contentTypeScope="" ma:versionID="fcd470b34e90dbf5da050f2ae3d10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95B94F-F258-4E42-82AC-EF83A57E39C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3311F3-DBDF-4EB8-933E-A2EFD0FC63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6FC9DD-194B-4C7C-B503-C21C0B65E5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Modele_PPT_16-9_CAGIP_C2_INTERNE</Template>
  <TotalTime>4955</TotalTime>
  <Words>1229</Words>
  <Application>Microsoft Office PowerPoint</Application>
  <PresentationFormat>Affichage à l'écran (16:9)</PresentationFormat>
  <Paragraphs>355</Paragraphs>
  <Slides>35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Arial Unicode MS</vt:lpstr>
      <vt:lpstr>Calibri</vt:lpstr>
      <vt:lpstr>Wingdings</vt:lpstr>
      <vt:lpstr>2_Modèle_CA_16-9</vt:lpstr>
      <vt:lpstr>Data Factory #3 – data warehouse</vt:lpstr>
      <vt:lpstr>Definition:</vt:lpstr>
      <vt:lpstr>Architecture</vt:lpstr>
      <vt:lpstr>Présentation PowerPoint</vt:lpstr>
      <vt:lpstr>Présentation PowerPoint</vt:lpstr>
      <vt:lpstr>Administration</vt:lpstr>
      <vt:lpstr>Virtual machines</vt:lpstr>
      <vt:lpstr>Présentation PowerPoint</vt:lpstr>
      <vt:lpstr>Présentation PowerPoint</vt:lpstr>
      <vt:lpstr>Maintenance frequency</vt:lpstr>
      <vt:lpstr>Server’s Access</vt:lpstr>
      <vt:lpstr>Server’s Access</vt:lpstr>
      <vt:lpstr>Server’s Access (opc account)</vt:lpstr>
      <vt:lpstr>Server’s Access (opc account)</vt:lpstr>
      <vt:lpstr>Server’s Access (opc account)</vt:lpstr>
      <vt:lpstr>Backup</vt:lpstr>
      <vt:lpstr>Monitoring &amp; Incident management</vt:lpstr>
      <vt:lpstr>MOS Access (My Oracle Support)</vt:lpstr>
      <vt:lpstr>Oracle Cloud Infrastructure Access (OCI) </vt:lpstr>
      <vt:lpstr>Accès à la console Oracle Cloud Infrastructure (OCI) </vt:lpstr>
      <vt:lpstr>Accès à la console Oracle Cloud Infrastructure (OCI) </vt:lpstr>
      <vt:lpstr>Accès à la console Oracle Cloud Infrastructure (OCI) </vt:lpstr>
      <vt:lpstr>Présentation PowerPoint</vt:lpstr>
      <vt:lpstr>Patching (Oracle managed) </vt:lpstr>
      <vt:lpstr>Patching (Oracle managed)</vt:lpstr>
      <vt:lpstr>Patching (Customer managed) </vt:lpstr>
      <vt:lpstr>Patching (Customer managed) </vt:lpstr>
      <vt:lpstr>Patching (Customer managed) </vt:lpstr>
      <vt:lpstr>Patching (Customer managed) </vt:lpstr>
      <vt:lpstr>Patching (Customer managed) </vt:lpstr>
      <vt:lpstr>Présentation PowerPoint</vt:lpstr>
      <vt:lpstr>Présentation PowerPoint</vt:lpstr>
      <vt:lpstr>Présentation PowerPoint</vt:lpstr>
      <vt:lpstr>Présentation PowerPoint</vt:lpstr>
      <vt:lpstr>Feedback</vt:lpstr>
    </vt:vector>
  </TitlesOfParts>
  <Company>SILCA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slim.griri-prestataire@ca-gip.fr</dc:creator>
  <cp:lastModifiedBy>GRIRI-PRESTATAIRE Slim (CA-GIP)</cp:lastModifiedBy>
  <cp:revision>234</cp:revision>
  <cp:lastPrinted>2018-09-19T11:44:47Z</cp:lastPrinted>
  <dcterms:created xsi:type="dcterms:W3CDTF">2019-01-09T15:47:55Z</dcterms:created>
  <dcterms:modified xsi:type="dcterms:W3CDTF">2020-12-15T13:00:51Z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0x0101006C8AD8F0A17657408023DF6433B3EDF0</vt:lpwstr>
  </property>
  <property fmtid="{D5CDD505-2E9C-101B-9397-08002B2CF9AE}" pid="3" name="CINTaxonomyKeywords">
    <vt:lpwstr>119;#Doc-outilscom|0ebcb0ad-eb9d-43c2-aa47-12506865c10b;#123;#Docs-outilscom-modeles|92d41da3-47cc-4aee-97ed-c58cd5f7664f</vt:lpwstr>
  </property>
</Properties>
</file>