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3" r:id="rId2"/>
    <p:sldMasterId id="2147483690" r:id="rId3"/>
    <p:sldMasterId id="214748369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8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97"/>
    <a:srgbClr val="0E1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75" autoAdjust="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7FC3047-8BC5-447F-8637-AA417937AD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3DF70E-134E-4F17-BF15-A31E0A425A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BDA55-7CBD-4123-8A9E-30AA3D7A9896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1FF280-FD97-44F9-9035-541314C34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8808BD-65BD-4336-A3F2-E2C2A32C0D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98439-A425-4340-9811-8CB32256C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35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0B54-B498-4DC0-90E2-E4C4DFE9BCCA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BD9EF-1AA2-4759-8280-CF59376D3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8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4A377-C4E7-474E-AF9C-C0C1512C4B4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94207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30B45F-AEDD-411B-9BBC-1B13EFED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470" y="731743"/>
            <a:ext cx="5580000" cy="2414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B55D30E-725C-43C0-B80E-301FBBB3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0" y="3056037"/>
            <a:ext cx="5580000" cy="2340000"/>
          </a:xfrm>
          <a:prstGeom prst="rect">
            <a:avLst/>
          </a:prstGeom>
        </p:spPr>
        <p:txBody>
          <a:bodyPr anchor="t"/>
          <a:lstStyle>
            <a:lvl1pPr marL="0" indent="0" algn="l" defTabSz="360000">
              <a:lnSpc>
                <a:spcPct val="85000"/>
              </a:lnSpc>
              <a:buNone/>
              <a:tabLst/>
              <a:defRPr sz="4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175086-68EB-4950-BC23-A9DFECDDDE2E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EBD69E8-80FD-47C1-BDE7-EA2480CCC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7047" y="4850022"/>
            <a:ext cx="2393282" cy="11881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72585C-96CC-4795-A8D0-1798C1F81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007" y="730981"/>
            <a:ext cx="5163312" cy="5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21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08/05/2022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FC3A1B9-30C4-48D2-B7F7-2DF55BFB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rgbClr val="009597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0E5D6B6E-8133-4B1A-BEF3-EFCB7E76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41322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08/05/2022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B846008-EFE2-47B0-B7F8-92425D08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21BC1F89-C2D8-4D79-A074-D1E96076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8970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08/05/2022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5FC3739-6580-437B-BB6C-2BEBC455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CDC6644B-0360-460D-9EF4-F3DCCFB27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89741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08/05/2022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DAF8C55-0057-4940-9BB0-E98F0CC0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1517642-9DBD-477E-8C28-566596E6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7838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08/05/2022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5B6FE49-74B6-4DA2-BFEB-6DB07B4E0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A5BA546-1879-432B-A158-FCB2E80D2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899600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08/05/2022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99899B9-33CA-4CD3-9698-CE0BE895C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2C5454A-260A-4934-BAB6-001AFB71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5626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08/05/2022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CC8D299-D7F3-4B91-9D6F-999B50A0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1BEA130-0337-41B4-A954-F635A5584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5066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9997" y="2124916"/>
            <a:ext cx="10800000" cy="432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657475"/>
            <a:ext cx="10800000" cy="32531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84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9997" y="2124916"/>
            <a:ext cx="6480000" cy="720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993651"/>
            <a:ext cx="6480000" cy="29169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5B4A068C-20AD-4FFB-9C49-0DC3A94E5C5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389157" y="2125662"/>
            <a:ext cx="4130841" cy="3784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64631C5-7305-42A4-8D65-5C4C808F3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B38D5601-3298-4366-8A8C-7CA131EB5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563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7D94D00-328F-462D-A767-108EAF86E58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719997" y="1819655"/>
            <a:ext cx="10800000" cy="4090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B6542A8-9842-4351-9A88-AB9CCBCB5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9B4AD3B-858F-48FF-B2D8-CB247CF7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31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4A377-C4E7-474E-AF9C-C0C1512C4B4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94207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30B45F-AEDD-411B-9BBC-1B13EFED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470" y="731743"/>
            <a:ext cx="5580000" cy="2414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4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B55D30E-725C-43C0-B80E-301FBBB3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0" y="3056037"/>
            <a:ext cx="5580000" cy="2340000"/>
          </a:xfrm>
          <a:prstGeom prst="rect">
            <a:avLst/>
          </a:prstGeom>
        </p:spPr>
        <p:txBody>
          <a:bodyPr anchor="t"/>
          <a:lstStyle>
            <a:lvl1pPr marL="0" indent="0" algn="l" defTabSz="360000">
              <a:lnSpc>
                <a:spcPct val="85000"/>
              </a:lnSpc>
              <a:buNone/>
              <a:tabLst/>
              <a:defRPr sz="4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175086-68EB-4950-BC23-A9DFECDDDE2E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CC548B93-44E5-4401-BB3E-7E457EE58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7047" y="4850022"/>
            <a:ext cx="2393282" cy="11881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18BE8A1-C5F4-483F-B049-0C073D3C22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007" y="730981"/>
            <a:ext cx="5163312" cy="5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61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uvertu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4A377-C4E7-474E-AF9C-C0C1512C4B4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92800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30B45F-AEDD-411B-9BBC-1B13EFED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460800"/>
            <a:ext cx="10980000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B55D30E-725C-43C0-B80E-301FBBB3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890800"/>
            <a:ext cx="10980000" cy="234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5F25D88-16F6-4D3B-8C17-BA11C25DC62C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0F4A207-D769-4581-9483-6D034C089B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7047" y="4850022"/>
            <a:ext cx="2393282" cy="11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A-GIP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0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CA-GIP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7F0AB0A-C9FA-45B0-86A1-5CDFA0830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CA-GIP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7EE8522-75A5-4CD5-9564-BFAD684CB0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A-GIP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26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CA-GIP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7F0AB0A-C9FA-45B0-86A1-5CDFA0830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CA-GIP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7EE8522-75A5-4CD5-9564-BFAD684CB0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AF1617-1922-47D2-9D0D-C966F5A1F5ED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AAEDF17-B1C9-4192-B8B4-B58F82AB9E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5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4EA89F-29ED-4EEB-8879-CEE8214503FB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rgbClr val="0E18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id="{4FAAE389-5621-4F80-82D4-15A20279D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5EAE28A2-1AC7-4074-A01D-7DC896E0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C2B831D-7D91-4979-A7E7-3460DCCA1D8B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34ACC9A8-F12B-4B88-B12F-C42B0E0BCFF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C4912D25-7955-4E73-A3E6-6DF9C52450B2}"/>
              </a:ext>
            </a:extLst>
          </p:cNvPr>
          <p:cNvSpPr txBox="1">
            <a:spLocks/>
          </p:cNvSpPr>
          <p:nvPr userDrawn="1"/>
        </p:nvSpPr>
        <p:spPr>
          <a:xfrm>
            <a:off x="6631748" y="3237580"/>
            <a:ext cx="2860522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solidFill>
                  <a:schemeClr val="bg1"/>
                </a:solidFill>
              </a:rPr>
              <a:t>Ca-gip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34598A45-B7DE-4EC3-BD2E-38D51829BA56}"/>
              </a:ext>
            </a:extLst>
          </p:cNvPr>
          <p:cNvSpPr txBox="1">
            <a:spLocks/>
          </p:cNvSpPr>
          <p:nvPr userDrawn="1"/>
        </p:nvSpPr>
        <p:spPr>
          <a:xfrm>
            <a:off x="2453600" y="2554245"/>
            <a:ext cx="6253078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solidFill>
                  <a:schemeClr val="bg1"/>
                </a:solidFill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500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88" r:id="rId2"/>
    <p:sldLayoutId id="2147483689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AF1617-1922-47D2-9D0D-C966F5A1F5ED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AAEDF17-B1C9-4192-B8B4-B58F82AB9E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F7A39A-4264-4A6C-ABAA-36D53AF39580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rgbClr val="0E18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9F0D695-C0A6-4F36-8FD6-C79EB1ABC9BA}"/>
              </a:ext>
            </a:extLst>
          </p:cNvPr>
          <p:cNvSpPr txBox="1">
            <a:spLocks/>
          </p:cNvSpPr>
          <p:nvPr userDrawn="1"/>
        </p:nvSpPr>
        <p:spPr>
          <a:xfrm>
            <a:off x="2364200" y="2320467"/>
            <a:ext cx="2860522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solidFill>
                  <a:schemeClr val="bg1"/>
                </a:solidFill>
              </a:rPr>
              <a:t>Ca-gip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FA5D1EB-0C85-4A30-8D7C-8710B0FE7285}"/>
              </a:ext>
            </a:extLst>
          </p:cNvPr>
          <p:cNvSpPr txBox="1">
            <a:spLocks/>
          </p:cNvSpPr>
          <p:nvPr userDrawn="1"/>
        </p:nvSpPr>
        <p:spPr>
          <a:xfrm>
            <a:off x="3664206" y="3071080"/>
            <a:ext cx="6253078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err="1">
                <a:solidFill>
                  <a:schemeClr val="bg1"/>
                </a:solidFill>
              </a:rPr>
              <a:t>presentation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2" r:id="rId2"/>
    <p:sldLayoutId id="2147483693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AF1617-1922-47D2-9D0D-C966F5A1F5ED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AAEDF17-B1C9-4192-B8B4-B58F82AB9E9A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8F2FAC1-1BBF-4E58-A048-93DEFA4FD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Yershki,Fabien,thibaut,francis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E91F614-89FB-4354-B5E3-ECD766CDC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guard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39DC37C8-E3C2-460E-BE9C-8E2113D4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69" y="3272589"/>
            <a:ext cx="5801109" cy="2037348"/>
          </a:xfrm>
        </p:spPr>
        <p:txBody>
          <a:bodyPr/>
          <a:lstStyle/>
          <a:p>
            <a:r>
              <a:rPr lang="fr-FR" sz="3500" dirty="0" err="1"/>
              <a:t>Securing</a:t>
            </a:r>
            <a:r>
              <a:rPr lang="fr-FR" sz="3500" dirty="0"/>
              <a:t> service </a:t>
            </a:r>
            <a:r>
              <a:rPr lang="fr-FR" sz="3500" dirty="0" err="1"/>
              <a:t>guard</a:t>
            </a:r>
            <a:r>
              <a:rPr lang="fr-FR" sz="3500" dirty="0"/>
              <a:t> clusters</a:t>
            </a:r>
          </a:p>
        </p:txBody>
      </p:sp>
    </p:spTree>
    <p:extLst>
      <p:ext uri="{BB962C8B-B14F-4D97-AF65-F5344CB8AC3E}">
        <p14:creationId xmlns:p14="http://schemas.microsoft.com/office/powerpoint/2010/main" val="106588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95D0A8-957D-4F3A-AC1D-9FF02A2B1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760198"/>
            <a:ext cx="10800000" cy="3253130"/>
          </a:xfrm>
        </p:spPr>
        <p:txBody>
          <a:bodyPr/>
          <a:lstStyle/>
          <a:p>
            <a:pPr algn="ctr"/>
            <a:r>
              <a:rPr lang="fr-FR" sz="4000" dirty="0"/>
              <a:t>Migration of MDADM to LVM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9549B7E-F6D3-4333-9E66-56332D04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304" y="1058093"/>
            <a:ext cx="10800000" cy="900000"/>
          </a:xfrm>
        </p:spPr>
        <p:txBody>
          <a:bodyPr/>
          <a:lstStyle/>
          <a:p>
            <a:r>
              <a:rPr lang="fr-FR" dirty="0"/>
              <a:t>Fabien zimmer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EFF0DA-0823-476D-8D25-ED2D4D733A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3F1445-8037-40AC-A91E-750751001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85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95D0A8-957D-4F3A-AC1D-9FF02A2B1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760197"/>
            <a:ext cx="10911562" cy="2618047"/>
          </a:xfrm>
        </p:spPr>
        <p:txBody>
          <a:bodyPr/>
          <a:lstStyle/>
          <a:p>
            <a:pPr marL="571500" indent="-571500" algn="ctr">
              <a:buFontTx/>
              <a:buChar char="-"/>
            </a:pPr>
            <a:r>
              <a:rPr lang="fr-FR" sz="4000" dirty="0"/>
              <a:t>Quorum migration on redhat8</a:t>
            </a:r>
          </a:p>
          <a:p>
            <a:pPr marL="571500" indent="-571500" algn="ctr">
              <a:buFontTx/>
              <a:buChar char="-"/>
            </a:pPr>
            <a:endParaRPr lang="fr-FR" sz="4000" dirty="0"/>
          </a:p>
          <a:p>
            <a:pPr algn="ctr"/>
            <a:endParaRPr lang="fr-FR" sz="4000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9549B7E-F6D3-4333-9E66-56332D04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304" y="1058093"/>
            <a:ext cx="10800000" cy="900000"/>
          </a:xfrm>
        </p:spPr>
        <p:txBody>
          <a:bodyPr/>
          <a:lstStyle/>
          <a:p>
            <a:r>
              <a:rPr lang="fr-FR" dirty="0"/>
              <a:t>Francis </a:t>
            </a:r>
            <a:r>
              <a:rPr lang="fr-FR" dirty="0" err="1"/>
              <a:t>fachinan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EFF0DA-0823-476D-8D25-ED2D4D733A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3F1445-8037-40AC-A91E-750751001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95D0A8-957D-4F3A-AC1D-9FF02A2B1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760197"/>
            <a:ext cx="10911562" cy="2618047"/>
          </a:xfrm>
        </p:spPr>
        <p:txBody>
          <a:bodyPr/>
          <a:lstStyle/>
          <a:p>
            <a:pPr marL="571500" indent="-571500" algn="ctr">
              <a:buFontTx/>
              <a:buChar char="-"/>
            </a:pPr>
            <a:r>
              <a:rPr lang="fr-FR" sz="4000" dirty="0"/>
              <a:t>Script reboot for package management</a:t>
            </a:r>
          </a:p>
          <a:p>
            <a:pPr marL="571500" indent="-571500" algn="ctr">
              <a:buFontTx/>
              <a:buChar char="-"/>
            </a:pPr>
            <a:r>
              <a:rPr lang="fr-FR" sz="4000" dirty="0"/>
              <a:t>Plugin </a:t>
            </a:r>
            <a:r>
              <a:rPr lang="fr-FR" sz="4000" dirty="0" err="1"/>
              <a:t>zabbix</a:t>
            </a:r>
            <a:r>
              <a:rPr lang="fr-FR" sz="4000" dirty="0"/>
              <a:t> for monitoring</a:t>
            </a:r>
          </a:p>
          <a:p>
            <a:pPr marL="571500" indent="-571500" algn="ctr">
              <a:buFontTx/>
              <a:buChar char="-"/>
            </a:pPr>
            <a:r>
              <a:rPr lang="fr-FR" sz="4000" dirty="0" err="1"/>
              <a:t>Adding</a:t>
            </a:r>
            <a:r>
              <a:rPr lang="fr-FR" sz="4000" dirty="0"/>
              <a:t> RAM for PSI</a:t>
            </a:r>
          </a:p>
          <a:p>
            <a:pPr marL="571500" indent="-571500" algn="ctr">
              <a:buFontTx/>
              <a:buChar char="-"/>
            </a:pPr>
            <a:endParaRPr lang="fr-FR" sz="4000" dirty="0"/>
          </a:p>
          <a:p>
            <a:pPr algn="ctr"/>
            <a:endParaRPr lang="fr-FR" sz="4000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9549B7E-F6D3-4333-9E66-56332D04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304" y="1058093"/>
            <a:ext cx="10800000" cy="900000"/>
          </a:xfrm>
        </p:spPr>
        <p:txBody>
          <a:bodyPr/>
          <a:lstStyle/>
          <a:p>
            <a:r>
              <a:rPr lang="fr-FR" dirty="0"/>
              <a:t>Thibaut Cache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EFF0DA-0823-476D-8D25-ED2D4D733A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3F1445-8037-40AC-A91E-750751001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7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1475B-1860-4269-9502-E1ED8141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411" y="1654755"/>
            <a:ext cx="10934526" cy="4248740"/>
          </a:xfrm>
        </p:spPr>
        <p:txBody>
          <a:bodyPr/>
          <a:lstStyle/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2AFB3F8-88A7-4D69-8A52-45D00774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85" y="1529929"/>
            <a:ext cx="10843230" cy="1465438"/>
          </a:xfrm>
        </p:spPr>
        <p:txBody>
          <a:bodyPr/>
          <a:lstStyle/>
          <a:p>
            <a:pPr algn="ctr"/>
            <a:r>
              <a:rPr lang="fr-FR" dirty="0"/>
              <a:t>End of </a:t>
            </a:r>
            <a:r>
              <a:rPr lang="fr-FR" dirty="0" err="1"/>
              <a:t>presentation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49BA5-1C67-4899-A6FD-68896B94F0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44200-2B2E-471A-8D8E-3847F419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5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1475B-1860-4269-9502-E1ED8141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411" y="1654755"/>
            <a:ext cx="10800000" cy="35484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/>
              <a:t>Introduction of service </a:t>
            </a:r>
            <a:r>
              <a:rPr lang="fr-FR" sz="2500" dirty="0" err="1"/>
              <a:t>guard</a:t>
            </a:r>
            <a:r>
              <a:rPr lang="fr-FR" sz="2500" dirty="0"/>
              <a:t> </a:t>
            </a:r>
          </a:p>
          <a:p>
            <a:endParaRPr lang="fr-F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 err="1"/>
              <a:t>Problems</a:t>
            </a:r>
            <a:r>
              <a:rPr lang="fr-FR" sz="2500" dirty="0"/>
              <a:t> </a:t>
            </a:r>
            <a:r>
              <a:rPr lang="fr-FR" sz="2500" dirty="0" err="1"/>
              <a:t>identified</a:t>
            </a:r>
            <a:endParaRPr lang="fr-FR" sz="2500" dirty="0"/>
          </a:p>
          <a:p>
            <a:endParaRPr lang="fr-F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/>
              <a:t>Actions to </a:t>
            </a:r>
            <a:r>
              <a:rPr lang="fr-FR" sz="2500" dirty="0" err="1"/>
              <a:t>resolve</a:t>
            </a:r>
            <a:r>
              <a:rPr lang="fr-FR" sz="2500" dirty="0"/>
              <a:t> </a:t>
            </a:r>
            <a:r>
              <a:rPr lang="fr-FR" sz="2500" dirty="0" err="1"/>
              <a:t>problems</a:t>
            </a:r>
            <a:endParaRPr lang="fr-FR" sz="2500" dirty="0"/>
          </a:p>
          <a:p>
            <a:endParaRPr lang="fr-F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 err="1"/>
              <a:t>Load</a:t>
            </a:r>
            <a:r>
              <a:rPr lang="fr-FR" sz="2500" dirty="0"/>
              <a:t> and deadlines of the </a:t>
            </a:r>
            <a:r>
              <a:rPr lang="fr-FR" sz="2500" dirty="0" err="1"/>
              <a:t>project</a:t>
            </a:r>
            <a:endParaRPr lang="fr-FR" sz="2500" dirty="0"/>
          </a:p>
          <a:p>
            <a:endParaRPr lang="fr-F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/>
              <a:t>Division of </a:t>
            </a:r>
            <a:r>
              <a:rPr lang="fr-FR" sz="2500" dirty="0" err="1"/>
              <a:t>task</a:t>
            </a:r>
            <a:r>
              <a:rPr lang="fr-FR" sz="2500" dirty="0"/>
              <a:t> </a:t>
            </a:r>
            <a:r>
              <a:rPr lang="fr-FR" sz="2500" dirty="0" err="1"/>
              <a:t>between</a:t>
            </a:r>
            <a:r>
              <a:rPr lang="fr-FR" sz="2500" dirty="0"/>
              <a:t> stakeholders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2AFB3F8-88A7-4D69-8A52-45D00774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49BA5-1C67-4899-A6FD-68896B94F0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44200-2B2E-471A-8D8E-3847F419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707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1475B-1860-4269-9502-E1ED8141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411" y="1654755"/>
            <a:ext cx="10800000" cy="3548489"/>
          </a:xfrm>
        </p:spPr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Applications running on servers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High </a:t>
            </a:r>
            <a:r>
              <a:rPr lang="fr-FR" sz="2500" dirty="0" err="1"/>
              <a:t>availability</a:t>
            </a:r>
            <a:endParaRPr lang="fr-FR" sz="25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500" dirty="0" err="1"/>
              <a:t>Load</a:t>
            </a:r>
            <a:r>
              <a:rPr lang="fr-FR" sz="2500" dirty="0"/>
              <a:t> balancing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2AFB3F8-88A7-4D69-8A52-45D00774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do </a:t>
            </a:r>
            <a:r>
              <a:rPr lang="fr-FR" dirty="0" err="1"/>
              <a:t>we</a:t>
            </a:r>
            <a:r>
              <a:rPr lang="fr-FR" dirty="0"/>
              <a:t> use service </a:t>
            </a:r>
            <a:r>
              <a:rPr lang="fr-FR" dirty="0" err="1"/>
              <a:t>guard</a:t>
            </a:r>
            <a:r>
              <a:rPr lang="fr-FR" dirty="0"/>
              <a:t> ?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49BA5-1C67-4899-A6FD-68896B94F0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44200-2B2E-471A-8D8E-3847F419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60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86B2E75-ECFB-433C-8822-5BBE648AF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46"/>
          <a:stretch/>
        </p:blipFill>
        <p:spPr>
          <a:xfrm>
            <a:off x="1541172" y="1159498"/>
            <a:ext cx="9109656" cy="4922938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52AFB3F8-88A7-4D69-8A52-45D00774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49BA5-1C67-4899-A6FD-68896B94F0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44200-2B2E-471A-8D8E-3847F419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17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1475B-1860-4269-9502-E1ED8141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411" y="1654755"/>
            <a:ext cx="10800000" cy="4248740"/>
          </a:xfrm>
        </p:spPr>
        <p:txBody>
          <a:bodyPr/>
          <a:lstStyle/>
          <a:p>
            <a:r>
              <a:rPr lang="en-US" sz="2500" dirty="0"/>
              <a:t>Problem 1: Machine obsolescence (RedHat6 and RedHat7)</a:t>
            </a:r>
          </a:p>
          <a:p>
            <a:endParaRPr lang="en-US" sz="2500" dirty="0"/>
          </a:p>
          <a:p>
            <a:r>
              <a:rPr lang="en-US" sz="2500" dirty="0"/>
              <a:t>Problem 2: MDADM instability</a:t>
            </a:r>
          </a:p>
          <a:p>
            <a:endParaRPr lang="en-US" sz="2500" dirty="0"/>
          </a:p>
          <a:p>
            <a:r>
              <a:rPr lang="en-US" sz="2500" dirty="0"/>
              <a:t>Issue 3: Lack of package management</a:t>
            </a:r>
          </a:p>
          <a:p>
            <a:endParaRPr lang="en-US" sz="2500" dirty="0"/>
          </a:p>
          <a:p>
            <a:r>
              <a:rPr lang="en-US" sz="2500" dirty="0"/>
              <a:t>Issue 4: Installation of service guard is not automated</a:t>
            </a:r>
          </a:p>
          <a:p>
            <a:endParaRPr lang="en-US" sz="2500" dirty="0"/>
          </a:p>
          <a:p>
            <a:r>
              <a:rPr lang="en-US" sz="2500" dirty="0"/>
              <a:t>Issue 5: Lack of supervision on Service Guard </a:t>
            </a:r>
          </a:p>
          <a:p>
            <a:endParaRPr lang="en-US" sz="2500" dirty="0"/>
          </a:p>
          <a:p>
            <a:r>
              <a:rPr lang="en-US" sz="2500" dirty="0"/>
              <a:t>Issue 6: Loss of network interface</a:t>
            </a:r>
            <a:endParaRPr lang="fr-FR" sz="24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2AFB3F8-88A7-4D69-8A52-45D00774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</p:spPr>
        <p:txBody>
          <a:bodyPr/>
          <a:lstStyle/>
          <a:p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49BA5-1C67-4899-A6FD-68896B94F0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44200-2B2E-471A-8D8E-3847F419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51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1475B-1860-4269-9502-E1ED8141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411" y="1654755"/>
            <a:ext cx="10800000" cy="4248740"/>
          </a:xfrm>
        </p:spPr>
        <p:txBody>
          <a:bodyPr/>
          <a:lstStyle/>
          <a:p>
            <a:r>
              <a:rPr lang="en-US" sz="2500" dirty="0"/>
              <a:t>Action 1: Migration of quorum on redhat8</a:t>
            </a:r>
          </a:p>
          <a:p>
            <a:endParaRPr lang="en-US" sz="2500" dirty="0"/>
          </a:p>
          <a:p>
            <a:r>
              <a:rPr lang="en-US" sz="2500" dirty="0"/>
              <a:t>Action 2: Migration of servers from MDADM to LVM</a:t>
            </a:r>
          </a:p>
          <a:p>
            <a:endParaRPr lang="en-US" sz="2500" dirty="0"/>
          </a:p>
          <a:p>
            <a:r>
              <a:rPr lang="en-US" sz="2500" dirty="0"/>
              <a:t>Action 3: Reboot script for better package management</a:t>
            </a:r>
          </a:p>
          <a:p>
            <a:endParaRPr lang="en-US" sz="2500" dirty="0"/>
          </a:p>
          <a:p>
            <a:r>
              <a:rPr lang="en-US" sz="2500" dirty="0"/>
              <a:t>Action 4: Automate the installation of Service Guard on ansible</a:t>
            </a:r>
          </a:p>
          <a:p>
            <a:endParaRPr lang="en-US" sz="2500" dirty="0"/>
          </a:p>
          <a:p>
            <a:r>
              <a:rPr lang="en-US" sz="2500" dirty="0"/>
              <a:t>Action 5: Testing compatibility of service guard 1260 on RedHat8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fr-FR" sz="24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2AFB3F8-88A7-4D69-8A52-45D00774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</p:spPr>
        <p:txBody>
          <a:bodyPr/>
          <a:lstStyle/>
          <a:p>
            <a:r>
              <a:rPr lang="fr-FR" dirty="0"/>
              <a:t>Actions for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resolution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49BA5-1C67-4899-A6FD-68896B94F0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44200-2B2E-471A-8D8E-3847F419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08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1475B-1860-4269-9502-E1ED8141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411" y="1654755"/>
            <a:ext cx="10800000" cy="4248740"/>
          </a:xfrm>
        </p:spPr>
        <p:txBody>
          <a:bodyPr/>
          <a:lstStyle/>
          <a:p>
            <a:r>
              <a:rPr lang="en-US" sz="2500" dirty="0"/>
              <a:t>Action 6: Set up ServiceGuard Dashboard</a:t>
            </a:r>
          </a:p>
          <a:p>
            <a:endParaRPr lang="en-US" sz="2500" dirty="0"/>
          </a:p>
          <a:p>
            <a:r>
              <a:rPr lang="en-US" sz="2500" dirty="0"/>
              <a:t>Action 7: Deployment of Zabbix plugins for monitoring</a:t>
            </a:r>
          </a:p>
          <a:p>
            <a:endParaRPr lang="en-US" sz="2500" dirty="0"/>
          </a:p>
          <a:p>
            <a:r>
              <a:rPr lang="en-US" sz="2500" dirty="0"/>
              <a:t>Action 8: Adding RAM on PSI</a:t>
            </a:r>
          </a:p>
          <a:p>
            <a:endParaRPr lang="en-US" sz="2500" dirty="0"/>
          </a:p>
          <a:p>
            <a:r>
              <a:rPr lang="en-US" sz="2500" dirty="0"/>
              <a:t>Action 9: Firmware Update</a:t>
            </a:r>
          </a:p>
          <a:p>
            <a:endParaRPr lang="en-US" sz="2500" dirty="0"/>
          </a:p>
          <a:p>
            <a:r>
              <a:rPr lang="en-US" sz="2500" dirty="0"/>
              <a:t>Action 10: Bonding heartbeat for high availability</a:t>
            </a:r>
          </a:p>
          <a:p>
            <a:endParaRPr lang="fr-FR" sz="24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2AFB3F8-88A7-4D69-8A52-45D00774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</p:spPr>
        <p:txBody>
          <a:bodyPr/>
          <a:lstStyle/>
          <a:p>
            <a:r>
              <a:rPr lang="fr-FR" dirty="0"/>
              <a:t>Actions for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resolution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49BA5-1C67-4899-A6FD-68896B94F0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44200-2B2E-471A-8D8E-3847F419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48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1475B-1860-4269-9502-E1ED8141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411" y="1654755"/>
            <a:ext cx="10934526" cy="4248740"/>
          </a:xfrm>
        </p:spPr>
        <p:txBody>
          <a:bodyPr/>
          <a:lstStyle/>
          <a:p>
            <a:r>
              <a:rPr lang="en-US" sz="2500" dirty="0"/>
              <a:t>Load of the project : 346 days + 10% of safety margin = 381 days</a:t>
            </a:r>
          </a:p>
          <a:p>
            <a:endParaRPr lang="en-US" sz="2500" dirty="0"/>
          </a:p>
          <a:p>
            <a:r>
              <a:rPr lang="fr-FR" sz="2500" dirty="0"/>
              <a:t>Deadline of the </a:t>
            </a:r>
            <a:r>
              <a:rPr lang="fr-FR" sz="2500" dirty="0" err="1"/>
              <a:t>project</a:t>
            </a:r>
            <a:r>
              <a:rPr lang="fr-FR" sz="2500" dirty="0"/>
              <a:t> :  End of </a:t>
            </a:r>
            <a:r>
              <a:rPr lang="fr-FR" sz="2500" dirty="0" err="1"/>
              <a:t>December</a:t>
            </a:r>
            <a:r>
              <a:rPr lang="fr-FR" sz="2500" dirty="0"/>
              <a:t> 2022 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2AFB3F8-88A7-4D69-8A52-45D00774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</p:spPr>
        <p:txBody>
          <a:bodyPr/>
          <a:lstStyle/>
          <a:p>
            <a:r>
              <a:rPr lang="fr-FR" dirty="0" err="1"/>
              <a:t>Loads</a:t>
            </a:r>
            <a:r>
              <a:rPr lang="fr-FR" dirty="0"/>
              <a:t> and deadline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49BA5-1C67-4899-A6FD-68896B94F0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44200-2B2E-471A-8D8E-3847F419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58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2AFB3F8-88A7-4D69-8A52-45D00774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31605"/>
            <a:ext cx="10800000" cy="900000"/>
          </a:xfrm>
        </p:spPr>
        <p:txBody>
          <a:bodyPr/>
          <a:lstStyle/>
          <a:p>
            <a:r>
              <a:rPr lang="fr-FR" dirty="0"/>
              <a:t>Division of </a:t>
            </a:r>
            <a:r>
              <a:rPr lang="fr-FR" dirty="0" err="1"/>
              <a:t>task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49BA5-1C67-4899-A6FD-68896B94F0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08/05/2022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44200-2B2E-471A-8D8E-3847F419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7C6C6B6-F3B8-4A68-94E9-55EEE6716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07430"/>
              </p:ext>
            </p:extLst>
          </p:nvPr>
        </p:nvGraphicFramePr>
        <p:xfrm>
          <a:off x="719999" y="1186179"/>
          <a:ext cx="10752002" cy="48286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0527">
                  <a:extLst>
                    <a:ext uri="{9D8B030D-6E8A-4147-A177-3AD203B41FA5}">
                      <a16:colId xmlns:a16="http://schemas.microsoft.com/office/drawing/2014/main" val="3924652739"/>
                    </a:ext>
                  </a:extLst>
                </a:gridCol>
                <a:gridCol w="7461475">
                  <a:extLst>
                    <a:ext uri="{9D8B030D-6E8A-4147-A177-3AD203B41FA5}">
                      <a16:colId xmlns:a16="http://schemas.microsoft.com/office/drawing/2014/main" val="304051081"/>
                    </a:ext>
                  </a:extLst>
                </a:gridCol>
              </a:tblGrid>
              <a:tr h="393972">
                <a:tc>
                  <a:txBody>
                    <a:bodyPr/>
                    <a:lstStyle/>
                    <a:p>
                      <a:r>
                        <a:rPr lang="fr-FR" sz="2400" dirty="0"/>
                        <a:t>Stakeholders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Actions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27913"/>
                  </a:ext>
                </a:extLst>
              </a:tr>
              <a:tr h="1554300">
                <a:tc>
                  <a:txBody>
                    <a:bodyPr/>
                    <a:lstStyle/>
                    <a:p>
                      <a:r>
                        <a:rPr lang="fr-FR" sz="2300" dirty="0"/>
                        <a:t>Fabien ZIMMER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>
                          <a:highlight>
                            <a:srgbClr val="FFFF00"/>
                          </a:highlight>
                        </a:rPr>
                        <a:t>Migration of </a:t>
                      </a:r>
                      <a:r>
                        <a:rPr lang="fr-FR" sz="2300" dirty="0" err="1">
                          <a:highlight>
                            <a:srgbClr val="FFFF00"/>
                          </a:highlight>
                        </a:rPr>
                        <a:t>mdadm</a:t>
                      </a:r>
                      <a:r>
                        <a:rPr lang="fr-FR" sz="2300" dirty="0">
                          <a:highlight>
                            <a:srgbClr val="FFFF00"/>
                          </a:highlight>
                        </a:rPr>
                        <a:t> to </a:t>
                      </a:r>
                      <a:r>
                        <a:rPr lang="fr-FR" sz="2300" dirty="0" err="1">
                          <a:highlight>
                            <a:srgbClr val="FFFF00"/>
                          </a:highlight>
                        </a:rPr>
                        <a:t>lvm</a:t>
                      </a:r>
                      <a:r>
                        <a:rPr lang="fr-FR" sz="23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/>
                        <a:t>Automation of service </a:t>
                      </a:r>
                      <a:r>
                        <a:rPr lang="fr-FR" sz="2300" dirty="0" err="1"/>
                        <a:t>guard</a:t>
                      </a:r>
                      <a:r>
                        <a:rPr lang="fr-FR" sz="2300" dirty="0"/>
                        <a:t> installation (ansible)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/>
                        <a:t>Setting up service </a:t>
                      </a:r>
                      <a:r>
                        <a:rPr lang="fr-FR" sz="2300" dirty="0" err="1"/>
                        <a:t>guard</a:t>
                      </a:r>
                      <a:r>
                        <a:rPr lang="fr-FR" sz="2300" dirty="0"/>
                        <a:t> </a:t>
                      </a:r>
                      <a:r>
                        <a:rPr lang="fr-FR" sz="2300" dirty="0" err="1"/>
                        <a:t>dashboard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434583"/>
                  </a:ext>
                </a:extLst>
              </a:tr>
              <a:tr h="1554300">
                <a:tc>
                  <a:txBody>
                    <a:bodyPr/>
                    <a:lstStyle/>
                    <a:p>
                      <a:r>
                        <a:rPr lang="fr-FR" sz="2300" dirty="0"/>
                        <a:t>Thibaut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>
                          <a:highlight>
                            <a:srgbClr val="FFFF00"/>
                          </a:highlight>
                        </a:rPr>
                        <a:t>Reboot script for </a:t>
                      </a:r>
                      <a:r>
                        <a:rPr lang="fr-FR" sz="2300" dirty="0" err="1">
                          <a:highlight>
                            <a:srgbClr val="FFFF00"/>
                          </a:highlight>
                        </a:rPr>
                        <a:t>better</a:t>
                      </a:r>
                      <a:r>
                        <a:rPr lang="fr-FR" sz="2300" dirty="0">
                          <a:highlight>
                            <a:srgbClr val="FFFF00"/>
                          </a:highlight>
                        </a:rPr>
                        <a:t> package management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 err="1">
                          <a:highlight>
                            <a:srgbClr val="FFFF00"/>
                          </a:highlight>
                        </a:rPr>
                        <a:t>Deployment</a:t>
                      </a:r>
                      <a:r>
                        <a:rPr lang="fr-FR" sz="2300" dirty="0">
                          <a:highlight>
                            <a:srgbClr val="FFFF00"/>
                          </a:highlight>
                        </a:rPr>
                        <a:t> of </a:t>
                      </a:r>
                      <a:r>
                        <a:rPr lang="fr-FR" sz="2300" dirty="0" err="1">
                          <a:highlight>
                            <a:srgbClr val="FFFF00"/>
                          </a:highlight>
                        </a:rPr>
                        <a:t>zabbix</a:t>
                      </a:r>
                      <a:r>
                        <a:rPr lang="fr-FR" sz="2300" dirty="0">
                          <a:highlight>
                            <a:srgbClr val="FFFF00"/>
                          </a:highlight>
                        </a:rPr>
                        <a:t> plugin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/>
                        <a:t>Firmware update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 err="1"/>
                        <a:t>Adding</a:t>
                      </a:r>
                      <a:r>
                        <a:rPr lang="fr-FR" sz="2300" dirty="0"/>
                        <a:t> RAM for 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45933"/>
                  </a:ext>
                </a:extLst>
              </a:tr>
              <a:tr h="1262869">
                <a:tc>
                  <a:txBody>
                    <a:bodyPr/>
                    <a:lstStyle/>
                    <a:p>
                      <a:r>
                        <a:rPr lang="fr-FR" sz="2300" dirty="0"/>
                        <a:t>Francis FACHINAN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>
                          <a:highlight>
                            <a:srgbClr val="FFFF00"/>
                          </a:highlight>
                        </a:rPr>
                        <a:t>Quorum migration on Redhat8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 err="1"/>
                        <a:t>Testing</a:t>
                      </a:r>
                      <a:r>
                        <a:rPr lang="fr-FR" sz="2300" dirty="0"/>
                        <a:t> service </a:t>
                      </a:r>
                      <a:r>
                        <a:rPr lang="fr-FR" sz="2300" dirty="0" err="1"/>
                        <a:t>guard</a:t>
                      </a:r>
                      <a:r>
                        <a:rPr lang="fr-FR" sz="2300" dirty="0"/>
                        <a:t> compatibility on redhat8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2300" dirty="0"/>
                        <a:t>Setting up bonding of </a:t>
                      </a:r>
                      <a:r>
                        <a:rPr lang="fr-FR" sz="2300" dirty="0" err="1"/>
                        <a:t>heartbeat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9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468846"/>
      </p:ext>
    </p:extLst>
  </p:cSld>
  <p:clrMapOvr>
    <a:masterClrMapping/>
  </p:clrMapOvr>
</p:sld>
</file>

<file path=ppt/theme/theme1.xml><?xml version="1.0" encoding="utf-8"?>
<a:theme xmlns:a="http://schemas.openxmlformats.org/drawingml/2006/main" name="01_Couvertures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16-9_CA-GIP.pptx" id="{24C2DA3A-40DA-42CA-9383-5572BE859D25}" vid="{40A68F8D-8C3D-49FD-96D9-577C599BAE46}"/>
    </a:ext>
  </a:extLst>
</a:theme>
</file>

<file path=ppt/theme/theme2.xml><?xml version="1.0" encoding="utf-8"?>
<a:theme xmlns:a="http://schemas.openxmlformats.org/drawingml/2006/main" name="2_Presentation CA-GIP FR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16-9_CA-GIP.pptx" id="{24C2DA3A-40DA-42CA-9383-5572BE859D25}" vid="{ABC893D2-007D-4C4E-887C-E6C25F3B9982}"/>
    </a:ext>
  </a:extLst>
</a:theme>
</file>

<file path=ppt/theme/theme3.xml><?xml version="1.0" encoding="utf-8"?>
<a:theme xmlns:a="http://schemas.openxmlformats.org/drawingml/2006/main" name="3_Presentation CA-GIP EN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16-9_CA-GIP.pptx" id="{24C2DA3A-40DA-42CA-9383-5572BE859D25}" vid="{6A722B73-FEB2-4BFD-9CDE-B0A023C6F8DF}"/>
    </a:ext>
  </a:extLst>
</a:theme>
</file>

<file path=ppt/theme/theme4.xml><?xml version="1.0" encoding="utf-8"?>
<a:theme xmlns:a="http://schemas.openxmlformats.org/drawingml/2006/main" name="3_Pages contenus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16-9_CA-GIP.pptx" id="{24C2DA3A-40DA-42CA-9383-5572BE859D25}" vid="{C7E15D14-503F-4F15-8574-119D93C18188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Modele_PPT_16-9_CA-GIP</Template>
  <TotalTime>859</TotalTime>
  <Words>348</Words>
  <Application>Microsoft Office PowerPoint</Application>
  <PresentationFormat>Grand écran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01_Couvertures</vt:lpstr>
      <vt:lpstr>2_Presentation CA-GIP FR</vt:lpstr>
      <vt:lpstr>3_Presentation CA-GIP EN</vt:lpstr>
      <vt:lpstr>3_Pages contenus</vt:lpstr>
      <vt:lpstr>Service guard Presentation</vt:lpstr>
      <vt:lpstr>Summary</vt:lpstr>
      <vt:lpstr>Why do we use service guard ?</vt:lpstr>
      <vt:lpstr>Example</vt:lpstr>
      <vt:lpstr>Problems identified </vt:lpstr>
      <vt:lpstr>Actions for problem resolution</vt:lpstr>
      <vt:lpstr>Actions for problem resolution</vt:lpstr>
      <vt:lpstr>Loads and deadline of the project</vt:lpstr>
      <vt:lpstr>Division of task </vt:lpstr>
      <vt:lpstr>Fabien zimmer </vt:lpstr>
      <vt:lpstr>Francis fachinan</vt:lpstr>
      <vt:lpstr>Thibaut Cache</vt:lpstr>
      <vt:lpstr>End of presentation  Thank you for your attention</vt:lpstr>
    </vt:vector>
  </TitlesOfParts>
  <Company>SILCA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 présentation</dc:title>
  <dc:creator>BANGARIGADU Yershki (CA-GIP)</dc:creator>
  <cp:lastModifiedBy>BANGARIGADU Yershki (CA-GIP)</cp:lastModifiedBy>
  <cp:revision>14</cp:revision>
  <dcterms:created xsi:type="dcterms:W3CDTF">2022-05-07T07:34:54Z</dcterms:created>
  <dcterms:modified xsi:type="dcterms:W3CDTF">2022-05-08T20:48:01Z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75590c-269f-4124-b0f8-2fb2473b0712_Enabled">
    <vt:lpwstr>true</vt:lpwstr>
  </property>
  <property fmtid="{D5CDD505-2E9C-101B-9397-08002B2CF9AE}" pid="3" name="MSIP_Label_5575590c-269f-4124-b0f8-2fb2473b0712_SetDate">
    <vt:lpwstr>2021-03-02T16:32:54Z</vt:lpwstr>
  </property>
  <property fmtid="{D5CDD505-2E9C-101B-9397-08002B2CF9AE}" pid="4" name="MSIP_Label_5575590c-269f-4124-b0f8-2fb2473b0712_Method">
    <vt:lpwstr>Privileged</vt:lpwstr>
  </property>
  <property fmtid="{D5CDD505-2E9C-101B-9397-08002B2CF9AE}" pid="5" name="MSIP_Label_5575590c-269f-4124-b0f8-2fb2473b0712_Name">
    <vt:lpwstr>Public</vt:lpwstr>
  </property>
  <property fmtid="{D5CDD505-2E9C-101B-9397-08002B2CF9AE}" pid="6" name="MSIP_Label_5575590c-269f-4124-b0f8-2fb2473b0712_SiteId">
    <vt:lpwstr>fb3baf17-c313-474c-8d5d-577a3ec97a32</vt:lpwstr>
  </property>
  <property fmtid="{D5CDD505-2E9C-101B-9397-08002B2CF9AE}" pid="7" name="MSIP_Label_5575590c-269f-4124-b0f8-2fb2473b0712_ActionId">
    <vt:lpwstr>8752d6a1-bba5-4358-b8de-7e0f116d0d46</vt:lpwstr>
  </property>
  <property fmtid="{D5CDD505-2E9C-101B-9397-08002B2CF9AE}" pid="8" name="MSIP_Label_5575590c-269f-4124-b0f8-2fb2473b0712_ContentBits">
    <vt:lpwstr>0</vt:lpwstr>
  </property>
</Properties>
</file>