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3" r:id="rId8"/>
    <p:sldId id="262" r:id="rId9"/>
    <p:sldId id="264" r:id="rId10"/>
  </p:sldIdLst>
  <p:sldSz cx="9144000" cy="5143500" type="screen16x9"/>
  <p:notesSz cx="6858000" cy="9144000"/>
  <p:embeddedFontLst>
    <p:embeddedFont>
      <p:font typeface="Roboto" panose="02000000000000000000" pitchFamily="2" charset="0"/>
      <p:regular r:id="rId12"/>
      <p:bold r:id="rId13"/>
      <p:italic r:id="rId14"/>
      <p:boldItalic r:id="rId15"/>
    </p:embeddedFont>
    <p:embeddedFont>
      <p:font typeface="Trebuchet MS" panose="020B0603020202020204" pitchFamily="34" charset="0"/>
      <p:regular r:id="rId16"/>
      <p:bold r:id="rId17"/>
      <p:italic r:id="rId18"/>
      <p:boldItalic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6dea807197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6dea807197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6dea807197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6dea807197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6dea807197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6dea807197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6dea807197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6dea807197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6dea807197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6dea807197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6dea807197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6dea807197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182138"/>
            <a:ext cx="6726063" cy="206957"/>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3182884"/>
            <a:ext cx="2307831" cy="207705"/>
          </a:xfrm>
          <a:prstGeom prst="rect">
            <a:avLst/>
          </a:prstGeom>
        </p:spPr>
      </p:pic>
      <p:sp>
        <p:nvSpPr>
          <p:cNvPr id="9" name="Rectangle 8"/>
          <p:cNvSpPr/>
          <p:nvPr/>
        </p:nvSpPr>
        <p:spPr bwMode="ltGray">
          <a:xfrm>
            <a:off x="0" y="1942559"/>
            <a:ext cx="6726064" cy="12452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1942559"/>
            <a:ext cx="2307832" cy="12452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1" y="2050282"/>
            <a:ext cx="6108101" cy="1029803"/>
          </a:xfrm>
        </p:spPr>
        <p:txBody>
          <a:bodyPr anchor="b">
            <a:noAutofit/>
          </a:bodyPr>
          <a:lstStyle>
            <a:lvl1pPr algn="r">
              <a:defRPr sz="4050"/>
            </a:lvl1pPr>
          </a:lstStyle>
          <a:p>
            <a:r>
              <a:rPr lang="en-US"/>
              <a:t>Click to edit Master title style</a:t>
            </a:r>
            <a:endParaRPr lang="en-US" dirty="0"/>
          </a:p>
        </p:txBody>
      </p:sp>
      <p:sp>
        <p:nvSpPr>
          <p:cNvPr id="3" name="Subtitle 2"/>
          <p:cNvSpPr>
            <a:spLocks noGrp="1"/>
          </p:cNvSpPr>
          <p:nvPr>
            <p:ph type="subTitle" idx="1"/>
          </p:nvPr>
        </p:nvSpPr>
        <p:spPr>
          <a:xfrm>
            <a:off x="510241" y="3295530"/>
            <a:ext cx="6108101" cy="838265"/>
          </a:xfrm>
        </p:spPr>
        <p:txBody>
          <a:bodyPr>
            <a:normAutofit/>
          </a:bodyPr>
          <a:lstStyle>
            <a:lvl1pPr marL="0" indent="0" algn="r">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062753"/>
            <a:ext cx="878916" cy="1017332"/>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134500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0" name="Rectangle 9"/>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3533713"/>
            <a:ext cx="7210394" cy="339788"/>
          </a:xfrm>
        </p:spPr>
        <p:txBody>
          <a:bodyPr anchor="b">
            <a:normAutofit/>
          </a:bodyPr>
          <a:lstStyle>
            <a:lvl1pPr>
              <a:defRPr sz="1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0242" y="457198"/>
            <a:ext cx="7210394" cy="2692181"/>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0239" y="3877188"/>
            <a:ext cx="7210397" cy="46722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3533482"/>
            <a:ext cx="865613" cy="818092"/>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825705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0" name="Rectangle 9"/>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457198"/>
            <a:ext cx="7210394" cy="2694563"/>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0242" y="3533712"/>
            <a:ext cx="7210394" cy="818092"/>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3533712"/>
            <a:ext cx="865613" cy="818092"/>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907041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4" name="Rectangle 13"/>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457199"/>
            <a:ext cx="6539158" cy="2277046"/>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051717" y="2740034"/>
            <a:ext cx="611743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510242" y="3533712"/>
            <a:ext cx="7210394" cy="81809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3532444"/>
            <a:ext cx="865613" cy="818092"/>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6" name="TextBox 15"/>
          <p:cNvSpPr txBox="1"/>
          <p:nvPr/>
        </p:nvSpPr>
        <p:spPr>
          <a:xfrm>
            <a:off x="437679" y="56108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5400" dirty="0">
                <a:solidFill>
                  <a:schemeClr val="tx1"/>
                </a:solidFill>
                <a:effectLst/>
              </a:rPr>
              <a:t>“</a:t>
            </a:r>
          </a:p>
        </p:txBody>
      </p:sp>
      <p:sp>
        <p:nvSpPr>
          <p:cNvPr id="17" name="TextBox 16"/>
          <p:cNvSpPr txBox="1"/>
          <p:nvPr/>
        </p:nvSpPr>
        <p:spPr>
          <a:xfrm>
            <a:off x="7247107" y="227514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5400" dirty="0">
                <a:solidFill>
                  <a:schemeClr val="tx1"/>
                </a:solidFill>
                <a:effectLst/>
              </a:rPr>
              <a:t>”</a:t>
            </a:r>
          </a:p>
        </p:txBody>
      </p:sp>
    </p:spTree>
    <p:extLst>
      <p:ext uri="{BB962C8B-B14F-4D97-AF65-F5344CB8AC3E}">
        <p14:creationId xmlns:p14="http://schemas.microsoft.com/office/powerpoint/2010/main" val="172418867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1" name="Rectangle 10"/>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39" y="3533712"/>
            <a:ext cx="7210397" cy="441401"/>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0240" y="3975112"/>
            <a:ext cx="7210397" cy="376691"/>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3532444"/>
            <a:ext cx="865613" cy="818092"/>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1661817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6" name="Rectangle 15"/>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564921"/>
            <a:ext cx="7218720" cy="810704"/>
          </a:xfrm>
        </p:spPr>
        <p:txBody>
          <a:bodyPr/>
          <a:lstStyle/>
          <a:p>
            <a:r>
              <a:rPr lang="en-US"/>
              <a:t>Click to edit Master title style</a:t>
            </a:r>
            <a:endParaRPr lang="en-US" dirty="0"/>
          </a:p>
        </p:txBody>
      </p:sp>
      <p:sp>
        <p:nvSpPr>
          <p:cNvPr id="7" name="Text Placeholder 2"/>
          <p:cNvSpPr>
            <a:spLocks noGrp="1"/>
          </p:cNvSpPr>
          <p:nvPr>
            <p:ph type="body" idx="1"/>
          </p:nvPr>
        </p:nvSpPr>
        <p:spPr>
          <a:xfrm>
            <a:off x="495709" y="1752655"/>
            <a:ext cx="2302526"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0241" y="2267005"/>
            <a:ext cx="2287277"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2967019" y="1752655"/>
            <a:ext cx="2297430"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2959103" y="2267005"/>
            <a:ext cx="2297430"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418117" y="1752655"/>
            <a:ext cx="230251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418117" y="2267005"/>
            <a:ext cx="2302519"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8/16/2023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0639468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7" name="Rectangle 16"/>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564921"/>
            <a:ext cx="7210395" cy="810704"/>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0239" y="3223127"/>
            <a:ext cx="228727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0239" y="1752655"/>
            <a:ext cx="228727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0239" y="3655324"/>
            <a:ext cx="2287279"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2959103" y="3223127"/>
            <a:ext cx="2297430"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2959103" y="1752655"/>
            <a:ext cx="2297430"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2958088" y="3655323"/>
            <a:ext cx="2300473"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423009" y="3223127"/>
            <a:ext cx="229762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423008" y="1752655"/>
            <a:ext cx="229762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422915" y="3655321"/>
            <a:ext cx="2300672"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8/16/2023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9173233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9" name="Rectangle 8"/>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7123277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6087155" y="1402046"/>
            <a:ext cx="3830241"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401152" y="4029302"/>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3" y="457198"/>
            <a:ext cx="805352" cy="32653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457198"/>
            <a:ext cx="6652503" cy="39949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105344" y="4452141"/>
            <a:ext cx="2057400" cy="273844"/>
          </a:xfrm>
        </p:spPr>
        <p:txBody>
          <a:bodyPr/>
          <a:lstStyle/>
          <a:p>
            <a:fld id="{6178E61D-D431-422C-9764-11DAFE33AB63}" type="datetimeFigureOut">
              <a:rPr lang="en-US" dirty="0"/>
              <a:t>8/16/2023</a:t>
            </a:fld>
            <a:endParaRPr lang="en-US" dirty="0"/>
          </a:p>
        </p:txBody>
      </p:sp>
      <p:sp>
        <p:nvSpPr>
          <p:cNvPr id="5" name="Footer Placeholder 4"/>
          <p:cNvSpPr>
            <a:spLocks noGrp="1"/>
          </p:cNvSpPr>
          <p:nvPr>
            <p:ph type="ftr" sz="quarter" idx="11"/>
          </p:nvPr>
        </p:nvSpPr>
        <p:spPr>
          <a:xfrm>
            <a:off x="510241" y="4452141"/>
            <a:ext cx="4595104" cy="273844"/>
          </a:xfrm>
        </p:spPr>
        <p:txBody>
          <a:bodyPr/>
          <a:lstStyle/>
          <a:p>
            <a:endParaRPr lang="en-US" dirty="0"/>
          </a:p>
        </p:txBody>
      </p:sp>
      <p:sp>
        <p:nvSpPr>
          <p:cNvPr id="6" name="Slide Number Placeholder 5"/>
          <p:cNvSpPr>
            <a:spLocks noGrp="1"/>
          </p:cNvSpPr>
          <p:nvPr>
            <p:ph type="sldNum" sz="quarter" idx="12"/>
          </p:nvPr>
        </p:nvSpPr>
        <p:spPr>
          <a:xfrm>
            <a:off x="7573163" y="4048975"/>
            <a:ext cx="865613" cy="818092"/>
          </a:xfrm>
        </p:spPr>
        <p:txBody>
          <a:bodyPr anchor="t"/>
          <a:lstStyle>
            <a:lvl1pPr algn="ctr">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9626769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7" name="Rectangle 16"/>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3143121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065180"/>
            <a:ext cx="7828359" cy="240873"/>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68" y="3065926"/>
            <a:ext cx="1202248" cy="108203"/>
          </a:xfrm>
          <a:prstGeom prst="rect">
            <a:avLst/>
          </a:prstGeom>
        </p:spPr>
      </p:pic>
      <p:sp>
        <p:nvSpPr>
          <p:cNvPr id="9" name="Rectangle 8"/>
          <p:cNvSpPr/>
          <p:nvPr/>
        </p:nvSpPr>
        <p:spPr bwMode="ltGray">
          <a:xfrm>
            <a:off x="-2" y="20447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69" y="20447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152421"/>
            <a:ext cx="7210395" cy="818091"/>
          </a:xfrm>
        </p:spPr>
        <p:txBody>
          <a:bodyPr anchor="ctr">
            <a:normAutofit/>
          </a:bodyPr>
          <a:lstStyle>
            <a:lvl1pPr algn="r">
              <a:defRPr sz="2700"/>
            </a:lvl1pPr>
          </a:lstStyle>
          <a:p>
            <a:r>
              <a:rPr lang="en-US"/>
              <a:t>Click to edit Master title style</a:t>
            </a:r>
            <a:endParaRPr lang="en-US" dirty="0"/>
          </a:p>
        </p:txBody>
      </p:sp>
      <p:sp>
        <p:nvSpPr>
          <p:cNvPr id="3" name="Text Placeholder 2"/>
          <p:cNvSpPr>
            <a:spLocks noGrp="1"/>
          </p:cNvSpPr>
          <p:nvPr>
            <p:ph type="body" idx="1"/>
          </p:nvPr>
        </p:nvSpPr>
        <p:spPr>
          <a:xfrm>
            <a:off x="510242" y="3174129"/>
            <a:ext cx="7210395" cy="1278013"/>
          </a:xfrm>
        </p:spPr>
        <p:txBody>
          <a:bodyPr>
            <a:normAutofit/>
          </a:bodyPr>
          <a:lstStyle>
            <a:lvl1pPr marL="0" indent="0" algn="r">
              <a:buNone/>
              <a:defRPr sz="15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2" y="2152422"/>
            <a:ext cx="865613" cy="818092"/>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1885337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0240" y="1752655"/>
            <a:ext cx="3523769" cy="269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5592" y="1752655"/>
            <a:ext cx="3525044" cy="269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3052020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2" name="Rectangle 11"/>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564922"/>
            <a:ext cx="7210397" cy="8107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79763" y="1752655"/>
            <a:ext cx="3354245" cy="51985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0242" y="2272507"/>
            <a:ext cx="3523766" cy="21796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65116" y="1752655"/>
            <a:ext cx="3355521" cy="51905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195593" y="2272507"/>
            <a:ext cx="3525044" cy="21796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8/16/2023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1183419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8" name="Rectangle 7"/>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8/16/2023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3817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6" name="Rectangle 5"/>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26170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564920"/>
            <a:ext cx="7210394" cy="810705"/>
          </a:xfrm>
        </p:spPr>
        <p:txBody>
          <a:bodyPr anchor="ct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a:xfrm>
            <a:off x="3514385" y="1752655"/>
            <a:ext cx="4206252" cy="2699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0241" y="1752654"/>
            <a:ext cx="2842559" cy="2699488"/>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5426853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564921"/>
            <a:ext cx="7210393" cy="810704"/>
          </a:xfrm>
        </p:spPr>
        <p:txBody>
          <a:bodyPr anchor="ctr">
            <a:normAutofit/>
          </a:bodyPr>
          <a:lstStyle>
            <a:lvl1pPr>
              <a:defRPr sz="27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51250" y="1752656"/>
            <a:ext cx="4069387" cy="2699484"/>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0242" y="1752655"/>
            <a:ext cx="2907192" cy="269948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475334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510241" y="564921"/>
            <a:ext cx="7210396" cy="8107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0241" y="1752655"/>
            <a:ext cx="7210396" cy="26994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3236" y="4452141"/>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9D6E9DEC-419B-4CC5-A080-3B06BD5A8291}" type="datetimeFigureOut">
              <a:rPr lang="en-US" dirty="0"/>
              <a:t>8/16/2023</a:t>
            </a:fld>
            <a:endParaRPr lang="en-US" dirty="0"/>
          </a:p>
        </p:txBody>
      </p:sp>
      <p:sp>
        <p:nvSpPr>
          <p:cNvPr id="5" name="Footer Placeholder 4"/>
          <p:cNvSpPr>
            <a:spLocks noGrp="1"/>
          </p:cNvSpPr>
          <p:nvPr>
            <p:ph type="ftr" sz="quarter" idx="3"/>
          </p:nvPr>
        </p:nvSpPr>
        <p:spPr>
          <a:xfrm>
            <a:off x="510241" y="4452141"/>
            <a:ext cx="5152995"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2" y="564921"/>
            <a:ext cx="865613" cy="818092"/>
          </a:xfrm>
          <a:prstGeom prst="rect">
            <a:avLst/>
          </a:prstGeom>
        </p:spPr>
        <p:txBody>
          <a:bodyPr vert="horz" lIns="91440" tIns="45720" rIns="91440" bIns="45720" rtlCol="0" anchor="ctr"/>
          <a:lstStyle>
            <a:lvl1pPr algn="l">
              <a:defRPr sz="27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223577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685800" rtl="0" eaLnBrk="1" latinLnBrk="0" hangingPunct="1">
        <a:lnSpc>
          <a:spcPct val="90000"/>
        </a:lnSpc>
        <a:spcBef>
          <a:spcPct val="0"/>
        </a:spcBef>
        <a:buNone/>
        <a:defRPr sz="27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Online To-Do List</a:t>
            </a:r>
            <a:endParaRPr dirty="0"/>
          </a:p>
        </p:txBody>
      </p:sp>
      <p:sp>
        <p:nvSpPr>
          <p:cNvPr id="65" name="Google Shape;65;p13"/>
          <p:cNvSpPr txBox="1">
            <a:spLocks noGrp="1"/>
          </p:cNvSpPr>
          <p:nvPr>
            <p:ph type="subTitle" idx="1"/>
          </p:nvPr>
        </p:nvSpPr>
        <p:spPr>
          <a:xfrm>
            <a:off x="7010278" y="2152617"/>
            <a:ext cx="1928160" cy="83826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 B. Kiran Teja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INTRODUCTION</a:t>
            </a:r>
            <a:endParaRPr dirty="0"/>
          </a:p>
        </p:txBody>
      </p:sp>
      <p:sp>
        <p:nvSpPr>
          <p:cNvPr id="71" name="Google Shape;71;p14"/>
          <p:cNvSpPr txBox="1"/>
          <p:nvPr/>
        </p:nvSpPr>
        <p:spPr>
          <a:xfrm>
            <a:off x="258850" y="1510700"/>
            <a:ext cx="8691600" cy="352560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 sz="2000" dirty="0">
                <a:ea typeface="Roboto"/>
                <a:cs typeface="Roboto"/>
                <a:sym typeface="Roboto"/>
              </a:rPr>
              <a:t>The Basic To-Do List Application is a simple Java application that enables users to manage their tasks efficiently. The application provides functionalities like user registration, login, task management, and task manipulation.</a:t>
            </a:r>
          </a:p>
          <a:p>
            <a:pPr marL="342900" lvl="0" indent="-342900" algn="l" rtl="0">
              <a:spcBef>
                <a:spcPts val="0"/>
              </a:spcBef>
              <a:spcAft>
                <a:spcPts val="0"/>
              </a:spcAft>
              <a:buFont typeface="Arial" panose="020B0604020202020204" pitchFamily="34" charset="0"/>
              <a:buChar char="•"/>
            </a:pPr>
            <a:endParaRPr lang="en" sz="2000" dirty="0">
              <a:ea typeface="Roboto"/>
              <a:cs typeface="Roboto"/>
              <a:sym typeface="Roboto"/>
            </a:endParaRPr>
          </a:p>
          <a:p>
            <a:pPr marL="342900" lvl="0" indent="-342900" algn="l" rtl="0">
              <a:spcBef>
                <a:spcPts val="0"/>
              </a:spcBef>
              <a:spcAft>
                <a:spcPts val="0"/>
              </a:spcAft>
              <a:buFont typeface="Arial" panose="020B0604020202020204" pitchFamily="34" charset="0"/>
              <a:buChar char="•"/>
            </a:pPr>
            <a:r>
              <a:rPr lang="en" sz="2000" dirty="0">
                <a:ea typeface="Roboto"/>
                <a:cs typeface="Roboto"/>
                <a:sym typeface="Roboto"/>
              </a:rPr>
              <a:t>The purpose of this project is to demonstrate the implementation of fundamental programming concepts in Java, including class design, user input handling, data storage, and basic user authentication. </a:t>
            </a:r>
            <a:endParaRPr sz="2800" dirty="0">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FEATURES</a:t>
            </a:r>
            <a:endParaRPr dirty="0"/>
          </a:p>
        </p:txBody>
      </p:sp>
      <p:sp>
        <p:nvSpPr>
          <p:cNvPr id="77" name="Google Shape;77;p15"/>
          <p:cNvSpPr txBox="1"/>
          <p:nvPr/>
        </p:nvSpPr>
        <p:spPr>
          <a:xfrm>
            <a:off x="236525" y="1454900"/>
            <a:ext cx="8658000" cy="3570300"/>
          </a:xfrm>
          <a:prstGeom prst="rect">
            <a:avLst/>
          </a:prstGeom>
          <a:noFill/>
          <a:ln>
            <a:noFill/>
          </a:ln>
        </p:spPr>
        <p:txBody>
          <a:bodyPr spcFirstLastPara="1" wrap="square" lIns="91425" tIns="91425" rIns="91425" bIns="91425" anchor="t" anchorCtr="0">
            <a:noAutofit/>
          </a:bodyPr>
          <a:lstStyle/>
          <a:p>
            <a:pPr marL="133350" lvl="0" algn="l" rtl="0">
              <a:spcBef>
                <a:spcPts val="0"/>
              </a:spcBef>
              <a:spcAft>
                <a:spcPts val="0"/>
              </a:spcAft>
              <a:buSzPts val="1500"/>
            </a:pPr>
            <a:r>
              <a:rPr lang="en" b="1" dirty="0">
                <a:ea typeface="Roboto"/>
                <a:cs typeface="Roboto"/>
                <a:sym typeface="Roboto"/>
              </a:rPr>
              <a:t>1. User Registration and Login:</a:t>
            </a:r>
            <a:endParaRPr b="1" dirty="0">
              <a:ea typeface="Roboto"/>
              <a:cs typeface="Roboto"/>
              <a:sym typeface="Roboto"/>
            </a:endParaRPr>
          </a:p>
          <a:p>
            <a:pPr marL="457200" lvl="0" indent="0" algn="l" rtl="0">
              <a:spcBef>
                <a:spcPts val="0"/>
              </a:spcBef>
              <a:spcAft>
                <a:spcPts val="0"/>
              </a:spcAft>
              <a:buNone/>
            </a:pPr>
            <a:endParaRPr dirty="0">
              <a:ea typeface="Roboto"/>
              <a:cs typeface="Roboto"/>
              <a:sym typeface="Roboto"/>
            </a:endParaRPr>
          </a:p>
          <a:p>
            <a:pPr marL="457200" lvl="0" indent="0" algn="l" rtl="0">
              <a:spcBef>
                <a:spcPts val="0"/>
              </a:spcBef>
              <a:spcAft>
                <a:spcPts val="0"/>
              </a:spcAft>
              <a:buNone/>
            </a:pPr>
            <a:r>
              <a:rPr lang="en" dirty="0">
                <a:ea typeface="Roboto"/>
                <a:cs typeface="Roboto"/>
                <a:sym typeface="Roboto"/>
              </a:rPr>
              <a:t>Users can register with unique usernames and passwords.</a:t>
            </a:r>
            <a:endParaRPr dirty="0">
              <a:ea typeface="Roboto"/>
              <a:cs typeface="Roboto"/>
              <a:sym typeface="Roboto"/>
            </a:endParaRPr>
          </a:p>
          <a:p>
            <a:pPr marL="457200" lvl="0" indent="0" algn="l" rtl="0">
              <a:spcBef>
                <a:spcPts val="0"/>
              </a:spcBef>
              <a:spcAft>
                <a:spcPts val="0"/>
              </a:spcAft>
              <a:buNone/>
            </a:pPr>
            <a:r>
              <a:rPr lang="en" dirty="0">
                <a:ea typeface="Roboto"/>
                <a:cs typeface="Roboto"/>
                <a:sym typeface="Roboto"/>
              </a:rPr>
              <a:t>Registered users can login successfully using their credentials</a:t>
            </a:r>
            <a:endParaRPr lang="en-IN" dirty="0">
              <a:ea typeface="Roboto"/>
              <a:cs typeface="Roboto"/>
              <a:sym typeface="Roboto"/>
            </a:endParaRPr>
          </a:p>
          <a:p>
            <a:pPr marL="457200" lvl="0" indent="0" algn="l" rtl="0">
              <a:spcBef>
                <a:spcPts val="0"/>
              </a:spcBef>
              <a:spcAft>
                <a:spcPts val="0"/>
              </a:spcAft>
              <a:buNone/>
            </a:pPr>
            <a:endParaRPr lang="en-IN" dirty="0">
              <a:ea typeface="Roboto"/>
              <a:cs typeface="Roboto"/>
              <a:sym typeface="Roboto"/>
            </a:endParaRPr>
          </a:p>
          <a:p>
            <a:pPr marL="133350" lvl="0" algn="l" rtl="0">
              <a:spcBef>
                <a:spcPts val="0"/>
              </a:spcBef>
              <a:spcAft>
                <a:spcPts val="0"/>
              </a:spcAft>
              <a:buSzPts val="1500"/>
            </a:pPr>
            <a:r>
              <a:rPr lang="en-IN" b="1" dirty="0">
                <a:ea typeface="Roboto"/>
                <a:cs typeface="Roboto"/>
                <a:sym typeface="Roboto"/>
              </a:rPr>
              <a:t>2. Task Management:</a:t>
            </a:r>
          </a:p>
          <a:p>
            <a:pPr marL="457200" lvl="0" indent="0" algn="l" rtl="0">
              <a:spcBef>
                <a:spcPts val="0"/>
              </a:spcBef>
              <a:spcAft>
                <a:spcPts val="0"/>
              </a:spcAft>
              <a:buNone/>
            </a:pPr>
            <a:endParaRPr dirty="0">
              <a:ea typeface="Roboto"/>
              <a:cs typeface="Roboto"/>
              <a:sym typeface="Roboto"/>
            </a:endParaRPr>
          </a:p>
          <a:p>
            <a:pPr marL="457200" lvl="0" indent="0" algn="l" rtl="0">
              <a:spcBef>
                <a:spcPts val="0"/>
              </a:spcBef>
              <a:spcAft>
                <a:spcPts val="0"/>
              </a:spcAft>
              <a:buNone/>
            </a:pPr>
            <a:r>
              <a:rPr lang="en" dirty="0">
                <a:ea typeface="Roboto"/>
                <a:cs typeface="Roboto"/>
                <a:sym typeface="Roboto"/>
              </a:rPr>
              <a:t>Users can </a:t>
            </a:r>
            <a:r>
              <a:rPr lang="en" b="1" dirty="0">
                <a:ea typeface="Roboto"/>
                <a:cs typeface="Roboto"/>
                <a:sym typeface="Roboto"/>
              </a:rPr>
              <a:t>add tasks</a:t>
            </a:r>
            <a:r>
              <a:rPr lang="en" dirty="0">
                <a:ea typeface="Roboto"/>
                <a:cs typeface="Roboto"/>
                <a:sym typeface="Roboto"/>
              </a:rPr>
              <a:t> to their personal to-do lists.</a:t>
            </a:r>
            <a:endParaRPr dirty="0">
              <a:ea typeface="Roboto"/>
              <a:cs typeface="Roboto"/>
              <a:sym typeface="Roboto"/>
            </a:endParaRPr>
          </a:p>
          <a:p>
            <a:pPr marL="457200" lvl="0" indent="0" algn="l" rtl="0">
              <a:spcBef>
                <a:spcPts val="0"/>
              </a:spcBef>
              <a:spcAft>
                <a:spcPts val="0"/>
              </a:spcAft>
              <a:buNone/>
            </a:pPr>
            <a:r>
              <a:rPr lang="en" dirty="0">
                <a:ea typeface="Roboto"/>
                <a:cs typeface="Roboto"/>
                <a:sym typeface="Roboto"/>
              </a:rPr>
              <a:t>Tasks are associated with a description and a completion status.</a:t>
            </a:r>
          </a:p>
          <a:p>
            <a:pPr marL="457200" lvl="0" indent="0" algn="l" rtl="0">
              <a:spcBef>
                <a:spcPts val="0"/>
              </a:spcBef>
              <a:spcAft>
                <a:spcPts val="0"/>
              </a:spcAft>
              <a:buNone/>
            </a:pPr>
            <a:r>
              <a:rPr lang="en" dirty="0">
                <a:ea typeface="Roboto"/>
                <a:cs typeface="Roboto"/>
                <a:sym typeface="Roboto"/>
              </a:rPr>
              <a:t>Users can also edit the previous tasks and can make new descriptions.</a:t>
            </a:r>
            <a:endParaRPr dirty="0">
              <a:ea typeface="Roboto"/>
              <a:cs typeface="Roboto"/>
              <a:sym typeface="Roboto"/>
            </a:endParaRPr>
          </a:p>
          <a:p>
            <a:pPr marL="457200" lvl="0" indent="0" algn="l" rtl="0">
              <a:spcBef>
                <a:spcPts val="0"/>
              </a:spcBef>
              <a:spcAft>
                <a:spcPts val="0"/>
              </a:spcAft>
              <a:buNone/>
            </a:pPr>
            <a:r>
              <a:rPr lang="en" dirty="0">
                <a:ea typeface="Roboto"/>
                <a:cs typeface="Roboto"/>
                <a:sym typeface="Roboto"/>
              </a:rPr>
              <a:t>Users can </a:t>
            </a:r>
            <a:r>
              <a:rPr lang="en" b="1" dirty="0">
                <a:ea typeface="Roboto"/>
                <a:cs typeface="Roboto"/>
                <a:sym typeface="Roboto"/>
              </a:rPr>
              <a:t>view</a:t>
            </a:r>
            <a:r>
              <a:rPr lang="en" dirty="0">
                <a:ea typeface="Roboto"/>
                <a:cs typeface="Roboto"/>
                <a:sym typeface="Roboto"/>
              </a:rPr>
              <a:t> their existing tasks.</a:t>
            </a:r>
            <a:endParaRPr dirty="0">
              <a:ea typeface="Roboto"/>
              <a:cs typeface="Roboto"/>
              <a:sym typeface="Roboto"/>
            </a:endParaRPr>
          </a:p>
          <a:p>
            <a:pPr marL="457200" lvl="0" indent="0" algn="l" rtl="0">
              <a:spcBef>
                <a:spcPts val="0"/>
              </a:spcBef>
              <a:spcAft>
                <a:spcPts val="0"/>
              </a:spcAft>
              <a:buNone/>
            </a:pPr>
            <a:r>
              <a:rPr lang="en" dirty="0">
                <a:ea typeface="Roboto"/>
                <a:cs typeface="Roboto"/>
                <a:sym typeface="Roboto"/>
              </a:rPr>
              <a:t>Users can </a:t>
            </a:r>
            <a:r>
              <a:rPr lang="en" b="1" dirty="0">
                <a:ea typeface="Roboto"/>
                <a:cs typeface="Roboto"/>
                <a:sym typeface="Roboto"/>
              </a:rPr>
              <a:t>remove tasks</a:t>
            </a:r>
            <a:r>
              <a:rPr lang="en" dirty="0">
                <a:ea typeface="Roboto"/>
                <a:cs typeface="Roboto"/>
                <a:sym typeface="Roboto"/>
              </a:rPr>
              <a:t> from their lists.</a:t>
            </a:r>
            <a:endParaRPr dirty="0">
              <a:ea typeface="Roboto"/>
              <a:cs typeface="Roboto"/>
              <a:sym typeface="Roboto"/>
            </a:endParaRPr>
          </a:p>
          <a:p>
            <a:pPr marL="45720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3" name="Google Shape;83;p16"/>
          <p:cNvSpPr txBox="1"/>
          <p:nvPr/>
        </p:nvSpPr>
        <p:spPr>
          <a:xfrm>
            <a:off x="392725" y="1499525"/>
            <a:ext cx="8334600" cy="34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ea typeface="Roboto"/>
                <a:cs typeface="Roboto"/>
                <a:sym typeface="Roboto"/>
              </a:rPr>
              <a:t>    3. Task Manipulation:</a:t>
            </a:r>
            <a:endParaRPr b="1" dirty="0">
              <a:ea typeface="Roboto"/>
              <a:cs typeface="Roboto"/>
              <a:sym typeface="Roboto"/>
            </a:endParaRPr>
          </a:p>
          <a:p>
            <a:pPr marL="0" lvl="0" indent="0" algn="l" rtl="0">
              <a:spcBef>
                <a:spcPts val="0"/>
              </a:spcBef>
              <a:spcAft>
                <a:spcPts val="0"/>
              </a:spcAft>
              <a:buNone/>
            </a:pPr>
            <a:r>
              <a:rPr lang="en" b="1" dirty="0">
                <a:ea typeface="Roboto"/>
                <a:cs typeface="Roboto"/>
                <a:sym typeface="Roboto"/>
              </a:rPr>
              <a:t>         </a:t>
            </a:r>
            <a:endParaRPr b="1" dirty="0">
              <a:ea typeface="Roboto"/>
              <a:cs typeface="Roboto"/>
              <a:sym typeface="Roboto"/>
            </a:endParaRPr>
          </a:p>
          <a:p>
            <a:pPr marL="0" lvl="0" indent="0" algn="l" rtl="0">
              <a:spcBef>
                <a:spcPts val="0"/>
              </a:spcBef>
              <a:spcAft>
                <a:spcPts val="0"/>
              </a:spcAft>
              <a:buNone/>
            </a:pPr>
            <a:r>
              <a:rPr lang="en" b="1" dirty="0">
                <a:ea typeface="Roboto"/>
                <a:cs typeface="Roboto"/>
                <a:sym typeface="Roboto"/>
              </a:rPr>
              <a:t>         </a:t>
            </a:r>
            <a:r>
              <a:rPr lang="en" dirty="0">
                <a:ea typeface="Roboto"/>
                <a:cs typeface="Roboto"/>
                <a:sym typeface="Roboto"/>
              </a:rPr>
              <a:t>Users can edit tasks that are required to change.</a:t>
            </a:r>
            <a:endParaRPr dirty="0">
              <a:ea typeface="Roboto"/>
              <a:cs typeface="Roboto"/>
              <a:sym typeface="Roboto"/>
            </a:endParaRPr>
          </a:p>
          <a:p>
            <a:pPr marL="0" lvl="0" indent="0" algn="l" rtl="0">
              <a:spcBef>
                <a:spcPts val="0"/>
              </a:spcBef>
              <a:spcAft>
                <a:spcPts val="0"/>
              </a:spcAft>
              <a:buNone/>
            </a:pPr>
            <a:r>
              <a:rPr lang="en" b="1" dirty="0">
                <a:ea typeface="Roboto"/>
                <a:cs typeface="Roboto"/>
                <a:sym typeface="Roboto"/>
              </a:rPr>
              <a:t>         </a:t>
            </a:r>
            <a:r>
              <a:rPr lang="en" dirty="0">
                <a:ea typeface="Roboto"/>
                <a:cs typeface="Roboto"/>
                <a:sym typeface="Roboto"/>
              </a:rPr>
              <a:t>Users can mark tasks as completed to keep track of their progress.</a:t>
            </a:r>
            <a:endParaRPr dirty="0">
              <a:ea typeface="Roboto"/>
              <a:cs typeface="Roboto"/>
              <a:sym typeface="Roboto"/>
            </a:endParaRPr>
          </a:p>
          <a:p>
            <a:pPr marL="0" lvl="0" indent="0" algn="l" rtl="0">
              <a:spcBef>
                <a:spcPts val="0"/>
              </a:spcBef>
              <a:spcAft>
                <a:spcPts val="0"/>
              </a:spcAft>
              <a:buNone/>
            </a:pPr>
            <a:r>
              <a:rPr lang="en" dirty="0">
                <a:ea typeface="Roboto"/>
                <a:cs typeface="Roboto"/>
                <a:sym typeface="Roboto"/>
              </a:rPr>
              <a:t>         Users can remove individual tasks that are no longer needed.</a:t>
            </a:r>
            <a:endParaRPr dirty="0">
              <a:ea typeface="Roboto"/>
              <a:cs typeface="Roboto"/>
              <a:sym typeface="Roboto"/>
            </a:endParaRPr>
          </a:p>
          <a:p>
            <a:pPr marL="0" lvl="0" indent="0" algn="l" rtl="0">
              <a:spcBef>
                <a:spcPts val="0"/>
              </a:spcBef>
              <a:spcAft>
                <a:spcPts val="0"/>
              </a:spcAft>
              <a:buNone/>
            </a:pPr>
            <a:r>
              <a:rPr lang="en" dirty="0">
                <a:ea typeface="Roboto"/>
                <a:cs typeface="Roboto"/>
                <a:sym typeface="Roboto"/>
              </a:rPr>
              <a:t>         Users can clear all tasks from their lists, either completed or not.</a:t>
            </a:r>
            <a:endParaRPr dirty="0">
              <a:ea typeface="Roboto"/>
              <a:cs typeface="Roboto"/>
              <a:sym typeface="Roboto"/>
            </a:endParaRPr>
          </a:p>
          <a:p>
            <a:pPr marL="0" lvl="0" indent="0" algn="l" rtl="0">
              <a:spcBef>
                <a:spcPts val="0"/>
              </a:spcBef>
              <a:spcAft>
                <a:spcPts val="0"/>
              </a:spcAft>
              <a:buNone/>
            </a:pPr>
            <a:endParaRPr sz="1500" dirty="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USER FLOW</a:t>
            </a:r>
            <a:endParaRPr dirty="0"/>
          </a:p>
        </p:txBody>
      </p:sp>
      <p:sp>
        <p:nvSpPr>
          <p:cNvPr id="89" name="Google Shape;89;p17"/>
          <p:cNvSpPr txBox="1"/>
          <p:nvPr/>
        </p:nvSpPr>
        <p:spPr>
          <a:xfrm>
            <a:off x="254100" y="1599556"/>
            <a:ext cx="8635800" cy="3241801"/>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AutoNum type="arabicPeriod"/>
            </a:pPr>
            <a:r>
              <a:rPr lang="en" sz="2000" dirty="0">
                <a:ea typeface="Roboto"/>
                <a:cs typeface="Roboto"/>
                <a:sym typeface="Roboto"/>
              </a:rPr>
              <a:t>Users can register with a unique username and password.</a:t>
            </a:r>
            <a:endParaRPr sz="2000" dirty="0">
              <a:ea typeface="Roboto"/>
              <a:cs typeface="Roboto"/>
              <a:sym typeface="Roboto"/>
            </a:endParaRPr>
          </a:p>
          <a:p>
            <a:pPr marL="457200" lvl="0" indent="-342900" algn="l" rtl="0">
              <a:spcBef>
                <a:spcPts val="0"/>
              </a:spcBef>
              <a:spcAft>
                <a:spcPts val="0"/>
              </a:spcAft>
              <a:buSzPts val="1800"/>
              <a:buFont typeface="Roboto"/>
              <a:buAutoNum type="arabicPeriod"/>
            </a:pPr>
            <a:r>
              <a:rPr lang="en" sz="2000" dirty="0">
                <a:ea typeface="Roboto"/>
                <a:cs typeface="Roboto"/>
                <a:sym typeface="Roboto"/>
              </a:rPr>
              <a:t>Registered users can log in using their credentials.</a:t>
            </a:r>
            <a:endParaRPr sz="2000" dirty="0">
              <a:ea typeface="Roboto"/>
              <a:cs typeface="Roboto"/>
              <a:sym typeface="Roboto"/>
            </a:endParaRPr>
          </a:p>
          <a:p>
            <a:pPr marL="457200" lvl="0" indent="-342900" algn="l" rtl="0">
              <a:spcBef>
                <a:spcPts val="0"/>
              </a:spcBef>
              <a:spcAft>
                <a:spcPts val="0"/>
              </a:spcAft>
              <a:buSzPts val="1800"/>
              <a:buFont typeface="Roboto"/>
              <a:buAutoNum type="arabicPeriod"/>
            </a:pPr>
            <a:r>
              <a:rPr lang="en" sz="2000" dirty="0">
                <a:ea typeface="Roboto"/>
                <a:cs typeface="Roboto"/>
                <a:sym typeface="Roboto"/>
              </a:rPr>
              <a:t>Upon login, users are presented with a menu to manage their tasks.</a:t>
            </a:r>
            <a:endParaRPr sz="2000" dirty="0">
              <a:ea typeface="Roboto"/>
              <a:cs typeface="Roboto"/>
              <a:sym typeface="Roboto"/>
            </a:endParaRPr>
          </a:p>
          <a:p>
            <a:pPr marL="457200" lvl="0" indent="-342900" algn="l" rtl="0">
              <a:spcBef>
                <a:spcPts val="0"/>
              </a:spcBef>
              <a:spcAft>
                <a:spcPts val="0"/>
              </a:spcAft>
              <a:buSzPts val="1800"/>
              <a:buFont typeface="Roboto"/>
              <a:buAutoNum type="arabicPeriod"/>
            </a:pPr>
            <a:r>
              <a:rPr lang="en" sz="2000" dirty="0">
                <a:ea typeface="Roboto"/>
                <a:cs typeface="Roboto"/>
                <a:sym typeface="Roboto"/>
              </a:rPr>
              <a:t>Users can add, view, edit, and delete tasks using the menu options.</a:t>
            </a:r>
            <a:endParaRPr sz="2000" dirty="0">
              <a:ea typeface="Roboto"/>
              <a:cs typeface="Roboto"/>
              <a:sym typeface="Roboto"/>
            </a:endParaRPr>
          </a:p>
          <a:p>
            <a:pPr marL="457200" lvl="0" indent="-342900" algn="l" rtl="0">
              <a:spcBef>
                <a:spcPts val="0"/>
              </a:spcBef>
              <a:spcAft>
                <a:spcPts val="0"/>
              </a:spcAft>
              <a:buSzPts val="1800"/>
              <a:buFont typeface="Roboto"/>
              <a:buAutoNum type="arabicPeriod"/>
            </a:pPr>
            <a:r>
              <a:rPr lang="en" sz="2000" dirty="0">
                <a:ea typeface="Roboto"/>
                <a:cs typeface="Roboto"/>
                <a:sym typeface="Roboto"/>
              </a:rPr>
              <a:t>Completed tasks can be marked as incomplete, and vice versa.</a:t>
            </a:r>
            <a:endParaRPr sz="2000" dirty="0">
              <a:ea typeface="Roboto"/>
              <a:cs typeface="Roboto"/>
              <a:sym typeface="Roboto"/>
            </a:endParaRPr>
          </a:p>
          <a:p>
            <a:pPr marL="457200" lvl="0" indent="-342900" algn="l" rtl="0">
              <a:spcBef>
                <a:spcPts val="0"/>
              </a:spcBef>
              <a:spcAft>
                <a:spcPts val="0"/>
              </a:spcAft>
              <a:buSzPts val="1800"/>
              <a:buFont typeface="Roboto"/>
              <a:buAutoNum type="arabicPeriod"/>
            </a:pPr>
            <a:r>
              <a:rPr lang="en" sz="2000" dirty="0">
                <a:ea typeface="Roboto"/>
                <a:cs typeface="Roboto"/>
                <a:sym typeface="Roboto"/>
              </a:rPr>
              <a:t>Users can choose to clear completed tasks or remove all tasks.</a:t>
            </a:r>
            <a:endParaRPr sz="2000" dirty="0">
              <a:ea typeface="Roboto"/>
              <a:cs typeface="Roboto"/>
              <a:sym typeface="Roboto"/>
            </a:endParaRPr>
          </a:p>
          <a:p>
            <a:pPr marL="457200" lvl="0" indent="-342900" algn="l" rtl="0">
              <a:spcBef>
                <a:spcPts val="0"/>
              </a:spcBef>
              <a:spcAft>
                <a:spcPts val="0"/>
              </a:spcAft>
              <a:buSzPts val="1800"/>
              <a:buFont typeface="Roboto"/>
              <a:buAutoNum type="arabicPeriod"/>
            </a:pPr>
            <a:r>
              <a:rPr lang="en" sz="2000" dirty="0">
                <a:ea typeface="Roboto"/>
                <a:cs typeface="Roboto"/>
                <a:sym typeface="Roboto"/>
              </a:rPr>
              <a:t>Users can log out and return to the main menu or exit the application.</a:t>
            </a:r>
            <a:endParaRPr sz="2000" dirty="0">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TESTING</a:t>
            </a:r>
            <a:endParaRPr dirty="0"/>
          </a:p>
        </p:txBody>
      </p:sp>
      <p:sp>
        <p:nvSpPr>
          <p:cNvPr id="95" name="Google Shape;95;p18"/>
          <p:cNvSpPr txBox="1"/>
          <p:nvPr/>
        </p:nvSpPr>
        <p:spPr>
          <a:xfrm>
            <a:off x="348100" y="1488375"/>
            <a:ext cx="8568900" cy="406262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dirty="0">
                <a:ea typeface="Roboto"/>
                <a:cs typeface="Roboto"/>
                <a:sym typeface="Roboto"/>
              </a:rPr>
              <a:t>Testing is a critical aspect of software development to ensure the reliability and functionality of the Basic To-Do List Application. </a:t>
            </a:r>
          </a:p>
          <a:p>
            <a:pPr marL="285750" lvl="0" indent="-285750" algn="l" rtl="0">
              <a:spcBef>
                <a:spcPts val="0"/>
              </a:spcBef>
              <a:spcAft>
                <a:spcPts val="0"/>
              </a:spcAft>
              <a:buFont typeface="Arial" panose="020B0604020202020204" pitchFamily="34" charset="0"/>
              <a:buChar char="•"/>
            </a:pPr>
            <a:endParaRPr lang="en" b="1" dirty="0">
              <a:ea typeface="Roboto"/>
              <a:cs typeface="Roboto"/>
              <a:sym typeface="Roboto"/>
            </a:endParaRPr>
          </a:p>
          <a:p>
            <a:pPr marL="285750" lvl="0" indent="-285750" algn="l" rtl="0">
              <a:spcBef>
                <a:spcPts val="0"/>
              </a:spcBef>
              <a:spcAft>
                <a:spcPts val="0"/>
              </a:spcAft>
              <a:buFont typeface="Arial" panose="020B0604020202020204" pitchFamily="34" charset="0"/>
              <a:buChar char="•"/>
            </a:pPr>
            <a:r>
              <a:rPr lang="en" b="1" dirty="0">
                <a:ea typeface="Roboto"/>
                <a:cs typeface="Roboto"/>
                <a:sym typeface="Roboto"/>
              </a:rPr>
              <a:t>Unit Testing</a:t>
            </a:r>
            <a:r>
              <a:rPr lang="en" dirty="0">
                <a:ea typeface="Roboto"/>
                <a:cs typeface="Roboto"/>
                <a:sym typeface="Roboto"/>
              </a:rPr>
              <a:t>: Each class, such as the User and Task classes, should be subjected to unit testing. Test cases should cover various scenarios, such as creating users and tasks, modifying task statuses, and checking for correct functionality of methods.</a:t>
            </a:r>
          </a:p>
          <a:p>
            <a:pPr marL="285750" lvl="0" indent="-285750" algn="l" rtl="0">
              <a:spcBef>
                <a:spcPts val="0"/>
              </a:spcBef>
              <a:spcAft>
                <a:spcPts val="0"/>
              </a:spcAft>
              <a:buFont typeface="Arial" panose="020B0604020202020204" pitchFamily="34" charset="0"/>
              <a:buChar char="•"/>
            </a:pPr>
            <a:endParaRPr lang="en" b="1" dirty="0">
              <a:ea typeface="Roboto"/>
              <a:cs typeface="Roboto"/>
              <a:sym typeface="Roboto"/>
            </a:endParaRPr>
          </a:p>
          <a:p>
            <a:pPr marL="285750" lvl="0" indent="-285750" algn="l" rtl="0">
              <a:spcBef>
                <a:spcPts val="0"/>
              </a:spcBef>
              <a:spcAft>
                <a:spcPts val="0"/>
              </a:spcAft>
              <a:buFont typeface="Arial" panose="020B0604020202020204" pitchFamily="34" charset="0"/>
              <a:buChar char="•"/>
            </a:pPr>
            <a:r>
              <a:rPr lang="en" b="1" dirty="0">
                <a:ea typeface="Roboto"/>
                <a:cs typeface="Roboto"/>
                <a:sym typeface="Roboto"/>
              </a:rPr>
              <a:t>User Input Testing</a:t>
            </a:r>
            <a:r>
              <a:rPr lang="en" dirty="0">
                <a:ea typeface="Roboto"/>
                <a:cs typeface="Roboto"/>
                <a:sym typeface="Roboto"/>
              </a:rPr>
              <a:t>: The application's ability to handle different user inputs should be thoroughly tested. This involves testing for valid and invalid inputs, handling unexpected input types, and preventing potential crashes or errors due to unexpected inputs.</a:t>
            </a:r>
            <a:endParaRPr dirty="0">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2801130-B905-71FB-A4A3-1D8AA875BDB6}"/>
              </a:ext>
            </a:extLst>
          </p:cNvPr>
          <p:cNvSpPr>
            <a:spLocks noGrp="1"/>
          </p:cNvSpPr>
          <p:nvPr>
            <p:ph idx="1"/>
          </p:nvPr>
        </p:nvSpPr>
        <p:spPr/>
        <p:txBody>
          <a:bodyPr/>
          <a:lstStyle/>
          <a:p>
            <a:r>
              <a:rPr lang="en-US" b="1" dirty="0">
                <a:ea typeface="Roboto"/>
                <a:cs typeface="Roboto"/>
                <a:sym typeface="Roboto"/>
              </a:rPr>
              <a:t>Authentication Testing</a:t>
            </a:r>
            <a:r>
              <a:rPr lang="en-US" dirty="0">
                <a:ea typeface="Roboto"/>
                <a:cs typeface="Roboto"/>
                <a:sym typeface="Roboto"/>
              </a:rPr>
              <a:t>: The user registration and login process should be rigorously tested for both correct and incorrect inputs. This includes validating username and password formats, testing login with valid and invalid credentials, and verifying that unauthorized users cannot access the system.</a:t>
            </a:r>
          </a:p>
          <a:p>
            <a:endParaRPr lang="en-US" dirty="0"/>
          </a:p>
        </p:txBody>
      </p:sp>
    </p:spTree>
    <p:extLst>
      <p:ext uri="{BB962C8B-B14F-4D97-AF65-F5344CB8AC3E}">
        <p14:creationId xmlns:p14="http://schemas.microsoft.com/office/powerpoint/2010/main" val="284333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CONCLUSION</a:t>
            </a:r>
            <a:endParaRPr dirty="0"/>
          </a:p>
        </p:txBody>
      </p:sp>
      <p:sp>
        <p:nvSpPr>
          <p:cNvPr id="101" name="Google Shape;101;p19"/>
          <p:cNvSpPr txBox="1"/>
          <p:nvPr/>
        </p:nvSpPr>
        <p:spPr>
          <a:xfrm>
            <a:off x="381625" y="2269400"/>
            <a:ext cx="8450700" cy="1800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dirty="0">
                <a:ea typeface="Roboto"/>
                <a:cs typeface="Roboto"/>
                <a:sym typeface="Roboto"/>
              </a:rPr>
              <a:t>The Basic To-Do List Application showcases the implementation of key programming concepts in Java to create a functional task management system. This project highlights the significance of class design, user input handling, and basic user authentication in real-world application development.</a:t>
            </a:r>
            <a:endParaRPr sz="2100" dirty="0">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6155"/>
            <a:ext cx="9144000" cy="5143499"/>
          </a:xfrm>
          <a:prstGeom prst="rect">
            <a:avLst/>
          </a:prstGeom>
        </p:spPr>
      </p:pic>
      <p:sp>
        <p:nvSpPr>
          <p:cNvPr id="15" name="Rectangle 14">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395" y="0"/>
            <a:ext cx="5664708"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3754533"/>
            <a:ext cx="3723894" cy="108037"/>
          </a:xfrm>
          <a:prstGeom prst="rect">
            <a:avLst/>
          </a:prstGeom>
        </p:spPr>
      </p:pic>
      <p:sp>
        <p:nvSpPr>
          <p:cNvPr id="19" name="Rectangle 18">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9073"/>
            <a:ext cx="3723424" cy="2385354"/>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04E6C134-67FA-492F-0BB3-EC57582D34E0}"/>
              </a:ext>
            </a:extLst>
          </p:cNvPr>
          <p:cNvSpPr>
            <a:spLocks noGrp="1"/>
          </p:cNvSpPr>
          <p:nvPr>
            <p:ph type="ctrTitle"/>
          </p:nvPr>
        </p:nvSpPr>
        <p:spPr>
          <a:xfrm>
            <a:off x="192101" y="1547446"/>
            <a:ext cx="3122599" cy="1995854"/>
          </a:xfrm>
        </p:spPr>
        <p:txBody>
          <a:bodyPr anchor="ctr">
            <a:normAutofit/>
          </a:bodyPr>
          <a:lstStyle/>
          <a:p>
            <a:r>
              <a:rPr lang="en-US" dirty="0"/>
              <a:t>THANK YOU!</a:t>
            </a:r>
          </a:p>
        </p:txBody>
      </p:sp>
      <p:pic>
        <p:nvPicPr>
          <p:cNvPr id="8" name="Graphic 7" descr="Handshake">
            <a:extLst>
              <a:ext uri="{FF2B5EF4-FFF2-40B4-BE49-F238E27FC236}">
                <a16:creationId xmlns:a16="http://schemas.microsoft.com/office/drawing/2014/main" id="{3DAC99E3-67A3-A5F5-2A4C-979568FDBD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625" y="480060"/>
            <a:ext cx="4183380" cy="418338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80934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3"/>
                                        </p:tgtEl>
                                        <p:attrNameLst>
                                          <p:attrName>style.visibility</p:attrName>
                                        </p:attrNameLst>
                                      </p:cBhvr>
                                      <p:to>
                                        <p:strVal val="visible"/>
                                      </p:to>
                                    </p:set>
                                    <p:animEffect transition="in" filter="fade">
                                      <p:cBhvr>
                                        <p:cTn id="10"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Berlin</Template>
  <TotalTime>4</TotalTime>
  <Words>512</Words>
  <Application>Microsoft Office PowerPoint</Application>
  <PresentationFormat>On-screen Show (16:9)</PresentationFormat>
  <Paragraphs>43</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Roboto</vt:lpstr>
      <vt:lpstr>Berlin</vt:lpstr>
      <vt:lpstr> Online To-Do List</vt:lpstr>
      <vt:lpstr>INTRODUCTION</vt:lpstr>
      <vt:lpstr>FEATURES</vt:lpstr>
      <vt:lpstr>PowerPoint Presentation</vt:lpstr>
      <vt:lpstr>USER FLOW</vt:lpstr>
      <vt:lpstr>TESTING</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Online To-Do List</dc:title>
  <dc:creator>DELL</dc:creator>
  <cp:lastModifiedBy>Kiran Teja Bokka</cp:lastModifiedBy>
  <cp:revision>2</cp:revision>
  <dcterms:modified xsi:type="dcterms:W3CDTF">2023-08-16T04:38:19Z</dcterms:modified>
</cp:coreProperties>
</file>