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5348459-6EF6-47A3-B8CE-95EC919C56E4}" type="datetimeFigureOut">
              <a:rPr lang="en-IN" smtClean="0"/>
              <a:t>29-04-2022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171F62-71B8-48E4-89AB-31DE8480FF29}" type="slidenum">
              <a:rPr lang="en-IN" smtClean="0"/>
              <a:t>‹#›</a:t>
            </a:fld>
            <a:endParaRPr lang="en-IN"/>
          </a:p>
        </p:txBody>
      </p:sp>
    </p:spTree>
    <p:extLst>
      <p:ext uri="{BB962C8B-B14F-4D97-AF65-F5344CB8AC3E}">
        <p14:creationId xmlns:p14="http://schemas.microsoft.com/office/powerpoint/2010/main" val="15322223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5348459-6EF6-47A3-B8CE-95EC919C56E4}" type="datetimeFigureOut">
              <a:rPr lang="en-IN" smtClean="0"/>
              <a:t>29-04-2022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2171F62-71B8-48E4-89AB-31DE8480FF29}" type="slidenum">
              <a:rPr lang="en-IN" smtClean="0"/>
              <a:t>‹#›</a:t>
            </a:fld>
            <a:endParaRPr lang="en-IN"/>
          </a:p>
        </p:txBody>
      </p:sp>
    </p:spTree>
    <p:extLst>
      <p:ext uri="{BB962C8B-B14F-4D97-AF65-F5344CB8AC3E}">
        <p14:creationId xmlns:p14="http://schemas.microsoft.com/office/powerpoint/2010/main" val="17745036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5348459-6EF6-47A3-B8CE-95EC919C56E4}" type="datetimeFigureOut">
              <a:rPr lang="en-IN" smtClean="0"/>
              <a:t>29-04-2022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171F62-71B8-48E4-89AB-31DE8480FF29}" type="slidenum">
              <a:rPr lang="en-IN" smtClean="0"/>
              <a:t>‹#›</a:t>
            </a:fld>
            <a:endParaRPr lang="en-IN"/>
          </a:p>
        </p:txBody>
      </p:sp>
    </p:spTree>
    <p:extLst>
      <p:ext uri="{BB962C8B-B14F-4D97-AF65-F5344CB8AC3E}">
        <p14:creationId xmlns:p14="http://schemas.microsoft.com/office/powerpoint/2010/main" val="12291845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5348459-6EF6-47A3-B8CE-95EC919C56E4}" type="datetimeFigureOut">
              <a:rPr lang="en-IN" smtClean="0"/>
              <a:t>29-04-2022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171F62-71B8-48E4-89AB-31DE8480FF29}"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5910180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5348459-6EF6-47A3-B8CE-95EC919C56E4}" type="datetimeFigureOut">
              <a:rPr lang="en-IN" smtClean="0"/>
              <a:t>29-04-2022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171F62-71B8-48E4-89AB-31DE8480FF29}" type="slidenum">
              <a:rPr lang="en-IN" smtClean="0"/>
              <a:t>‹#›</a:t>
            </a:fld>
            <a:endParaRPr lang="en-IN"/>
          </a:p>
        </p:txBody>
      </p:sp>
    </p:spTree>
    <p:extLst>
      <p:ext uri="{BB962C8B-B14F-4D97-AF65-F5344CB8AC3E}">
        <p14:creationId xmlns:p14="http://schemas.microsoft.com/office/powerpoint/2010/main" val="28543436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5348459-6EF6-47A3-B8CE-95EC919C56E4}" type="datetimeFigureOut">
              <a:rPr lang="en-IN" smtClean="0"/>
              <a:t>29-04-2022</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171F62-71B8-48E4-89AB-31DE8480FF29}" type="slidenum">
              <a:rPr lang="en-IN" smtClean="0"/>
              <a:t>‹#›</a:t>
            </a:fld>
            <a:endParaRPr lang="en-IN"/>
          </a:p>
        </p:txBody>
      </p:sp>
    </p:spTree>
    <p:extLst>
      <p:ext uri="{BB962C8B-B14F-4D97-AF65-F5344CB8AC3E}">
        <p14:creationId xmlns:p14="http://schemas.microsoft.com/office/powerpoint/2010/main" val="27819843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5348459-6EF6-47A3-B8CE-95EC919C56E4}" type="datetimeFigureOut">
              <a:rPr lang="en-IN" smtClean="0"/>
              <a:t>29-04-2022</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171F62-71B8-48E4-89AB-31DE8480FF29}" type="slidenum">
              <a:rPr lang="en-IN" smtClean="0"/>
              <a:t>‹#›</a:t>
            </a:fld>
            <a:endParaRPr lang="en-IN"/>
          </a:p>
        </p:txBody>
      </p:sp>
    </p:spTree>
    <p:extLst>
      <p:ext uri="{BB962C8B-B14F-4D97-AF65-F5344CB8AC3E}">
        <p14:creationId xmlns:p14="http://schemas.microsoft.com/office/powerpoint/2010/main" val="5729857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348459-6EF6-47A3-B8CE-95EC919C56E4}" type="datetimeFigureOut">
              <a:rPr lang="en-IN" smtClean="0"/>
              <a:t>29-04-2022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171F62-71B8-48E4-89AB-31DE8480FF29}" type="slidenum">
              <a:rPr lang="en-IN" smtClean="0"/>
              <a:t>‹#›</a:t>
            </a:fld>
            <a:endParaRPr lang="en-IN"/>
          </a:p>
        </p:txBody>
      </p:sp>
    </p:spTree>
    <p:extLst>
      <p:ext uri="{BB962C8B-B14F-4D97-AF65-F5344CB8AC3E}">
        <p14:creationId xmlns:p14="http://schemas.microsoft.com/office/powerpoint/2010/main" val="278974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348459-6EF6-47A3-B8CE-95EC919C56E4}" type="datetimeFigureOut">
              <a:rPr lang="en-IN" smtClean="0"/>
              <a:t>29-04-2022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171F62-71B8-48E4-89AB-31DE8480FF29}" type="slidenum">
              <a:rPr lang="en-IN" smtClean="0"/>
              <a:t>‹#›</a:t>
            </a:fld>
            <a:endParaRPr lang="en-IN"/>
          </a:p>
        </p:txBody>
      </p:sp>
    </p:spTree>
    <p:extLst>
      <p:ext uri="{BB962C8B-B14F-4D97-AF65-F5344CB8AC3E}">
        <p14:creationId xmlns:p14="http://schemas.microsoft.com/office/powerpoint/2010/main" val="18889032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E5348459-6EF6-47A3-B8CE-95EC919C56E4}" type="datetimeFigureOut">
              <a:rPr lang="en-IN" smtClean="0"/>
              <a:t>29-04-2022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171F62-71B8-48E4-89AB-31DE8480FF29}" type="slidenum">
              <a:rPr lang="en-IN" smtClean="0"/>
              <a:t>‹#›</a:t>
            </a:fld>
            <a:endParaRPr lang="en-IN"/>
          </a:p>
        </p:txBody>
      </p:sp>
    </p:spTree>
    <p:extLst>
      <p:ext uri="{BB962C8B-B14F-4D97-AF65-F5344CB8AC3E}">
        <p14:creationId xmlns:p14="http://schemas.microsoft.com/office/powerpoint/2010/main" val="25770704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5348459-6EF6-47A3-B8CE-95EC919C56E4}" type="datetimeFigureOut">
              <a:rPr lang="en-IN" smtClean="0"/>
              <a:t>29-04-2022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171F62-71B8-48E4-89AB-31DE8480FF29}" type="slidenum">
              <a:rPr lang="en-IN" smtClean="0"/>
              <a:t>‹#›</a:t>
            </a:fld>
            <a:endParaRPr lang="en-IN"/>
          </a:p>
        </p:txBody>
      </p:sp>
    </p:spTree>
    <p:extLst>
      <p:ext uri="{BB962C8B-B14F-4D97-AF65-F5344CB8AC3E}">
        <p14:creationId xmlns:p14="http://schemas.microsoft.com/office/powerpoint/2010/main" val="40100312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5348459-6EF6-47A3-B8CE-95EC919C56E4}" type="datetimeFigureOut">
              <a:rPr lang="en-IN" smtClean="0"/>
              <a:t>29-04-2022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2171F62-71B8-48E4-89AB-31DE8480FF29}" type="slidenum">
              <a:rPr lang="en-IN" smtClean="0"/>
              <a:t>‹#›</a:t>
            </a:fld>
            <a:endParaRPr lang="en-IN"/>
          </a:p>
        </p:txBody>
      </p:sp>
    </p:spTree>
    <p:extLst>
      <p:ext uri="{BB962C8B-B14F-4D97-AF65-F5344CB8AC3E}">
        <p14:creationId xmlns:p14="http://schemas.microsoft.com/office/powerpoint/2010/main" val="29379782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5348459-6EF6-47A3-B8CE-95EC919C56E4}" type="datetimeFigureOut">
              <a:rPr lang="en-IN" smtClean="0"/>
              <a:t>29-04-2022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2171F62-71B8-48E4-89AB-31DE8480FF29}" type="slidenum">
              <a:rPr lang="en-IN" smtClean="0"/>
              <a:t>‹#›</a:t>
            </a:fld>
            <a:endParaRPr lang="en-IN"/>
          </a:p>
        </p:txBody>
      </p:sp>
    </p:spTree>
    <p:extLst>
      <p:ext uri="{BB962C8B-B14F-4D97-AF65-F5344CB8AC3E}">
        <p14:creationId xmlns:p14="http://schemas.microsoft.com/office/powerpoint/2010/main" val="17321403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E5348459-6EF6-47A3-B8CE-95EC919C56E4}" type="datetimeFigureOut">
              <a:rPr lang="en-IN" smtClean="0"/>
              <a:t>29-04-2022</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A2171F62-71B8-48E4-89AB-31DE8480FF29}" type="slidenum">
              <a:rPr lang="en-IN" smtClean="0"/>
              <a:t>‹#›</a:t>
            </a:fld>
            <a:endParaRPr lang="en-IN"/>
          </a:p>
        </p:txBody>
      </p:sp>
    </p:spTree>
    <p:extLst>
      <p:ext uri="{BB962C8B-B14F-4D97-AF65-F5344CB8AC3E}">
        <p14:creationId xmlns:p14="http://schemas.microsoft.com/office/powerpoint/2010/main" val="35210844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E5348459-6EF6-47A3-B8CE-95EC919C56E4}" type="datetimeFigureOut">
              <a:rPr lang="en-IN" smtClean="0"/>
              <a:t>29-04-2022</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A2171F62-71B8-48E4-89AB-31DE8480FF29}" type="slidenum">
              <a:rPr lang="en-IN" smtClean="0"/>
              <a:t>‹#›</a:t>
            </a:fld>
            <a:endParaRPr lang="en-IN"/>
          </a:p>
        </p:txBody>
      </p:sp>
    </p:spTree>
    <p:extLst>
      <p:ext uri="{BB962C8B-B14F-4D97-AF65-F5344CB8AC3E}">
        <p14:creationId xmlns:p14="http://schemas.microsoft.com/office/powerpoint/2010/main" val="30649326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E5348459-6EF6-47A3-B8CE-95EC919C56E4}" type="datetimeFigureOut">
              <a:rPr lang="en-IN" smtClean="0"/>
              <a:t>29-04-2022</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A2171F62-71B8-48E4-89AB-31DE8480FF29}" type="slidenum">
              <a:rPr lang="en-IN" smtClean="0"/>
              <a:t>‹#›</a:t>
            </a:fld>
            <a:endParaRPr lang="en-IN"/>
          </a:p>
        </p:txBody>
      </p:sp>
    </p:spTree>
    <p:extLst>
      <p:ext uri="{BB962C8B-B14F-4D97-AF65-F5344CB8AC3E}">
        <p14:creationId xmlns:p14="http://schemas.microsoft.com/office/powerpoint/2010/main" val="26690938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5348459-6EF6-47A3-B8CE-95EC919C56E4}" type="datetimeFigureOut">
              <a:rPr lang="en-IN" smtClean="0"/>
              <a:t>29-04-2022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2171F62-71B8-48E4-89AB-31DE8480FF29}" type="slidenum">
              <a:rPr lang="en-IN" smtClean="0"/>
              <a:t>‹#›</a:t>
            </a:fld>
            <a:endParaRPr lang="en-IN"/>
          </a:p>
        </p:txBody>
      </p:sp>
    </p:spTree>
    <p:extLst>
      <p:ext uri="{BB962C8B-B14F-4D97-AF65-F5344CB8AC3E}">
        <p14:creationId xmlns:p14="http://schemas.microsoft.com/office/powerpoint/2010/main" val="25831577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E5348459-6EF6-47A3-B8CE-95EC919C56E4}" type="datetimeFigureOut">
              <a:rPr lang="en-IN" smtClean="0"/>
              <a:t>29-04-2022</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A2171F62-71B8-48E4-89AB-31DE8480FF29}" type="slidenum">
              <a:rPr lang="en-IN" smtClean="0"/>
              <a:t>‹#›</a:t>
            </a:fld>
            <a:endParaRPr lang="en-IN"/>
          </a:p>
        </p:txBody>
      </p:sp>
    </p:spTree>
    <p:extLst>
      <p:ext uri="{BB962C8B-B14F-4D97-AF65-F5344CB8AC3E}">
        <p14:creationId xmlns:p14="http://schemas.microsoft.com/office/powerpoint/2010/main" val="247662351"/>
      </p:ext>
    </p:extLst>
  </p:cSld>
  <p:clrMap bg1="dk1" tx1="lt1" bg2="dk2" tx2="lt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 id="2147483704" r:id="rId15"/>
    <p:sldLayoutId id="2147483705" r:id="rId16"/>
    <p:sldLayoutId id="2147483706"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05253-E487-4236-841A-E8B488908BDB}"/>
              </a:ext>
            </a:extLst>
          </p:cNvPr>
          <p:cNvSpPr>
            <a:spLocks noGrp="1"/>
          </p:cNvSpPr>
          <p:nvPr>
            <p:ph type="ctrTitle"/>
          </p:nvPr>
        </p:nvSpPr>
        <p:spPr/>
        <p:txBody>
          <a:bodyPr/>
          <a:lstStyle/>
          <a:p>
            <a:r>
              <a:rPr lang="en-US" dirty="0"/>
              <a:t>Tweet Emotion Detection</a:t>
            </a:r>
            <a:endParaRPr lang="en-IN" dirty="0"/>
          </a:p>
        </p:txBody>
      </p:sp>
      <p:sp>
        <p:nvSpPr>
          <p:cNvPr id="3" name="Subtitle 2">
            <a:extLst>
              <a:ext uri="{FF2B5EF4-FFF2-40B4-BE49-F238E27FC236}">
                <a16:creationId xmlns:a16="http://schemas.microsoft.com/office/drawing/2014/main" id="{C2CD93CF-1DF8-4785-A035-394D893E7C0A}"/>
              </a:ext>
            </a:extLst>
          </p:cNvPr>
          <p:cNvSpPr>
            <a:spLocks noGrp="1"/>
          </p:cNvSpPr>
          <p:nvPr>
            <p:ph type="subTitle" idx="1"/>
          </p:nvPr>
        </p:nvSpPr>
        <p:spPr>
          <a:xfrm>
            <a:off x="1154955" y="4777380"/>
            <a:ext cx="8825658" cy="1463622"/>
          </a:xfrm>
        </p:spPr>
        <p:txBody>
          <a:bodyPr>
            <a:normAutofit fontScale="70000" lnSpcReduction="20000"/>
          </a:bodyPr>
          <a:lstStyle/>
          <a:p>
            <a:r>
              <a:rPr lang="en-US" dirty="0"/>
              <a:t>By:</a:t>
            </a:r>
          </a:p>
          <a:p>
            <a:r>
              <a:rPr lang="en-US" dirty="0"/>
              <a:t>Kiran Venkatesh Kulkarni- 1001848434</a:t>
            </a:r>
          </a:p>
          <a:p>
            <a:r>
              <a:rPr lang="en-IN" dirty="0"/>
              <a:t>Akhilesh </a:t>
            </a:r>
            <a:r>
              <a:rPr lang="en-IN" dirty="0" err="1"/>
              <a:t>mn</a:t>
            </a:r>
            <a:r>
              <a:rPr lang="en-IN" dirty="0"/>
              <a:t>- 1001848441</a:t>
            </a:r>
          </a:p>
          <a:p>
            <a:r>
              <a:rPr lang="en-IN" dirty="0" err="1"/>
              <a:t>Diiya</a:t>
            </a:r>
            <a:r>
              <a:rPr lang="en-IN" dirty="0"/>
              <a:t> </a:t>
            </a:r>
            <a:r>
              <a:rPr lang="en-IN" dirty="0" err="1"/>
              <a:t>dasari</a:t>
            </a:r>
            <a:r>
              <a:rPr lang="en-IN" dirty="0"/>
              <a:t>- 1001934969</a:t>
            </a:r>
          </a:p>
          <a:p>
            <a:r>
              <a:rPr lang="en-IN" dirty="0" err="1"/>
              <a:t>Kathankumar</a:t>
            </a:r>
            <a:r>
              <a:rPr lang="en-IN" dirty="0"/>
              <a:t> shah- 1001865662</a:t>
            </a:r>
          </a:p>
        </p:txBody>
      </p:sp>
    </p:spTree>
    <p:extLst>
      <p:ext uri="{BB962C8B-B14F-4D97-AF65-F5344CB8AC3E}">
        <p14:creationId xmlns:p14="http://schemas.microsoft.com/office/powerpoint/2010/main" val="3248633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FD8EF7-BFB4-4CE6-8F73-0D8A1C929C17}"/>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7DB94AAC-4752-4B03-A1A5-D3007614CADF}"/>
              </a:ext>
            </a:extLst>
          </p:cNvPr>
          <p:cNvSpPr>
            <a:spLocks noGrp="1"/>
          </p:cNvSpPr>
          <p:nvPr>
            <p:ph idx="1"/>
          </p:nvPr>
        </p:nvSpPr>
        <p:spPr/>
        <p:txBody>
          <a:bodyPr/>
          <a:lstStyle/>
          <a:p>
            <a:r>
              <a:rPr lang="en-US" sz="2000" dirty="0">
                <a:effectLst/>
                <a:latin typeface="Times New Roman" panose="02020603050405020304" pitchFamily="18" charset="0"/>
                <a:ea typeface="Calibri" panose="020F0502020204030204" pitchFamily="34" charset="0"/>
              </a:rPr>
              <a:t>Twitter is a microblogging service where users from around the world publish and share their feelings. However, sentiment analysis for Twitter messages (‘tweets’) is regarded as a challenging problem because tweets are short and informal.</a:t>
            </a:r>
          </a:p>
          <a:p>
            <a:pPr marL="0" indent="0">
              <a:buNone/>
            </a:pPr>
            <a:endParaRPr lang="en-US" sz="2000" dirty="0">
              <a:effectLst/>
              <a:latin typeface="Times New Roman" panose="02020603050405020304" pitchFamily="18" charset="0"/>
              <a:ea typeface="Calibri" panose="020F0502020204030204" pitchFamily="34" charset="0"/>
            </a:endParaRPr>
          </a:p>
          <a:p>
            <a:r>
              <a:rPr lang="en-US" sz="1800" dirty="0">
                <a:effectLst/>
                <a:latin typeface="Times New Roman" panose="02020603050405020304" pitchFamily="18" charset="0"/>
                <a:ea typeface="Calibri" panose="020F0502020204030204" pitchFamily="34" charset="0"/>
              </a:rPr>
              <a:t>To solve this problem, we have used a Recurrent Neural Network. </a:t>
            </a:r>
          </a:p>
          <a:p>
            <a:pPr marL="0" indent="0">
              <a:buNone/>
            </a:pPr>
            <a:endParaRPr lang="en-US" dirty="0">
              <a:latin typeface="Times New Roman" panose="02020603050405020304" pitchFamily="18" charset="0"/>
              <a:ea typeface="Calibri" panose="020F0502020204030204" pitchFamily="34" charset="0"/>
            </a:endParaRPr>
          </a:p>
          <a:p>
            <a:r>
              <a:rPr lang="en-US" sz="1800" dirty="0">
                <a:effectLst/>
                <a:latin typeface="Times New Roman" panose="02020603050405020304" pitchFamily="18" charset="0"/>
                <a:ea typeface="Calibri" panose="020F0502020204030204" pitchFamily="34" charset="0"/>
              </a:rPr>
              <a:t>Using TensorFlow as the machine learning framework, this multi class classification problem of the natural language processing domain is solved.</a:t>
            </a:r>
          </a:p>
          <a:p>
            <a:pPr marL="0" indent="0">
              <a:buNone/>
            </a:pPr>
            <a:endParaRPr lang="en-US" sz="1800" dirty="0">
              <a:effectLst/>
              <a:latin typeface="Times New Roman" panose="02020603050405020304" pitchFamily="18" charset="0"/>
              <a:ea typeface="Calibri" panose="020F0502020204030204" pitchFamily="34" charset="0"/>
            </a:endParaRPr>
          </a:p>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After training the model to recognize emotions in tweets, we can predict the emotion of a given tweet with high accuracy.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000" dirty="0">
              <a:effectLst/>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37543057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B454C-D0A7-4A35-8C75-C5867FDDCEAF}"/>
              </a:ext>
            </a:extLst>
          </p:cNvPr>
          <p:cNvSpPr>
            <a:spLocks noGrp="1"/>
          </p:cNvSpPr>
          <p:nvPr>
            <p:ph type="title"/>
          </p:nvPr>
        </p:nvSpPr>
        <p:spPr/>
        <p:txBody>
          <a:bodyPr/>
          <a:lstStyle/>
          <a:p>
            <a:r>
              <a:rPr lang="en-US" dirty="0"/>
              <a:t>DATASET</a:t>
            </a:r>
            <a:endParaRPr lang="en-IN" dirty="0"/>
          </a:p>
        </p:txBody>
      </p:sp>
      <p:sp>
        <p:nvSpPr>
          <p:cNvPr id="3" name="Content Placeholder 2">
            <a:extLst>
              <a:ext uri="{FF2B5EF4-FFF2-40B4-BE49-F238E27FC236}">
                <a16:creationId xmlns:a16="http://schemas.microsoft.com/office/drawing/2014/main" id="{4B113921-546B-45BB-A47B-45952CB9BDDC}"/>
              </a:ext>
            </a:extLst>
          </p:cNvPr>
          <p:cNvSpPr>
            <a:spLocks noGrp="1"/>
          </p:cNvSpPr>
          <p:nvPr>
            <p:ph idx="1"/>
          </p:nvPr>
        </p:nvSpPr>
        <p:spPr/>
        <p:txBody>
          <a:bodyPr/>
          <a:lstStyle/>
          <a:p>
            <a:r>
              <a:rPr lang="en-US" sz="1800" dirty="0">
                <a:effectLst/>
                <a:latin typeface="Times New Roman" panose="02020603050405020304" pitchFamily="18" charset="0"/>
                <a:ea typeface="Calibri" panose="020F0502020204030204" pitchFamily="34" charset="0"/>
              </a:rPr>
              <a:t>The dataset consists of 20,000 tweets with their corresponding emotion.</a:t>
            </a:r>
            <a:endParaRPr lang="en-US" dirty="0">
              <a:latin typeface="Times New Roman" panose="02020603050405020304" pitchFamily="18" charset="0"/>
            </a:endParaRPr>
          </a:p>
          <a:p>
            <a:pPr>
              <a:lnSpc>
                <a:spcPct val="150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dataset is already pre-processed and divided into the training, test and validation set. Each tweet is based on an emotion in one of the six categories – love, fear, joy, sadness, surprise and anger.</a:t>
            </a:r>
          </a:p>
          <a:p>
            <a:pPr>
              <a:lnSpc>
                <a:spcPct val="150000"/>
              </a:lnSpc>
              <a:spcAft>
                <a:spcPts val="800"/>
              </a:spcAft>
            </a:pPr>
            <a:r>
              <a:rPr lang="en-US" sz="1800" dirty="0">
                <a:effectLst/>
                <a:latin typeface="Times New Roman" panose="02020603050405020304" pitchFamily="18" charset="0"/>
                <a:ea typeface="Calibri" panose="020F0502020204030204" pitchFamily="34" charset="0"/>
              </a:rPr>
              <a:t>The training set consists of 16,000 tweets, the test set consists of 2,000 tweets and the validation set also consists of 2,000 tweets.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800"/>
              </a:spcAft>
            </a:pPr>
            <a:endParaRPr lang="en-US" sz="18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spcAft>
                <a:spcPts val="8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2308766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30654B-9834-455A-92AF-0BF8FBD28070}"/>
              </a:ext>
            </a:extLst>
          </p:cNvPr>
          <p:cNvSpPr>
            <a:spLocks noGrp="1"/>
          </p:cNvSpPr>
          <p:nvPr>
            <p:ph type="title"/>
          </p:nvPr>
        </p:nvSpPr>
        <p:spPr/>
        <p:txBody>
          <a:bodyPr/>
          <a:lstStyle/>
          <a:p>
            <a:r>
              <a:rPr lang="en-US" dirty="0"/>
              <a:t>PREDICTION LABELS</a:t>
            </a:r>
            <a:endParaRPr lang="en-IN" dirty="0"/>
          </a:p>
        </p:txBody>
      </p:sp>
      <p:sp>
        <p:nvSpPr>
          <p:cNvPr id="3" name="Content Placeholder 2">
            <a:extLst>
              <a:ext uri="{FF2B5EF4-FFF2-40B4-BE49-F238E27FC236}">
                <a16:creationId xmlns:a16="http://schemas.microsoft.com/office/drawing/2014/main" id="{FCF0E113-78C2-4BA2-83C5-8BBED8695C7D}"/>
              </a:ext>
            </a:extLst>
          </p:cNvPr>
          <p:cNvSpPr>
            <a:spLocks noGrp="1"/>
          </p:cNvSpPr>
          <p:nvPr>
            <p:ph idx="1"/>
          </p:nvPr>
        </p:nvSpPr>
        <p:spPr>
          <a:xfrm>
            <a:off x="1103312" y="1624614"/>
            <a:ext cx="9141519" cy="5344357"/>
          </a:xfrm>
        </p:spPr>
        <p:txBody>
          <a:bodyPr/>
          <a:lstStyle/>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There is a need of different numeric values for the different classes for multi class classifications. The classes are created using the labels from the training set. The six classes which represent the different emotions are - anger, joy, love, surprise, fear and sadness.</a:t>
            </a:r>
          </a:p>
          <a:p>
            <a:r>
              <a:rPr lang="en-US" sz="1800" dirty="0">
                <a:effectLst/>
                <a:latin typeface="Times New Roman" panose="02020603050405020304" pitchFamily="18" charset="0"/>
                <a:ea typeface="Calibri" panose="020F0502020204030204" pitchFamily="34" charset="0"/>
              </a:rPr>
              <a:t>A histogram is plotted to see the number of tweets for the different classes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4" name="Picture 3" descr="Chart, bar chart&#10;&#10;Description automatically generated">
            <a:extLst>
              <a:ext uri="{FF2B5EF4-FFF2-40B4-BE49-F238E27FC236}">
                <a16:creationId xmlns:a16="http://schemas.microsoft.com/office/drawing/2014/main" id="{633D982C-C77B-4A0A-B19A-10900D61A48E}"/>
              </a:ext>
            </a:extLst>
          </p:cNvPr>
          <p:cNvPicPr>
            <a:picLocks noChangeAspect="1"/>
          </p:cNvPicPr>
          <p:nvPr/>
        </p:nvPicPr>
        <p:blipFill>
          <a:blip r:embed="rId2"/>
          <a:stretch>
            <a:fillRect/>
          </a:stretch>
        </p:blipFill>
        <p:spPr>
          <a:xfrm>
            <a:off x="3080714" y="3624678"/>
            <a:ext cx="4991735" cy="3124200"/>
          </a:xfrm>
          <a:prstGeom prst="rect">
            <a:avLst/>
          </a:prstGeom>
        </p:spPr>
      </p:pic>
    </p:spTree>
    <p:extLst>
      <p:ext uri="{BB962C8B-B14F-4D97-AF65-F5344CB8AC3E}">
        <p14:creationId xmlns:p14="http://schemas.microsoft.com/office/powerpoint/2010/main" val="23681690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609672-C3EC-4C54-B4E8-BD33C8E35FD8}"/>
              </a:ext>
            </a:extLst>
          </p:cNvPr>
          <p:cNvSpPr>
            <a:spLocks noGrp="1"/>
          </p:cNvSpPr>
          <p:nvPr>
            <p:ph type="title"/>
          </p:nvPr>
        </p:nvSpPr>
        <p:spPr/>
        <p:txBody>
          <a:bodyPr/>
          <a:lstStyle/>
          <a:p>
            <a:r>
              <a:rPr lang="en-US" dirty="0"/>
              <a:t>TRAINING THE MODEL</a:t>
            </a:r>
            <a:endParaRPr lang="en-IN" dirty="0"/>
          </a:p>
        </p:txBody>
      </p:sp>
      <p:sp>
        <p:nvSpPr>
          <p:cNvPr id="3" name="Content Placeholder 2">
            <a:extLst>
              <a:ext uri="{FF2B5EF4-FFF2-40B4-BE49-F238E27FC236}">
                <a16:creationId xmlns:a16="http://schemas.microsoft.com/office/drawing/2014/main" id="{8FEC07DB-F9D3-4C33-9817-249076BA74B2}"/>
              </a:ext>
            </a:extLst>
          </p:cNvPr>
          <p:cNvSpPr>
            <a:spLocks noGrp="1"/>
          </p:cNvSpPr>
          <p:nvPr>
            <p:ph idx="1"/>
          </p:nvPr>
        </p:nvSpPr>
        <p:spPr/>
        <p:txBody>
          <a:bodyPr/>
          <a:lstStyle/>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validation set is prepared, and its sequences are generated. Its labels are also converted to their corresponding numerical representation.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a:p>
            <a:r>
              <a:rPr lang="en-US" sz="1800" dirty="0">
                <a:effectLst/>
                <a:latin typeface="Times New Roman" panose="02020603050405020304" pitchFamily="18" charset="0"/>
                <a:ea typeface="Calibri" panose="020F0502020204030204" pitchFamily="34" charset="0"/>
              </a:rPr>
              <a:t>The model is then trained for 15 epochs. The number of epochs is a hyperparameter of gradient descent that controls the number of complete passes through the training dataset</a:t>
            </a:r>
            <a:r>
              <a:rPr lang="en-IN" sz="1800" dirty="0">
                <a:effectLst/>
                <a:latin typeface="Times New Roman" panose="02020603050405020304" pitchFamily="18" charset="0"/>
                <a:ea typeface="Calibri" panose="020F0502020204030204" pitchFamily="34" charset="0"/>
              </a:rPr>
              <a:t>.</a:t>
            </a:r>
          </a:p>
          <a:p>
            <a:endParaRPr lang="en-IN" sz="1800" dirty="0">
              <a:latin typeface="Times New Roman" panose="02020603050405020304" pitchFamily="18" charset="0"/>
            </a:endParaRPr>
          </a:p>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An early stopping callback is also set which stops the training if the model does not see any improvement in the validation accuracy for over 2 epochs.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9053145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31CD07-3053-43EE-83F2-623DFE430B03}"/>
              </a:ext>
            </a:extLst>
          </p:cNvPr>
          <p:cNvSpPr>
            <a:spLocks noGrp="1"/>
          </p:cNvSpPr>
          <p:nvPr>
            <p:ph type="title"/>
          </p:nvPr>
        </p:nvSpPr>
        <p:spPr/>
        <p:txBody>
          <a:bodyPr/>
          <a:lstStyle/>
          <a:p>
            <a:r>
              <a:rPr lang="en-US" dirty="0"/>
              <a:t>EVALUATING THE MODEL</a:t>
            </a:r>
            <a:endParaRPr lang="en-IN" dirty="0"/>
          </a:p>
        </p:txBody>
      </p:sp>
      <p:pic>
        <p:nvPicPr>
          <p:cNvPr id="5" name="Content Placeholder 4">
            <a:extLst>
              <a:ext uri="{FF2B5EF4-FFF2-40B4-BE49-F238E27FC236}">
                <a16:creationId xmlns:a16="http://schemas.microsoft.com/office/drawing/2014/main" id="{1B79DAAC-880F-450B-AA19-D95DD9DEA1EC}"/>
              </a:ext>
            </a:extLst>
          </p:cNvPr>
          <p:cNvPicPr>
            <a:picLocks noGrp="1" noChangeAspect="1"/>
          </p:cNvPicPr>
          <p:nvPr>
            <p:ph idx="1"/>
          </p:nvPr>
        </p:nvPicPr>
        <p:blipFill>
          <a:blip r:embed="rId2"/>
          <a:stretch>
            <a:fillRect/>
          </a:stretch>
        </p:blipFill>
        <p:spPr>
          <a:xfrm>
            <a:off x="1917577" y="1853248"/>
            <a:ext cx="8007659" cy="3195960"/>
          </a:xfrm>
          <a:prstGeom prst="rect">
            <a:avLst/>
          </a:prstGeom>
        </p:spPr>
      </p:pic>
      <p:sp>
        <p:nvSpPr>
          <p:cNvPr id="7" name="TextBox 6">
            <a:extLst>
              <a:ext uri="{FF2B5EF4-FFF2-40B4-BE49-F238E27FC236}">
                <a16:creationId xmlns:a16="http://schemas.microsoft.com/office/drawing/2014/main" id="{B4A72624-B56C-49B1-B3D8-5EEDF81FC92D}"/>
              </a:ext>
            </a:extLst>
          </p:cNvPr>
          <p:cNvSpPr txBox="1"/>
          <p:nvPr/>
        </p:nvSpPr>
        <p:spPr>
          <a:xfrm>
            <a:off x="1686758" y="5450889"/>
            <a:ext cx="8593584" cy="463397"/>
          </a:xfrm>
          <a:prstGeom prst="rect">
            <a:avLst/>
          </a:prstGeom>
          <a:noFill/>
        </p:spPr>
        <p:txBody>
          <a:bodyPr wrap="square" rtlCol="0">
            <a:spAutoFit/>
          </a:bodyPr>
          <a:lstStyle/>
          <a:p>
            <a:pPr>
              <a:lnSpc>
                <a:spcPct val="150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Plots are generated for the accuracy and loss for the training and validation set over epochs.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091759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94B89C-9743-4745-8BC6-13A14D9F7B02}"/>
              </a:ext>
            </a:extLst>
          </p:cNvPr>
          <p:cNvSpPr>
            <a:spLocks noGrp="1"/>
          </p:cNvSpPr>
          <p:nvPr>
            <p:ph type="title"/>
          </p:nvPr>
        </p:nvSpPr>
        <p:spPr/>
        <p:txBody>
          <a:bodyPr/>
          <a:lstStyle/>
          <a:p>
            <a:r>
              <a:rPr lang="en-US" dirty="0"/>
              <a:t>THE MODEL</a:t>
            </a:r>
            <a:endParaRPr lang="en-IN" dirty="0"/>
          </a:p>
        </p:txBody>
      </p:sp>
      <p:sp>
        <p:nvSpPr>
          <p:cNvPr id="3" name="Content Placeholder 2">
            <a:extLst>
              <a:ext uri="{FF2B5EF4-FFF2-40B4-BE49-F238E27FC236}">
                <a16:creationId xmlns:a16="http://schemas.microsoft.com/office/drawing/2014/main" id="{ACB59002-9616-4A41-9D8D-F45B89BAB6E2}"/>
              </a:ext>
            </a:extLst>
          </p:cNvPr>
          <p:cNvSpPr>
            <a:spLocks noGrp="1"/>
          </p:cNvSpPr>
          <p:nvPr>
            <p:ph idx="1"/>
          </p:nvPr>
        </p:nvSpPr>
        <p:spPr>
          <a:xfrm>
            <a:off x="1344852" y="1152983"/>
            <a:ext cx="8946541" cy="4195481"/>
          </a:xfrm>
        </p:spPr>
        <p:txBody>
          <a:bodyPr>
            <a:normAutofit fontScale="70000" lnSpcReduction="20000"/>
          </a:bodyPr>
          <a:lstStyle/>
          <a:p>
            <a:pPr>
              <a:lnSpc>
                <a:spcPct val="150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fist layer of the model is Embedding layer. The input length of sequence is going to be the maximum length which is 50. LSTM preserves information from inputs that has already passed through it using the hidden state. Unidirectional LSTM only preserves information of the past because the only inputs it has seen are from the past. Bidirectional LSTM will run the inputs in two ways, one from past to future and one from future to past and what differs this approach from unidirectional is that in the LSTM that runs backwards information from the future is preserved and using the two hidden states combined it is able in any point in time to preserve information from both past and future. The second is a bidirectional LSTM layer. This means that the contents from the LSTM layer can go for both left to right and right to left. Its 20 cells (each cell has its own inputs, outputs and memory) are used and return sequence is set to true which means that every time there will be an output which will be fed into another bidirectional LSTM layer it is sent as a sequence rather than a single value of each input so that the subsequent LSTM layer can have the required input. The final layer will be a Dense layer with 6 units for the six classes present and the activation is set to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softmax</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which returns a probability distribution over the target classes. The model is compiled with loss set to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sparse_categorical_crossentropy</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as it is used for multi class classification problems as the classes are not one-hot encoded (for binary classes). The optimizer used is ‘adam’ as it is really efficient for working with large datasets.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5" name="Picture 4" descr="Text, table&#10;&#10;Description automatically generated">
            <a:extLst>
              <a:ext uri="{FF2B5EF4-FFF2-40B4-BE49-F238E27FC236}">
                <a16:creationId xmlns:a16="http://schemas.microsoft.com/office/drawing/2014/main" id="{472D0CC5-46AE-4326-B488-782C5262E26E}"/>
              </a:ext>
            </a:extLst>
          </p:cNvPr>
          <p:cNvPicPr>
            <a:picLocks noChangeAspect="1"/>
          </p:cNvPicPr>
          <p:nvPr/>
        </p:nvPicPr>
        <p:blipFill>
          <a:blip r:embed="rId2"/>
          <a:stretch>
            <a:fillRect/>
          </a:stretch>
        </p:blipFill>
        <p:spPr>
          <a:xfrm>
            <a:off x="3416060" y="4658265"/>
            <a:ext cx="4123427" cy="2136294"/>
          </a:xfrm>
          <a:prstGeom prst="rect">
            <a:avLst/>
          </a:prstGeom>
        </p:spPr>
      </p:pic>
    </p:spTree>
    <p:extLst>
      <p:ext uri="{BB962C8B-B14F-4D97-AF65-F5344CB8AC3E}">
        <p14:creationId xmlns:p14="http://schemas.microsoft.com/office/powerpoint/2010/main" val="22038370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130A4-13B3-4D33-9D1B-7FF7CC02D8D3}"/>
              </a:ext>
            </a:extLst>
          </p:cNvPr>
          <p:cNvSpPr>
            <a:spLocks noGrp="1"/>
          </p:cNvSpPr>
          <p:nvPr>
            <p:ph type="title"/>
          </p:nvPr>
        </p:nvSpPr>
        <p:spPr/>
        <p:txBody>
          <a:bodyPr/>
          <a:lstStyle/>
          <a:p>
            <a:r>
              <a:rPr lang="en-US" dirty="0"/>
              <a:t>OUTPUT</a:t>
            </a:r>
            <a:endParaRPr lang="en-IN" dirty="0"/>
          </a:p>
        </p:txBody>
      </p:sp>
      <p:pic>
        <p:nvPicPr>
          <p:cNvPr id="4" name="Content Placeholder 3" descr="Graphical user interface, text, application, email&#10;&#10;Description automatically generated">
            <a:extLst>
              <a:ext uri="{FF2B5EF4-FFF2-40B4-BE49-F238E27FC236}">
                <a16:creationId xmlns:a16="http://schemas.microsoft.com/office/drawing/2014/main" id="{72D45481-E3F2-4D32-ABC9-14327F060510}"/>
              </a:ext>
            </a:extLst>
          </p:cNvPr>
          <p:cNvPicPr>
            <a:picLocks noGrp="1" noChangeAspect="1"/>
          </p:cNvPicPr>
          <p:nvPr>
            <p:ph idx="1"/>
          </p:nvPr>
        </p:nvPicPr>
        <p:blipFill>
          <a:blip r:embed="rId2"/>
          <a:stretch>
            <a:fillRect/>
          </a:stretch>
        </p:blipFill>
        <p:spPr>
          <a:xfrm>
            <a:off x="1103313" y="2317072"/>
            <a:ext cx="8947150" cy="3503224"/>
          </a:xfrm>
          <a:prstGeom prst="rect">
            <a:avLst/>
          </a:prstGeom>
        </p:spPr>
      </p:pic>
    </p:spTree>
    <p:extLst>
      <p:ext uri="{BB962C8B-B14F-4D97-AF65-F5344CB8AC3E}">
        <p14:creationId xmlns:p14="http://schemas.microsoft.com/office/powerpoint/2010/main" val="41156059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C9CC3C-D2DA-4B44-BE36-F47C49D44663}"/>
              </a:ext>
            </a:extLst>
          </p:cNvPr>
          <p:cNvSpPr>
            <a:spLocks noGrp="1"/>
          </p:cNvSpPr>
          <p:nvPr>
            <p:ph type="title"/>
          </p:nvPr>
        </p:nvSpPr>
        <p:spPr/>
        <p:txBody>
          <a:bodyPr/>
          <a:lstStyle/>
          <a:p>
            <a:r>
              <a:rPr lang="en-US" dirty="0"/>
              <a:t>RESULTS &amp; OBSERVATIONS</a:t>
            </a:r>
            <a:endParaRPr lang="en-IN" dirty="0"/>
          </a:p>
        </p:txBody>
      </p:sp>
      <p:sp>
        <p:nvSpPr>
          <p:cNvPr id="3" name="Content Placeholder 2">
            <a:extLst>
              <a:ext uri="{FF2B5EF4-FFF2-40B4-BE49-F238E27FC236}">
                <a16:creationId xmlns:a16="http://schemas.microsoft.com/office/drawing/2014/main" id="{348FB787-D8EA-43C8-B1F9-1FA79818BE61}"/>
              </a:ext>
            </a:extLst>
          </p:cNvPr>
          <p:cNvSpPr>
            <a:spLocks noGrp="1"/>
          </p:cNvSpPr>
          <p:nvPr>
            <p:ph idx="1"/>
          </p:nvPr>
        </p:nvSpPr>
        <p:spPr/>
        <p:txBody>
          <a:bodyPr/>
          <a:lstStyle/>
          <a:p>
            <a:pPr>
              <a:lnSpc>
                <a:spcPct val="150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In this project, a RNN model is constructed to recognize the emotions in tweets. The Model produces an accuracy rate of about 89%.</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For further enhancements in future, a much larger dataset with more epochs can be used to increase the accuracy.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420614249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111</TotalTime>
  <Words>734</Words>
  <Application>Microsoft Office PowerPoint</Application>
  <PresentationFormat>Widescreen</PresentationFormat>
  <Paragraphs>36</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Century Gothic</vt:lpstr>
      <vt:lpstr>Times New Roman</vt:lpstr>
      <vt:lpstr>Wingdings 3</vt:lpstr>
      <vt:lpstr>Ion</vt:lpstr>
      <vt:lpstr>Tweet Emotion Detection</vt:lpstr>
      <vt:lpstr>INTRODUCTION</vt:lpstr>
      <vt:lpstr>DATASET</vt:lpstr>
      <vt:lpstr>PREDICTION LABELS</vt:lpstr>
      <vt:lpstr>TRAINING THE MODEL</vt:lpstr>
      <vt:lpstr>EVALUATING THE MODEL</vt:lpstr>
      <vt:lpstr>THE MODEL</vt:lpstr>
      <vt:lpstr>OUTPUT</vt:lpstr>
      <vt:lpstr>RESULTS &amp; OBSERVATIONS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Tweet Emotion Detection</dc:title>
  <dc:creator>Kiran VK</dc:creator>
  <cp:lastModifiedBy>akhilesh nagabhushana</cp:lastModifiedBy>
  <cp:revision>3</cp:revision>
  <dcterms:created xsi:type="dcterms:W3CDTF">2022-04-29T04:03:19Z</dcterms:created>
  <dcterms:modified xsi:type="dcterms:W3CDTF">2022-04-29T13:50:36Z</dcterms:modified>
</cp:coreProperties>
</file>