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9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</p:sldIdLst>
  <p:sldSz type="screen16x9" cy="5143500" cx="9144000"/>
  <p:notesSz cx="6858000" cy="9144000"/>
  <p:custShowLst>
    <p:custShow id="0" name="Custom Show 1">
      <p:sldLst>
        <p:sld r:id="rId3"/>
        <p:sld r:id="rId5"/>
        <p:sld r:id="rId6"/>
        <p:sld r:id="rId7"/>
        <p:sld r:id="rId18"/>
      </p:sldLst>
    </p:custShow>
  </p:custShow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213163"/>
    <a:srgbClr val="213264"/>
    <a:srgbClr val="841910"/>
    <a:srgbClr val="DFDDFB"/>
    <a:srgbClr val="213164"/>
    <a:srgbClr val="E3E1FB"/>
    <a:srgbClr val="FFAB40"/>
    <a:srgbClr val="FFFFFF"/>
    <a:srgbClr val="0000FF"/>
    <a:srgbClr val="FFCD8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3447" autoAdjust="0"/>
  </p:normalViewPr>
  <p:slideViewPr>
    <p:cSldViewPr snapToGrid="0">
      <p:cViewPr>
        <p:scale>
          <a:sx n="78" d="100"/>
          <a:sy n="78" d="100"/>
        </p:scale>
        <p:origin x="940" y="5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tableStyles" Target="tableStyle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customXml" Target="../customXml/item1.xml"/><Relationship Id="rId26" Type="http://schemas.openxmlformats.org/officeDocument/2006/relationships/customXmlProps" Target="../customXml/itemProps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79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Google Shape;3;n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81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algn="l" indent="-2984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29845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29845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29845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29845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29845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9845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9845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9845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104859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indent="0" marL="158750">
              <a:buNone/>
            </a:pPr>
            <a:endParaRPr b="1" lang="en-US"/>
          </a:p>
        </p:txBody>
      </p:sp>
      <p:sp>
        <p:nvSpPr>
          <p:cNvPr id="1048598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p>
            <a:pPr algn="r"/>
            <a:fld id="{023E65BA-FB28-47C4-A217-44F00343302E}" type="slidenum">
              <a:rPr b="0" sz="1400" lang="en-US" spc="-1" strike="noStrike">
                <a:latin typeface="Times New Roman"/>
              </a:rPr>
              <a:t>1</a:t>
            </a:fld>
            <a:endParaRPr b="0" sz="1400" lang="en-US" spc="-1" strike="noStrike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 lang="en"/>
          </a:p>
        </p:txBody>
      </p:sp>
      <p:sp>
        <p:nvSpPr>
          <p:cNvPr id="1048606" name="Google Shape;59;g5fab984687_2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indent="0" marL="0">
              <a:buNone/>
            </a:pPr>
            <a:endParaRPr b="1" lang="en-US"/>
          </a:p>
        </p:txBody>
      </p:sp>
      <p:sp>
        <p:nvSpPr>
          <p:cNvPr id="1048610" name="Google Shape;59;g5fab984687_2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indent="0" marL="0">
              <a:buNone/>
            </a:pPr>
            <a:endParaRPr b="1" lang="en-US"/>
          </a:p>
        </p:txBody>
      </p:sp>
      <p:sp>
        <p:nvSpPr>
          <p:cNvPr id="1048615" name="Google Shape;59;g5fab984687_2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indent="0" marL="0">
              <a:buNone/>
            </a:pPr>
            <a:endParaRPr b="1" lang="en-US"/>
          </a:p>
        </p:txBody>
      </p:sp>
      <p:sp>
        <p:nvSpPr>
          <p:cNvPr id="1048619" name="Google Shape;59;g5fab984687_2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indent="0" marL="0">
              <a:buNone/>
            </a:pPr>
            <a:endParaRPr b="1" lang="en-US"/>
          </a:p>
        </p:txBody>
      </p:sp>
      <p:sp>
        <p:nvSpPr>
          <p:cNvPr id="1048624" name="Google Shape;59;g5fab984687_2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indent="0" marL="0">
              <a:buNone/>
            </a:pPr>
            <a:endParaRPr b="1" lang="en-US"/>
          </a:p>
        </p:txBody>
      </p:sp>
      <p:sp>
        <p:nvSpPr>
          <p:cNvPr id="1048646" name="Google Shape;59;g5fab984687_2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indent="0" marL="0">
              <a:buNone/>
            </a:pPr>
            <a:endParaRPr b="1" lang="en-US"/>
          </a:p>
        </p:txBody>
      </p:sp>
      <p:sp>
        <p:nvSpPr>
          <p:cNvPr id="1048654" name="Google Shape;59;g5fab984687_2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6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indent="0" marL="0">
              <a:buNone/>
            </a:pPr>
            <a:r>
              <a:rPr b="1" lang="en-US" spc="-5">
                <a:solidFill>
                  <a:srgbClr val="223366"/>
                </a:solidFill>
              </a:rPr>
              <a:t>Thank You !!</a:t>
            </a:r>
            <a:endParaRPr b="1" sz="1100" lang="en-US" spc="-5">
              <a:solidFill>
                <a:srgbClr val="223366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36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240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104865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65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>
              <a:defRPr b="0" sz="80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</a:p>
        </p:txBody>
      </p:sp>
      <p:sp>
        <p:nvSpPr>
          <p:cNvPr id="104865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4/9/2024</a:t>
            </a:fld>
            <a:endParaRPr lang="en-US"/>
          </a:p>
        </p:txBody>
      </p:sp>
      <p:sp>
        <p:nvSpPr>
          <p:cNvPr id="104865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74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048666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algn="l"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algn="l"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algn="l"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algn="l"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algn="l"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algn="l"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algn="l"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algn="l"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algn="l"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667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algn="l"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algn="l"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algn="l"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algn="l"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algn="l"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algn="l"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algn="l"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algn="l"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algn="l"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668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75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91425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67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algn="l"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algn="l"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algn="l"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algn="l"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algn="l"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algn="l"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algn="l"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algn="l"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algn="l"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67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76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48673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77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36;p32"/>
          <p:cNvSpPr/>
          <p:nvPr/>
        </p:nvSpPr>
        <p:spPr>
          <a:xfrm>
            <a:off x="4572000" y="-125"/>
            <a:ext cx="4572000" cy="51435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75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91425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48676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8677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l" indent="-342892" lvl="0" marL="457189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algn="l" indent="-317492" lvl="1" marL="914378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algn="l" indent="-317492" lvl="2" marL="1371566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algn="l" indent="-317492" lvl="3" marL="1828754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algn="l" indent="-317492" lvl="4" marL="2285943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algn="l" indent="-317492" lvl="5" marL="2743132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algn="l" indent="-317492" lvl="6" marL="320032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algn="l" indent="-317492" lvl="7" marL="3657509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algn="l" indent="-317492" lvl="8" marL="4114697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/>
        </p:txBody>
      </p:sp>
      <p:sp>
        <p:nvSpPr>
          <p:cNvPr id="1048678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algn="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73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l" indent="-228594" lvl="0" marL="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</a:lstStyle>
          <a:p/>
        </p:txBody>
      </p:sp>
      <p:sp>
        <p:nvSpPr>
          <p:cNvPr id="1048664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algn="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7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algn="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/>
        </p:spPr>
        <p:txBody>
          <a:bodyPr anchor="ctr" bIns="0" lIns="0" rIns="0" tIns="0">
            <a:noAutofit/>
          </a:bodyPr>
          <a:p>
            <a:endParaRPr b="0" sz="1350" lang="en-US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48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2400" lang="en-US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/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/>
        </p:spPr>
        <p:txBody>
          <a:bodyPr/>
          <a:p>
            <a:fld id="{6275EE38-1560-4543-B65C-40BD61BB92F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/>
        </p:spPr>
        <p:txBody>
          <a:bodyPr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image" Target="../media/image1.png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8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7"/>
          <p:cNvSpPr/>
          <p:nvPr userDrawn="1"/>
        </p:nvSpPr>
        <p:spPr>
          <a:xfrm>
            <a:off x="7283428" y="62784"/>
            <a:ext cx="1109472" cy="584656"/>
          </a:xfrm>
          <a:prstGeom prst="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2" name="Google Shape;110;p4" descr="A close up of a sign  Description automatically generated"/>
          <p:cNvPicPr preferRelativeResize="0">
            <a:picLocks/>
          </p:cNvPicPr>
          <p:nvPr userDrawn="1"/>
        </p:nvPicPr>
        <p:blipFill rotWithShape="1">
          <a:blip xmlns:r="http://schemas.openxmlformats.org/officeDocument/2006/relationships" r:embed="rId11">
            <a:alphaModFix/>
          </a:blip>
          <a:srcRect/>
          <a:stretch>
            <a:fillRect/>
          </a:stretch>
        </p:blipFill>
        <p:spPr>
          <a:xfrm>
            <a:off x="7799751" y="88917"/>
            <a:ext cx="1233874" cy="412476"/>
          </a:xfrm>
          <a:prstGeom prst="rect"/>
          <a:noFill/>
          <a:ln>
            <a:noFill/>
          </a:ln>
        </p:spPr>
      </p:pic>
      <p:sp>
        <p:nvSpPr>
          <p:cNvPr id="1048577" name="Rectangle 1"/>
          <p:cNvSpPr/>
          <p:nvPr userDrawn="1"/>
        </p:nvSpPr>
        <p:spPr>
          <a:xfrm>
            <a:off x="7594600" y="82567"/>
            <a:ext cx="165100" cy="412476"/>
          </a:xfrm>
          <a:prstGeom prst="rect"/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578" name="Rectangle 2"/>
          <p:cNvSpPr/>
          <p:nvPr userDrawn="1"/>
        </p:nvSpPr>
        <p:spPr>
          <a:xfrm>
            <a:off x="7440249" y="82567"/>
            <a:ext cx="103551" cy="412476"/>
          </a:xfrm>
          <a:prstGeom prst="rect"/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579" name="Rectangle 4"/>
          <p:cNvSpPr/>
          <p:nvPr userDrawn="1"/>
        </p:nvSpPr>
        <p:spPr>
          <a:xfrm>
            <a:off x="0" y="5086350"/>
            <a:ext cx="9144000" cy="69850"/>
          </a:xfrm>
          <a:prstGeom prst="rect"/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580" name="Rectangle 5"/>
          <p:cNvSpPr/>
          <p:nvPr userDrawn="1"/>
        </p:nvSpPr>
        <p:spPr>
          <a:xfrm>
            <a:off x="0" y="88917"/>
            <a:ext cx="7283428" cy="406126"/>
          </a:xfrm>
          <a:prstGeom prst="rect"/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581" name="TextBox 6"/>
          <p:cNvSpPr txBox="1"/>
          <p:nvPr userDrawn="1"/>
        </p:nvSpPr>
        <p:spPr>
          <a:xfrm>
            <a:off x="92480" y="105826"/>
            <a:ext cx="395374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b="0" sz="1800" lang="en-US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7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Rectangle 20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pic>
        <p:nvPicPr>
          <p:cNvPr id="2097153" name="Picture 26" descr="A white circle in the sky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 t="5928" r="746" b="10206"/>
          <a:stretch>
            <a:fillRect/>
          </a:stretch>
        </p:blipFill>
        <p:spPr>
          <a:xfrm>
            <a:off x="13063" y="-1"/>
            <a:ext cx="9130937" cy="5143501"/>
          </a:xfrm>
          <a:prstGeom prst="rect"/>
          <a:effectLst/>
        </p:spPr>
      </p:pic>
      <p:sp>
        <p:nvSpPr>
          <p:cNvPr id="1048588" name="Rectangle 21"/>
          <p:cNvSpPr/>
          <p:nvPr/>
        </p:nvSpPr>
        <p:spPr>
          <a:xfrm>
            <a:off x="1865074" y="730897"/>
            <a:ext cx="6301139" cy="3966472"/>
          </a:xfrm>
          <a:prstGeom prst="rect"/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589" name="Rectangle 22"/>
          <p:cNvSpPr/>
          <p:nvPr/>
        </p:nvSpPr>
        <p:spPr>
          <a:xfrm>
            <a:off x="988684" y="1023080"/>
            <a:ext cx="6985193" cy="3451405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  <a:effectLst>
            <a:outerShdw algn="ctr" blurRad="508000" rotWithShape="0" sx="105000" sy="10500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590" name="Rectangle 5"/>
          <p:cNvSpPr/>
          <p:nvPr/>
        </p:nvSpPr>
        <p:spPr>
          <a:xfrm>
            <a:off x="2490558" y="2787442"/>
            <a:ext cx="50564" cy="446915"/>
          </a:xfrm>
          <a:prstGeom prst="rect"/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591" name="TextBox 1"/>
          <p:cNvSpPr txBox="1"/>
          <p:nvPr/>
        </p:nvSpPr>
        <p:spPr>
          <a:xfrm>
            <a:off x="2029564" y="2248174"/>
            <a:ext cx="5025352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b="1" sz="2000" lang="en-US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1048592" name="TextBox 6"/>
          <p:cNvSpPr txBox="1"/>
          <p:nvPr/>
        </p:nvSpPr>
        <p:spPr>
          <a:xfrm>
            <a:off x="2541122" y="2795733"/>
            <a:ext cx="4019698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sz="2000" lang="en-US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048593" name="TextBox 13"/>
          <p:cNvSpPr txBox="1"/>
          <p:nvPr/>
        </p:nvSpPr>
        <p:spPr>
          <a:xfrm>
            <a:off x="1095095" y="3956068"/>
            <a:ext cx="2366562" cy="456535"/>
          </a:xfrm>
          <a:prstGeom prst="rect"/>
          <a:noFill/>
        </p:spPr>
        <p:txBody>
          <a:bodyPr wrap="square">
            <a:spAutoFit/>
          </a:bodyPr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b="0" cap="none" dirty="0" sz="1100" i="0" lang="en-US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</a:t>
            </a:r>
            <a:r>
              <a:rPr altLang="en" b="0" cap="none" dirty="0" sz="1100" i="0" lang="en-US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Kiran chawla</a:t>
            </a:r>
            <a:r>
              <a:rPr b="0" cap="none" dirty="0" sz="1100" i="0" lang="en-US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endParaRPr altLang="en-US" lang="zh-CN"/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b="0" cap="none" dirty="0" sz="1100" i="0" lang="en-US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:au8206211040</a:t>
            </a:r>
            <a:r>
              <a:rPr altLang="en" b="0" cap="none" dirty="0" sz="1100" i="0" lang="en-US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altLang="en" b="0" cap="none" dirty="0" sz="1100" i="0" lang="en-US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altLang="en-US" lang="zh-CN"/>
          </a:p>
        </p:txBody>
      </p:sp>
      <p:cxnSp>
        <p:nvCxnSpPr>
          <p:cNvPr id="3145728" name="Straight Connector 14"/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/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4" name="Google Shape;70;p13"/>
          <p:cNvSpPr txBox="1"/>
          <p:nvPr/>
        </p:nvSpPr>
        <p:spPr>
          <a:xfrm>
            <a:off x="5596477" y="3627293"/>
            <a:ext cx="1456920" cy="27695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dirty="0" sz="1200" i="0" lang="en-US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3145729" name="Straight Connector 19"/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/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5" name="TextBox 23"/>
          <p:cNvSpPr txBox="1"/>
          <p:nvPr/>
        </p:nvSpPr>
        <p:spPr>
          <a:xfrm>
            <a:off x="5596477" y="3956068"/>
            <a:ext cx="2095554" cy="261610"/>
          </a:xfrm>
          <a:prstGeom prst="rect"/>
          <a:noFill/>
        </p:spPr>
        <p:txBody>
          <a:bodyPr wrap="square">
            <a:spAutoFit/>
          </a:bodyPr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b="0" cap="none" dirty="0" sz="1100" i="0" lang="en-US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Arasu Engineering College</a:t>
            </a:r>
          </a:p>
        </p:txBody>
      </p:sp>
      <p:pic>
        <p:nvPicPr>
          <p:cNvPr id="2097154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/>
        </p:spPr>
      </p:pic>
      <p:pic>
        <p:nvPicPr>
          <p:cNvPr id="2097155" name="Picture 5" descr="A logo with people and map  Description automatically generated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/>
          <a:noFill/>
        </p:spPr>
      </p:pic>
      <p:pic>
        <p:nvPicPr>
          <p:cNvPr id="2097156" name="Picture 9" descr="A close up of a logo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3927667" y="1286631"/>
            <a:ext cx="1587347" cy="516273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Tm="3590" p14:dur="2000"/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Rectangle 4"/>
          <p:cNvSpPr/>
          <p:nvPr/>
        </p:nvSpPr>
        <p:spPr>
          <a:xfrm>
            <a:off x="293915" y="710292"/>
            <a:ext cx="3429000" cy="318407"/>
          </a:xfrm>
          <a:prstGeom prst="rect"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>
              <a:buSzPts val="2800"/>
            </a:pPr>
            <a:r>
              <a:rPr b="1" dirty="0" sz="1600" lang="en-US">
                <a:solidFill>
                  <a:srgbClr val="213163"/>
                </a:solidFill>
                <a:latin typeface="Arial"/>
                <a:cs typeface="Arial"/>
              </a:rPr>
              <a:t>  Voting Details Page</a:t>
            </a:r>
          </a:p>
        </p:txBody>
      </p:sp>
      <p:pic>
        <p:nvPicPr>
          <p:cNvPr id="2097161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599" r="599"/>
          <a:stretch>
            <a:fillRect/>
          </a:stretch>
        </p:blipFill>
        <p:spPr>
          <a:xfrm>
            <a:off x="767444" y="1216480"/>
            <a:ext cx="7429500" cy="3665764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Rectangle 4"/>
          <p:cNvSpPr/>
          <p:nvPr/>
        </p:nvSpPr>
        <p:spPr>
          <a:xfrm>
            <a:off x="293915" y="710292"/>
            <a:ext cx="3429000" cy="318407"/>
          </a:xfrm>
          <a:prstGeom prst="rect"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>
              <a:buSzPts val="2800"/>
            </a:pPr>
            <a:r>
              <a:rPr b="1" dirty="0" sz="1600" lang="en-US">
                <a:solidFill>
                  <a:srgbClr val="213163"/>
                </a:solidFill>
                <a:latin typeface="Arial"/>
                <a:cs typeface="Arial"/>
              </a:rPr>
              <a:t> Admin Login Page</a:t>
            </a:r>
          </a:p>
        </p:txBody>
      </p:sp>
      <p:pic>
        <p:nvPicPr>
          <p:cNvPr id="2097162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t="1708" b="1708"/>
          <a:stretch>
            <a:fillRect/>
          </a:stretch>
        </p:blipFill>
        <p:spPr>
          <a:xfrm>
            <a:off x="636814" y="1240972"/>
            <a:ext cx="7617280" cy="3592286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extBox 2"/>
          <p:cNvSpPr txBox="1"/>
          <p:nvPr/>
        </p:nvSpPr>
        <p:spPr>
          <a:xfrm>
            <a:off x="457200" y="752832"/>
            <a:ext cx="8017933" cy="700000"/>
          </a:xfrm>
          <a:prstGeom prst="rect"/>
          <a:noFill/>
        </p:spPr>
        <p:txBody>
          <a:bodyPr wrap="square">
            <a:spAutoFit/>
          </a:bodyPr>
          <a:p>
            <a:pPr algn="l" lvl="1" marL="457200">
              <a:lnSpc>
                <a:spcPct val="150000"/>
              </a:lnSpc>
            </a:pPr>
            <a:endParaRPr b="0" i="0" lang="en-US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285750" lvl="1" marL="742950">
              <a:lnSpc>
                <a:spcPct val="150000"/>
              </a:lnSpc>
              <a:buFont typeface="+mj-lt"/>
              <a:buAutoNum type="arabicPeriod"/>
            </a:pPr>
            <a:endParaRPr b="0" i="0" lang="en-US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2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endParaRPr dirty="0" sz="1000" lang="en-IN">
              <a:solidFill>
                <a:schemeClr val="tx1"/>
              </a:solidFill>
            </a:endParaRPr>
          </a:p>
        </p:txBody>
      </p:sp>
      <p:sp>
        <p:nvSpPr>
          <p:cNvPr id="1048633" name="Rectangle 4"/>
          <p:cNvSpPr/>
          <p:nvPr/>
        </p:nvSpPr>
        <p:spPr>
          <a:xfrm>
            <a:off x="293915" y="710292"/>
            <a:ext cx="3429000" cy="318407"/>
          </a:xfrm>
          <a:prstGeom prst="rect"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>
              <a:buSzPts val="2800"/>
            </a:pPr>
            <a:r>
              <a:rPr b="1" dirty="0" sz="1600" lang="en-US">
                <a:solidFill>
                  <a:srgbClr val="213163"/>
                </a:solidFill>
                <a:latin typeface="Arial"/>
                <a:cs typeface="Arial"/>
              </a:rPr>
              <a:t>   Admin Home Page</a:t>
            </a:r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7930" r="7930"/>
          <a:stretch>
            <a:fillRect/>
          </a:stretch>
        </p:blipFill>
        <p:spPr>
          <a:xfrm>
            <a:off x="5713717" y="1314612"/>
            <a:ext cx="7576458" cy="3559629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extBox 2"/>
          <p:cNvSpPr txBox="1"/>
          <p:nvPr/>
        </p:nvSpPr>
        <p:spPr>
          <a:xfrm>
            <a:off x="457200" y="752832"/>
            <a:ext cx="8017933" cy="700000"/>
          </a:xfrm>
          <a:prstGeom prst="rect"/>
          <a:noFill/>
        </p:spPr>
        <p:txBody>
          <a:bodyPr wrap="square">
            <a:spAutoFit/>
          </a:bodyPr>
          <a:p>
            <a:pPr algn="l" lvl="1" marL="457200">
              <a:lnSpc>
                <a:spcPct val="150000"/>
              </a:lnSpc>
            </a:pPr>
            <a:endParaRPr b="0" dirty="0" i="0" lang="en-US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285750" lvl="1" marL="742950">
              <a:lnSpc>
                <a:spcPct val="150000"/>
              </a:lnSpc>
              <a:buFont typeface="+mj-lt"/>
              <a:buAutoNum type="arabicPeriod"/>
            </a:pPr>
            <a:endParaRPr b="0" dirty="0" i="0" lang="en-US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5" name="Rectangle 4"/>
          <p:cNvSpPr/>
          <p:nvPr/>
        </p:nvSpPr>
        <p:spPr>
          <a:xfrm>
            <a:off x="293914" y="715633"/>
            <a:ext cx="4106635" cy="313066"/>
          </a:xfrm>
          <a:prstGeom prst="rect"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>
              <a:buSzPts val="2800"/>
            </a:pPr>
            <a:r>
              <a:rPr b="1" dirty="0" sz="1600" lang="en-US">
                <a:solidFill>
                  <a:srgbClr val="213163"/>
                </a:solidFill>
                <a:latin typeface="Arial"/>
                <a:cs typeface="Arial"/>
              </a:rPr>
              <a:t>  Authentication and Authorization Page</a:t>
            </a:r>
          </a:p>
        </p:txBody>
      </p:sp>
      <p:pic>
        <p:nvPicPr>
          <p:cNvPr id="209716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t="221" b="221"/>
          <a:stretch>
            <a:fillRect/>
          </a:stretch>
        </p:blipFill>
        <p:spPr>
          <a:xfrm>
            <a:off x="845820" y="1257330"/>
            <a:ext cx="7416437" cy="3518776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extBox 2"/>
          <p:cNvSpPr txBox="1"/>
          <p:nvPr/>
        </p:nvSpPr>
        <p:spPr>
          <a:xfrm>
            <a:off x="457200" y="752832"/>
            <a:ext cx="8017933" cy="700000"/>
          </a:xfrm>
          <a:prstGeom prst="rect"/>
          <a:noFill/>
        </p:spPr>
        <p:txBody>
          <a:bodyPr wrap="square">
            <a:spAutoFit/>
          </a:bodyPr>
          <a:p>
            <a:pPr algn="l" lvl="1" marL="457200">
              <a:lnSpc>
                <a:spcPct val="150000"/>
              </a:lnSpc>
            </a:pPr>
            <a:endParaRPr b="0" i="0" lang="en-US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285750" lvl="1" marL="742950">
              <a:lnSpc>
                <a:spcPct val="150000"/>
              </a:lnSpc>
              <a:buFont typeface="+mj-lt"/>
              <a:buAutoNum type="arabicPeriod"/>
            </a:pPr>
            <a:endParaRPr b="0" i="0" lang="en-US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7" name="Rectangle 4"/>
          <p:cNvSpPr/>
          <p:nvPr/>
        </p:nvSpPr>
        <p:spPr>
          <a:xfrm>
            <a:off x="293915" y="710292"/>
            <a:ext cx="3429000" cy="318407"/>
          </a:xfrm>
          <a:prstGeom prst="rect"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>
              <a:buSzPts val="2800"/>
            </a:pPr>
            <a:r>
              <a:rPr b="1" dirty="0" sz="1600" lang="en-US">
                <a:solidFill>
                  <a:srgbClr val="213163"/>
                </a:solidFill>
                <a:latin typeface="Arial"/>
                <a:cs typeface="Arial"/>
              </a:rPr>
              <a:t>  Questions Adding Section Page</a:t>
            </a:r>
          </a:p>
        </p:txBody>
      </p:sp>
      <p:pic>
        <p:nvPicPr>
          <p:cNvPr id="2097165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7795" r="7795"/>
          <a:stretch>
            <a:fillRect/>
          </a:stretch>
        </p:blipFill>
        <p:spPr>
          <a:xfrm>
            <a:off x="845820" y="1159329"/>
            <a:ext cx="7367451" cy="3641272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extBox 2"/>
          <p:cNvSpPr txBox="1"/>
          <p:nvPr/>
        </p:nvSpPr>
        <p:spPr>
          <a:xfrm>
            <a:off x="457200" y="752832"/>
            <a:ext cx="8017933" cy="700000"/>
          </a:xfrm>
          <a:prstGeom prst="rect"/>
          <a:noFill/>
        </p:spPr>
        <p:txBody>
          <a:bodyPr wrap="square">
            <a:spAutoFit/>
          </a:bodyPr>
          <a:p>
            <a:pPr algn="l" lvl="1" marL="457200">
              <a:lnSpc>
                <a:spcPct val="150000"/>
              </a:lnSpc>
            </a:pPr>
            <a:endParaRPr b="0" i="0" lang="en-US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285750" lvl="1" marL="742950">
              <a:lnSpc>
                <a:spcPct val="150000"/>
              </a:lnSpc>
              <a:buFont typeface="+mj-lt"/>
              <a:buAutoNum type="arabicPeriod"/>
            </a:pPr>
            <a:endParaRPr b="0" i="0" lang="en-US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9" name="Rectangle 4"/>
          <p:cNvSpPr/>
          <p:nvPr/>
        </p:nvSpPr>
        <p:spPr>
          <a:xfrm>
            <a:off x="293915" y="710292"/>
            <a:ext cx="3429000" cy="318407"/>
          </a:xfrm>
          <a:prstGeom prst="rect"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>
              <a:buSzPts val="2800"/>
            </a:pPr>
            <a:r>
              <a:rPr b="1" dirty="0" sz="1600" lang="en-US">
                <a:solidFill>
                  <a:srgbClr val="213163"/>
                </a:solidFill>
                <a:latin typeface="Arial"/>
                <a:cs typeface="Arial"/>
              </a:rPr>
              <a:t>  Voting Details Page</a:t>
            </a:r>
          </a:p>
        </p:txBody>
      </p:sp>
      <p:pic>
        <p:nvPicPr>
          <p:cNvPr id="2097166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t="5262" b="5262"/>
          <a:stretch>
            <a:fillRect/>
          </a:stretch>
        </p:blipFill>
        <p:spPr>
          <a:xfrm>
            <a:off x="824592" y="1257300"/>
            <a:ext cx="7494815" cy="3502479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sz="1600" lang="en-IN">
                <a:solidFill>
                  <a:srgbClr val="213163"/>
                </a:solidFill>
              </a:rPr>
              <a:t>Technology Used</a:t>
            </a:r>
            <a:endParaRPr sz="1600" lang="en-IN"/>
          </a:p>
        </p:txBody>
      </p:sp>
      <p:sp>
        <p:nvSpPr>
          <p:cNvPr id="1048641" name="Google Shape;62;g5fab984687_2_0"/>
          <p:cNvSpPr txBox="1"/>
          <p:nvPr/>
        </p:nvSpPr>
        <p:spPr>
          <a:xfrm>
            <a:off x="128063" y="1059160"/>
            <a:ext cx="5314387" cy="37900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73355" marL="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indent="-173355" marL="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indent="-173355" marL="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4194304" name="Diagram 4"/>
          <p:cNvGraphicFramePr>
            <a:graphicFrameLocks/>
          </p:cNvGraphicFramePr>
          <p:nvPr/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pic>
        <p:nvPicPr>
          <p:cNvPr id="2097167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1021171" y="1723257"/>
            <a:ext cx="2956469" cy="2573047"/>
          </a:xfrm>
          <a:prstGeom prst="rect"/>
        </p:spPr>
      </p:pic>
      <p:pic>
        <p:nvPicPr>
          <p:cNvPr id="2097168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7"/>
          <a:stretch>
            <a:fillRect/>
          </a:stretch>
        </p:blipFill>
        <p:spPr>
          <a:xfrm>
            <a:off x="4564380" y="1712692"/>
            <a:ext cx="4165599" cy="2090952"/>
          </a:xfrm>
          <a:prstGeom prst="rect"/>
        </p:spPr>
      </p:pic>
      <p:sp>
        <p:nvSpPr>
          <p:cNvPr id="1048642" name="TextBox 11"/>
          <p:cNvSpPr txBox="1"/>
          <p:nvPr/>
        </p:nvSpPr>
        <p:spPr>
          <a:xfrm>
            <a:off x="1000361" y="1361511"/>
            <a:ext cx="3318484" cy="307777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lang="en-US"/>
              <a:t>Front-end</a:t>
            </a:r>
          </a:p>
        </p:txBody>
      </p:sp>
      <p:sp>
        <p:nvSpPr>
          <p:cNvPr id="1048643" name="TextBox 12"/>
          <p:cNvSpPr txBox="1"/>
          <p:nvPr/>
        </p:nvSpPr>
        <p:spPr>
          <a:xfrm>
            <a:off x="4865736" y="1287522"/>
            <a:ext cx="3580969" cy="307777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lang="en-US"/>
              <a:t>Back-end</a:t>
            </a:r>
          </a:p>
        </p:txBody>
      </p:sp>
      <p:sp>
        <p:nvSpPr>
          <p:cNvPr id="1048644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endParaRPr dirty="0" sz="1000"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p>
            <a:r>
              <a:rPr b="1" sz="1600" lang="en-IN">
                <a:solidFill>
                  <a:srgbClr val="213163"/>
                </a:solidFill>
                <a:latin typeface="+mj-lt"/>
              </a:rPr>
              <a:t>Future </a:t>
            </a:r>
            <a:r>
              <a:rPr b="1" sz="1600" lang="en-US">
                <a:solidFill>
                  <a:srgbClr val="213163"/>
                </a:solidFill>
                <a:latin typeface="+mj-lt"/>
              </a:rPr>
              <a:t>Enhancements</a:t>
            </a:r>
            <a:r>
              <a:rPr b="1" sz="1600" lang="en-US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b="0" i="0" lang="en-US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1048650" name="Rectangle 4"/>
          <p:cNvSpPr/>
          <p:nvPr/>
        </p:nvSpPr>
        <p:spPr>
          <a:xfrm>
            <a:off x="277585" y="1216479"/>
            <a:ext cx="8425543" cy="3306529"/>
          </a:xfrm>
          <a:prstGeom prst="rect"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l"/>
            <a:r>
              <a:rPr dirty="0" lang="en-US">
                <a:solidFill>
                  <a:srgbClr val="13343B"/>
                </a:solidFill>
                <a:latin typeface="__fkGroteskNeue_a82850"/>
              </a:rPr>
              <a:t>F</a:t>
            </a:r>
            <a:r>
              <a:rPr b="0" dirty="0" i="0" lang="en-US">
                <a:solidFill>
                  <a:srgbClr val="13343B"/>
                </a:solidFill>
                <a:effectLst/>
                <a:latin typeface="__fkGroteskNeue_a82850"/>
              </a:rPr>
              <a:t>uture enhancements in a voting application using the Django framework, several key features and improvements can be considered based on the information from the provided sources,</a:t>
            </a:r>
          </a:p>
          <a:p>
            <a:pPr algn="l"/>
            <a:r>
              <a:rPr b="1" dirty="0" lang="en-US">
                <a:solidFill>
                  <a:srgbClr val="13343B"/>
                </a:solidFill>
                <a:latin typeface="__fkGroteskNeue_a82850"/>
              </a:rPr>
              <a:t>1.</a:t>
            </a:r>
            <a:r>
              <a:rPr b="1" dirty="0" i="0" lang="en-US">
                <a:solidFill>
                  <a:srgbClr val="13343B"/>
                </a:solidFill>
                <a:effectLst/>
                <a:latin typeface="__fkGroteskNeue_a82850"/>
              </a:rPr>
              <a:t>Asynchronous Programming</a:t>
            </a:r>
            <a:r>
              <a:rPr b="0" dirty="0" i="0" lang="en-US">
                <a:solidFill>
                  <a:srgbClr val="13343B"/>
                </a:solidFill>
                <a:effectLst/>
                <a:latin typeface="__fkGroteskNeue_a82850"/>
              </a:rPr>
              <a:t>: Implementing asynchronous programming can enhance the performance of the application by allowing tasks to run concurrently, improving responsiveness and scalability</a:t>
            </a:r>
            <a:r>
              <a:rPr b="0" dirty="0" i="0" lang="en-US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b="0" dirty="0" i="0" lang="en-US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b="1" dirty="0" i="0" lang="en-US">
                <a:solidFill>
                  <a:srgbClr val="13343B"/>
                </a:solidFill>
                <a:effectLst/>
                <a:latin typeface="__fkGroteskNeue_a82850"/>
              </a:rPr>
              <a:t>2</a:t>
            </a:r>
            <a:r>
              <a:rPr b="0" dirty="0" i="0" lang="en-US">
                <a:solidFill>
                  <a:srgbClr val="13343B"/>
                </a:solidFill>
                <a:effectLst/>
                <a:latin typeface="__fkGroteskNeue_a82850"/>
              </a:rPr>
              <a:t>.</a:t>
            </a:r>
            <a:r>
              <a:rPr b="1" dirty="0" i="0" lang="en-US">
                <a:solidFill>
                  <a:srgbClr val="13343B"/>
                </a:solidFill>
                <a:effectLst/>
                <a:latin typeface="__fkGroteskNeue_a82850"/>
              </a:rPr>
              <a:t>Microservices Architecture</a:t>
            </a:r>
            <a:r>
              <a:rPr b="0" dirty="0" i="0" lang="en-US">
                <a:solidFill>
                  <a:srgbClr val="13343B"/>
                </a:solidFill>
                <a:effectLst/>
                <a:latin typeface="__fkGroteskNeue_a82850"/>
              </a:rPr>
              <a:t>: Adopting a microservices architecture can make the application more modular, easier to maintain, and scalable by breaking it into smaller, independent services that communicate with each other</a:t>
            </a:r>
            <a:endParaRPr dirty="0" lang="en-US">
              <a:solidFill>
                <a:srgbClr val="13343B"/>
              </a:solidFill>
              <a:latin typeface="__fkGroteskNeue_a82850"/>
            </a:endParaRPr>
          </a:p>
          <a:p>
            <a:pPr algn="l"/>
            <a:r>
              <a:rPr b="1" dirty="0" i="0" lang="en-US">
                <a:solidFill>
                  <a:srgbClr val="13343B"/>
                </a:solidFill>
                <a:effectLst/>
                <a:latin typeface="__fkGroteskNeue_a82850"/>
              </a:rPr>
              <a:t>3</a:t>
            </a:r>
            <a:r>
              <a:rPr b="0" dirty="0" i="0" lang="en-US">
                <a:solidFill>
                  <a:srgbClr val="13343B"/>
                </a:solidFill>
                <a:effectLst/>
                <a:latin typeface="__fkGroteskNeue_a82850"/>
              </a:rPr>
              <a:t>.</a:t>
            </a:r>
            <a:r>
              <a:rPr b="1" dirty="0" i="0" lang="en-US">
                <a:solidFill>
                  <a:srgbClr val="13343B"/>
                </a:solidFill>
                <a:effectLst/>
                <a:latin typeface="__fkGroteskNeue_a82850"/>
              </a:rPr>
              <a:t>Serverless Computing</a:t>
            </a:r>
            <a:r>
              <a:rPr b="0" dirty="0" i="0" lang="en-US">
                <a:solidFill>
                  <a:srgbClr val="13343B"/>
                </a:solidFill>
                <a:effectLst/>
                <a:latin typeface="__fkGroteskNeue_a82850"/>
              </a:rPr>
              <a:t>: Utilizing serverless computing can optimize resource utilization and reduce costs by enabling automatic scaling and only paying for actual usage, enhancing the application's efficiency and cost-effectiveness</a:t>
            </a:r>
            <a:r>
              <a:rPr b="0" dirty="0" i="0" lang="en-US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b="0" dirty="0" i="0" lang="en-US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b="1" dirty="0" i="0" lang="en-US">
                <a:solidFill>
                  <a:srgbClr val="13343B"/>
                </a:solidFill>
                <a:effectLst/>
                <a:latin typeface="__fkGroteskNeue_a82850"/>
              </a:rPr>
              <a:t>4.Client-Side Encryption</a:t>
            </a:r>
            <a:r>
              <a:rPr b="0" dirty="0" i="0" lang="en-US">
                <a:solidFill>
                  <a:srgbClr val="13343B"/>
                </a:solidFill>
                <a:effectLst/>
                <a:latin typeface="__fkGroteskNeue_a82850"/>
              </a:rPr>
              <a:t>: Enhancing security by implementing client-side encryption can protect sensitive data and ensure the confidentiality of votes, contributing to a more secure e-voting platform</a:t>
            </a:r>
            <a:r>
              <a:rPr b="0" dirty="0" i="0" lang="en-US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b="0" dirty="0" i="0" lang="en-US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b="1" dirty="0" i="0" lang="en-US">
                <a:solidFill>
                  <a:srgbClr val="13343B"/>
                </a:solidFill>
                <a:effectLst/>
                <a:latin typeface="__fkGroteskNeue_a82850"/>
              </a:rPr>
              <a:t>5.Blockchain Technology: </a:t>
            </a:r>
            <a:r>
              <a:rPr b="0" dirty="0" i="0" lang="en-US">
                <a:solidFill>
                  <a:srgbClr val="13343B"/>
                </a:solidFill>
                <a:effectLst/>
                <a:latin typeface="__fkGroteskNeue_a82850"/>
              </a:rPr>
              <a:t>Integrating blockchain technology can provide transparent and verifiable voting processes, ensuring the integrity of elections and promoting trust in the system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sz="1600" lang="en-IN">
                <a:solidFill>
                  <a:srgbClr val="213163"/>
                </a:solidFill>
              </a:rPr>
              <a:t>Conclusion</a:t>
            </a:r>
            <a:endParaRPr sz="1600" lang="en-IN"/>
          </a:p>
        </p:txBody>
      </p:sp>
      <p:sp>
        <p:nvSpPr>
          <p:cNvPr id="1048652" name="Rectangle 2"/>
          <p:cNvSpPr/>
          <p:nvPr/>
        </p:nvSpPr>
        <p:spPr>
          <a:xfrm>
            <a:off x="277585" y="1216479"/>
            <a:ext cx="8425543" cy="3306529"/>
          </a:xfrm>
          <a:prstGeom prst="rect"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l"/>
            <a:r>
              <a:rPr b="0" dirty="0" i="0" lang="en-US">
                <a:solidFill>
                  <a:srgbClr val="13343B"/>
                </a:solidFill>
                <a:effectLst/>
                <a:latin typeface="__fkGroteskNeue_a82850"/>
              </a:rPr>
              <a:t>To create a voting application using Django, one should have a solid understanding of Python programming, Django framework, HTML, CSS, and Bootstrap. The development process involves creating a new Django project, creating a Django app, defining models, creating views, defining templates, and creating URLs.</a:t>
            </a:r>
          </a:p>
          <a:p>
            <a:pPr algn="l"/>
            <a:r>
              <a:rPr b="0" dirty="0" i="0" lang="en-US">
                <a:solidFill>
                  <a:srgbClr val="13343B"/>
                </a:solidFill>
                <a:effectLst/>
                <a:latin typeface="__fkGroteskNeue_a82850"/>
              </a:rPr>
              <a:t>The application can be further enhanced with features such as real-time results, a user-friendly interface, and a secure database design. It can also include an admin panel for managing elections, candidates, and user accounts.</a:t>
            </a:r>
          </a:p>
          <a:p>
            <a:pPr algn="l"/>
            <a:r>
              <a:rPr b="0" dirty="0" i="0" lang="en-US">
                <a:solidFill>
                  <a:srgbClr val="13343B"/>
                </a:solidFill>
                <a:effectLst/>
                <a:latin typeface="__fkGroteskNeue_a82850"/>
              </a:rPr>
              <a:t>Overall, a voting application using the Django framework is a powerful and flexible solution for creating online voting systems that can cater to various use cases and requirements.</a:t>
            </a:r>
          </a:p>
          <a:p>
            <a:pPr algn="l"/>
            <a:endParaRPr b="0" dirty="0" i="0" lang="en-US">
              <a:solidFill>
                <a:srgbClr val="13343B"/>
              </a:solidFill>
              <a:effectLst/>
              <a:latin typeface="__fkGroteskNeue_a8285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505267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ctr" marL="12700">
              <a:lnSpc>
                <a:spcPct val="100000"/>
              </a:lnSpc>
              <a:spcBef>
                <a:spcPts val="100"/>
              </a:spcBef>
            </a:pPr>
            <a:r>
              <a:rPr b="1" dirty="0" sz="3000" lang="en-US" spc="-5">
                <a:solidFill>
                  <a:srgbClr val="223366"/>
                </a:solidFill>
              </a:rPr>
              <a:t>Thank </a:t>
            </a:r>
            <a:r>
              <a:rPr b="1" dirty="0" sz="3200" lang="en-US" spc="-5">
                <a:solidFill>
                  <a:srgbClr val="223366"/>
                </a:solidFill>
              </a:rPr>
              <a:t>You</a:t>
            </a:r>
            <a:r>
              <a:rPr b="1" dirty="0" sz="3000" lang="en-US" spc="-5">
                <a:solidFill>
                  <a:srgbClr val="223366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10" descr="A blue and white rectangle with a white border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/>
        </p:spPr>
      </p:pic>
      <p:sp>
        <p:nvSpPr>
          <p:cNvPr id="1048600" name="TextBox 11"/>
          <p:cNvSpPr txBox="1"/>
          <p:nvPr/>
        </p:nvSpPr>
        <p:spPr>
          <a:xfrm>
            <a:off x="2422762" y="970065"/>
            <a:ext cx="4283236" cy="499110"/>
          </a:xfrm>
          <a:prstGeom prst="rect"/>
        </p:spPr>
        <p:txBody>
          <a:bodyPr anchor="t" bIns="0" lIns="0" rIns="0" rtlCol="0" tIns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b="1" sz="2000" lang="en-US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048601" name="Rectangle: Rounded Corners 15"/>
          <p:cNvSpPr/>
          <p:nvPr/>
        </p:nvSpPr>
        <p:spPr>
          <a:xfrm>
            <a:off x="958215" y="3153557"/>
            <a:ext cx="7227570" cy="530626"/>
          </a:xfrm>
          <a:prstGeom prst="roundRect">
            <a:avLst>
              <a:gd name="adj" fmla="val 50000"/>
            </a:avLst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lang="en-IN">
                <a:solidFill>
                  <a:srgbClr val="213163"/>
                </a:solidFill>
              </a:rPr>
              <a:t>Voting Application using Django </a:t>
            </a:r>
            <a:r>
              <a:rPr altLang="en" b="1" dirty="0" lang="en-US">
                <a:solidFill>
                  <a:srgbClr val="213163"/>
                </a:solidFill>
              </a:rPr>
              <a:t>Framework-Kiran</a:t>
            </a:r>
            <a:r>
              <a:rPr altLang="en" b="1" dirty="0" lang="en-US">
                <a:solidFill>
                  <a:srgbClr val="213163"/>
                </a:solidFill>
              </a:rPr>
              <a:t> </a:t>
            </a:r>
            <a:r>
              <a:rPr altLang="en" b="1" dirty="0" lang="en-US">
                <a:solidFill>
                  <a:srgbClr val="213163"/>
                </a:solidFill>
              </a:rPr>
              <a:t>chawla</a:t>
            </a:r>
            <a:r>
              <a:rPr altLang="en" b="1" dirty="0" lang="en-US">
                <a:solidFill>
                  <a:srgbClr val="213163"/>
                </a:solidFill>
              </a:rPr>
              <a:t>(</a:t>
            </a:r>
            <a:r>
              <a:rPr altLang="en" b="1" dirty="0" lang="en-US">
                <a:solidFill>
                  <a:srgbClr val="213163"/>
                </a:solidFill>
              </a:rPr>
              <a:t>4031</a:t>
            </a:r>
            <a:r>
              <a:rPr altLang="en" b="1" dirty="0" lang="en-US">
                <a:solidFill>
                  <a:srgbClr val="213163"/>
                </a:solidFill>
              </a:rPr>
              <a:t>,</a:t>
            </a:r>
            <a:r>
              <a:rPr altLang="en" b="1" dirty="0" lang="en-US">
                <a:solidFill>
                  <a:srgbClr val="213163"/>
                </a:solidFill>
              </a:rPr>
              <a:t> </a:t>
            </a:r>
            <a:r>
              <a:rPr altLang="en" b="1" dirty="0" lang="en-US">
                <a:solidFill>
                  <a:srgbClr val="213163"/>
                </a:solidFill>
              </a:rPr>
              <a:t>AEC</a:t>
            </a:r>
            <a:r>
              <a:rPr altLang="en" b="1" dirty="0" lang="en-US">
                <a:solidFill>
                  <a:srgbClr val="213163"/>
                </a:solidFill>
              </a:rPr>
              <a:t>)</a:t>
            </a:r>
            <a:r>
              <a:rPr altLang="en" b="1" dirty="0" lang="en-US">
                <a:solidFill>
                  <a:srgbClr val="213163"/>
                </a:solidFill>
              </a:rPr>
              <a:t> </a:t>
            </a:r>
            <a:endParaRPr altLang="en-US" lang="zh-CN"/>
          </a:p>
        </p:txBody>
      </p:sp>
      <p:sp>
        <p:nvSpPr>
          <p:cNvPr id="1048602" name="TextBox 10"/>
          <p:cNvSpPr txBox="1"/>
          <p:nvPr/>
        </p:nvSpPr>
        <p:spPr>
          <a:xfrm>
            <a:off x="2129473" y="3183633"/>
            <a:ext cx="4881245" cy="239040"/>
          </a:xfrm>
          <a:prstGeom prst="rect"/>
        </p:spPr>
        <p:txBody>
          <a:bodyPr anchor="t" bIns="0" lIns="0" rIns="0" rtlCol="0" tIns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b="1" dirty="0" sz="1600" lang="en-US">
                <a:latin typeface="+mj-lt"/>
              </a:rPr>
              <a:t> </a:t>
            </a:r>
            <a:endParaRPr dirty="0" sz="1600" lang="en-US">
              <a:latin typeface="+mj-lt"/>
              <a:cs typeface="Poppins"/>
            </a:endParaRPr>
          </a:p>
        </p:txBody>
      </p:sp>
      <p:sp>
        <p:nvSpPr>
          <p:cNvPr id="1048603" name="TextBox 10"/>
          <p:cNvSpPr txBox="1"/>
          <p:nvPr/>
        </p:nvSpPr>
        <p:spPr>
          <a:xfrm>
            <a:off x="3872230" y="2704572"/>
            <a:ext cx="1399540" cy="239040"/>
          </a:xfrm>
          <a:prstGeom prst="rect"/>
        </p:spPr>
        <p:txBody>
          <a:bodyPr anchor="t" bIns="0" lIns="0" rIns="0" rtlCol="0" tIns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b="1" sz="1600" lang="en-US">
                <a:solidFill>
                  <a:schemeClr val="bg1"/>
                </a:solidFill>
                <a:latin typeface="+mj-lt"/>
              </a:rPr>
              <a:t>Project Title</a:t>
            </a:r>
            <a:endParaRPr b="1" sz="1600" lang="en-US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048604" name="TextBox 7"/>
          <p:cNvSpPr txBox="1"/>
          <p:nvPr/>
        </p:nvSpPr>
        <p:spPr>
          <a:xfrm>
            <a:off x="1276813" y="4029973"/>
            <a:ext cx="6590375" cy="512320"/>
          </a:xfrm>
          <a:prstGeom prst="rect"/>
        </p:spPr>
        <p:txBody>
          <a:bodyPr anchor="t" bIns="0" lIns="0" rIns="0" rtlCol="0" tIns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sz="1600" lang="en-US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sz="1600" lang="en-US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sz="1600" lang="en-US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sz="1600" lang="en-US">
                <a:solidFill>
                  <a:schemeClr val="bg1"/>
                </a:solidFill>
                <a:latin typeface="+mj-lt"/>
              </a:rPr>
              <a:t>| </a:t>
            </a:r>
            <a:r>
              <a:rPr sz="1600" lang="en-US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sz="1600" lang="en-US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sz="1600" lang="en-US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sz="1600" lang="en-US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sz="1600" lang="en-IN">
                <a:solidFill>
                  <a:srgbClr val="213163"/>
                </a:solidFill>
              </a:rPr>
              <a:t>Abstract</a:t>
            </a:r>
            <a:endParaRPr sz="1600" lang="en-IN"/>
          </a:p>
        </p:txBody>
      </p:sp>
      <p:sp>
        <p:nvSpPr>
          <p:cNvPr id="1048608" name="Rectangle 1"/>
          <p:cNvSpPr/>
          <p:nvPr/>
        </p:nvSpPr>
        <p:spPr>
          <a:xfrm>
            <a:off x="277585" y="1216479"/>
            <a:ext cx="8425543" cy="3306529"/>
          </a:xfrm>
          <a:prstGeom prst="rect"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r>
              <a:rPr dirty="0" i="0" lang="en-US">
                <a:solidFill>
                  <a:srgbClr val="13343B"/>
                </a:solidFill>
                <a:effectLst/>
                <a:latin typeface="__fkGroteskNeue_a82850"/>
              </a:rPr>
              <a:t>The proposed voting application is a web-based platform that allows users to create and participate in online votes. The application is built using the Django framework, a popular and well-supported Python-based web framework that provides a robust foundation for building scalable and secure web applications . The application is also designed to be flexible and scalable, with a modular architecture that allows for easy customization and extension. This makes it suitable for a wide range of use cases, from small-scale internal votes to large-scale public elections . Overall, the proposed voting application is a secure, user-friendly, and flexible platform for conducting online votes. Its use of the Django framework ensures a robust and scalable foundation, while its focus on security and user experience makes it an ideal choice for a wide range of voting scenarios.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sz="1600" lang="en-IN">
                <a:solidFill>
                  <a:srgbClr val="213163"/>
                </a:solidFill>
              </a:rPr>
              <a:t>Problem Statement</a:t>
            </a:r>
            <a:endParaRPr sz="1600" lang="en-IN"/>
          </a:p>
        </p:txBody>
      </p:sp>
      <p:sp>
        <p:nvSpPr>
          <p:cNvPr id="1048612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endParaRPr dirty="0" sz="1000" lang="en-IN">
              <a:solidFill>
                <a:schemeClr val="tx1"/>
              </a:solidFill>
            </a:endParaRPr>
          </a:p>
        </p:txBody>
      </p:sp>
      <p:sp>
        <p:nvSpPr>
          <p:cNvPr id="1048613" name="Rectangle 3"/>
          <p:cNvSpPr/>
          <p:nvPr/>
        </p:nvSpPr>
        <p:spPr>
          <a:xfrm>
            <a:off x="277585" y="1216479"/>
            <a:ext cx="8425543" cy="3306529"/>
          </a:xfrm>
          <a:prstGeom prst="rect"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r>
              <a:rPr dirty="0" i="0" lang="en-US">
                <a:solidFill>
                  <a:srgbClr val="13343B"/>
                </a:solidFill>
                <a:effectLst/>
                <a:latin typeface="__fkGroteskNeue_a82850"/>
              </a:rPr>
              <a:t>Online voting has become increasingly popular in recent years, with a growing number of organizations and governments turning to digital platforms to conduct elections and polls. However, online voting also presents a number of challenges, particularly in terms of security and integrity . Overall, the proposed voting application will address the challenges of security and integrity in online voting, while also providing a user-friendly platform for conducting online votes. Its use of the Django framework will ensure a robust and scalable foundation, while its focus on security and user experience will make it an ideal choice for a wide range of voting scenarios.</a:t>
            </a:r>
          </a:p>
          <a:p>
            <a:r>
              <a:rPr dirty="0" i="0" lang="en-US">
                <a:solidFill>
                  <a:srgbClr val="13343B"/>
                </a:solidFill>
                <a:effectLst/>
                <a:latin typeface="__fkGroteskNeue_a82850"/>
              </a:rPr>
              <a:t>In addition to its focus on security, the application will also prioritize user experience, with a clean and intuitive interface that makes it easy for users to create and participate in votes. The application will support multiple types of votes, including single-choice and multiple-choice votes, and will allow users to set deadlines and restrictions for each vote.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sz="1600" lang="en-IN">
                <a:solidFill>
                  <a:srgbClr val="213163"/>
                </a:solidFill>
              </a:rPr>
              <a:t>Project Overview</a:t>
            </a:r>
            <a:endParaRPr sz="1600" lang="en-IN"/>
          </a:p>
        </p:txBody>
      </p:sp>
      <p:sp>
        <p:nvSpPr>
          <p:cNvPr id="1048617" name="Rectangle 3"/>
          <p:cNvSpPr/>
          <p:nvPr/>
        </p:nvSpPr>
        <p:spPr>
          <a:xfrm>
            <a:off x="277585" y="1216479"/>
            <a:ext cx="8425543" cy="3306529"/>
          </a:xfrm>
          <a:prstGeom prst="rect"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r>
              <a:rPr dirty="0" i="0" lang="en-US">
                <a:solidFill>
                  <a:srgbClr val="13343B"/>
                </a:solidFill>
                <a:effectLst/>
                <a:latin typeface="__fkGroteskNeue_a82850"/>
              </a:rPr>
              <a:t>The project overview for a voting application using the Django framework involves creating a secure and user-friendly online voting system. The application allows users to register, vote, and view real-time results. Here is a  steps involved in building the voting application:</a:t>
            </a:r>
          </a:p>
          <a:p>
            <a:pPr algn="l">
              <a:buFont typeface="+mj-lt"/>
              <a:buAutoNum type="arabicPeriod"/>
            </a:pPr>
            <a:endParaRPr b="1" dirty="0" i="0" lang="en-US">
              <a:solidFill>
                <a:srgbClr val="13343B"/>
              </a:solidFill>
              <a:effectLst/>
              <a:latin typeface="__fkGroteskNeue_a82850"/>
            </a:endParaRP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13343B"/>
                </a:solidFill>
                <a:effectLst/>
                <a:latin typeface="__fkGroteskNeue_a82850"/>
              </a:rPr>
              <a:t>Setting up a Django Project</a:t>
            </a:r>
            <a:r>
              <a:rPr dirty="0" i="0" lang="en-US">
                <a:solidFill>
                  <a:srgbClr val="13343B"/>
                </a:solidFill>
                <a:effectLst/>
                <a:latin typeface="__fkGroteskNeue_a82850"/>
              </a:rPr>
              <a:t>: Create a Django project to serve as the foundation for the voting application.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13343B"/>
                </a:solidFill>
                <a:effectLst/>
                <a:latin typeface="__fkGroteskNeue_a82850"/>
              </a:rPr>
              <a:t>Designing the Database Schema</a:t>
            </a:r>
            <a:r>
              <a:rPr dirty="0" i="0" lang="en-US">
                <a:solidFill>
                  <a:srgbClr val="13343B"/>
                </a:solidFill>
                <a:effectLst/>
                <a:latin typeface="__fkGroteskNeue_a82850"/>
              </a:rPr>
              <a:t>: Define the database structure to store user information, votes, and other relevant data.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13343B"/>
                </a:solidFill>
                <a:effectLst/>
                <a:latin typeface="__fkGroteskNeue_a82850"/>
              </a:rPr>
              <a:t>Creating User Authentication</a:t>
            </a:r>
            <a:r>
              <a:rPr dirty="0" i="0" lang="en-US">
                <a:solidFill>
                  <a:srgbClr val="13343B"/>
                </a:solidFill>
                <a:effectLst/>
                <a:latin typeface="__fkGroteskNeue_a82850"/>
              </a:rPr>
              <a:t>: Implement user authentication to allow users to register, log in, and participate in voting.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13343B"/>
                </a:solidFill>
                <a:effectLst/>
                <a:latin typeface="__fkGroteskNeue_a82850"/>
              </a:rPr>
              <a:t>Building the Voting Interface</a:t>
            </a:r>
            <a:r>
              <a:rPr dirty="0" i="0" lang="en-US">
                <a:solidFill>
                  <a:srgbClr val="13343B"/>
                </a:solidFill>
                <a:effectLst/>
                <a:latin typeface="__fkGroteskNeue_a82850"/>
              </a:rPr>
              <a:t>: Develop the interface where users can view options, select their choices, and submit votes.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13343B"/>
                </a:solidFill>
                <a:effectLst/>
                <a:latin typeface="__fkGroteskNeue_a82850"/>
              </a:rPr>
              <a:t>Implementing Real-time Results</a:t>
            </a:r>
            <a:r>
              <a:rPr dirty="0" i="0" lang="en-US">
                <a:solidFill>
                  <a:srgbClr val="13343B"/>
                </a:solidFill>
                <a:effectLst/>
                <a:latin typeface="__fkGroteskNeue_a82850"/>
              </a:rPr>
              <a:t>: Display the voting results dynamically to provide instant feedback to users.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13343B"/>
                </a:solidFill>
                <a:effectLst/>
                <a:latin typeface="__fkGroteskNeue_a82850"/>
              </a:rPr>
              <a:t>Developing an Admin Panel</a:t>
            </a:r>
            <a:r>
              <a:rPr dirty="0" i="0" lang="en-US">
                <a:solidFill>
                  <a:srgbClr val="13343B"/>
                </a:solidFill>
                <a:effectLst/>
                <a:latin typeface="__fkGroteskNeue_a82850"/>
              </a:rPr>
              <a:t>: Build an admin panel to manage the voting process, candidates, and user accounts effectively.</a:t>
            </a:r>
          </a:p>
          <a:p>
            <a:endParaRPr b="1"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dirty="0" sz="1600" lang="en-IN">
                <a:solidFill>
                  <a:srgbClr val="213163"/>
                </a:solidFill>
              </a:rPr>
              <a:t>Proposed Solution</a:t>
            </a:r>
            <a:endParaRPr dirty="0" sz="1600" lang="en-IN"/>
          </a:p>
        </p:txBody>
      </p:sp>
      <p:sp>
        <p:nvSpPr>
          <p:cNvPr id="1048621" name="TextBox 10"/>
          <p:cNvSpPr txBox="1"/>
          <p:nvPr/>
        </p:nvSpPr>
        <p:spPr>
          <a:xfrm>
            <a:off x="138533" y="1102220"/>
            <a:ext cx="8866934" cy="376834"/>
          </a:xfrm>
          <a:prstGeom prst="rect"/>
          <a:noFill/>
        </p:spPr>
        <p:txBody>
          <a:bodyPr wrap="square">
            <a:spAutoFit/>
          </a:bodyPr>
          <a:p>
            <a:pPr algn="l">
              <a:lnSpc>
                <a:spcPct val="150000"/>
              </a:lnSpc>
            </a:pPr>
            <a:r>
              <a:rPr b="0" i="0" lang="en-US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48622" name="Rectangle 3"/>
          <p:cNvSpPr/>
          <p:nvPr/>
        </p:nvSpPr>
        <p:spPr>
          <a:xfrm>
            <a:off x="277585" y="1216479"/>
            <a:ext cx="8425543" cy="3306529"/>
          </a:xfrm>
          <a:prstGeom prst="rect"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r>
              <a:rPr b="0" dirty="0" i="0" lang="en-US">
                <a:solidFill>
                  <a:srgbClr val="13343B"/>
                </a:solidFill>
                <a:effectLst/>
                <a:latin typeface="__fkGroteskNeue_a82850"/>
              </a:rPr>
              <a:t>The proposed solution for a voting application using the Django framework is to create a secure and user-friendly online voting platform. The application will allow users to register, vote, and view real-time results . To build the application, the Django framework will be used as the foundation due to its robustness and scalability. The application will have a user-friendly interface, a secure database, real-time results, and an admin panel for efficient management of elections, candidates, and user accounts.</a:t>
            </a:r>
            <a:br>
              <a:rPr b="0" dirty="0" i="0" lang="en-US">
                <a:solidFill>
                  <a:srgbClr val="13343B"/>
                </a:solidFill>
                <a:effectLst/>
                <a:latin typeface="__fkGroteskNeue_a82850"/>
              </a:rPr>
            </a:br>
            <a:r>
              <a:rPr b="0" dirty="0" i="0" lang="en-US">
                <a:solidFill>
                  <a:srgbClr val="13343B"/>
                </a:solidFill>
                <a:effectLst/>
                <a:latin typeface="__fkGroteskNeue_a82850"/>
              </a:rPr>
              <a:t>In summary, the proposed solution for a voting application using the Django framework is a secure, user-friendly, and flexible platform for conducting online votes. Its use of the Django framework ensures a robust and scalable foundation, while its focus on security and user experience makes it an ideal choice for a wide range of voting scenarios.</a:t>
            </a:r>
            <a:endParaRPr b="1"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extBox 2"/>
          <p:cNvSpPr txBox="1"/>
          <p:nvPr/>
        </p:nvSpPr>
        <p:spPr>
          <a:xfrm>
            <a:off x="391358" y="762706"/>
            <a:ext cx="8017933" cy="700000"/>
          </a:xfrm>
          <a:prstGeom prst="rect"/>
          <a:noFill/>
        </p:spPr>
        <p:txBody>
          <a:bodyPr wrap="square">
            <a:spAutoFit/>
          </a:bodyPr>
          <a:p>
            <a:pPr algn="l" lvl="1" marL="457200">
              <a:lnSpc>
                <a:spcPct val="150000"/>
              </a:lnSpc>
            </a:pPr>
            <a:endParaRPr b="0" dirty="0" i="0" lang="en-US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285750" lvl="1" marL="742950">
              <a:lnSpc>
                <a:spcPct val="150000"/>
              </a:lnSpc>
              <a:buFont typeface="+mj-lt"/>
              <a:buAutoNum type="arabicPeriod"/>
            </a:pPr>
            <a:endParaRPr b="0" dirty="0" i="0" lang="en-US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6" name="Title 9"/>
          <p:cNvSpPr>
            <a:spLocks noGrp="1"/>
          </p:cNvSpPr>
          <p:nvPr>
            <p:ph type="title" idx="4294967295"/>
          </p:nvPr>
        </p:nvSpPr>
        <p:spPr>
          <a:xfrm>
            <a:off x="-106136" y="677636"/>
            <a:ext cx="7886700" cy="514350"/>
          </a:xfrm>
          <a:prstGeom prst="rect"/>
        </p:spPr>
        <p:txBody>
          <a:bodyPr/>
          <a:p>
            <a:pPr>
              <a:buSzPts val="2800"/>
            </a:pPr>
            <a:r>
              <a:rPr b="1" dirty="0" sz="1600" lang="en-US">
                <a:solidFill>
                  <a:srgbClr val="213163"/>
                </a:solidFill>
              </a:rPr>
              <a:t>      Home Page</a:t>
            </a:r>
          </a:p>
        </p:txBody>
      </p:sp>
      <p:pic>
        <p:nvPicPr>
          <p:cNvPr id="2097158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11779" r="11779"/>
          <a:stretch>
            <a:fillRect/>
          </a:stretch>
        </p:blipFill>
        <p:spPr>
          <a:xfrm>
            <a:off x="750225" y="1191986"/>
            <a:ext cx="7659066" cy="36085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5917" r="5917"/>
          <a:stretch>
            <a:fillRect/>
          </a:stretch>
        </p:blipFill>
        <p:spPr>
          <a:xfrm>
            <a:off x="742950" y="1191985"/>
            <a:ext cx="7772400" cy="3698421"/>
          </a:xfrm>
          <a:prstGeom prst="rect"/>
        </p:spPr>
      </p:pic>
      <p:sp>
        <p:nvSpPr>
          <p:cNvPr id="1048627" name="Rectangle 10"/>
          <p:cNvSpPr/>
          <p:nvPr/>
        </p:nvSpPr>
        <p:spPr>
          <a:xfrm>
            <a:off x="302079" y="710292"/>
            <a:ext cx="3429000" cy="318407"/>
          </a:xfrm>
          <a:prstGeom prst="rect"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>
              <a:buSzPts val="2800"/>
            </a:pPr>
            <a:r>
              <a:rPr b="1" dirty="0" sz="1600" lang="en-US">
                <a:solidFill>
                  <a:srgbClr val="213163"/>
                </a:solidFill>
                <a:latin typeface="Arial"/>
                <a:cs typeface="Arial"/>
              </a:rPr>
              <a:t>Poll Page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Rectangle 4"/>
          <p:cNvSpPr/>
          <p:nvPr/>
        </p:nvSpPr>
        <p:spPr>
          <a:xfrm>
            <a:off x="302079" y="710292"/>
            <a:ext cx="3429000" cy="318407"/>
          </a:xfrm>
          <a:prstGeom prst="rect"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>
              <a:buSzPts val="2800"/>
            </a:pPr>
            <a:r>
              <a:rPr b="1" dirty="0" sz="1600" lang="en-US">
                <a:solidFill>
                  <a:srgbClr val="213163"/>
                </a:solidFill>
                <a:latin typeface="Arial"/>
                <a:cs typeface="Arial"/>
              </a:rPr>
              <a:t> Voting Page</a:t>
            </a:r>
          </a:p>
        </p:txBody>
      </p:sp>
      <p:pic>
        <p:nvPicPr>
          <p:cNvPr id="2097160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11539" r="11539"/>
          <a:stretch>
            <a:fillRect/>
          </a:stretch>
        </p:blipFill>
        <p:spPr>
          <a:xfrm>
            <a:off x="710293" y="1191986"/>
            <a:ext cx="7666264" cy="3698421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Dr Moinudeen Syed</dc:creator>
  <cp:lastModifiedBy>shahul hameed</cp:lastModifiedBy>
  <dcterms:created xsi:type="dcterms:W3CDTF">2024-04-14T18:06:36Z</dcterms:created>
  <dcterms:modified xsi:type="dcterms:W3CDTF">2024-04-14T18:06:36Z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1b3e03e04d214a3b8481fcb1ee6a18c3</vt:lpwstr>
  </property>
</Properties>
</file>