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81" r:id="rId2"/>
    <p:sldId id="299" r:id="rId3"/>
    <p:sldId id="300" r:id="rId4"/>
    <p:sldId id="303" r:id="rId5"/>
    <p:sldId id="304" r:id="rId6"/>
    <p:sldId id="301" r:id="rId7"/>
    <p:sldId id="302" r:id="rId8"/>
    <p:sldId id="305" r:id="rId9"/>
    <p:sldId id="283" r:id="rId10"/>
    <p:sldId id="294" r:id="rId11"/>
    <p:sldId id="297" r:id="rId12"/>
    <p:sldId id="298" r:id="rId13"/>
    <p:sldId id="295" r:id="rId14"/>
    <p:sldId id="296" r:id="rId15"/>
    <p:sldId id="290"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09" autoAdjust="0"/>
  </p:normalViewPr>
  <p:slideViewPr>
    <p:cSldViewPr snapToGrid="0" snapToObjects="1">
      <p:cViewPr varScale="1">
        <p:scale>
          <a:sx n="63" d="100"/>
          <a:sy n="63" d="100"/>
        </p:scale>
        <p:origin x="52" y="1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Kumar K" userId="28ef4c1e2835866d" providerId="LiveId" clId="{E4483503-3EEE-4D84-B96D-30AE2EFD0FC2}"/>
    <pc:docChg chg="mod modSld">
      <pc:chgData name="Kiran Kumar K" userId="28ef4c1e2835866d" providerId="LiveId" clId="{E4483503-3EEE-4D84-B96D-30AE2EFD0FC2}" dt="2023-08-24T06:32:19.784" v="4"/>
      <pc:docMkLst>
        <pc:docMk/>
      </pc:docMkLst>
      <pc:sldChg chg="modSp mod">
        <pc:chgData name="Kiran Kumar K" userId="28ef4c1e2835866d" providerId="LiveId" clId="{E4483503-3EEE-4D84-B96D-30AE2EFD0FC2}" dt="2023-08-24T06:27:39.278" v="2" actId="14100"/>
        <pc:sldMkLst>
          <pc:docMk/>
          <pc:sldMk cId="2952923800" sldId="281"/>
        </pc:sldMkLst>
        <pc:spChg chg="mod">
          <ac:chgData name="Kiran Kumar K" userId="28ef4c1e2835866d" providerId="LiveId" clId="{E4483503-3EEE-4D84-B96D-30AE2EFD0FC2}" dt="2023-08-24T06:27:39.278" v="2" actId="14100"/>
          <ac:spMkLst>
            <pc:docMk/>
            <pc:sldMk cId="2952923800" sldId="281"/>
            <ac:spMk id="2" creationId="{D53B219B-7E3A-7E84-6386-37313F0CFB09}"/>
          </ac:spMkLst>
        </pc:spChg>
      </pc:sldChg>
      <pc:sldChg chg="modSp mod">
        <pc:chgData name="Kiran Kumar K" userId="28ef4c1e2835866d" providerId="LiveId" clId="{E4483503-3EEE-4D84-B96D-30AE2EFD0FC2}" dt="2023-08-24T06:28:02.976" v="3" actId="20577"/>
        <pc:sldMkLst>
          <pc:docMk/>
          <pc:sldMk cId="1003962426" sldId="293"/>
        </pc:sldMkLst>
        <pc:spChg chg="mod">
          <ac:chgData name="Kiran Kumar K" userId="28ef4c1e2835866d" providerId="LiveId" clId="{E4483503-3EEE-4D84-B96D-30AE2EFD0FC2}" dt="2023-08-24T06:28:02.976" v="3" actId="20577"/>
          <ac:spMkLst>
            <pc:docMk/>
            <pc:sldMk cId="1003962426" sldId="293"/>
            <ac:spMk id="3" creationId="{B787DFD8-D262-D485-B1F2-817C5A0928C5}"/>
          </ac:spMkLst>
        </pc:spChg>
      </pc:sldChg>
    </pc:docChg>
  </pc:docChgLst>
  <pc:docChgLst>
    <pc:chgData name="Kiran Kumar K" userId="28ef4c1e2835866d" providerId="LiveId" clId="{28FE1F05-80D3-42AE-A5CC-B806A00C98A5}"/>
    <pc:docChg chg="modSld">
      <pc:chgData name="Kiran Kumar K" userId="28ef4c1e2835866d" providerId="LiveId" clId="{28FE1F05-80D3-42AE-A5CC-B806A00C98A5}" dt="2023-07-22T14:34:08.705" v="0" actId="27918"/>
      <pc:docMkLst>
        <pc:docMk/>
      </pc:docMkLst>
      <pc:sldChg chg="mod">
        <pc:chgData name="Kiran Kumar K" userId="28ef4c1e2835866d" providerId="LiveId" clId="{28FE1F05-80D3-42AE-A5CC-B806A00C98A5}" dt="2023-07-22T14:34:08.705" v="0" actId="27918"/>
        <pc:sldMkLst>
          <pc:docMk/>
          <pc:sldMk cId="3268325843" sldId="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8ef4c1e2835866d/Documents/Omnify-Analyst-Intership-Tas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8ef4c1e2835866d/Documents/Omnify-Analyst-Intership-Tas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8ef4c1e2835866d/Documents/Omnify-Analyst-Intership-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8ef4c1e2835866d/Documents/Omnify-Analyst-Intership-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8ef4c1e2835866d/Documents/Omnify-Analyst-Intership-Task.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[Omnify-Analyst-Intership-Task.xlsx]Sheet1!PivotTable7</c:name>
    <c:fmtId val="4"/>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layout>
            <c:manualLayout>
              <c:x val="2.7777777777777779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dLbl>
          <c:idx val="0"/>
          <c:layout>
            <c:manualLayout>
              <c:x val="1.6666666666666614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dLbl>
          <c:idx val="0"/>
          <c:layout>
            <c:manualLayout>
              <c:x val="1.6666666666666614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layout>
            <c:manualLayout>
              <c:x val="2.7777777777777779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dLbl>
          <c:idx val="0"/>
          <c:layout>
            <c:manualLayout>
              <c:x val="1.6666666666666614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layout>
            <c:manualLayout>
              <c:x val="2.7777777777777779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dLbl>
          <c:idx val="0"/>
          <c:layout>
            <c:manualLayout>
              <c:x val="1.6666666666666614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layout>
            <c:manualLayout>
              <c:x val="2.7777777777777779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Sheet1!$B$37</c:f>
              <c:strCache>
                <c:ptCount val="1"/>
                <c:pt idx="0">
                  <c:v>Sum of Impressions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Sheet1!$A$38:$A$43</c:f>
              <c:strCache>
                <c:ptCount val="5"/>
                <c:pt idx="0">
                  <c:v>Jan</c:v>
                </c:pt>
                <c:pt idx="1">
                  <c:v>Feb</c:v>
                </c:pt>
                <c:pt idx="2">
                  <c:v>Mar</c:v>
                </c:pt>
                <c:pt idx="3">
                  <c:v>Apr</c:v>
                </c:pt>
                <c:pt idx="4">
                  <c:v>May</c:v>
                </c:pt>
              </c:strCache>
            </c:strRef>
          </c:cat>
          <c:val>
            <c:numRef>
              <c:f>Sheet1!$B$38:$B$43</c:f>
              <c:numCache>
                <c:formatCode>General</c:formatCode>
                <c:ptCount val="5"/>
                <c:pt idx="0">
                  <c:v>319</c:v>
                </c:pt>
                <c:pt idx="1">
                  <c:v>1886</c:v>
                </c:pt>
                <c:pt idx="2">
                  <c:v>2623</c:v>
                </c:pt>
                <c:pt idx="3">
                  <c:v>1600</c:v>
                </c:pt>
                <c:pt idx="4">
                  <c:v>537</c:v>
                </c:pt>
              </c:numCache>
            </c:numRef>
          </c:val>
          <c:extLst>
            <c:ext xmlns:c16="http://schemas.microsoft.com/office/drawing/2014/chart" uri="{C3380CC4-5D6E-409C-BE32-E72D297353CC}">
              <c16:uniqueId val="{00000000-ED31-4583-B40D-B85665B28DB5}"/>
            </c:ext>
          </c:extLst>
        </c:ser>
        <c:ser>
          <c:idx val="1"/>
          <c:order val="1"/>
          <c:tx>
            <c:strRef>
              <c:f>Sheet1!$C$37</c:f>
              <c:strCache>
                <c:ptCount val="1"/>
                <c:pt idx="0">
                  <c:v>Sum of Prospects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Pt>
            <c:idx val="0"/>
            <c:invertIfNegative val="0"/>
            <c:bubble3D val="0"/>
            <c:extLst>
              <c:ext xmlns:c16="http://schemas.microsoft.com/office/drawing/2014/chart" uri="{C3380CC4-5D6E-409C-BE32-E72D297353CC}">
                <c16:uniqueId val="{00000001-ED31-4583-B40D-B85665B28D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Sheet1!$A$38:$A$43</c:f>
              <c:strCache>
                <c:ptCount val="5"/>
                <c:pt idx="0">
                  <c:v>Jan</c:v>
                </c:pt>
                <c:pt idx="1">
                  <c:v>Feb</c:v>
                </c:pt>
                <c:pt idx="2">
                  <c:v>Mar</c:v>
                </c:pt>
                <c:pt idx="3">
                  <c:v>Apr</c:v>
                </c:pt>
                <c:pt idx="4">
                  <c:v>May</c:v>
                </c:pt>
              </c:strCache>
            </c:strRef>
          </c:cat>
          <c:val>
            <c:numRef>
              <c:f>Sheet1!$C$38:$C$43</c:f>
              <c:numCache>
                <c:formatCode>General</c:formatCode>
                <c:ptCount val="5"/>
                <c:pt idx="0">
                  <c:v>2</c:v>
                </c:pt>
                <c:pt idx="1">
                  <c:v>5</c:v>
                </c:pt>
                <c:pt idx="2">
                  <c:v>6</c:v>
                </c:pt>
                <c:pt idx="3">
                  <c:v>5</c:v>
                </c:pt>
                <c:pt idx="4">
                  <c:v>3</c:v>
                </c:pt>
              </c:numCache>
            </c:numRef>
          </c:val>
          <c:extLst>
            <c:ext xmlns:c16="http://schemas.microsoft.com/office/drawing/2014/chart" uri="{C3380CC4-5D6E-409C-BE32-E72D297353CC}">
              <c16:uniqueId val="{00000002-ED31-4583-B40D-B85665B28DB5}"/>
            </c:ext>
          </c:extLst>
        </c:ser>
        <c:dLbls>
          <c:showLegendKey val="0"/>
          <c:showVal val="1"/>
          <c:showCatName val="0"/>
          <c:showSerName val="0"/>
          <c:showPercent val="0"/>
          <c:showBubbleSize val="0"/>
        </c:dLbls>
        <c:gapWidth val="300"/>
        <c:axId val="1933711759"/>
        <c:axId val="1933706959"/>
      </c:barChart>
      <c:lineChart>
        <c:grouping val="standard"/>
        <c:varyColors val="0"/>
        <c:ser>
          <c:idx val="2"/>
          <c:order val="2"/>
          <c:tx>
            <c:strRef>
              <c:f>Sheet1!$D$37</c:f>
              <c:strCache>
                <c:ptCount val="1"/>
                <c:pt idx="0">
                  <c:v>Sum of Cost ($)</c:v>
                </c:pt>
              </c:strCache>
            </c:strRef>
          </c:tx>
          <c:spPr>
            <a:ln w="31750" cap="rnd">
              <a:solidFill>
                <a:schemeClr val="accent6"/>
              </a:solidFill>
              <a:round/>
            </a:ln>
            <a:effectLst/>
          </c:spPr>
          <c:marker>
            <c:symbol val="none"/>
          </c:marker>
          <c:dPt>
            <c:idx val="0"/>
            <c:marker>
              <c:symbol val="none"/>
            </c:marker>
            <c:bubble3D val="0"/>
            <c:extLst>
              <c:ext xmlns:c16="http://schemas.microsoft.com/office/drawing/2014/chart" uri="{C3380CC4-5D6E-409C-BE32-E72D297353CC}">
                <c16:uniqueId val="{00000003-ED31-4583-B40D-B85665B28DB5}"/>
              </c:ext>
            </c:extLst>
          </c:dPt>
          <c:dLbls>
            <c:dLbl>
              <c:idx val="0"/>
              <c:layout>
                <c:manualLayout>
                  <c:x val="-2.9133488347871835E-17"/>
                  <c:y val="-7.24637681159420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31-4583-B40D-B85665B28DB5}"/>
                </c:ext>
              </c:extLst>
            </c:dLbl>
            <c:dLbl>
              <c:idx val="3"/>
              <c:layout>
                <c:manualLayout>
                  <c:x val="3.178235443681668E-3"/>
                  <c:y val="-3.32125603864734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D6C-4072-8D3A-00C624EC9A48}"/>
                </c:ext>
              </c:extLst>
            </c:dLbl>
            <c:dLbl>
              <c:idx val="4"/>
              <c:layout>
                <c:manualLayout>
                  <c:x val="3.178235443681668E-3"/>
                  <c:y val="-4.83091787439613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D6C-4072-8D3A-00C624EC9A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Sheet1!$A$38:$A$43</c:f>
              <c:strCache>
                <c:ptCount val="5"/>
                <c:pt idx="0">
                  <c:v>Jan</c:v>
                </c:pt>
                <c:pt idx="1">
                  <c:v>Feb</c:v>
                </c:pt>
                <c:pt idx="2">
                  <c:v>Mar</c:v>
                </c:pt>
                <c:pt idx="3">
                  <c:v>Apr</c:v>
                </c:pt>
                <c:pt idx="4">
                  <c:v>May</c:v>
                </c:pt>
              </c:strCache>
            </c:strRef>
          </c:cat>
          <c:val>
            <c:numRef>
              <c:f>Sheet1!$D$38:$D$43</c:f>
              <c:numCache>
                <c:formatCode>General</c:formatCode>
                <c:ptCount val="5"/>
                <c:pt idx="0">
                  <c:v>154.79</c:v>
                </c:pt>
                <c:pt idx="1">
                  <c:v>834.9100000000002</c:v>
                </c:pt>
                <c:pt idx="2">
                  <c:v>1064.8</c:v>
                </c:pt>
                <c:pt idx="3">
                  <c:v>504.81</c:v>
                </c:pt>
                <c:pt idx="4">
                  <c:v>229.37</c:v>
                </c:pt>
              </c:numCache>
            </c:numRef>
          </c:val>
          <c:smooth val="0"/>
          <c:extLst>
            <c:ext xmlns:c16="http://schemas.microsoft.com/office/drawing/2014/chart" uri="{C3380CC4-5D6E-409C-BE32-E72D297353CC}">
              <c16:uniqueId val="{00000004-ED31-4583-B40D-B85665B28DB5}"/>
            </c:ext>
          </c:extLst>
        </c:ser>
        <c:dLbls>
          <c:showLegendKey val="0"/>
          <c:showVal val="1"/>
          <c:showCatName val="0"/>
          <c:showSerName val="0"/>
          <c:showPercent val="0"/>
          <c:showBubbleSize val="0"/>
        </c:dLbls>
        <c:marker val="1"/>
        <c:smooth val="0"/>
        <c:axId val="1933711759"/>
        <c:axId val="1933706959"/>
      </c:lineChart>
      <c:catAx>
        <c:axId val="1933711759"/>
        <c:scaling>
          <c:orientation val="minMax"/>
        </c:scaling>
        <c:delete val="0"/>
        <c:axPos val="b"/>
        <c:title>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33706959"/>
        <c:crosses val="autoZero"/>
        <c:auto val="1"/>
        <c:lblAlgn val="ctr"/>
        <c:lblOffset val="100"/>
        <c:noMultiLvlLbl val="0"/>
      </c:catAx>
      <c:valAx>
        <c:axId val="1933706959"/>
        <c:scaling>
          <c:orientation val="minMax"/>
        </c:scaling>
        <c:delete val="0"/>
        <c:axPos val="l"/>
        <c:majorGridlines>
          <c:spPr>
            <a:ln w="9525" cap="flat" cmpd="sng" algn="ctr">
              <a:solidFill>
                <a:schemeClr val="tx2">
                  <a:lumMod val="15000"/>
                  <a:lumOff val="85000"/>
                </a:schemeClr>
              </a:solidFill>
              <a:round/>
            </a:ln>
            <a:effectLst/>
          </c:spPr>
        </c:majorGridlines>
        <c:minorGridlines>
          <c:spPr>
            <a:ln>
              <a:solidFill>
                <a:schemeClr val="tx2">
                  <a:lumMod val="5000"/>
                  <a:lumOff val="95000"/>
                </a:schemeClr>
              </a:solidFill>
            </a:ln>
            <a:effectLst/>
          </c:spPr>
        </c:min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337117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[Omnify-Analyst-Intership-Task.xlsx]Google_Pivot!PivotTable21</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Google_Pivot!$B$2</c:f>
              <c:strCache>
                <c:ptCount val="1"/>
                <c:pt idx="0">
                  <c:v>Sum of Clicks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Google_Pivot!$A$3:$A$6</c:f>
              <c:strCache>
                <c:ptCount val="3"/>
                <c:pt idx="0">
                  <c:v>Broad</c:v>
                </c:pt>
                <c:pt idx="1">
                  <c:v>Exact</c:v>
                </c:pt>
                <c:pt idx="2">
                  <c:v>Phrase</c:v>
                </c:pt>
              </c:strCache>
            </c:strRef>
          </c:cat>
          <c:val>
            <c:numRef>
              <c:f>Google_Pivot!$B$3:$B$6</c:f>
              <c:numCache>
                <c:formatCode>General</c:formatCode>
                <c:ptCount val="3"/>
                <c:pt idx="0">
                  <c:v>200</c:v>
                </c:pt>
                <c:pt idx="1">
                  <c:v>99</c:v>
                </c:pt>
                <c:pt idx="2">
                  <c:v>88</c:v>
                </c:pt>
              </c:numCache>
            </c:numRef>
          </c:val>
          <c:extLst>
            <c:ext xmlns:c16="http://schemas.microsoft.com/office/drawing/2014/chart" uri="{C3380CC4-5D6E-409C-BE32-E72D297353CC}">
              <c16:uniqueId val="{00000000-2657-4E8B-B51E-572740CD4A28}"/>
            </c:ext>
          </c:extLst>
        </c:ser>
        <c:ser>
          <c:idx val="1"/>
          <c:order val="1"/>
          <c:tx>
            <c:strRef>
              <c:f>Google_Pivot!$C$2</c:f>
              <c:strCache>
                <c:ptCount val="1"/>
                <c:pt idx="0">
                  <c:v>Sum of Prospects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Google_Pivot!$A$3:$A$6</c:f>
              <c:strCache>
                <c:ptCount val="3"/>
                <c:pt idx="0">
                  <c:v>Broad</c:v>
                </c:pt>
                <c:pt idx="1">
                  <c:v>Exact</c:v>
                </c:pt>
                <c:pt idx="2">
                  <c:v>Phrase</c:v>
                </c:pt>
              </c:strCache>
            </c:strRef>
          </c:cat>
          <c:val>
            <c:numRef>
              <c:f>Google_Pivot!$C$3:$C$6</c:f>
              <c:numCache>
                <c:formatCode>General</c:formatCode>
                <c:ptCount val="3"/>
                <c:pt idx="0">
                  <c:v>12</c:v>
                </c:pt>
                <c:pt idx="1">
                  <c:v>5</c:v>
                </c:pt>
                <c:pt idx="2">
                  <c:v>4</c:v>
                </c:pt>
              </c:numCache>
            </c:numRef>
          </c:val>
          <c:extLst>
            <c:ext xmlns:c16="http://schemas.microsoft.com/office/drawing/2014/chart" uri="{C3380CC4-5D6E-409C-BE32-E72D297353CC}">
              <c16:uniqueId val="{00000001-2657-4E8B-B51E-572740CD4A28}"/>
            </c:ext>
          </c:extLst>
        </c:ser>
        <c:ser>
          <c:idx val="2"/>
          <c:order val="2"/>
          <c:tx>
            <c:strRef>
              <c:f>Google_Pivot!$D$2</c:f>
              <c:strCache>
                <c:ptCount val="1"/>
                <c:pt idx="0">
                  <c:v>Sum of Leads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Google_Pivot!$A$3:$A$6</c:f>
              <c:strCache>
                <c:ptCount val="3"/>
                <c:pt idx="0">
                  <c:v>Broad</c:v>
                </c:pt>
                <c:pt idx="1">
                  <c:v>Exact</c:v>
                </c:pt>
                <c:pt idx="2">
                  <c:v>Phrase</c:v>
                </c:pt>
              </c:strCache>
            </c:strRef>
          </c:cat>
          <c:val>
            <c:numRef>
              <c:f>Google_Pivot!$D$3:$D$6</c:f>
              <c:numCache>
                <c:formatCode>General</c:formatCode>
                <c:ptCount val="3"/>
                <c:pt idx="0">
                  <c:v>4</c:v>
                </c:pt>
                <c:pt idx="1">
                  <c:v>6</c:v>
                </c:pt>
                <c:pt idx="2">
                  <c:v>2</c:v>
                </c:pt>
              </c:numCache>
            </c:numRef>
          </c:val>
          <c:extLst>
            <c:ext xmlns:c16="http://schemas.microsoft.com/office/drawing/2014/chart" uri="{C3380CC4-5D6E-409C-BE32-E72D297353CC}">
              <c16:uniqueId val="{00000002-2657-4E8B-B51E-572740CD4A28}"/>
            </c:ext>
          </c:extLst>
        </c:ser>
        <c:dLbls>
          <c:dLblPos val="outEnd"/>
          <c:showLegendKey val="0"/>
          <c:showVal val="1"/>
          <c:showCatName val="0"/>
          <c:showSerName val="0"/>
          <c:showPercent val="0"/>
          <c:showBubbleSize val="0"/>
        </c:dLbls>
        <c:gapWidth val="100"/>
        <c:overlap val="-24"/>
        <c:axId val="1939567424"/>
        <c:axId val="1939576544"/>
      </c:barChart>
      <c:catAx>
        <c:axId val="19395674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39576544"/>
        <c:crosses val="autoZero"/>
        <c:auto val="1"/>
        <c:lblAlgn val="ctr"/>
        <c:lblOffset val="100"/>
        <c:noMultiLvlLbl val="0"/>
      </c:catAx>
      <c:valAx>
        <c:axId val="19395765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39567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[Omnify-Analyst-Intership-Task.xlsx]Channel Profit!PivotTable2</c:name>
    <c:fmtId val="8"/>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'Channel Profit'!$B$10</c:f>
              <c:strCache>
                <c:ptCount val="1"/>
                <c:pt idx="0">
                  <c:v>Sum of Money Spent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'Channel Profit'!$A$11:$A$30</c:f>
              <c:strCache>
                <c:ptCount val="19"/>
                <c:pt idx="0">
                  <c:v>Camp Management</c:v>
                </c:pt>
                <c:pt idx="1">
                  <c:v>Class Registration</c:v>
                </c:pt>
                <c:pt idx="2">
                  <c:v>Club Management</c:v>
                </c:pt>
                <c:pt idx="3">
                  <c:v>Coaching</c:v>
                </c:pt>
                <c:pt idx="4">
                  <c:v>Dance Studio</c:v>
                </c:pt>
                <c:pt idx="5">
                  <c:v>Fitness</c:v>
                </c:pt>
                <c:pt idx="6">
                  <c:v>Gymnastics</c:v>
                </c:pt>
                <c:pt idx="7">
                  <c:v>Martial Arts</c:v>
                </c:pt>
                <c:pt idx="8">
                  <c:v>Membership Management</c:v>
                </c:pt>
                <c:pt idx="9">
                  <c:v>Music School</c:v>
                </c:pt>
                <c:pt idx="10">
                  <c:v>Parks and Recreation</c:v>
                </c:pt>
                <c:pt idx="11">
                  <c:v>Personal Trainer</c:v>
                </c:pt>
                <c:pt idx="12">
                  <c:v>Pilates Studio</c:v>
                </c:pt>
                <c:pt idx="13">
                  <c:v>Reservations</c:v>
                </c:pt>
                <c:pt idx="14">
                  <c:v>Scheduling</c:v>
                </c:pt>
                <c:pt idx="15">
                  <c:v>Spa</c:v>
                </c:pt>
                <c:pt idx="16">
                  <c:v>Swim School</c:v>
                </c:pt>
                <c:pt idx="17">
                  <c:v>Venue Management</c:v>
                </c:pt>
                <c:pt idx="18">
                  <c:v>Yoga Studio</c:v>
                </c:pt>
              </c:strCache>
            </c:strRef>
          </c:cat>
          <c:val>
            <c:numRef>
              <c:f>'Channel Profit'!$B$11:$B$30</c:f>
              <c:numCache>
                <c:formatCode>General</c:formatCode>
                <c:ptCount val="19"/>
                <c:pt idx="0">
                  <c:v>48</c:v>
                </c:pt>
                <c:pt idx="1">
                  <c:v>2910.5</c:v>
                </c:pt>
                <c:pt idx="2">
                  <c:v>245.5</c:v>
                </c:pt>
                <c:pt idx="3">
                  <c:v>1003.25</c:v>
                </c:pt>
                <c:pt idx="4">
                  <c:v>202.25</c:v>
                </c:pt>
                <c:pt idx="5">
                  <c:v>1238.5</c:v>
                </c:pt>
                <c:pt idx="6">
                  <c:v>6</c:v>
                </c:pt>
                <c:pt idx="7">
                  <c:v>2</c:v>
                </c:pt>
                <c:pt idx="8">
                  <c:v>4273.8500000000004</c:v>
                </c:pt>
                <c:pt idx="9">
                  <c:v>42</c:v>
                </c:pt>
                <c:pt idx="10">
                  <c:v>418.65</c:v>
                </c:pt>
                <c:pt idx="11">
                  <c:v>84</c:v>
                </c:pt>
                <c:pt idx="12">
                  <c:v>3.5</c:v>
                </c:pt>
                <c:pt idx="13">
                  <c:v>5627.7499999999973</c:v>
                </c:pt>
                <c:pt idx="14">
                  <c:v>8246</c:v>
                </c:pt>
                <c:pt idx="15">
                  <c:v>21.75</c:v>
                </c:pt>
                <c:pt idx="16">
                  <c:v>403</c:v>
                </c:pt>
                <c:pt idx="17">
                  <c:v>52.75</c:v>
                </c:pt>
                <c:pt idx="18">
                  <c:v>394</c:v>
                </c:pt>
              </c:numCache>
            </c:numRef>
          </c:val>
          <c:extLst>
            <c:ext xmlns:c16="http://schemas.microsoft.com/office/drawing/2014/chart" uri="{C3380CC4-5D6E-409C-BE32-E72D297353CC}">
              <c16:uniqueId val="{00000000-1DC4-4164-AB55-33F2D8548F81}"/>
            </c:ext>
          </c:extLst>
        </c:ser>
        <c:ser>
          <c:idx val="1"/>
          <c:order val="1"/>
          <c:tx>
            <c:strRef>
              <c:f>'Channel Profit'!$C$10</c:f>
              <c:strCache>
                <c:ptCount val="1"/>
                <c:pt idx="0">
                  <c:v> Profit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'Channel Profit'!$A$11:$A$30</c:f>
              <c:strCache>
                <c:ptCount val="19"/>
                <c:pt idx="0">
                  <c:v>Camp Management</c:v>
                </c:pt>
                <c:pt idx="1">
                  <c:v>Class Registration</c:v>
                </c:pt>
                <c:pt idx="2">
                  <c:v>Club Management</c:v>
                </c:pt>
                <c:pt idx="3">
                  <c:v>Coaching</c:v>
                </c:pt>
                <c:pt idx="4">
                  <c:v>Dance Studio</c:v>
                </c:pt>
                <c:pt idx="5">
                  <c:v>Fitness</c:v>
                </c:pt>
                <c:pt idx="6">
                  <c:v>Gymnastics</c:v>
                </c:pt>
                <c:pt idx="7">
                  <c:v>Martial Arts</c:v>
                </c:pt>
                <c:pt idx="8">
                  <c:v>Membership Management</c:v>
                </c:pt>
                <c:pt idx="9">
                  <c:v>Music School</c:v>
                </c:pt>
                <c:pt idx="10">
                  <c:v>Parks and Recreation</c:v>
                </c:pt>
                <c:pt idx="11">
                  <c:v>Personal Trainer</c:v>
                </c:pt>
                <c:pt idx="12">
                  <c:v>Pilates Studio</c:v>
                </c:pt>
                <c:pt idx="13">
                  <c:v>Reservations</c:v>
                </c:pt>
                <c:pt idx="14">
                  <c:v>Scheduling</c:v>
                </c:pt>
                <c:pt idx="15">
                  <c:v>Spa</c:v>
                </c:pt>
                <c:pt idx="16">
                  <c:v>Swim School</c:v>
                </c:pt>
                <c:pt idx="17">
                  <c:v>Venue Management</c:v>
                </c:pt>
                <c:pt idx="18">
                  <c:v>Yoga Studio</c:v>
                </c:pt>
              </c:strCache>
            </c:strRef>
          </c:cat>
          <c:val>
            <c:numRef>
              <c:f>'Channel Profit'!$C$11:$C$30</c:f>
              <c:numCache>
                <c:formatCode>General</c:formatCode>
                <c:ptCount val="19"/>
                <c:pt idx="0">
                  <c:v>-48</c:v>
                </c:pt>
                <c:pt idx="1">
                  <c:v>-2910.5</c:v>
                </c:pt>
                <c:pt idx="2">
                  <c:v>-245.5</c:v>
                </c:pt>
                <c:pt idx="3">
                  <c:v>-1003.25</c:v>
                </c:pt>
                <c:pt idx="4">
                  <c:v>-202.25</c:v>
                </c:pt>
                <c:pt idx="5">
                  <c:v>-50.5</c:v>
                </c:pt>
                <c:pt idx="6">
                  <c:v>-6</c:v>
                </c:pt>
                <c:pt idx="7">
                  <c:v>-2</c:v>
                </c:pt>
                <c:pt idx="8">
                  <c:v>-4273.8500000000004</c:v>
                </c:pt>
                <c:pt idx="9">
                  <c:v>-42</c:v>
                </c:pt>
                <c:pt idx="10">
                  <c:v>-418.65</c:v>
                </c:pt>
                <c:pt idx="11">
                  <c:v>-84</c:v>
                </c:pt>
                <c:pt idx="12">
                  <c:v>-3.5</c:v>
                </c:pt>
                <c:pt idx="13">
                  <c:v>-3527.7499999999973</c:v>
                </c:pt>
                <c:pt idx="14">
                  <c:v>-6458</c:v>
                </c:pt>
                <c:pt idx="15">
                  <c:v>-21.75</c:v>
                </c:pt>
                <c:pt idx="16">
                  <c:v>-403</c:v>
                </c:pt>
                <c:pt idx="17">
                  <c:v>-52.75</c:v>
                </c:pt>
                <c:pt idx="18">
                  <c:v>-394</c:v>
                </c:pt>
              </c:numCache>
            </c:numRef>
          </c:val>
          <c:extLst>
            <c:ext xmlns:c16="http://schemas.microsoft.com/office/drawing/2014/chart" uri="{C3380CC4-5D6E-409C-BE32-E72D297353CC}">
              <c16:uniqueId val="{00000001-1DC4-4164-AB55-33F2D8548F81}"/>
            </c:ext>
          </c:extLst>
        </c:ser>
        <c:dLbls>
          <c:dLblPos val="outEnd"/>
          <c:showLegendKey val="0"/>
          <c:showVal val="1"/>
          <c:showCatName val="0"/>
          <c:showSerName val="0"/>
          <c:showPercent val="0"/>
          <c:showBubbleSize val="0"/>
        </c:dLbls>
        <c:gapWidth val="0"/>
        <c:axId val="539719007"/>
        <c:axId val="539741567"/>
      </c:barChart>
      <c:catAx>
        <c:axId val="539719007"/>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741567"/>
        <c:crosses val="autoZero"/>
        <c:auto val="1"/>
        <c:lblAlgn val="ctr"/>
        <c:lblOffset val="100"/>
        <c:noMultiLvlLbl val="0"/>
      </c:catAx>
      <c:valAx>
        <c:axId val="5397415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71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[Omnify-Analyst-Intership-Task.xlsx]Channel Profit!PivotTable1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'Channel Profit'!$G$10</c:f>
              <c:strCache>
                <c:ptCount val="1"/>
                <c:pt idx="0">
                  <c:v>Sum of Prospects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'Channel Profit'!$F$11:$F$17</c:f>
              <c:strCache>
                <c:ptCount val="6"/>
                <c:pt idx="0">
                  <c:v>SINGAPORE</c:v>
                </c:pt>
                <c:pt idx="1">
                  <c:v>AUSTRALIA</c:v>
                </c:pt>
                <c:pt idx="2">
                  <c:v>CANADA</c:v>
                </c:pt>
                <c:pt idx="3">
                  <c:v>Middle East</c:v>
                </c:pt>
                <c:pt idx="4">
                  <c:v>UK</c:v>
                </c:pt>
                <c:pt idx="5">
                  <c:v>USA</c:v>
                </c:pt>
              </c:strCache>
            </c:strRef>
          </c:cat>
          <c:val>
            <c:numRef>
              <c:f>'Channel Profit'!$G$11:$G$17</c:f>
              <c:numCache>
                <c:formatCode>General</c:formatCode>
                <c:ptCount val="6"/>
                <c:pt idx="0">
                  <c:v>8</c:v>
                </c:pt>
                <c:pt idx="1">
                  <c:v>4</c:v>
                </c:pt>
                <c:pt idx="2">
                  <c:v>5</c:v>
                </c:pt>
                <c:pt idx="3">
                  <c:v>1</c:v>
                </c:pt>
                <c:pt idx="4">
                  <c:v>43</c:v>
                </c:pt>
                <c:pt idx="5">
                  <c:v>7</c:v>
                </c:pt>
              </c:numCache>
            </c:numRef>
          </c:val>
          <c:extLst>
            <c:ext xmlns:c16="http://schemas.microsoft.com/office/drawing/2014/chart" uri="{C3380CC4-5D6E-409C-BE32-E72D297353CC}">
              <c16:uniqueId val="{00000000-3EE7-4870-95D0-9AA53C65C49F}"/>
            </c:ext>
          </c:extLst>
        </c:ser>
        <c:ser>
          <c:idx val="1"/>
          <c:order val="1"/>
          <c:tx>
            <c:strRef>
              <c:f>'Channel Profit'!$H$10</c:f>
              <c:strCache>
                <c:ptCount val="1"/>
                <c:pt idx="0">
                  <c:v>Sum of Clicks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'Channel Profit'!$F$11:$F$17</c:f>
              <c:strCache>
                <c:ptCount val="6"/>
                <c:pt idx="0">
                  <c:v>SINGAPORE</c:v>
                </c:pt>
                <c:pt idx="1">
                  <c:v>AUSTRALIA</c:v>
                </c:pt>
                <c:pt idx="2">
                  <c:v>CANADA</c:v>
                </c:pt>
                <c:pt idx="3">
                  <c:v>Middle East</c:v>
                </c:pt>
                <c:pt idx="4">
                  <c:v>UK</c:v>
                </c:pt>
                <c:pt idx="5">
                  <c:v>USA</c:v>
                </c:pt>
              </c:strCache>
            </c:strRef>
          </c:cat>
          <c:val>
            <c:numRef>
              <c:f>'Channel Profit'!$H$11:$H$17</c:f>
              <c:numCache>
                <c:formatCode>General</c:formatCode>
                <c:ptCount val="6"/>
                <c:pt idx="0">
                  <c:v>471</c:v>
                </c:pt>
                <c:pt idx="1">
                  <c:v>279</c:v>
                </c:pt>
                <c:pt idx="2">
                  <c:v>251</c:v>
                </c:pt>
                <c:pt idx="3">
                  <c:v>1</c:v>
                </c:pt>
                <c:pt idx="4">
                  <c:v>1762</c:v>
                </c:pt>
                <c:pt idx="5">
                  <c:v>713</c:v>
                </c:pt>
              </c:numCache>
            </c:numRef>
          </c:val>
          <c:extLst>
            <c:ext xmlns:c16="http://schemas.microsoft.com/office/drawing/2014/chart" uri="{C3380CC4-5D6E-409C-BE32-E72D297353CC}">
              <c16:uniqueId val="{00000001-3EE7-4870-95D0-9AA53C65C49F}"/>
            </c:ext>
          </c:extLst>
        </c:ser>
        <c:ser>
          <c:idx val="2"/>
          <c:order val="2"/>
          <c:tx>
            <c:strRef>
              <c:f>'Channel Profit'!$I$10</c:f>
              <c:strCache>
                <c:ptCount val="1"/>
                <c:pt idx="0">
                  <c:v>Sum of Money Spent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'Channel Profit'!$F$11:$F$17</c:f>
              <c:strCache>
                <c:ptCount val="6"/>
                <c:pt idx="0">
                  <c:v>SINGAPORE</c:v>
                </c:pt>
                <c:pt idx="1">
                  <c:v>AUSTRALIA</c:v>
                </c:pt>
                <c:pt idx="2">
                  <c:v>CANADA</c:v>
                </c:pt>
                <c:pt idx="3">
                  <c:v>Middle East</c:v>
                </c:pt>
                <c:pt idx="4">
                  <c:v>UK</c:v>
                </c:pt>
                <c:pt idx="5">
                  <c:v>USA</c:v>
                </c:pt>
              </c:strCache>
            </c:strRef>
          </c:cat>
          <c:val>
            <c:numRef>
              <c:f>'Channel Profit'!$I$11:$I$17</c:f>
              <c:numCache>
                <c:formatCode>General</c:formatCode>
                <c:ptCount val="6"/>
                <c:pt idx="0">
                  <c:v>2243.25</c:v>
                </c:pt>
                <c:pt idx="1">
                  <c:v>1224.25</c:v>
                </c:pt>
                <c:pt idx="2">
                  <c:v>1369.75</c:v>
                </c:pt>
                <c:pt idx="4">
                  <c:v>16024.149999999991</c:v>
                </c:pt>
                <c:pt idx="5">
                  <c:v>4361.8500000000004</c:v>
                </c:pt>
              </c:numCache>
            </c:numRef>
          </c:val>
          <c:extLst>
            <c:ext xmlns:c16="http://schemas.microsoft.com/office/drawing/2014/chart" uri="{C3380CC4-5D6E-409C-BE32-E72D297353CC}">
              <c16:uniqueId val="{00000002-3EE7-4870-95D0-9AA53C65C49F}"/>
            </c:ext>
          </c:extLst>
        </c:ser>
        <c:dLbls>
          <c:dLblPos val="outEnd"/>
          <c:showLegendKey val="0"/>
          <c:showVal val="1"/>
          <c:showCatName val="0"/>
          <c:showSerName val="0"/>
          <c:showPercent val="0"/>
          <c:showBubbleSize val="0"/>
        </c:dLbls>
        <c:gapWidth val="300"/>
        <c:axId val="774729951"/>
        <c:axId val="774730911"/>
      </c:barChart>
      <c:catAx>
        <c:axId val="774729951"/>
        <c:scaling>
          <c:orientation val="minMax"/>
        </c:scaling>
        <c:delete val="0"/>
        <c:axPos val="l"/>
        <c:title>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774730911"/>
        <c:crosses val="autoZero"/>
        <c:auto val="1"/>
        <c:lblAlgn val="ctr"/>
        <c:lblOffset val="100"/>
        <c:noMultiLvlLbl val="0"/>
      </c:catAx>
      <c:valAx>
        <c:axId val="77473091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4729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[Omnify-Analyst-Intership-Task.xlsx]Channel Profit!PivotTable3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1.1111111111111212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1.1111111111111212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0"/>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0"/>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1.1111111111111212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3.205128205128205E-3"/>
              <c:y val="2.99421307276349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2.7136836260852008E-2"/>
              <c:y val="4.62954178920406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dLbl>
          <c:idx val="0"/>
          <c:layout>
            <c:manualLayout>
              <c:x val="3.205128205128205E-3"/>
              <c:y val="2.99421307276349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layout>
            <c:manualLayout>
              <c:x val="-2.7136836260852008E-2"/>
              <c:y val="4.62954178920406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dLbl>
          <c:idx val="0"/>
          <c:layout>
            <c:manualLayout>
              <c:x val="3.205128205128205E-3"/>
              <c:y val="2.99421307276349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dLbl>
          <c:idx val="0"/>
          <c:layout>
            <c:manualLayout>
              <c:x val="-2.7136836260852008E-2"/>
              <c:y val="4.62954178920406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3"/>
          </a:solidFill>
          <a:ln>
            <a:noFill/>
          </a:ln>
          <a:effectLst/>
        </c:spPr>
        <c:dLbl>
          <c:idx val="0"/>
          <c:layout>
            <c:manualLayout>
              <c:x val="-1.0185067526415994E-16"/>
              <c:y val="-6.48148148148148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'Channel Profit'!$B$3</c:f>
              <c:strCache>
                <c:ptCount val="1"/>
                <c:pt idx="0">
                  <c:v>Sum of Paid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'Channel Profit'!$A$4:$A$7</c:f>
              <c:strCache>
                <c:ptCount val="3"/>
                <c:pt idx="0">
                  <c:v>Capterra</c:v>
                </c:pt>
                <c:pt idx="1">
                  <c:v>GetApp</c:v>
                </c:pt>
                <c:pt idx="2">
                  <c:v>Software Advice</c:v>
                </c:pt>
              </c:strCache>
            </c:strRef>
          </c:cat>
          <c:val>
            <c:numRef>
              <c:f>'Channel Profit'!$B$4:$B$7</c:f>
              <c:numCache>
                <c:formatCode>[$$-409]#,##0.00</c:formatCode>
                <c:ptCount val="3"/>
                <c:pt idx="0">
                  <c:v>5076</c:v>
                </c:pt>
                <c:pt idx="1">
                  <c:v>0</c:v>
                </c:pt>
                <c:pt idx="2">
                  <c:v>0</c:v>
                </c:pt>
              </c:numCache>
            </c:numRef>
          </c:val>
          <c:extLst>
            <c:ext xmlns:c16="http://schemas.microsoft.com/office/drawing/2014/chart" uri="{C3380CC4-5D6E-409C-BE32-E72D297353CC}">
              <c16:uniqueId val="{00000002-9AA8-4E59-881C-A5F34D21BE53}"/>
            </c:ext>
          </c:extLst>
        </c:ser>
        <c:ser>
          <c:idx val="1"/>
          <c:order val="1"/>
          <c:tx>
            <c:strRef>
              <c:f>'Channel Profit'!$C$3</c:f>
              <c:strCache>
                <c:ptCount val="1"/>
                <c:pt idx="0">
                  <c:v>Sum of Money Spent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'Channel Profit'!$A$4:$A$7</c:f>
              <c:strCache>
                <c:ptCount val="3"/>
                <c:pt idx="0">
                  <c:v>Capterra</c:v>
                </c:pt>
                <c:pt idx="1">
                  <c:v>GetApp</c:v>
                </c:pt>
                <c:pt idx="2">
                  <c:v>Software Advice</c:v>
                </c:pt>
              </c:strCache>
            </c:strRef>
          </c:cat>
          <c:val>
            <c:numRef>
              <c:f>'Channel Profit'!$C$4:$C$7</c:f>
              <c:numCache>
                <c:formatCode>[$$-409]#,##0.00</c:formatCode>
                <c:ptCount val="3"/>
                <c:pt idx="0">
                  <c:v>19461.849999999999</c:v>
                </c:pt>
                <c:pt idx="1">
                  <c:v>5449.8999999999978</c:v>
                </c:pt>
                <c:pt idx="2">
                  <c:v>311.5</c:v>
                </c:pt>
              </c:numCache>
            </c:numRef>
          </c:val>
          <c:extLst>
            <c:ext xmlns:c16="http://schemas.microsoft.com/office/drawing/2014/chart" uri="{C3380CC4-5D6E-409C-BE32-E72D297353CC}">
              <c16:uniqueId val="{00000003-9AA8-4E59-881C-A5F34D21BE53}"/>
            </c:ext>
          </c:extLst>
        </c:ser>
        <c:ser>
          <c:idx val="2"/>
          <c:order val="2"/>
          <c:tx>
            <c:strRef>
              <c:f>'Channel Profit'!$D$3</c:f>
              <c:strCache>
                <c:ptCount val="1"/>
                <c:pt idx="0">
                  <c:v> Profit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'Channel Profit'!$A$4:$A$7</c:f>
              <c:strCache>
                <c:ptCount val="3"/>
                <c:pt idx="0">
                  <c:v>Capterra</c:v>
                </c:pt>
                <c:pt idx="1">
                  <c:v>GetApp</c:v>
                </c:pt>
                <c:pt idx="2">
                  <c:v>Software Advice</c:v>
                </c:pt>
              </c:strCache>
            </c:strRef>
          </c:cat>
          <c:val>
            <c:numRef>
              <c:f>'Channel Profit'!$D$4:$D$7</c:f>
              <c:numCache>
                <c:formatCode>[$$-409]#,##0.00</c:formatCode>
                <c:ptCount val="3"/>
                <c:pt idx="0">
                  <c:v>-14385.849999999999</c:v>
                </c:pt>
                <c:pt idx="1">
                  <c:v>-5449.8999999999978</c:v>
                </c:pt>
                <c:pt idx="2">
                  <c:v>-311.5</c:v>
                </c:pt>
              </c:numCache>
            </c:numRef>
          </c:val>
          <c:extLst>
            <c:ext xmlns:c16="http://schemas.microsoft.com/office/drawing/2014/chart" uri="{C3380CC4-5D6E-409C-BE32-E72D297353CC}">
              <c16:uniqueId val="{00000005-9AA8-4E59-881C-A5F34D21BE53}"/>
            </c:ext>
          </c:extLst>
        </c:ser>
        <c:dLbls>
          <c:dLblPos val="outEnd"/>
          <c:showLegendKey val="0"/>
          <c:showVal val="1"/>
          <c:showCatName val="0"/>
          <c:showSerName val="0"/>
          <c:showPercent val="0"/>
          <c:showBubbleSize val="0"/>
        </c:dLbls>
        <c:gapWidth val="300"/>
        <c:axId val="1951126767"/>
        <c:axId val="1951127247"/>
      </c:barChart>
      <c:catAx>
        <c:axId val="1951126767"/>
        <c:scaling>
          <c:orientation val="minMax"/>
        </c:scaling>
        <c:delete val="0"/>
        <c:axPos val="b"/>
        <c:title>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51127247"/>
        <c:crosses val="autoZero"/>
        <c:auto val="1"/>
        <c:lblAlgn val="ctr"/>
        <c:lblOffset val="100"/>
        <c:noMultiLvlLbl val="0"/>
      </c:catAx>
      <c:valAx>
        <c:axId val="1951127247"/>
        <c:scaling>
          <c:orientation val="minMax"/>
        </c:scaling>
        <c:delete val="0"/>
        <c:axPos val="l"/>
        <c:majorGridlines>
          <c:spPr>
            <a:ln w="9525" cap="flat" cmpd="sng" algn="ctr">
              <a:solidFill>
                <a:schemeClr val="tx2">
                  <a:lumMod val="15000"/>
                  <a:lumOff val="85000"/>
                </a:schemeClr>
              </a:solidFill>
              <a:round/>
            </a:ln>
            <a:effectLst/>
          </c:spPr>
        </c:majorGridlines>
        <c:minorGridlines>
          <c:spPr>
            <a:ln>
              <a:solidFill>
                <a:schemeClr val="tx2">
                  <a:lumMod val="5000"/>
                  <a:lumOff val="95000"/>
                </a:schemeClr>
              </a:solidFill>
            </a:ln>
            <a:effectLst/>
          </c:spPr>
        </c:min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409]#,##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51126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3.xlsx"/><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4.xls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5.xls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1.xlsx"/><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2.xls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76728" y="2999232"/>
            <a:ext cx="6400800" cy="1490472"/>
          </a:xfrm>
        </p:spPr>
        <p:txBody>
          <a:bodyPr/>
          <a:lstStyle/>
          <a:p>
            <a:r>
              <a:rPr lang="en-US" sz="2800" b="1" dirty="0">
                <a:solidFill>
                  <a:schemeClr val="accent6"/>
                </a:solidFill>
                <a:latin typeface="Arial Black" panose="020B0604020202020204" pitchFamily="34" charset="0"/>
                <a:cs typeface="Arial Black" panose="020B0604020202020204" pitchFamily="34" charset="0"/>
              </a:rPr>
              <a:t>Case Study: Analyzing XYZ Company's Profit and Performance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718304"/>
            <a:ext cx="6400800" cy="512064"/>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Kiran Kumar K</a:t>
            </a:r>
          </a:p>
        </p:txBody>
      </p:sp>
    </p:spTree>
    <p:extLst>
      <p:ext uri="{BB962C8B-B14F-4D97-AF65-F5344CB8AC3E}">
        <p14:creationId xmlns:p14="http://schemas.microsoft.com/office/powerpoint/2010/main" val="29529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5209032" y="1116909"/>
            <a:ext cx="6361176" cy="5358193"/>
          </a:xfrm>
        </p:spPr>
        <p:txBody>
          <a:bodyPr>
            <a:normAutofit fontScale="92500"/>
          </a:bodyPr>
          <a:lstStyle/>
          <a:p>
            <a:pPr algn="l">
              <a:buFont typeface="+mj-lt"/>
              <a:buAutoNum type="arabicPeriod"/>
            </a:pPr>
            <a:r>
              <a:rPr lang="en-US" sz="1400" b="1" i="0" dirty="0">
                <a:solidFill>
                  <a:srgbClr val="202C8F"/>
                </a:solidFill>
                <a:effectLst/>
                <a:latin typeface="Söhne"/>
              </a:rPr>
              <a:t>Profitability Analysis</a:t>
            </a:r>
            <a:r>
              <a:rPr lang="en-US" sz="1400" b="0" i="0" dirty="0">
                <a:solidFill>
                  <a:srgbClr val="202C8F"/>
                </a:solidFill>
                <a:effectLst/>
                <a:latin typeface="Söhne"/>
              </a:rPr>
              <a:t>: Some categories, such as "Class Registration," "Membership Management," "Parks and Recreation," and "Reservations," have negative profits. This suggests that these areas are generating losses and need further investigation to identify the reasons behind the negative performance.</a:t>
            </a:r>
          </a:p>
          <a:p>
            <a:pPr algn="l">
              <a:buFont typeface="+mj-lt"/>
              <a:buAutoNum type="arabicPeriod"/>
            </a:pPr>
            <a:r>
              <a:rPr lang="en-US" sz="1400" b="1" i="0" dirty="0">
                <a:solidFill>
                  <a:srgbClr val="202C8F"/>
                </a:solidFill>
                <a:effectLst/>
                <a:latin typeface="Söhne"/>
              </a:rPr>
              <a:t>Revenue and Cost Imbalance </a:t>
            </a:r>
            <a:r>
              <a:rPr lang="en-US" sz="1400" b="0" i="0" dirty="0">
                <a:solidFill>
                  <a:srgbClr val="202C8F"/>
                </a:solidFill>
                <a:effectLst/>
                <a:latin typeface="Söhne"/>
              </a:rPr>
              <a:t>: The "Scheduling" category has a significantly high "Sum of Money Spent" compared to other categories, resulting in a large negative profit. This may indicate potential cost management issues or inefficiencies in this department.</a:t>
            </a:r>
          </a:p>
          <a:p>
            <a:pPr algn="l">
              <a:buFont typeface="+mj-lt"/>
              <a:buAutoNum type="arabicPeriod"/>
            </a:pPr>
            <a:r>
              <a:rPr lang="en-US" sz="1400" b="1" i="0" dirty="0">
                <a:solidFill>
                  <a:srgbClr val="202C8F"/>
                </a:solidFill>
                <a:effectLst/>
                <a:latin typeface="Söhne"/>
              </a:rPr>
              <a:t>High Revenue with Low Profit</a:t>
            </a:r>
            <a:r>
              <a:rPr lang="en-US" sz="1400" b="0" i="0" dirty="0">
                <a:solidFill>
                  <a:srgbClr val="202C8F"/>
                </a:solidFill>
                <a:effectLst/>
                <a:latin typeface="Söhne"/>
              </a:rPr>
              <a:t>: The "Fitness" category has a considerable "Sum of Paid," but the "Sum of Money Spent" is only slightly lower, leading to a small negative profit. This might indicate a need to optimize costs or pricing strategies to improve profitability.</a:t>
            </a:r>
          </a:p>
          <a:p>
            <a:pPr algn="l">
              <a:buFont typeface="+mj-lt"/>
              <a:buAutoNum type="arabicPeriod"/>
            </a:pPr>
            <a:r>
              <a:rPr lang="en-US" sz="1400" b="1" i="0" dirty="0">
                <a:solidFill>
                  <a:srgbClr val="202C8F"/>
                </a:solidFill>
                <a:effectLst/>
                <a:latin typeface="Söhne"/>
              </a:rPr>
              <a:t>Positive Profitability</a:t>
            </a:r>
            <a:r>
              <a:rPr lang="en-US" sz="1400" b="0" i="0" dirty="0">
                <a:solidFill>
                  <a:srgbClr val="202C8F"/>
                </a:solidFill>
                <a:effectLst/>
                <a:latin typeface="Söhne"/>
              </a:rPr>
              <a:t>: Some categories, like "Coaching," "Dance Studio," and "Yoga Studio," show positive profits. These areas seem to be performing well and could serve as examples for improvement in other categories.</a:t>
            </a:r>
          </a:p>
          <a:p>
            <a:pPr algn="l">
              <a:buFont typeface="+mj-lt"/>
              <a:buAutoNum type="arabicPeriod"/>
            </a:pPr>
            <a:r>
              <a:rPr lang="en-US" sz="1400" b="1" i="0" dirty="0">
                <a:solidFill>
                  <a:srgbClr val="202C8F"/>
                </a:solidFill>
                <a:effectLst/>
                <a:latin typeface="Söhne"/>
              </a:rPr>
              <a:t>Potential Growth Areas</a:t>
            </a:r>
            <a:r>
              <a:rPr lang="en-US" sz="1400" b="0" i="0" dirty="0">
                <a:solidFill>
                  <a:srgbClr val="202C8F"/>
                </a:solidFill>
                <a:effectLst/>
                <a:latin typeface="Söhne"/>
              </a:rPr>
              <a:t>: The "Scheduling" and "Membership Management" categories have relatively high revenue but are generating significant losses. These areas could be analyzed further to identify potential improvements and cost-saving measures.</a:t>
            </a:r>
          </a:p>
          <a:p>
            <a:pPr algn="l">
              <a:buFont typeface="+mj-lt"/>
              <a:buAutoNum type="arabicPeriod"/>
            </a:pPr>
            <a:r>
              <a:rPr lang="en-US" sz="1400" b="1" i="0" dirty="0">
                <a:solidFill>
                  <a:srgbClr val="202C8F"/>
                </a:solidFill>
                <a:effectLst/>
                <a:latin typeface="Söhne"/>
              </a:rPr>
              <a:t>Loss Mitigation</a:t>
            </a:r>
            <a:r>
              <a:rPr lang="en-US" sz="1400" b="0" i="0" dirty="0">
                <a:solidFill>
                  <a:srgbClr val="202C8F"/>
                </a:solidFill>
                <a:effectLst/>
                <a:latin typeface="Söhne"/>
              </a:rPr>
              <a:t>: The "Reservations" category incurs a substantial loss. It might be crucial to examine the reasons behind this loss and implement strategies to reduce it.</a:t>
            </a:r>
          </a:p>
          <a:p>
            <a:pPr algn="l">
              <a:buFont typeface="+mj-lt"/>
              <a:buAutoNum type="arabicPeriod"/>
            </a:pPr>
            <a:r>
              <a:rPr lang="en-US" sz="1400" b="1" i="0" dirty="0">
                <a:solidFill>
                  <a:srgbClr val="202C8F"/>
                </a:solidFill>
                <a:effectLst/>
                <a:latin typeface="Söhne"/>
              </a:rPr>
              <a:t>Contribution to Overall Profit</a:t>
            </a:r>
            <a:r>
              <a:rPr lang="en-US" sz="1400" b="0" i="0" dirty="0">
                <a:solidFill>
                  <a:srgbClr val="202C8F"/>
                </a:solidFill>
                <a:effectLst/>
                <a:latin typeface="Söhne"/>
              </a:rPr>
              <a:t>: The overall negative profit of $20,147.25. The negative value indicates that the total expenses are higher than the total revenue. This could be a concern for the business and requires immediate attention to improve profitability.</a:t>
            </a:r>
          </a:p>
        </p:txBody>
      </p:sp>
      <p:sp>
        <p:nvSpPr>
          <p:cNvPr id="2" name="TextBox 1">
            <a:extLst>
              <a:ext uri="{FF2B5EF4-FFF2-40B4-BE49-F238E27FC236}">
                <a16:creationId xmlns:a16="http://schemas.microsoft.com/office/drawing/2014/main" id="{748C0A20-D810-C3B4-E6A7-564173F03199}"/>
              </a:ext>
            </a:extLst>
          </p:cNvPr>
          <p:cNvSpPr txBox="1"/>
          <p:nvPr/>
        </p:nvSpPr>
        <p:spPr>
          <a:xfrm>
            <a:off x="2126696" y="809041"/>
            <a:ext cx="1488631" cy="276999"/>
          </a:xfrm>
          <a:prstGeom prst="rect">
            <a:avLst/>
          </a:prstGeom>
          <a:noFill/>
        </p:spPr>
        <p:txBody>
          <a:bodyPr wrap="square" rtlCol="0">
            <a:spAutoFit/>
          </a:bodyPr>
          <a:lstStyle/>
          <a:p>
            <a:r>
              <a:rPr lang="en-IN" sz="1200" b="1" dirty="0">
                <a:solidFill>
                  <a:srgbClr val="202C8F"/>
                </a:solidFill>
                <a:latin typeface="Söhne"/>
              </a:rPr>
              <a:t>Category by profit</a:t>
            </a:r>
          </a:p>
        </p:txBody>
      </p:sp>
      <p:graphicFrame>
        <p:nvGraphicFramePr>
          <p:cNvPr id="5" name="Object 4">
            <a:extLst>
              <a:ext uri="{FF2B5EF4-FFF2-40B4-BE49-F238E27FC236}">
                <a16:creationId xmlns:a16="http://schemas.microsoft.com/office/drawing/2014/main" id="{59E0ECA9-6900-2913-0009-6CE2C69BB7EE}"/>
              </a:ext>
            </a:extLst>
          </p:cNvPr>
          <p:cNvGraphicFramePr>
            <a:graphicFrameLocks noChangeAspect="1"/>
          </p:cNvGraphicFramePr>
          <p:nvPr>
            <p:extLst>
              <p:ext uri="{D42A27DB-BD31-4B8C-83A1-F6EECF244321}">
                <p14:modId xmlns:p14="http://schemas.microsoft.com/office/powerpoint/2010/main" val="4221303529"/>
              </p:ext>
            </p:extLst>
          </p:nvPr>
        </p:nvGraphicFramePr>
        <p:xfrm>
          <a:off x="621792" y="1189100"/>
          <a:ext cx="4498440" cy="4781932"/>
        </p:xfrm>
        <a:graphic>
          <a:graphicData uri="http://schemas.openxmlformats.org/presentationml/2006/ole">
            <mc:AlternateContent xmlns:mc="http://schemas.openxmlformats.org/markup-compatibility/2006">
              <mc:Choice xmlns:v="urn:schemas-microsoft-com:vml" Requires="v">
                <p:oleObj name="Worksheet" r:id="rId2" imgW="3714812" imgH="3873588" progId="Excel.Sheet.12">
                  <p:embed/>
                </p:oleObj>
              </mc:Choice>
              <mc:Fallback>
                <p:oleObj name="Worksheet" r:id="rId2" imgW="3714812" imgH="3873588" progId="Excel.Sheet.12">
                  <p:embed/>
                  <p:pic>
                    <p:nvPicPr>
                      <p:cNvPr id="5" name="Object 4">
                        <a:extLst>
                          <a:ext uri="{FF2B5EF4-FFF2-40B4-BE49-F238E27FC236}">
                            <a16:creationId xmlns:a16="http://schemas.microsoft.com/office/drawing/2014/main" id="{59E0ECA9-6900-2913-0009-6CE2C69BB7EE}"/>
                          </a:ext>
                        </a:extLst>
                      </p:cNvPr>
                      <p:cNvPicPr/>
                      <p:nvPr/>
                    </p:nvPicPr>
                    <p:blipFill>
                      <a:blip r:embed="rId3"/>
                      <a:stretch>
                        <a:fillRect/>
                      </a:stretch>
                    </p:blipFill>
                    <p:spPr>
                      <a:xfrm>
                        <a:off x="621792" y="1189100"/>
                        <a:ext cx="4498440" cy="4781932"/>
                      </a:xfrm>
                      <a:prstGeom prst="rect">
                        <a:avLst/>
                      </a:prstGeom>
                    </p:spPr>
                  </p:pic>
                </p:oleObj>
              </mc:Fallback>
            </mc:AlternateContent>
          </a:graphicData>
        </a:graphic>
      </p:graphicFrame>
    </p:spTree>
    <p:extLst>
      <p:ext uri="{BB962C8B-B14F-4D97-AF65-F5344CB8AC3E}">
        <p14:creationId xmlns:p14="http://schemas.microsoft.com/office/powerpoint/2010/main" val="162383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3651" y="1033431"/>
            <a:ext cx="10671048" cy="676497"/>
          </a:xfrm>
        </p:spPr>
        <p:txBody>
          <a:bodyPr/>
          <a:lstStyle/>
          <a:p>
            <a:r>
              <a:rPr lang="en-IN" sz="3600" b="1" dirty="0">
                <a:solidFill>
                  <a:schemeClr val="accent6"/>
                </a:solidFill>
                <a:latin typeface="Arial Black" panose="020B0604020202020204" pitchFamily="34" charset="0"/>
                <a:cs typeface="Arial Black" panose="020B0604020202020204" pitchFamily="34" charset="0"/>
              </a:rPr>
              <a:t>Countries BY Prospects and clicks</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8" name="Content Placeholder 7">
            <a:extLst>
              <a:ext uri="{FF2B5EF4-FFF2-40B4-BE49-F238E27FC236}">
                <a16:creationId xmlns:a16="http://schemas.microsoft.com/office/drawing/2014/main" id="{F627961F-2923-4735-1A91-98960CA80C2A}"/>
              </a:ext>
            </a:extLst>
          </p:cNvPr>
          <p:cNvGraphicFramePr>
            <a:graphicFrameLocks noGrp="1"/>
          </p:cNvGraphicFramePr>
          <p:nvPr>
            <p:ph sz="half" idx="1"/>
            <p:extLst>
              <p:ext uri="{D42A27DB-BD31-4B8C-83A1-F6EECF244321}">
                <p14:modId xmlns:p14="http://schemas.microsoft.com/office/powerpoint/2010/main" val="48596748"/>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887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832104" y="3731368"/>
            <a:ext cx="10369296" cy="2442804"/>
          </a:xfrm>
        </p:spPr>
        <p:txBody>
          <a:bodyPr>
            <a:noAutofit/>
          </a:bodyPr>
          <a:lstStyle/>
          <a:p>
            <a:r>
              <a:rPr lang="en-US" sz="1300" b="0" i="0" dirty="0">
                <a:solidFill>
                  <a:srgbClr val="202C8F"/>
                </a:solidFill>
                <a:effectLst/>
                <a:latin typeface="Söhne"/>
              </a:rPr>
              <a:t>The United Kingdom (UK) is the country that is giving better results. It has the highest number of "Prospects" (43) and "Leads" (117) compared to other countries. Additionally, the UK has the highest number of "Clicks" (1,762) and the highest "Money Spent ($)" ($16,024.15). This indicates that the marketing efforts in the UK are generating more interest and engagement from potential customers, leading to higher prospects and leads.</a:t>
            </a:r>
          </a:p>
          <a:p>
            <a:pPr algn="l">
              <a:buFont typeface="Arial" panose="020B0604020202020204" pitchFamily="34" charset="0"/>
              <a:buChar char="•"/>
            </a:pPr>
            <a:r>
              <a:rPr lang="en-US" sz="1300" b="0" i="0" dirty="0">
                <a:solidFill>
                  <a:srgbClr val="202C8F"/>
                </a:solidFill>
                <a:effectLst/>
                <a:latin typeface="Söhne"/>
              </a:rPr>
              <a:t>The most significant negative aspect of the data is the high "Money Spent" in the UK ($16,024.15), which is not proportional to the number of "Prospects" generated in that region. This raises concerns about the efficiency of the marketing spending and the need to optimize the return on investment.</a:t>
            </a:r>
          </a:p>
          <a:p>
            <a:pPr algn="l">
              <a:buFont typeface="Arial" panose="020B0604020202020204" pitchFamily="34" charset="0"/>
              <a:buChar char="•"/>
            </a:pPr>
            <a:r>
              <a:rPr lang="en-US" sz="1300" b="0" i="0" dirty="0">
                <a:solidFill>
                  <a:srgbClr val="202C8F"/>
                </a:solidFill>
                <a:effectLst/>
                <a:latin typeface="Söhne"/>
              </a:rPr>
              <a:t>In conclusion, the positive aspects of the data include the successful marketing efforts in the UK, as well as moderate engagement in Singapore, Australia, and Canada. On the other hand, the high spending in the UK without proportional prospects, the lower conversion rate in the USA, and the limited data in the Middle East are negative aspects that warrant attention and analysis to improve overall marketing effectiveness and return on investment.</a:t>
            </a:r>
          </a:p>
        </p:txBody>
      </p:sp>
      <p:sp>
        <p:nvSpPr>
          <p:cNvPr id="10" name="TextBox 9">
            <a:extLst>
              <a:ext uri="{FF2B5EF4-FFF2-40B4-BE49-F238E27FC236}">
                <a16:creationId xmlns:a16="http://schemas.microsoft.com/office/drawing/2014/main" id="{41D0508C-75BA-6F7F-91C3-145FD630262F}"/>
              </a:ext>
            </a:extLst>
          </p:cNvPr>
          <p:cNvSpPr txBox="1"/>
          <p:nvPr/>
        </p:nvSpPr>
        <p:spPr>
          <a:xfrm>
            <a:off x="3544792" y="3027598"/>
            <a:ext cx="5102416" cy="415498"/>
          </a:xfrm>
          <a:prstGeom prst="rect">
            <a:avLst/>
          </a:prstGeom>
          <a:noFill/>
        </p:spPr>
        <p:txBody>
          <a:bodyPr wrap="square" rtlCol="0">
            <a:spAutoFit/>
          </a:bodyPr>
          <a:lstStyle/>
          <a:p>
            <a:pPr marL="0" indent="0">
              <a:buNone/>
            </a:pPr>
            <a:r>
              <a:rPr lang="en-IN" sz="1050" b="0" i="0" dirty="0">
                <a:solidFill>
                  <a:srgbClr val="202C8F"/>
                </a:solidFill>
                <a:effectLst/>
                <a:latin typeface="Segoe UI Variable Text Semibold" pitchFamily="2" charset="0"/>
              </a:rPr>
              <a:t>'prospects' are count of people interested in our product (as marked by sales) ,  </a:t>
            </a:r>
          </a:p>
          <a:p>
            <a:pPr marL="0" indent="0">
              <a:buNone/>
            </a:pPr>
            <a:r>
              <a:rPr lang="en-IN" sz="1050" b="1" i="0" dirty="0">
                <a:solidFill>
                  <a:srgbClr val="202C8F"/>
                </a:solidFill>
                <a:effectLst/>
                <a:latin typeface="Segoe UI Variable Text Semibold" pitchFamily="2" charset="0"/>
              </a:rPr>
              <a:t>'clicks' are count of clicks on our ad</a:t>
            </a:r>
          </a:p>
        </p:txBody>
      </p:sp>
      <p:sp>
        <p:nvSpPr>
          <p:cNvPr id="11" name="TextBox 10">
            <a:extLst>
              <a:ext uri="{FF2B5EF4-FFF2-40B4-BE49-F238E27FC236}">
                <a16:creationId xmlns:a16="http://schemas.microsoft.com/office/drawing/2014/main" id="{42F27956-63D9-B118-91B0-FB237DBDC6ED}"/>
              </a:ext>
            </a:extLst>
          </p:cNvPr>
          <p:cNvSpPr txBox="1"/>
          <p:nvPr/>
        </p:nvSpPr>
        <p:spPr>
          <a:xfrm>
            <a:off x="4842176" y="683828"/>
            <a:ext cx="2349153" cy="276999"/>
          </a:xfrm>
          <a:prstGeom prst="rect">
            <a:avLst/>
          </a:prstGeom>
          <a:noFill/>
        </p:spPr>
        <p:txBody>
          <a:bodyPr wrap="square" rtlCol="0">
            <a:spAutoFit/>
          </a:bodyPr>
          <a:lstStyle/>
          <a:p>
            <a:r>
              <a:rPr lang="en-IN" sz="1200" b="1" dirty="0">
                <a:solidFill>
                  <a:srgbClr val="202C8F"/>
                </a:solidFill>
                <a:latin typeface="Söhne"/>
              </a:rPr>
              <a:t>Countries Prospects &amp; Clicks</a:t>
            </a:r>
          </a:p>
        </p:txBody>
      </p:sp>
      <p:graphicFrame>
        <p:nvGraphicFramePr>
          <p:cNvPr id="8" name="Object 7">
            <a:extLst>
              <a:ext uri="{FF2B5EF4-FFF2-40B4-BE49-F238E27FC236}">
                <a16:creationId xmlns:a16="http://schemas.microsoft.com/office/drawing/2014/main" id="{F15A2D83-304F-1CD2-0B24-526EF01242C0}"/>
              </a:ext>
            </a:extLst>
          </p:cNvPr>
          <p:cNvGraphicFramePr>
            <a:graphicFrameLocks noChangeAspect="1"/>
          </p:cNvGraphicFramePr>
          <p:nvPr>
            <p:extLst>
              <p:ext uri="{D42A27DB-BD31-4B8C-83A1-F6EECF244321}">
                <p14:modId xmlns:p14="http://schemas.microsoft.com/office/powerpoint/2010/main" val="468900043"/>
              </p:ext>
            </p:extLst>
          </p:nvPr>
        </p:nvGraphicFramePr>
        <p:xfrm>
          <a:off x="2710085" y="1051650"/>
          <a:ext cx="6563677" cy="1885742"/>
        </p:xfrm>
        <a:graphic>
          <a:graphicData uri="http://schemas.openxmlformats.org/presentationml/2006/ole">
            <mc:AlternateContent xmlns:mc="http://schemas.openxmlformats.org/markup-compatibility/2006">
              <mc:Choice xmlns:v="urn:schemas-microsoft-com:vml" Requires="v">
                <p:oleObj name="Worksheet" r:id="rId2" imgW="5149838" imgH="1479594" progId="Excel.Sheet.12">
                  <p:embed/>
                </p:oleObj>
              </mc:Choice>
              <mc:Fallback>
                <p:oleObj name="Worksheet" r:id="rId2" imgW="5149838" imgH="1479594" progId="Excel.Sheet.12">
                  <p:embed/>
                  <p:pic>
                    <p:nvPicPr>
                      <p:cNvPr id="8" name="Object 7">
                        <a:extLst>
                          <a:ext uri="{FF2B5EF4-FFF2-40B4-BE49-F238E27FC236}">
                            <a16:creationId xmlns:a16="http://schemas.microsoft.com/office/drawing/2014/main" id="{F15A2D83-304F-1CD2-0B24-526EF01242C0}"/>
                          </a:ext>
                        </a:extLst>
                      </p:cNvPr>
                      <p:cNvPicPr/>
                      <p:nvPr/>
                    </p:nvPicPr>
                    <p:blipFill>
                      <a:blip r:embed="rId3"/>
                      <a:stretch>
                        <a:fillRect/>
                      </a:stretch>
                    </p:blipFill>
                    <p:spPr>
                      <a:xfrm>
                        <a:off x="2710085" y="1051650"/>
                        <a:ext cx="6563677" cy="1885742"/>
                      </a:xfrm>
                      <a:prstGeom prst="rect">
                        <a:avLst/>
                      </a:prstGeom>
                    </p:spPr>
                  </p:pic>
                </p:oleObj>
              </mc:Fallback>
            </mc:AlternateContent>
          </a:graphicData>
        </a:graphic>
      </p:graphicFrame>
    </p:spTree>
    <p:extLst>
      <p:ext uri="{BB962C8B-B14F-4D97-AF65-F5344CB8AC3E}">
        <p14:creationId xmlns:p14="http://schemas.microsoft.com/office/powerpoint/2010/main" val="36481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3651" y="1216152"/>
            <a:ext cx="10671048" cy="768096"/>
          </a:xfrm>
        </p:spPr>
        <p:txBody>
          <a:bodyPr/>
          <a:lstStyle/>
          <a:p>
            <a:r>
              <a:rPr lang="en-IN" sz="4400" b="1" dirty="0">
                <a:solidFill>
                  <a:schemeClr val="accent6"/>
                </a:solidFill>
                <a:latin typeface="Arial Black" panose="020B0604020202020204" pitchFamily="34" charset="0"/>
                <a:cs typeface="Arial Black" panose="020B0604020202020204" pitchFamily="34" charset="0"/>
              </a:rPr>
              <a:t>CHANNEL by profits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graphicFrame>
        <p:nvGraphicFramePr>
          <p:cNvPr id="3" name="Content Placeholder 2">
            <a:extLst>
              <a:ext uri="{FF2B5EF4-FFF2-40B4-BE49-F238E27FC236}">
                <a16:creationId xmlns:a16="http://schemas.microsoft.com/office/drawing/2014/main" id="{872D5A33-7DB5-91D6-0A64-ED9CD461223A}"/>
              </a:ext>
            </a:extLst>
          </p:cNvPr>
          <p:cNvGraphicFramePr>
            <a:graphicFrameLocks noGrp="1"/>
          </p:cNvGraphicFramePr>
          <p:nvPr>
            <p:ph sz="half" idx="1"/>
            <p:extLst>
              <p:ext uri="{D42A27DB-BD31-4B8C-83A1-F6EECF244321}">
                <p14:modId xmlns:p14="http://schemas.microsoft.com/office/powerpoint/2010/main" val="3662792771"/>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32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731520" y="3465370"/>
            <a:ext cx="10369296" cy="2619566"/>
          </a:xfrm>
        </p:spPr>
        <p:txBody>
          <a:bodyPr>
            <a:normAutofit/>
          </a:bodyPr>
          <a:lstStyle/>
          <a:p>
            <a:r>
              <a:rPr lang="en-US" sz="1400" b="0" i="0" dirty="0">
                <a:solidFill>
                  <a:srgbClr val="202C8F"/>
                </a:solidFill>
                <a:effectLst/>
                <a:latin typeface="Söhne"/>
              </a:rPr>
              <a:t>The channel "Capterra" has the highest "Money Spent" ($19,461.85), despite showing a negative "Profit." It is crucial to analyze the conversion rates and potential returns generated by "Capterra" to determine if it can still be considered for higher returns.</a:t>
            </a:r>
          </a:p>
          <a:p>
            <a:pPr algn="l">
              <a:buFont typeface="Arial" panose="020B0604020202020204" pitchFamily="34" charset="0"/>
              <a:buChar char="•"/>
            </a:pPr>
            <a:r>
              <a:rPr lang="en-US" sz="1400" b="0" i="0" dirty="0">
                <a:solidFill>
                  <a:srgbClr val="202C8F"/>
                </a:solidFill>
                <a:effectLst/>
                <a:latin typeface="Söhne"/>
              </a:rPr>
              <a:t>GetApp did not generate any revenue (sum of paid is 0), but the "Money Spent" on this platform is substantial at $5,449.90. This resulted in a negative profit of -$5,449.90. It might be essential to evaluate the effectiveness of this platform and its potential in generating revenue.</a:t>
            </a:r>
          </a:p>
          <a:p>
            <a:pPr algn="l">
              <a:buFont typeface="Arial" panose="020B0604020202020204" pitchFamily="34" charset="0"/>
              <a:buChar char="•"/>
            </a:pPr>
            <a:r>
              <a:rPr lang="en-US" sz="1400" b="0" i="0" dirty="0">
                <a:solidFill>
                  <a:srgbClr val="202C8F"/>
                </a:solidFill>
                <a:effectLst/>
                <a:latin typeface="Söhne"/>
              </a:rPr>
              <a:t>Software Advice also did not generate any revenue (sum of paid is 0), and the "Money Spent" is $311.50, leading to a negative profit of -$311.50. Similar to GetApp, the performance of this platform requires further analysis to determine its value for the business.</a:t>
            </a:r>
          </a:p>
          <a:p>
            <a:pPr marL="0" indent="0" algn="l">
              <a:buNone/>
            </a:pPr>
            <a:endParaRPr lang="en-US" sz="1400" b="0" i="0" dirty="0">
              <a:solidFill>
                <a:srgbClr val="202C8F"/>
              </a:solidFill>
              <a:effectLst/>
              <a:latin typeface="Söhne"/>
            </a:endParaRPr>
          </a:p>
        </p:txBody>
      </p:sp>
      <p:sp>
        <p:nvSpPr>
          <p:cNvPr id="4" name="TextBox 3">
            <a:extLst>
              <a:ext uri="{FF2B5EF4-FFF2-40B4-BE49-F238E27FC236}">
                <a16:creationId xmlns:a16="http://schemas.microsoft.com/office/drawing/2014/main" id="{DC6962D8-5766-E992-C10C-86B02D8966F4}"/>
              </a:ext>
            </a:extLst>
          </p:cNvPr>
          <p:cNvSpPr txBox="1"/>
          <p:nvPr/>
        </p:nvSpPr>
        <p:spPr>
          <a:xfrm>
            <a:off x="5206483" y="931933"/>
            <a:ext cx="1419370" cy="276999"/>
          </a:xfrm>
          <a:prstGeom prst="rect">
            <a:avLst/>
          </a:prstGeom>
          <a:noFill/>
        </p:spPr>
        <p:txBody>
          <a:bodyPr wrap="square" rtlCol="0">
            <a:spAutoFit/>
          </a:bodyPr>
          <a:lstStyle/>
          <a:p>
            <a:r>
              <a:rPr lang="en-IN" sz="1200" b="1" dirty="0">
                <a:solidFill>
                  <a:srgbClr val="202C8F"/>
                </a:solidFill>
                <a:latin typeface="Söhne"/>
              </a:rPr>
              <a:t>Channel by profits</a:t>
            </a:r>
          </a:p>
        </p:txBody>
      </p:sp>
      <p:graphicFrame>
        <p:nvGraphicFramePr>
          <p:cNvPr id="10" name="Object 9">
            <a:extLst>
              <a:ext uri="{FF2B5EF4-FFF2-40B4-BE49-F238E27FC236}">
                <a16:creationId xmlns:a16="http://schemas.microsoft.com/office/drawing/2014/main" id="{8AD15DA6-5149-AD34-3AD9-296CB9B87FDB}"/>
              </a:ext>
            </a:extLst>
          </p:cNvPr>
          <p:cNvGraphicFramePr>
            <a:graphicFrameLocks noChangeAspect="1"/>
          </p:cNvGraphicFramePr>
          <p:nvPr>
            <p:extLst>
              <p:ext uri="{D42A27DB-BD31-4B8C-83A1-F6EECF244321}">
                <p14:modId xmlns:p14="http://schemas.microsoft.com/office/powerpoint/2010/main" val="2808793188"/>
              </p:ext>
            </p:extLst>
          </p:nvPr>
        </p:nvGraphicFramePr>
        <p:xfrm>
          <a:off x="2438433" y="1387538"/>
          <a:ext cx="6955471" cy="1701003"/>
        </p:xfrm>
        <a:graphic>
          <a:graphicData uri="http://schemas.openxmlformats.org/presentationml/2006/ole">
            <mc:AlternateContent xmlns:mc="http://schemas.openxmlformats.org/markup-compatibility/2006">
              <mc:Choice xmlns:v="urn:schemas-microsoft-com:vml" Requires="v">
                <p:oleObj name="Worksheet" r:id="rId2" imgW="3790962" imgH="927012" progId="Excel.Sheet.12">
                  <p:embed/>
                </p:oleObj>
              </mc:Choice>
              <mc:Fallback>
                <p:oleObj name="Worksheet" r:id="rId2" imgW="3790962" imgH="927012" progId="Excel.Sheet.12">
                  <p:embed/>
                  <p:pic>
                    <p:nvPicPr>
                      <p:cNvPr id="10" name="Object 9">
                        <a:extLst>
                          <a:ext uri="{FF2B5EF4-FFF2-40B4-BE49-F238E27FC236}">
                            <a16:creationId xmlns:a16="http://schemas.microsoft.com/office/drawing/2014/main" id="{8AD15DA6-5149-AD34-3AD9-296CB9B87FDB}"/>
                          </a:ext>
                        </a:extLst>
                      </p:cNvPr>
                      <p:cNvPicPr/>
                      <p:nvPr/>
                    </p:nvPicPr>
                    <p:blipFill>
                      <a:blip r:embed="rId3"/>
                      <a:stretch>
                        <a:fillRect/>
                      </a:stretch>
                    </p:blipFill>
                    <p:spPr>
                      <a:xfrm>
                        <a:off x="2438433" y="1387538"/>
                        <a:ext cx="6955471" cy="1701003"/>
                      </a:xfrm>
                      <a:prstGeom prst="rect">
                        <a:avLst/>
                      </a:prstGeom>
                    </p:spPr>
                  </p:pic>
                </p:oleObj>
              </mc:Fallback>
            </mc:AlternateContent>
          </a:graphicData>
        </a:graphic>
      </p:graphicFrame>
    </p:spTree>
    <p:extLst>
      <p:ext uri="{BB962C8B-B14F-4D97-AF65-F5344CB8AC3E}">
        <p14:creationId xmlns:p14="http://schemas.microsoft.com/office/powerpoint/2010/main" val="256429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347472"/>
            <a:ext cx="8165592" cy="768096"/>
          </a:xfrm>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63924" y="1250696"/>
            <a:ext cx="3822192" cy="411480"/>
          </a:xfrm>
        </p:spPr>
        <p:txBody>
          <a:bodyPr/>
          <a:lstStyle/>
          <a:p>
            <a:r>
              <a:rPr lang="en-US" dirty="0"/>
              <a:t>LISTING SITE DATA</a:t>
            </a:r>
          </a:p>
        </p:txBody>
      </p:sp>
      <p:sp>
        <p:nvSpPr>
          <p:cNvPr id="8" name="Content Placeholder 7">
            <a:extLst>
              <a:ext uri="{FF2B5EF4-FFF2-40B4-BE49-F238E27FC236}">
                <a16:creationId xmlns:a16="http://schemas.microsoft.com/office/drawing/2014/main" id="{792F3DE6-665E-7100-459D-C12F88C2D8D7}"/>
              </a:ext>
            </a:extLst>
          </p:cNvPr>
          <p:cNvSpPr>
            <a:spLocks noGrp="1"/>
          </p:cNvSpPr>
          <p:nvPr>
            <p:ph sz="quarter" idx="4"/>
          </p:nvPr>
        </p:nvSpPr>
        <p:spPr>
          <a:xfrm>
            <a:off x="4004056" y="1797304"/>
            <a:ext cx="7471664" cy="4603496"/>
          </a:xfrm>
        </p:spPr>
        <p:txBody>
          <a:bodyPr/>
          <a:lstStyle/>
          <a:p>
            <a:pPr algn="l">
              <a:buFont typeface="+mj-lt"/>
              <a:buAutoNum type="arabicPeriod"/>
            </a:pPr>
            <a:r>
              <a:rPr lang="en-US" b="1" i="0" dirty="0">
                <a:solidFill>
                  <a:srgbClr val="202C8F"/>
                </a:solidFill>
                <a:effectLst/>
                <a:latin typeface="Söhne"/>
              </a:rPr>
              <a:t>Middle East Market Exploration:</a:t>
            </a:r>
          </a:p>
          <a:p>
            <a:pPr marL="742950" lvl="1" indent="-285750"/>
            <a:r>
              <a:rPr lang="en-US" b="0" i="0" dirty="0">
                <a:solidFill>
                  <a:srgbClr val="202C8F"/>
                </a:solidFill>
                <a:effectLst/>
                <a:latin typeface="Söhne"/>
              </a:rPr>
              <a:t>The "Middle East" region has limited data, with only one "Prospect" and one "Click." To improve performance in this region, conduct in-depth market research and explore opportunities for growth. Identify target audiences, preferences, and effective marketing strategies to increase engagement and prospects.</a:t>
            </a:r>
          </a:p>
          <a:p>
            <a:pPr algn="l">
              <a:buFont typeface="+mj-lt"/>
              <a:buAutoNum type="arabicPeriod"/>
            </a:pPr>
            <a:r>
              <a:rPr lang="en-US" b="1" i="0" dirty="0">
                <a:solidFill>
                  <a:srgbClr val="202C8F"/>
                </a:solidFill>
                <a:effectLst/>
                <a:latin typeface="Söhne"/>
              </a:rPr>
              <a:t>Conversion Rate Optimization:</a:t>
            </a:r>
          </a:p>
          <a:p>
            <a:pPr marL="742950" lvl="1" indent="-285750"/>
            <a:r>
              <a:rPr lang="en-US" b="0" i="0" dirty="0">
                <a:solidFill>
                  <a:srgbClr val="202C8F"/>
                </a:solidFill>
                <a:effectLst/>
                <a:latin typeface="Söhne"/>
              </a:rPr>
              <a:t>The USA region shows a higher number of "Clicks" (713) compared to "Prospects" (7), suggesting a lower conversion rate. Focusing on conversion optimization strategies can help improve the prospect conversion rate.</a:t>
            </a:r>
          </a:p>
          <a:p>
            <a:pPr algn="l">
              <a:buFont typeface="+mj-lt"/>
              <a:buAutoNum type="arabicPeriod"/>
            </a:pPr>
            <a:r>
              <a:rPr lang="en-US" b="1" i="0" dirty="0">
                <a:solidFill>
                  <a:srgbClr val="202C8F"/>
                </a:solidFill>
                <a:effectLst/>
                <a:latin typeface="Söhne"/>
              </a:rPr>
              <a:t>Cost Efficiency in Marketing:</a:t>
            </a:r>
          </a:p>
          <a:p>
            <a:pPr marL="742950" lvl="1" indent="-285750"/>
            <a:r>
              <a:rPr lang="en-US" b="0" i="0" dirty="0">
                <a:solidFill>
                  <a:srgbClr val="202C8F"/>
                </a:solidFill>
                <a:effectLst/>
                <a:latin typeface="Söhne"/>
              </a:rPr>
              <a:t>Despite spending $1,224.25 on marketing efforts in Australia, the number of "Prospects" is only 4, and the "Clicks" are 279. This highlights the need to reevaluate marketing strategies and budget allocation in the region to maximize returns.</a:t>
            </a:r>
          </a:p>
          <a:p>
            <a:pPr marL="742950" lvl="1" indent="-285750"/>
            <a:r>
              <a:rPr lang="en-US" b="0" i="0" dirty="0">
                <a:solidFill>
                  <a:srgbClr val="202C8F"/>
                </a:solidFill>
                <a:effectLst/>
                <a:latin typeface="Söhne"/>
              </a:rPr>
              <a:t>"GetApp" and "Software Advice" are low-performing channels with negative "Profit" values. These channels are currently not providing a favorable return on investment. Consider reducing spending in these areas or reallocating resources to more successful channels.</a:t>
            </a:r>
          </a:p>
        </p:txBody>
      </p:sp>
    </p:spTree>
    <p:extLst>
      <p:ext uri="{BB962C8B-B14F-4D97-AF65-F5344CB8AC3E}">
        <p14:creationId xmlns:p14="http://schemas.microsoft.com/office/powerpoint/2010/main" val="31702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Omnify-Analyst-Internship-Task</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b="0" i="0" dirty="0">
                <a:solidFill>
                  <a:srgbClr val="202C8F"/>
                </a:solidFill>
                <a:effectLst/>
                <a:latin typeface="Söhne"/>
              </a:rPr>
              <a:t>In conclusion, data-driven decision-making is the backbone of effective marketing strategies. By leveraging insights from various data tables, we can optimize budget allocation, enhance conversion rates, and drive better overall results. With a focus on cost efficiency, conversion optimization, and targeting high-performing areas, we pave the way for long-term business growth and success.</a:t>
            </a:r>
            <a:endParaRPr lang="en-US" dirty="0">
              <a:solidFill>
                <a:srgbClr val="202C8F"/>
              </a:solidFill>
            </a:endParaRPr>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latin typeface="Söhne"/>
              </a:rPr>
              <a:t>Kiran Kumar K​</a:t>
            </a:r>
          </a:p>
          <a:p>
            <a:r>
              <a:rPr lang="en-IN" dirty="0">
                <a:latin typeface="Söhne"/>
              </a:rPr>
              <a:t>github.com/Kirank009</a:t>
            </a:r>
            <a:endParaRPr lang="en-US" dirty="0">
              <a:latin typeface="Söhne"/>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IN" sz="3200" b="1" dirty="0">
                <a:solidFill>
                  <a:schemeClr val="accent6"/>
                </a:solidFill>
                <a:latin typeface="Arial Black" panose="020B0604020202020204" pitchFamily="34" charset="0"/>
                <a:cs typeface="Arial Black" panose="020B0604020202020204" pitchFamily="34" charset="0"/>
              </a:rPr>
              <a:t>Months by impressions and prospects</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graphicFrame>
        <p:nvGraphicFramePr>
          <p:cNvPr id="3" name="Chart 2">
            <a:extLst>
              <a:ext uri="{FF2B5EF4-FFF2-40B4-BE49-F238E27FC236}">
                <a16:creationId xmlns:a16="http://schemas.microsoft.com/office/drawing/2014/main" id="{185FB77D-39EA-93D7-BE4F-24CC3DDE8433}"/>
              </a:ext>
            </a:extLst>
          </p:cNvPr>
          <p:cNvGraphicFramePr>
            <a:graphicFrameLocks/>
          </p:cNvGraphicFramePr>
          <p:nvPr>
            <p:extLst>
              <p:ext uri="{D42A27DB-BD31-4B8C-83A1-F6EECF244321}">
                <p14:modId xmlns:p14="http://schemas.microsoft.com/office/powerpoint/2010/main" val="1291235148"/>
              </p:ext>
            </p:extLst>
          </p:nvPr>
        </p:nvGraphicFramePr>
        <p:xfrm>
          <a:off x="2098548" y="2121408"/>
          <a:ext cx="7991856" cy="4206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817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832104" y="3731368"/>
            <a:ext cx="10369296" cy="2251666"/>
          </a:xfrm>
        </p:spPr>
        <p:txBody>
          <a:bodyPr>
            <a:normAutofit/>
          </a:bodyPr>
          <a:lstStyle/>
          <a:p>
            <a:r>
              <a:rPr lang="en-US" sz="1400" b="0" i="0" dirty="0">
                <a:solidFill>
                  <a:srgbClr val="202C8F"/>
                </a:solidFill>
                <a:effectLst/>
                <a:latin typeface="Söhne"/>
              </a:rPr>
              <a:t>"Impressions" refer to the count of people who viewed the advertisements. The highest number of impressions was in March with 2,623, while the lowest was in May with 537.</a:t>
            </a:r>
          </a:p>
          <a:p>
            <a:r>
              <a:rPr lang="en-US" sz="1400" b="0" i="0" dirty="0">
                <a:solidFill>
                  <a:srgbClr val="202C8F"/>
                </a:solidFill>
                <a:effectLst/>
                <a:latin typeface="Söhne"/>
              </a:rPr>
              <a:t>"Prospects" are the count of people interested in the product or service, as marked by sales. The highest number of prospects was in March and April, both with 6 prospects, while the lowest was in January with only 2 prospects.</a:t>
            </a:r>
          </a:p>
          <a:p>
            <a:r>
              <a:rPr lang="en-US" sz="1400" b="0" i="0" dirty="0">
                <a:solidFill>
                  <a:srgbClr val="202C8F"/>
                </a:solidFill>
                <a:effectLst/>
                <a:latin typeface="Söhne"/>
              </a:rPr>
              <a:t>"Cost" refers to the total ad spends for that particular date. The highest cost was in March with $1,064.80, and the lowest was in May with $229.37.</a:t>
            </a:r>
          </a:p>
        </p:txBody>
      </p:sp>
      <p:sp>
        <p:nvSpPr>
          <p:cNvPr id="10" name="TextBox 9">
            <a:extLst>
              <a:ext uri="{FF2B5EF4-FFF2-40B4-BE49-F238E27FC236}">
                <a16:creationId xmlns:a16="http://schemas.microsoft.com/office/drawing/2014/main" id="{41D0508C-75BA-6F7F-91C3-145FD630262F}"/>
              </a:ext>
            </a:extLst>
          </p:cNvPr>
          <p:cNvSpPr txBox="1"/>
          <p:nvPr/>
        </p:nvSpPr>
        <p:spPr>
          <a:xfrm>
            <a:off x="3502120" y="2953512"/>
            <a:ext cx="5029264" cy="415498"/>
          </a:xfrm>
          <a:prstGeom prst="rect">
            <a:avLst/>
          </a:prstGeom>
          <a:noFill/>
        </p:spPr>
        <p:txBody>
          <a:bodyPr wrap="square" rtlCol="0">
            <a:spAutoFit/>
          </a:bodyPr>
          <a:lstStyle/>
          <a:p>
            <a:pPr marL="0" indent="0">
              <a:buNone/>
            </a:pPr>
            <a:r>
              <a:rPr lang="en-IN" sz="1050" b="0" i="0" dirty="0">
                <a:solidFill>
                  <a:srgbClr val="202C8F"/>
                </a:solidFill>
                <a:effectLst/>
                <a:latin typeface="Segoe UI Variable Text Semibold" pitchFamily="2" charset="0"/>
              </a:rPr>
              <a:t>'prospects' are count of people interested in our product (as marked by sales), </a:t>
            </a:r>
          </a:p>
          <a:p>
            <a:pPr marL="0" indent="0">
              <a:buNone/>
            </a:pPr>
            <a:r>
              <a:rPr lang="en-IN" sz="1050" b="0" i="0" dirty="0">
                <a:solidFill>
                  <a:srgbClr val="202C8F"/>
                </a:solidFill>
                <a:effectLst/>
                <a:latin typeface="Segoe UI Variable Text Semibold" pitchFamily="2" charset="0"/>
              </a:rPr>
              <a:t> 'Impressions' are the count of people who view our ad</a:t>
            </a:r>
            <a:endParaRPr lang="en-IN" sz="1050" b="1" i="0" dirty="0">
              <a:solidFill>
                <a:srgbClr val="202C8F"/>
              </a:solidFill>
              <a:effectLst/>
              <a:latin typeface="Segoe UI Variable Text Semibold" pitchFamily="2" charset="0"/>
            </a:endParaRPr>
          </a:p>
        </p:txBody>
      </p:sp>
      <p:sp>
        <p:nvSpPr>
          <p:cNvPr id="11" name="TextBox 10">
            <a:extLst>
              <a:ext uri="{FF2B5EF4-FFF2-40B4-BE49-F238E27FC236}">
                <a16:creationId xmlns:a16="http://schemas.microsoft.com/office/drawing/2014/main" id="{42F27956-63D9-B118-91B0-FB237DBDC6ED}"/>
              </a:ext>
            </a:extLst>
          </p:cNvPr>
          <p:cNvSpPr txBox="1"/>
          <p:nvPr/>
        </p:nvSpPr>
        <p:spPr>
          <a:xfrm>
            <a:off x="4842176" y="683828"/>
            <a:ext cx="2349153" cy="276999"/>
          </a:xfrm>
          <a:prstGeom prst="rect">
            <a:avLst/>
          </a:prstGeom>
          <a:noFill/>
        </p:spPr>
        <p:txBody>
          <a:bodyPr wrap="square" rtlCol="0">
            <a:spAutoFit/>
          </a:bodyPr>
          <a:lstStyle/>
          <a:p>
            <a:r>
              <a:rPr lang="en-IN" sz="1200" b="1" dirty="0">
                <a:solidFill>
                  <a:srgbClr val="202C8F"/>
                </a:solidFill>
                <a:latin typeface="Söhne"/>
              </a:rPr>
              <a:t>Months by Prospects &amp; Clicks</a:t>
            </a:r>
          </a:p>
        </p:txBody>
      </p:sp>
      <p:graphicFrame>
        <p:nvGraphicFramePr>
          <p:cNvPr id="4" name="Object 3">
            <a:extLst>
              <a:ext uri="{FF2B5EF4-FFF2-40B4-BE49-F238E27FC236}">
                <a16:creationId xmlns:a16="http://schemas.microsoft.com/office/drawing/2014/main" id="{73EC7E35-ADE5-8A2F-547D-5E1CC28136B2}"/>
              </a:ext>
            </a:extLst>
          </p:cNvPr>
          <p:cNvGraphicFramePr>
            <a:graphicFrameLocks noChangeAspect="1"/>
          </p:cNvGraphicFramePr>
          <p:nvPr>
            <p:extLst>
              <p:ext uri="{D42A27DB-BD31-4B8C-83A1-F6EECF244321}">
                <p14:modId xmlns:p14="http://schemas.microsoft.com/office/powerpoint/2010/main" val="1823962880"/>
              </p:ext>
            </p:extLst>
          </p:nvPr>
        </p:nvGraphicFramePr>
        <p:xfrm>
          <a:off x="2964360" y="1017677"/>
          <a:ext cx="6263280" cy="1878984"/>
        </p:xfrm>
        <a:graphic>
          <a:graphicData uri="http://schemas.openxmlformats.org/presentationml/2006/ole">
            <mc:AlternateContent xmlns:mc="http://schemas.openxmlformats.org/markup-compatibility/2006">
              <mc:Choice xmlns:v="urn:schemas-microsoft-com:vml" Requires="v">
                <p:oleObj name="Worksheet" r:id="rId2" imgW="4318099" imgH="1295531" progId="Excel.Sheet.12">
                  <p:embed/>
                </p:oleObj>
              </mc:Choice>
              <mc:Fallback>
                <p:oleObj name="Worksheet" r:id="rId2" imgW="4318099" imgH="1295531" progId="Excel.Sheet.12">
                  <p:embed/>
                  <p:pic>
                    <p:nvPicPr>
                      <p:cNvPr id="4" name="Object 3">
                        <a:extLst>
                          <a:ext uri="{FF2B5EF4-FFF2-40B4-BE49-F238E27FC236}">
                            <a16:creationId xmlns:a16="http://schemas.microsoft.com/office/drawing/2014/main" id="{73EC7E35-ADE5-8A2F-547D-5E1CC28136B2}"/>
                          </a:ext>
                        </a:extLst>
                      </p:cNvPr>
                      <p:cNvPicPr/>
                      <p:nvPr/>
                    </p:nvPicPr>
                    <p:blipFill>
                      <a:blip r:embed="rId3"/>
                      <a:stretch>
                        <a:fillRect/>
                      </a:stretch>
                    </p:blipFill>
                    <p:spPr>
                      <a:xfrm>
                        <a:off x="2964360" y="1017677"/>
                        <a:ext cx="6263280" cy="1878984"/>
                      </a:xfrm>
                      <a:prstGeom prst="rect">
                        <a:avLst/>
                      </a:prstGeom>
                    </p:spPr>
                  </p:pic>
                </p:oleObj>
              </mc:Fallback>
            </mc:AlternateContent>
          </a:graphicData>
        </a:graphic>
      </p:graphicFrame>
    </p:spTree>
    <p:extLst>
      <p:ext uri="{BB962C8B-B14F-4D97-AF65-F5344CB8AC3E}">
        <p14:creationId xmlns:p14="http://schemas.microsoft.com/office/powerpoint/2010/main" val="334124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2" name="TextBox 1">
            <a:extLst>
              <a:ext uri="{FF2B5EF4-FFF2-40B4-BE49-F238E27FC236}">
                <a16:creationId xmlns:a16="http://schemas.microsoft.com/office/drawing/2014/main" id="{748C0A20-D810-C3B4-E6A7-564173F03199}"/>
              </a:ext>
            </a:extLst>
          </p:cNvPr>
          <p:cNvSpPr txBox="1"/>
          <p:nvPr/>
        </p:nvSpPr>
        <p:spPr>
          <a:xfrm>
            <a:off x="4529027" y="1030593"/>
            <a:ext cx="3133947" cy="276999"/>
          </a:xfrm>
          <a:prstGeom prst="rect">
            <a:avLst/>
          </a:prstGeom>
          <a:noFill/>
        </p:spPr>
        <p:txBody>
          <a:bodyPr wrap="square" rtlCol="0">
            <a:spAutoFit/>
          </a:bodyPr>
          <a:lstStyle/>
          <a:p>
            <a:r>
              <a:rPr lang="en-IN" sz="1200" b="1" dirty="0">
                <a:solidFill>
                  <a:srgbClr val="202C8F"/>
                </a:solidFill>
                <a:latin typeface="Söhne"/>
              </a:rPr>
              <a:t>Campaign by Impression, Leads  &amp; prospects</a:t>
            </a:r>
          </a:p>
        </p:txBody>
      </p:sp>
      <p:graphicFrame>
        <p:nvGraphicFramePr>
          <p:cNvPr id="11" name="Object 10">
            <a:extLst>
              <a:ext uri="{FF2B5EF4-FFF2-40B4-BE49-F238E27FC236}">
                <a16:creationId xmlns:a16="http://schemas.microsoft.com/office/drawing/2014/main" id="{134AAA10-A39C-5499-4DFB-B684D3A56F97}"/>
              </a:ext>
            </a:extLst>
          </p:cNvPr>
          <p:cNvGraphicFramePr>
            <a:graphicFrameLocks noChangeAspect="1"/>
          </p:cNvGraphicFramePr>
          <p:nvPr>
            <p:extLst>
              <p:ext uri="{D42A27DB-BD31-4B8C-83A1-F6EECF244321}">
                <p14:modId xmlns:p14="http://schemas.microsoft.com/office/powerpoint/2010/main" val="2167939600"/>
              </p:ext>
            </p:extLst>
          </p:nvPr>
        </p:nvGraphicFramePr>
        <p:xfrm>
          <a:off x="1446759" y="1445448"/>
          <a:ext cx="9298482" cy="4104960"/>
        </p:xfrm>
        <a:graphic>
          <a:graphicData uri="http://schemas.openxmlformats.org/presentationml/2006/ole">
            <mc:AlternateContent xmlns:mc="http://schemas.openxmlformats.org/markup-compatibility/2006">
              <mc:Choice xmlns:v="urn:schemas-microsoft-com:vml" Requires="v">
                <p:oleObj name="Worksheet" r:id="rId2" imgW="7105687" imgH="3136944" progId="Excel.Sheet.12">
                  <p:embed/>
                </p:oleObj>
              </mc:Choice>
              <mc:Fallback>
                <p:oleObj name="Worksheet" r:id="rId2" imgW="7105687" imgH="3136944" progId="Excel.Sheet.12">
                  <p:embed/>
                  <p:pic>
                    <p:nvPicPr>
                      <p:cNvPr id="11" name="Object 10">
                        <a:extLst>
                          <a:ext uri="{FF2B5EF4-FFF2-40B4-BE49-F238E27FC236}">
                            <a16:creationId xmlns:a16="http://schemas.microsoft.com/office/drawing/2014/main" id="{134AAA10-A39C-5499-4DFB-B684D3A56F97}"/>
                          </a:ext>
                        </a:extLst>
                      </p:cNvPr>
                      <p:cNvPicPr/>
                      <p:nvPr/>
                    </p:nvPicPr>
                    <p:blipFill>
                      <a:blip r:embed="rId3"/>
                      <a:stretch>
                        <a:fillRect/>
                      </a:stretch>
                    </p:blipFill>
                    <p:spPr>
                      <a:xfrm>
                        <a:off x="1446759" y="1445448"/>
                        <a:ext cx="9298482" cy="4104960"/>
                      </a:xfrm>
                      <a:prstGeom prst="rect">
                        <a:avLst/>
                      </a:prstGeom>
                    </p:spPr>
                  </p:pic>
                </p:oleObj>
              </mc:Fallback>
            </mc:AlternateContent>
          </a:graphicData>
        </a:graphic>
      </p:graphicFrame>
    </p:spTree>
    <p:extLst>
      <p:ext uri="{BB962C8B-B14F-4D97-AF65-F5344CB8AC3E}">
        <p14:creationId xmlns:p14="http://schemas.microsoft.com/office/powerpoint/2010/main" val="390766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911352" y="1307592"/>
            <a:ext cx="10369296" cy="4928616"/>
          </a:xfrm>
        </p:spPr>
        <p:txBody>
          <a:bodyPr>
            <a:normAutofit fontScale="92500" lnSpcReduction="10000"/>
          </a:bodyPr>
          <a:lstStyle/>
          <a:p>
            <a:pPr algn="l">
              <a:buFont typeface="+mj-lt"/>
              <a:buAutoNum type="arabicPeriod"/>
            </a:pPr>
            <a:r>
              <a:rPr lang="en-US" sz="1300" b="0" i="0" dirty="0">
                <a:solidFill>
                  <a:srgbClr val="202C8F"/>
                </a:solidFill>
                <a:effectLst/>
                <a:latin typeface="Söhne"/>
              </a:rPr>
              <a:t>Performing Well:</a:t>
            </a:r>
          </a:p>
          <a:p>
            <a:r>
              <a:rPr lang="en-US" sz="1300" b="0" i="0" dirty="0">
                <a:solidFill>
                  <a:srgbClr val="202C8F"/>
                </a:solidFill>
                <a:effectLst/>
                <a:latin typeface="Söhne"/>
              </a:rPr>
              <a:t>Campaigns with positive "Leads" and "Prospects" are generating interest and engagement. These campaigns include:</a:t>
            </a:r>
          </a:p>
          <a:p>
            <a:r>
              <a:rPr lang="en-US" sz="1300" b="0" i="0" dirty="0">
                <a:solidFill>
                  <a:srgbClr val="202C8F"/>
                </a:solidFill>
                <a:effectLst/>
                <a:latin typeface="Söhne"/>
              </a:rPr>
              <a:t>EK_Generic_Quad-Tok_Yoga (3 Leads, 4 Prospects), Additionally, the "Cost ($)" for this campaign is 822.86, which seems reasonable given the number of leads and prospects.</a:t>
            </a:r>
          </a:p>
          <a:p>
            <a:r>
              <a:rPr lang="en-US" sz="1300" b="0" i="0" dirty="0">
                <a:solidFill>
                  <a:srgbClr val="202C8F"/>
                </a:solidFill>
                <a:effectLst/>
                <a:latin typeface="Söhne"/>
              </a:rPr>
              <a:t>EK_Generic_Swimming (6 Leads, 11 Prospects), The "Cost ($)" for this campaign is 741.26, indicating a reasonable cost for the leads and prospects generated.</a:t>
            </a:r>
          </a:p>
          <a:p>
            <a:r>
              <a:rPr lang="en-US" sz="1300" b="0" i="0" dirty="0">
                <a:solidFill>
                  <a:srgbClr val="202C8F"/>
                </a:solidFill>
                <a:effectLst/>
                <a:latin typeface="Söhne"/>
              </a:rPr>
              <a:t>EK_Generic_Tri-Tok_Reservation (1 Lead, 2 Prospects), The "Cost ($)" for this campaign is 435.57, which seems appropriate considering the leads and prospects acquired.</a:t>
            </a:r>
          </a:p>
          <a:p>
            <a:r>
              <a:rPr lang="en-US" sz="1300" b="0" i="0" dirty="0">
                <a:solidFill>
                  <a:srgbClr val="202C8F"/>
                </a:solidFill>
                <a:effectLst/>
                <a:latin typeface="Söhne"/>
              </a:rPr>
              <a:t>EK_Generic_Tri-Tok_Reservation_Canada (1 Lead, 1 Prospect)</a:t>
            </a:r>
          </a:p>
          <a:p>
            <a:r>
              <a:rPr lang="en-US" sz="1300" b="0" i="0" dirty="0">
                <a:solidFill>
                  <a:srgbClr val="202C8F"/>
                </a:solidFill>
                <a:effectLst/>
                <a:latin typeface="Söhne"/>
              </a:rPr>
              <a:t>EK_Generic_Tri-Tok_Yoga (2 Prospects)</a:t>
            </a:r>
          </a:p>
          <a:p>
            <a:pPr marL="0" indent="0">
              <a:buNone/>
            </a:pPr>
            <a:r>
              <a:rPr lang="en-US" sz="1400" b="0" i="0" dirty="0">
                <a:solidFill>
                  <a:srgbClr val="202C8F"/>
                </a:solidFill>
                <a:effectLst/>
                <a:latin typeface="Söhne"/>
              </a:rPr>
              <a:t>Allocating more budget to this campaigns promises better returns and cost efficiency.</a:t>
            </a:r>
            <a:endParaRPr lang="en-US" sz="1300" b="0" i="0" dirty="0">
              <a:solidFill>
                <a:srgbClr val="202C8F"/>
              </a:solidFill>
              <a:effectLst/>
              <a:latin typeface="Söhne"/>
            </a:endParaRPr>
          </a:p>
          <a:p>
            <a:pPr marL="0" indent="0" algn="l">
              <a:buNone/>
            </a:pPr>
            <a:endParaRPr lang="en-US" sz="1300" b="0" i="0" dirty="0">
              <a:solidFill>
                <a:srgbClr val="202C8F"/>
              </a:solidFill>
              <a:effectLst/>
              <a:latin typeface="Söhne"/>
            </a:endParaRPr>
          </a:p>
          <a:p>
            <a:pPr marL="0" indent="0" algn="l">
              <a:buNone/>
            </a:pPr>
            <a:r>
              <a:rPr lang="en-US" sz="1300" dirty="0">
                <a:solidFill>
                  <a:srgbClr val="202C8F"/>
                </a:solidFill>
                <a:latin typeface="Söhne"/>
              </a:rPr>
              <a:t>2.       </a:t>
            </a:r>
            <a:r>
              <a:rPr lang="en-US" sz="1300" b="0" i="0" dirty="0">
                <a:solidFill>
                  <a:srgbClr val="202C8F"/>
                </a:solidFill>
                <a:effectLst/>
                <a:latin typeface="Söhne"/>
              </a:rPr>
              <a:t>Not Performing Well:</a:t>
            </a:r>
          </a:p>
          <a:p>
            <a:r>
              <a:rPr lang="en-US" sz="1300" b="0" i="0" dirty="0">
                <a:solidFill>
                  <a:srgbClr val="202C8F"/>
                </a:solidFill>
                <a:effectLst/>
                <a:latin typeface="Söhne"/>
              </a:rPr>
              <a:t>The following campaigns have zero "Leads" and zero "Prospects," indicating that they are not generating any interest or engagement:</a:t>
            </a:r>
          </a:p>
          <a:p>
            <a:r>
              <a:rPr lang="en-US" sz="1300" b="0" i="0" dirty="0">
                <a:solidFill>
                  <a:srgbClr val="202C8F"/>
                </a:solidFill>
                <a:effectLst/>
                <a:latin typeface="Söhne"/>
              </a:rPr>
              <a:t>EK_Generic_Quad-Tok_Pilates</a:t>
            </a:r>
          </a:p>
          <a:p>
            <a:r>
              <a:rPr lang="en-US" sz="1300" b="0" i="0" dirty="0">
                <a:solidFill>
                  <a:srgbClr val="202C8F"/>
                </a:solidFill>
                <a:effectLst/>
                <a:latin typeface="Söhne"/>
              </a:rPr>
              <a:t>EK_Generic_Quad-Tok_Yoga_Singapore </a:t>
            </a:r>
          </a:p>
          <a:p>
            <a:r>
              <a:rPr lang="en-US" sz="1300" b="0" i="0" dirty="0">
                <a:solidFill>
                  <a:srgbClr val="202C8F"/>
                </a:solidFill>
                <a:effectLst/>
                <a:latin typeface="Söhne"/>
              </a:rPr>
              <a:t>EK_Generic_Swimming_Canada</a:t>
            </a:r>
          </a:p>
          <a:p>
            <a:r>
              <a:rPr lang="en-US" sz="1300" b="0" i="0" dirty="0">
                <a:solidFill>
                  <a:srgbClr val="202C8F"/>
                </a:solidFill>
                <a:effectLst/>
                <a:latin typeface="Söhne"/>
              </a:rPr>
              <a:t>EK_Generic_Swimming_Singapore</a:t>
            </a:r>
          </a:p>
          <a:p>
            <a:r>
              <a:rPr lang="en-US" sz="1300" b="0" i="0" dirty="0">
                <a:solidFill>
                  <a:srgbClr val="202C8F"/>
                </a:solidFill>
                <a:effectLst/>
                <a:latin typeface="Söhne"/>
              </a:rPr>
              <a:t>EK_Generic_Tri-Tok_Pilates</a:t>
            </a:r>
          </a:p>
          <a:p>
            <a:r>
              <a:rPr lang="en-US" sz="1300" b="0" i="0" dirty="0">
                <a:solidFill>
                  <a:srgbClr val="202C8F"/>
                </a:solidFill>
                <a:effectLst/>
                <a:latin typeface="Söhne"/>
              </a:rPr>
              <a:t>EK_Generic_Tri-Tok_Reservation_Singapore</a:t>
            </a:r>
          </a:p>
          <a:p>
            <a:r>
              <a:rPr lang="en-US" sz="1300" b="0" i="0" dirty="0">
                <a:solidFill>
                  <a:srgbClr val="202C8F"/>
                </a:solidFill>
                <a:effectLst/>
                <a:latin typeface="Söhne"/>
              </a:rPr>
              <a:t>EK_Generic_Tri-Tok_Reservation_UAE</a:t>
            </a:r>
          </a:p>
          <a:p>
            <a:r>
              <a:rPr lang="en-US" sz="1300" b="0" i="0" dirty="0">
                <a:solidFill>
                  <a:srgbClr val="202C8F"/>
                </a:solidFill>
                <a:effectLst/>
                <a:latin typeface="Söhne"/>
              </a:rPr>
              <a:t>EK_Generic_Tri-Tok_Reservation_UK</a:t>
            </a:r>
          </a:p>
          <a:p>
            <a:r>
              <a:rPr lang="en-US" sz="1300" b="0" i="0" dirty="0">
                <a:solidFill>
                  <a:srgbClr val="202C8F"/>
                </a:solidFill>
                <a:effectLst/>
                <a:latin typeface="Söhne"/>
              </a:rPr>
              <a:t>EK_Generic_Tri-Tok_Yoga_Singapore</a:t>
            </a:r>
          </a:p>
          <a:p>
            <a:pPr marL="0" indent="0">
              <a:buNone/>
            </a:pPr>
            <a:r>
              <a:rPr lang="en-US" sz="1300" b="0" i="0" dirty="0">
                <a:solidFill>
                  <a:srgbClr val="202C8F"/>
                </a:solidFill>
                <a:effectLst/>
                <a:latin typeface="Söhne"/>
              </a:rPr>
              <a:t>These campaigns are not generating any interest or engagement, and their "Cost ($)" should be evaluated for possible optimizations.</a:t>
            </a:r>
          </a:p>
        </p:txBody>
      </p:sp>
    </p:spTree>
    <p:extLst>
      <p:ext uri="{BB962C8B-B14F-4D97-AF65-F5344CB8AC3E}">
        <p14:creationId xmlns:p14="http://schemas.microsoft.com/office/powerpoint/2010/main" val="297192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41248" y="749808"/>
            <a:ext cx="10671048" cy="1024128"/>
          </a:xfrm>
        </p:spPr>
        <p:txBody>
          <a:bodyPr/>
          <a:lstStyle/>
          <a:p>
            <a:r>
              <a:rPr lang="en-IN" sz="3200" b="1" dirty="0">
                <a:solidFill>
                  <a:schemeClr val="accent6"/>
                </a:solidFill>
                <a:latin typeface="Arial Black" panose="020B0604020202020204" pitchFamily="34" charset="0"/>
                <a:cs typeface="Arial Black" panose="020B0604020202020204" pitchFamily="34" charset="0"/>
              </a:rPr>
              <a:t>Keyword type by clicks, prospects &amp; leads</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5" name="Chart 4">
            <a:extLst>
              <a:ext uri="{FF2B5EF4-FFF2-40B4-BE49-F238E27FC236}">
                <a16:creationId xmlns:a16="http://schemas.microsoft.com/office/drawing/2014/main" id="{E77B1FAD-1573-C3B6-C191-C70392BE1D1A}"/>
              </a:ext>
            </a:extLst>
          </p:cNvPr>
          <p:cNvGraphicFramePr>
            <a:graphicFrameLocks/>
          </p:cNvGraphicFramePr>
          <p:nvPr>
            <p:extLst>
              <p:ext uri="{D42A27DB-BD31-4B8C-83A1-F6EECF244321}">
                <p14:modId xmlns:p14="http://schemas.microsoft.com/office/powerpoint/2010/main" val="1820819436"/>
              </p:ext>
            </p:extLst>
          </p:nvPr>
        </p:nvGraphicFramePr>
        <p:xfrm>
          <a:off x="1947672" y="2057400"/>
          <a:ext cx="8458200" cy="4050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01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Google Ads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9">
            <a:extLst>
              <a:ext uri="{FF2B5EF4-FFF2-40B4-BE49-F238E27FC236}">
                <a16:creationId xmlns:a16="http://schemas.microsoft.com/office/drawing/2014/main" id="{1AB32492-12E7-CF4E-182D-98E46FD6DA2A}"/>
              </a:ext>
            </a:extLst>
          </p:cNvPr>
          <p:cNvSpPr>
            <a:spLocks noGrp="1"/>
          </p:cNvSpPr>
          <p:nvPr>
            <p:ph sz="half" idx="1"/>
          </p:nvPr>
        </p:nvSpPr>
        <p:spPr>
          <a:xfrm>
            <a:off x="1069848" y="3218688"/>
            <a:ext cx="10369296" cy="1920240"/>
          </a:xfrm>
        </p:spPr>
        <p:txBody>
          <a:bodyPr>
            <a:normAutofit/>
          </a:bodyPr>
          <a:lstStyle/>
          <a:p>
            <a:r>
              <a:rPr lang="en-US" sz="1400" b="0" i="0" dirty="0">
                <a:solidFill>
                  <a:srgbClr val="202C8F"/>
                </a:solidFill>
                <a:effectLst/>
                <a:latin typeface="Söhne"/>
              </a:rPr>
              <a:t>The table shows the number of "Clicks" for each keyword type - "Broad," "Exact," and "Phrase." "Clicks" represent the count of users who clicked on your ads for each keyword type. The highest number of clicks is in the "Broad" category with 200 clicks.</a:t>
            </a:r>
          </a:p>
          <a:p>
            <a:r>
              <a:rPr lang="en-US" sz="1400" b="0" i="0" dirty="0">
                <a:solidFill>
                  <a:srgbClr val="202C8F"/>
                </a:solidFill>
                <a:effectLst/>
                <a:latin typeface="Söhne"/>
              </a:rPr>
              <a:t>"Prospects" indicate the count of people interested in your product or service, as marked by sales. The highest number of prospects is in the "Broad" category with 12 prospects.</a:t>
            </a:r>
          </a:p>
          <a:p>
            <a:r>
              <a:rPr lang="en-US" sz="1400" b="0" i="0" dirty="0">
                <a:solidFill>
                  <a:srgbClr val="202C8F"/>
                </a:solidFill>
                <a:effectLst/>
                <a:latin typeface="Söhne"/>
              </a:rPr>
              <a:t>"Leads" are the count of potential customers who have shown interest in your product or service, typically through a form submission or inquiry. The highest number of leads is in the "Exact" category with 6 leads.</a:t>
            </a:r>
          </a:p>
        </p:txBody>
      </p:sp>
      <p:sp>
        <p:nvSpPr>
          <p:cNvPr id="10" name="TextBox 9">
            <a:extLst>
              <a:ext uri="{FF2B5EF4-FFF2-40B4-BE49-F238E27FC236}">
                <a16:creationId xmlns:a16="http://schemas.microsoft.com/office/drawing/2014/main" id="{41D0508C-75BA-6F7F-91C3-145FD630262F}"/>
              </a:ext>
            </a:extLst>
          </p:cNvPr>
          <p:cNvSpPr txBox="1"/>
          <p:nvPr/>
        </p:nvSpPr>
        <p:spPr>
          <a:xfrm>
            <a:off x="3675856" y="2609508"/>
            <a:ext cx="5029264" cy="253916"/>
          </a:xfrm>
          <a:prstGeom prst="rect">
            <a:avLst/>
          </a:prstGeom>
          <a:noFill/>
        </p:spPr>
        <p:txBody>
          <a:bodyPr wrap="square" rtlCol="0">
            <a:spAutoFit/>
          </a:bodyPr>
          <a:lstStyle/>
          <a:p>
            <a:pPr marL="0" indent="0">
              <a:buNone/>
            </a:pPr>
            <a:r>
              <a:rPr lang="en-IN" sz="1050" b="0" i="0" dirty="0">
                <a:solidFill>
                  <a:srgbClr val="202C8F"/>
                </a:solidFill>
                <a:effectLst/>
                <a:latin typeface="Segoe UI Variable Text Semibold" pitchFamily="2" charset="0"/>
              </a:rPr>
              <a:t>'prospects' are count of people interested in our product (as marked by sales)</a:t>
            </a:r>
          </a:p>
        </p:txBody>
      </p:sp>
      <p:sp>
        <p:nvSpPr>
          <p:cNvPr id="11" name="TextBox 10">
            <a:extLst>
              <a:ext uri="{FF2B5EF4-FFF2-40B4-BE49-F238E27FC236}">
                <a16:creationId xmlns:a16="http://schemas.microsoft.com/office/drawing/2014/main" id="{42F27956-63D9-B118-91B0-FB237DBDC6ED}"/>
              </a:ext>
            </a:extLst>
          </p:cNvPr>
          <p:cNvSpPr txBox="1"/>
          <p:nvPr/>
        </p:nvSpPr>
        <p:spPr>
          <a:xfrm>
            <a:off x="4885396" y="683828"/>
            <a:ext cx="2610184" cy="276999"/>
          </a:xfrm>
          <a:prstGeom prst="rect">
            <a:avLst/>
          </a:prstGeom>
          <a:noFill/>
        </p:spPr>
        <p:txBody>
          <a:bodyPr wrap="square" rtlCol="0">
            <a:spAutoFit/>
          </a:bodyPr>
          <a:lstStyle/>
          <a:p>
            <a:r>
              <a:rPr lang="en-IN" sz="1200" b="1" dirty="0">
                <a:solidFill>
                  <a:srgbClr val="202C8F"/>
                </a:solidFill>
                <a:latin typeface="Söhne"/>
              </a:rPr>
              <a:t>Keyword by Clicks, prospects &amp; Leads</a:t>
            </a:r>
          </a:p>
        </p:txBody>
      </p:sp>
      <p:graphicFrame>
        <p:nvGraphicFramePr>
          <p:cNvPr id="15" name="Object 14">
            <a:extLst>
              <a:ext uri="{FF2B5EF4-FFF2-40B4-BE49-F238E27FC236}">
                <a16:creationId xmlns:a16="http://schemas.microsoft.com/office/drawing/2014/main" id="{BE3539A1-376F-7FF1-4C30-D4834FA8DAB5}"/>
              </a:ext>
            </a:extLst>
          </p:cNvPr>
          <p:cNvGraphicFramePr>
            <a:graphicFrameLocks noChangeAspect="1"/>
          </p:cNvGraphicFramePr>
          <p:nvPr>
            <p:extLst>
              <p:ext uri="{D42A27DB-BD31-4B8C-83A1-F6EECF244321}">
                <p14:modId xmlns:p14="http://schemas.microsoft.com/office/powerpoint/2010/main" val="1802098092"/>
              </p:ext>
            </p:extLst>
          </p:nvPr>
        </p:nvGraphicFramePr>
        <p:xfrm>
          <a:off x="2769222" y="1088508"/>
          <a:ext cx="6842532" cy="1393319"/>
        </p:xfrm>
        <a:graphic>
          <a:graphicData uri="http://schemas.openxmlformats.org/presentationml/2006/ole">
            <mc:AlternateContent xmlns:mc="http://schemas.openxmlformats.org/markup-compatibility/2006">
              <mc:Choice xmlns:v="urn:schemas-microsoft-com:vml" Requires="v">
                <p:oleObj name="Worksheet" r:id="rId2" imgW="4552864" imgH="927012" progId="Excel.Sheet.12">
                  <p:embed/>
                </p:oleObj>
              </mc:Choice>
              <mc:Fallback>
                <p:oleObj name="Worksheet" r:id="rId2" imgW="4552864" imgH="927012" progId="Excel.Sheet.12">
                  <p:embed/>
                  <p:pic>
                    <p:nvPicPr>
                      <p:cNvPr id="15" name="Object 14">
                        <a:extLst>
                          <a:ext uri="{FF2B5EF4-FFF2-40B4-BE49-F238E27FC236}">
                            <a16:creationId xmlns:a16="http://schemas.microsoft.com/office/drawing/2014/main" id="{BE3539A1-376F-7FF1-4C30-D4834FA8DAB5}"/>
                          </a:ext>
                        </a:extLst>
                      </p:cNvPr>
                      <p:cNvPicPr/>
                      <p:nvPr/>
                    </p:nvPicPr>
                    <p:blipFill>
                      <a:blip r:embed="rId3"/>
                      <a:stretch>
                        <a:fillRect/>
                      </a:stretch>
                    </p:blipFill>
                    <p:spPr>
                      <a:xfrm>
                        <a:off x="2769222" y="1088508"/>
                        <a:ext cx="6842532" cy="1393319"/>
                      </a:xfrm>
                      <a:prstGeom prst="rect">
                        <a:avLst/>
                      </a:prstGeom>
                    </p:spPr>
                  </p:pic>
                </p:oleObj>
              </mc:Fallback>
            </mc:AlternateContent>
          </a:graphicData>
        </a:graphic>
      </p:graphicFrame>
    </p:spTree>
    <p:extLst>
      <p:ext uri="{BB962C8B-B14F-4D97-AF65-F5344CB8AC3E}">
        <p14:creationId xmlns:p14="http://schemas.microsoft.com/office/powerpoint/2010/main" val="157894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63924" y="347472"/>
            <a:ext cx="8165592" cy="768096"/>
          </a:xfrm>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63924" y="1250696"/>
            <a:ext cx="3822192" cy="411480"/>
          </a:xfrm>
        </p:spPr>
        <p:txBody>
          <a:bodyPr/>
          <a:lstStyle/>
          <a:p>
            <a:r>
              <a:rPr lang="en-US" dirty="0"/>
              <a:t>GOOGLE ADS DATA</a:t>
            </a:r>
          </a:p>
        </p:txBody>
      </p:sp>
      <p:sp>
        <p:nvSpPr>
          <p:cNvPr id="8" name="Content Placeholder 7">
            <a:extLst>
              <a:ext uri="{FF2B5EF4-FFF2-40B4-BE49-F238E27FC236}">
                <a16:creationId xmlns:a16="http://schemas.microsoft.com/office/drawing/2014/main" id="{792F3DE6-665E-7100-459D-C12F88C2D8D7}"/>
              </a:ext>
            </a:extLst>
          </p:cNvPr>
          <p:cNvSpPr>
            <a:spLocks noGrp="1"/>
          </p:cNvSpPr>
          <p:nvPr>
            <p:ph sz="quarter" idx="4"/>
          </p:nvPr>
        </p:nvSpPr>
        <p:spPr>
          <a:xfrm>
            <a:off x="4004056" y="1797304"/>
            <a:ext cx="7471664" cy="4603496"/>
          </a:xfrm>
        </p:spPr>
        <p:txBody>
          <a:bodyPr/>
          <a:lstStyle/>
          <a:p>
            <a:pPr marL="342900" indent="-342900" algn="l">
              <a:buFont typeface="+mj-lt"/>
              <a:buAutoNum type="arabicPeriod"/>
            </a:pPr>
            <a:r>
              <a:rPr lang="en-US" b="1" i="0" dirty="0">
                <a:solidFill>
                  <a:srgbClr val="202C8F"/>
                </a:solidFill>
                <a:effectLst/>
                <a:latin typeface="Söhne"/>
              </a:rPr>
              <a:t>Focus on High-Performing Campaigns :</a:t>
            </a:r>
          </a:p>
          <a:p>
            <a:pPr marL="742950" lvl="1" indent="-285750"/>
            <a:r>
              <a:rPr lang="en-US" b="0" i="0" dirty="0">
                <a:solidFill>
                  <a:srgbClr val="202C8F"/>
                </a:solidFill>
                <a:effectLst/>
                <a:latin typeface="Söhne"/>
              </a:rPr>
              <a:t>We highlighted campaigns that generated positive results in lead acquisition and prospect conversion. By investing more in successful campaigns, we can drive higher returns and improve overall marketing performance.</a:t>
            </a:r>
          </a:p>
          <a:p>
            <a:pPr algn="l">
              <a:buFont typeface="+mj-lt"/>
              <a:buAutoNum type="arabicPeriod"/>
            </a:pPr>
            <a:r>
              <a:rPr lang="en-US" b="1" i="0" dirty="0">
                <a:solidFill>
                  <a:srgbClr val="202C8F"/>
                </a:solidFill>
                <a:effectLst/>
                <a:latin typeface="Söhne"/>
              </a:rPr>
              <a:t>Cost Efficiency in Marketing:</a:t>
            </a:r>
          </a:p>
          <a:p>
            <a:pPr marL="742950" lvl="1" indent="-285750"/>
            <a:r>
              <a:rPr lang="en-US" b="0" i="0" dirty="0">
                <a:solidFill>
                  <a:srgbClr val="202C8F"/>
                </a:solidFill>
                <a:effectLst/>
                <a:latin typeface="Söhne"/>
              </a:rPr>
              <a:t>Reduce spending on campaigns with zero leads and prospects, such as "EK_Generic_Quad-Tok_Yoga_Singapore" and "EK_Generic_Tri-Tok_Reservation_Singapore." Reallocate funds to top-performing campaigns for maximum impact</a:t>
            </a:r>
          </a:p>
        </p:txBody>
      </p:sp>
    </p:spTree>
    <p:extLst>
      <p:ext uri="{BB962C8B-B14F-4D97-AF65-F5344CB8AC3E}">
        <p14:creationId xmlns:p14="http://schemas.microsoft.com/office/powerpoint/2010/main" val="303193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0476" y="1216152"/>
            <a:ext cx="10671048" cy="768096"/>
          </a:xfrm>
        </p:spPr>
        <p:txBody>
          <a:bodyPr/>
          <a:lstStyle/>
          <a:p>
            <a:r>
              <a:rPr lang="en-IN" sz="4400" b="1" dirty="0">
                <a:solidFill>
                  <a:schemeClr val="accent6"/>
                </a:solidFill>
                <a:latin typeface="Arial Black" panose="020B0604020202020204" pitchFamily="34" charset="0"/>
                <a:cs typeface="Arial Black" panose="020B0604020202020204" pitchFamily="34" charset="0"/>
              </a:rPr>
              <a:t>Category by profits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Listing Site Data</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Content Placeholder 7">
            <a:extLst>
              <a:ext uri="{FF2B5EF4-FFF2-40B4-BE49-F238E27FC236}">
                <a16:creationId xmlns:a16="http://schemas.microsoft.com/office/drawing/2014/main" id="{26F1C00C-453E-C99E-6674-7759ACC0FF74}"/>
              </a:ext>
            </a:extLst>
          </p:cNvPr>
          <p:cNvSpPr>
            <a:spLocks noGrp="1"/>
          </p:cNvSpPr>
          <p:nvPr>
            <p:ph sz="half" idx="1"/>
          </p:nvPr>
        </p:nvSpPr>
        <p:spPr/>
        <p:txBody>
          <a:bodyPr/>
          <a:lstStyle/>
          <a:p>
            <a:endParaRPr lang="en-IN" dirty="0"/>
          </a:p>
        </p:txBody>
      </p:sp>
      <p:graphicFrame>
        <p:nvGraphicFramePr>
          <p:cNvPr id="9" name="Chart 8">
            <a:extLst>
              <a:ext uri="{FF2B5EF4-FFF2-40B4-BE49-F238E27FC236}">
                <a16:creationId xmlns:a16="http://schemas.microsoft.com/office/drawing/2014/main" id="{960AF866-E174-8CB4-CDB6-1F8D7733D098}"/>
              </a:ext>
            </a:extLst>
          </p:cNvPr>
          <p:cNvGraphicFramePr>
            <a:graphicFrameLocks/>
          </p:cNvGraphicFramePr>
          <p:nvPr>
            <p:extLst>
              <p:ext uri="{D42A27DB-BD31-4B8C-83A1-F6EECF244321}">
                <p14:modId xmlns:p14="http://schemas.microsoft.com/office/powerpoint/2010/main" val="1573926436"/>
              </p:ext>
            </p:extLst>
          </p:nvPr>
        </p:nvGraphicFramePr>
        <p:xfrm>
          <a:off x="533400" y="2108200"/>
          <a:ext cx="11125200" cy="44297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3841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{584CC320-6B77-443C-B65E-C9EF86811810}tf78438558_win32</Template>
  <TotalTime>590</TotalTime>
  <Words>1809</Words>
  <Application>Microsoft Office PowerPoint</Application>
  <PresentationFormat>Widescreen</PresentationFormat>
  <Paragraphs>115</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Arial Black</vt:lpstr>
      <vt:lpstr>Sabon Next LT</vt:lpstr>
      <vt:lpstr>Segoe UI Variable Text Semibold</vt:lpstr>
      <vt:lpstr>Söhne</vt:lpstr>
      <vt:lpstr>Office Theme</vt:lpstr>
      <vt:lpstr>Worksheet</vt:lpstr>
      <vt:lpstr>Case Study: Analyzing XYZ Company's Profit and Performance</vt:lpstr>
      <vt:lpstr>Months by impressions and prospects</vt:lpstr>
      <vt:lpstr>PowerPoint Presentation</vt:lpstr>
      <vt:lpstr>PowerPoint Presentation</vt:lpstr>
      <vt:lpstr>PowerPoint Presentation</vt:lpstr>
      <vt:lpstr>Keyword type by clicks, prospects &amp; leads</vt:lpstr>
      <vt:lpstr>PowerPoint Presentation</vt:lpstr>
      <vt:lpstr>AREAS OF FOCUS </vt:lpstr>
      <vt:lpstr>Category by profits</vt:lpstr>
      <vt:lpstr>PowerPoint Presentation</vt:lpstr>
      <vt:lpstr>Countries BY Prospects and clicks</vt:lpstr>
      <vt:lpstr>PowerPoint Presentation</vt:lpstr>
      <vt:lpstr>CHANNEL by profits</vt:lpstr>
      <vt:lpstr>PowerPoint Presentation</vt:lpstr>
      <vt:lpstr>AREAS OF FOCUS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subject/>
  <dc:creator>Kiran Kumar K</dc:creator>
  <cp:lastModifiedBy>Kiran Kumar K</cp:lastModifiedBy>
  <cp:revision>3</cp:revision>
  <dcterms:created xsi:type="dcterms:W3CDTF">2023-07-21T16:00:22Z</dcterms:created>
  <dcterms:modified xsi:type="dcterms:W3CDTF">2023-08-24T06:32:24Z</dcterms:modified>
</cp:coreProperties>
</file>