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75" r:id="rId3"/>
    <p:sldId id="276" r:id="rId4"/>
    <p:sldId id="277" r:id="rId5"/>
    <p:sldId id="278" r:id="rId6"/>
    <p:sldId id="268" r:id="rId7"/>
    <p:sldId id="273" r:id="rId8"/>
    <p:sldId id="274" r:id="rId9"/>
    <p:sldId id="257" r:id="rId10"/>
    <p:sldId id="259" r:id="rId11"/>
    <p:sldId id="261" r:id="rId12"/>
    <p:sldId id="260" r:id="rId13"/>
    <p:sldId id="262" r:id="rId14"/>
    <p:sldId id="280" r:id="rId15"/>
    <p:sldId id="281" r:id="rId16"/>
    <p:sldId id="263" r:id="rId17"/>
    <p:sldId id="267" r:id="rId18"/>
    <p:sldId id="271" r:id="rId19"/>
    <p:sldId id="272" r:id="rId20"/>
    <p:sldId id="27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78" d="100"/>
          <a:sy n="78" d="100"/>
        </p:scale>
        <p:origin x="155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83032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283739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AD9E686-0068-44A2-AAA8-9DCF4FBA5ADA}" type="slidenum">
              <a:rPr lang="en-IN" smtClean="0"/>
              <a:pPr/>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3452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90558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AD9E686-0068-44A2-AAA8-9DCF4FBA5ADA}" type="slidenum">
              <a:rPr lang="en-IN" smtClean="0"/>
              <a:pPr/>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23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167742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233389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191252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16911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38121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49103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50869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194644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17744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22390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26-09-2021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283773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AF85977-EC2C-4740-BF5C-E95086B244EB}" type="datetimeFigureOut">
              <a:rPr lang="en-IN" smtClean="0"/>
              <a:pPr/>
              <a:t>26-09-2021</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AD9E686-0068-44A2-AAA8-9DCF4FBA5ADA}" type="slidenum">
              <a:rPr lang="en-IN" smtClean="0"/>
              <a:pPr/>
              <a:t>‹#›</a:t>
            </a:fld>
            <a:endParaRPr lang="en-IN"/>
          </a:p>
        </p:txBody>
      </p:sp>
    </p:spTree>
    <p:extLst>
      <p:ext uri="{BB962C8B-B14F-4D97-AF65-F5344CB8AC3E}">
        <p14:creationId xmlns:p14="http://schemas.microsoft.com/office/powerpoint/2010/main" val="294388703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p:spPr>
        <p:txBody>
          <a:bodyPr>
            <a:normAutofit fontScale="90000"/>
          </a:bodyPr>
          <a:lstStyle/>
          <a:p>
            <a:r>
              <a:rPr lang="en-IN" dirty="0"/>
              <a:t>Project Name: Happy Pet</a:t>
            </a:r>
          </a:p>
        </p:txBody>
      </p:sp>
      <p:sp>
        <p:nvSpPr>
          <p:cNvPr id="3" name="Subtitle 2"/>
          <p:cNvSpPr>
            <a:spLocks noGrp="1"/>
          </p:cNvSpPr>
          <p:nvPr>
            <p:ph type="subTitle" idx="1"/>
          </p:nvPr>
        </p:nvSpPr>
        <p:spPr>
          <a:xfrm>
            <a:off x="1907704" y="3742184"/>
            <a:ext cx="7992888" cy="2639144"/>
          </a:xfrm>
        </p:spPr>
        <p:txBody>
          <a:bodyPr>
            <a:normAutofit/>
          </a:bodyPr>
          <a:lstStyle/>
          <a:p>
            <a:pPr algn="l"/>
            <a:r>
              <a:rPr lang="en-IN" dirty="0">
                <a:latin typeface="Times New Roman" panose="02020603050405020304" pitchFamily="18" charset="0"/>
                <a:cs typeface="Times New Roman" panose="02020603050405020304" pitchFamily="18" charset="0"/>
              </a:rPr>
              <a:t>Project Member:</a:t>
            </a:r>
          </a:p>
          <a:p>
            <a:pPr algn="l"/>
            <a:r>
              <a:rPr lang="en-IN"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Kiran </a:t>
            </a:r>
            <a:r>
              <a:rPr lang="en-US" sz="1800" b="1" dirty="0" err="1">
                <a:latin typeface="Times New Roman" panose="02020603050405020304" pitchFamily="18" charset="0"/>
                <a:cs typeface="Times New Roman" panose="02020603050405020304" pitchFamily="18" charset="0"/>
              </a:rPr>
              <a:t>Kittur</a:t>
            </a:r>
            <a:r>
              <a:rPr lang="en-US" sz="1800" b="1" dirty="0">
                <a:latin typeface="Times New Roman" panose="02020603050405020304" pitchFamily="18" charset="0"/>
                <a:cs typeface="Times New Roman" panose="02020603050405020304" pitchFamily="18" charset="0"/>
              </a:rPr>
              <a:t> (TL)</a:t>
            </a:r>
            <a:r>
              <a:rPr lang="mr-IN" dirty="0">
                <a:latin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Sayali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Chavan</a:t>
            </a:r>
            <a:endParaRPr lang="mr-IN" dirty="0">
              <a:latin typeface="Times New Roman" panose="02020603050405020304" pitchFamily="18" charset="0"/>
            </a:endParaRPr>
          </a:p>
          <a:p>
            <a:pPr algn="l"/>
            <a:r>
              <a:rPr lang="mr-IN" sz="1600" dirty="0">
                <a:latin typeface="Times New Roman" panose="02020603050405020304" pitchFamily="18" charset="0"/>
              </a:rPr>
              <a:t>   (210543181029)			(2105431810)</a:t>
            </a:r>
          </a:p>
          <a:p>
            <a:pPr algn="l"/>
            <a:endParaRPr lang="en-IN"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rPr>
              <a:t>    </a:t>
            </a:r>
            <a:r>
              <a:rPr lang="en-US" b="1" dirty="0">
                <a:latin typeface="Times New Roman" panose="02020603050405020304" pitchFamily="18" charset="0"/>
              </a:rPr>
              <a:t>Pranav Kolle</a:t>
            </a:r>
            <a:r>
              <a:rPr lang="mr-IN" dirty="0">
                <a:latin typeface="Times New Roman" panose="02020603050405020304" pitchFamily="18" charset="0"/>
              </a:rPr>
              <a:t>	</a:t>
            </a:r>
            <a:r>
              <a:rPr lang="en-US" dirty="0">
                <a:latin typeface="Times New Roman" panose="02020603050405020304" pitchFamily="18" charset="0"/>
              </a:rPr>
              <a:t>	</a:t>
            </a:r>
            <a:r>
              <a:rPr lang="mr-IN" dirty="0">
                <a:latin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Kalpesh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Desale</a:t>
            </a:r>
            <a:endParaRPr lang="mr-IN" dirty="0">
              <a:latin typeface="Times New Roman" panose="02020603050405020304" pitchFamily="18" charset="0"/>
            </a:endParaRPr>
          </a:p>
          <a:p>
            <a:pPr algn="l"/>
            <a:r>
              <a:rPr lang="mr-IN" sz="1600" dirty="0">
                <a:latin typeface="Times New Roman" panose="02020603050405020304" pitchFamily="18" charset="0"/>
              </a:rPr>
              <a:t>  (2105431810</a:t>
            </a:r>
            <a:r>
              <a:rPr lang="en-US" sz="1600" dirty="0">
                <a:latin typeface="Times New Roman" panose="02020603050405020304" pitchFamily="18" charset="0"/>
              </a:rPr>
              <a:t>44</a:t>
            </a:r>
            <a:r>
              <a:rPr lang="mr-IN" sz="1600" dirty="0">
                <a:latin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mr-IN" sz="1600" dirty="0">
                <a:latin typeface="Times New Roman" panose="02020603050405020304" pitchFamily="18" charset="0"/>
              </a:rPr>
              <a:t>(2105431810</a:t>
            </a:r>
            <a:r>
              <a:rPr lang="en-US" sz="1600" dirty="0">
                <a:latin typeface="Times New Roman" panose="02020603050405020304" pitchFamily="18" charset="0"/>
                <a:cs typeface="Times New Roman" panose="02020603050405020304" pitchFamily="18" charset="0"/>
              </a:rPr>
              <a:t>35</a:t>
            </a:r>
            <a:r>
              <a:rPr lang="mr-IN" sz="1600" dirty="0">
                <a:latin typeface="Times New Roman" panose="02020603050405020304" pitchFamily="18" charset="0"/>
              </a:rPr>
              <a:t>)</a:t>
            </a:r>
          </a:p>
          <a:p>
            <a:pPr algn="l"/>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2ADCDE-25D1-41F2-928B-90E27BB0A27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7564" y="1190990"/>
            <a:ext cx="4724407" cy="24482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MySQL</a:t>
            </a:r>
            <a:br>
              <a:rPr lang="en-IN" dirty="0"/>
            </a:br>
            <a:endParaRPr lang="en-IN" dirty="0"/>
          </a:p>
        </p:txBody>
      </p:sp>
      <p:sp>
        <p:nvSpPr>
          <p:cNvPr id="3" name="Content Placeholder 2"/>
          <p:cNvSpPr>
            <a:spLocks noGrp="1"/>
          </p:cNvSpPr>
          <p:nvPr>
            <p:ph idx="1"/>
          </p:nvPr>
        </p:nvSpPr>
        <p:spPr/>
        <p:txBody>
          <a:bodyPr/>
          <a:lstStyle/>
          <a:p>
            <a:r>
              <a:rPr lang="en-IN" dirty="0" err="1"/>
              <a:t>MySQL</a:t>
            </a:r>
            <a:r>
              <a:rPr lang="en-IN" dirty="0"/>
              <a:t>, the most popular Open Source SQL database management system, is developed, distributed, and supported by Oracle Corporation.</a:t>
            </a:r>
          </a:p>
          <a:p>
            <a:pPr>
              <a:buNone/>
            </a:pPr>
            <a:endParaRPr lang="en-IN" dirty="0"/>
          </a:p>
          <a:p>
            <a:r>
              <a:rPr lang="en-IN" dirty="0"/>
              <a:t>Features of </a:t>
            </a:r>
            <a:r>
              <a:rPr lang="en-IN" dirty="0" err="1"/>
              <a:t>MySQL</a:t>
            </a:r>
            <a:r>
              <a:rPr lang="en-IN" dirty="0"/>
              <a:t>:</a:t>
            </a:r>
          </a:p>
          <a:p>
            <a:pPr lvl="1"/>
            <a:r>
              <a:rPr lang="en-IN" dirty="0"/>
              <a:t>Software is Open Source.</a:t>
            </a:r>
          </a:p>
          <a:p>
            <a:pPr lvl="1"/>
            <a:r>
              <a:rPr lang="en-IN" dirty="0"/>
              <a:t>Server works in client/server or embedded systems.</a:t>
            </a:r>
          </a:p>
          <a:p>
            <a:pPr lvl="1"/>
            <a:r>
              <a:rPr lang="en-IN" dirty="0"/>
              <a:t>Database Server is very fast, reliable, scalable, and easy to use.</a:t>
            </a:r>
          </a:p>
          <a:p>
            <a:endParaRPr lang="en-IN" dirty="0"/>
          </a:p>
        </p:txBody>
      </p:sp>
      <p:pic>
        <p:nvPicPr>
          <p:cNvPr id="4" name="Picture 3" descr="download (2).png"/>
          <p:cNvPicPr>
            <a:picLocks noChangeAspect="1"/>
          </p:cNvPicPr>
          <p:nvPr/>
        </p:nvPicPr>
        <p:blipFill>
          <a:blip r:embed="rId2" cstate="print"/>
          <a:stretch>
            <a:fillRect/>
          </a:stretch>
        </p:blipFill>
        <p:spPr>
          <a:xfrm>
            <a:off x="5436096" y="4797152"/>
            <a:ext cx="3209925" cy="1428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29600" cy="4937760"/>
          </a:xfrm>
        </p:spPr>
        <p:txBody>
          <a:bodyPr/>
          <a:lstStyle/>
          <a:p>
            <a:endParaRPr lang="en-IN" dirty="0"/>
          </a:p>
          <a:p>
            <a:endParaRPr lang="en-IN" dirty="0"/>
          </a:p>
          <a:p>
            <a:r>
              <a:rPr lang="en-IN" dirty="0"/>
              <a:t>Features of </a:t>
            </a:r>
            <a:r>
              <a:rPr lang="en-IN" dirty="0" err="1"/>
              <a:t>MySQL</a:t>
            </a:r>
            <a:r>
              <a:rPr lang="en-IN" dirty="0"/>
              <a:t>:</a:t>
            </a:r>
          </a:p>
          <a:p>
            <a:pPr lvl="1"/>
            <a:r>
              <a:rPr lang="en-IN" dirty="0"/>
              <a:t>Open Source and Lightweight</a:t>
            </a:r>
          </a:p>
          <a:p>
            <a:pPr lvl="1"/>
            <a:r>
              <a:rPr lang="en-IN" dirty="0"/>
              <a:t>Fast Performance</a:t>
            </a:r>
          </a:p>
          <a:p>
            <a:pPr lvl="1"/>
            <a:r>
              <a:rPr lang="en-IN" dirty="0"/>
              <a:t>Database Independent Query</a:t>
            </a:r>
          </a:p>
          <a:p>
            <a:pPr lvl="1"/>
            <a:r>
              <a:rPr lang="en-IN" dirty="0"/>
              <a:t>Automatic Table Creation</a:t>
            </a:r>
          </a:p>
          <a:p>
            <a:pPr lvl="1"/>
            <a:r>
              <a:rPr lang="en-IN" dirty="0"/>
              <a:t>Simplifies Complex Join</a:t>
            </a:r>
          </a:p>
          <a:p>
            <a:pPr lvl="1"/>
            <a:endParaRPr lang="en-IN" dirty="0"/>
          </a:p>
          <a:p>
            <a:endParaRPr lang="en-IN" dirty="0"/>
          </a:p>
        </p:txBody>
      </p:sp>
      <p:pic>
        <p:nvPicPr>
          <p:cNvPr id="4" name="Picture 3" descr="lucene-backend.png"/>
          <p:cNvPicPr>
            <a:picLocks noChangeAspect="1"/>
          </p:cNvPicPr>
          <p:nvPr/>
        </p:nvPicPr>
        <p:blipFill>
          <a:blip r:embed="rId2" cstate="print"/>
          <a:stretch>
            <a:fillRect/>
          </a:stretch>
        </p:blipFill>
        <p:spPr>
          <a:xfrm>
            <a:off x="4139952" y="3068960"/>
            <a:ext cx="4804052" cy="31101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Hibernate</a:t>
            </a:r>
            <a:br>
              <a:rPr lang="en-IN" dirty="0"/>
            </a:br>
            <a:endParaRPr lang="en-IN" dirty="0"/>
          </a:p>
        </p:txBody>
      </p:sp>
      <p:sp>
        <p:nvSpPr>
          <p:cNvPr id="3" name="Content Placeholder 2"/>
          <p:cNvSpPr>
            <a:spLocks noGrp="1"/>
          </p:cNvSpPr>
          <p:nvPr>
            <p:ph idx="1"/>
          </p:nvPr>
        </p:nvSpPr>
        <p:spPr/>
        <p:txBody>
          <a:bodyPr>
            <a:normAutofit/>
          </a:bodyPr>
          <a:lstStyle/>
          <a:p>
            <a:r>
              <a:rPr lang="en-IN" dirty="0"/>
              <a:t>Hibernate is an object–relational mapping tool for the Java programming language.</a:t>
            </a:r>
          </a:p>
          <a:p>
            <a:r>
              <a:rPr lang="en-IN" dirty="0"/>
              <a:t> It provides a framework for mapping an object-oriented domain model to a relational database. </a:t>
            </a:r>
          </a:p>
          <a:p>
            <a:r>
              <a:rPr lang="en-IN" dirty="0"/>
              <a:t>Hibernate handles object–relational impedance mismatch problems by replacing direct, persistent database accesses with high-level object handling functions.</a:t>
            </a:r>
          </a:p>
        </p:txBody>
      </p:sp>
      <p:pic>
        <p:nvPicPr>
          <p:cNvPr id="5" name="Picture 4" descr="download.jpg"/>
          <p:cNvPicPr>
            <a:picLocks noChangeAspect="1"/>
          </p:cNvPicPr>
          <p:nvPr/>
        </p:nvPicPr>
        <p:blipFill>
          <a:blip r:embed="rId2" cstate="print"/>
          <a:stretch>
            <a:fillRect/>
          </a:stretch>
        </p:blipFill>
        <p:spPr>
          <a:xfrm>
            <a:off x="4572000" y="4653136"/>
            <a:ext cx="4032448" cy="1514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ReactJs</a:t>
            </a:r>
            <a:endParaRPr lang="en-IN" dirty="0"/>
          </a:p>
        </p:txBody>
      </p:sp>
      <p:sp>
        <p:nvSpPr>
          <p:cNvPr id="3" name="Content Placeholder 2"/>
          <p:cNvSpPr>
            <a:spLocks noGrp="1"/>
          </p:cNvSpPr>
          <p:nvPr>
            <p:ph idx="1"/>
          </p:nvPr>
        </p:nvSpPr>
        <p:spPr/>
        <p:txBody>
          <a:bodyPr/>
          <a:lstStyle/>
          <a:p>
            <a:r>
              <a:rPr lang="en-IN" dirty="0"/>
              <a:t>React (also known as React.js or </a:t>
            </a:r>
            <a:r>
              <a:rPr lang="en-IN" dirty="0" err="1"/>
              <a:t>ReactJS</a:t>
            </a:r>
            <a:r>
              <a:rPr lang="en-IN" dirty="0"/>
              <a:t>) is a free and open-source front-end JavaScript library for building user interfaces or UI components. It is maintained by </a:t>
            </a:r>
            <a:r>
              <a:rPr lang="en-IN" dirty="0" err="1"/>
              <a:t>Facebook</a:t>
            </a:r>
            <a:r>
              <a:rPr lang="en-IN" dirty="0"/>
              <a:t> and a community of individual developers and companies.</a:t>
            </a:r>
          </a:p>
          <a:p>
            <a:r>
              <a:rPr lang="en-IN" dirty="0"/>
              <a:t> React can be used as a base in the development of single-page or mobile applications.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DB6A-2F9D-4FAE-9279-BF46B24E0905}"/>
              </a:ext>
            </a:extLst>
          </p:cNvPr>
          <p:cNvSpPr>
            <a:spLocks noGrp="1"/>
          </p:cNvSpPr>
          <p:nvPr>
            <p:ph type="title"/>
          </p:nvPr>
        </p:nvSpPr>
        <p:spPr/>
        <p:txBody>
          <a:bodyPr/>
          <a:lstStyle/>
          <a:p>
            <a:r>
              <a:rPr lang="en-US" dirty="0"/>
              <a:t>Use Case Diagram</a:t>
            </a:r>
            <a:endParaRPr lang="en-IN" dirty="0"/>
          </a:p>
        </p:txBody>
      </p:sp>
      <p:sp>
        <p:nvSpPr>
          <p:cNvPr id="3" name="Content Placeholder 2">
            <a:extLst>
              <a:ext uri="{FF2B5EF4-FFF2-40B4-BE49-F238E27FC236}">
                <a16:creationId xmlns:a16="http://schemas.microsoft.com/office/drawing/2014/main" id="{DACA26F9-EBD0-407F-8694-6E00794AA7FF}"/>
              </a:ext>
            </a:extLst>
          </p:cNvPr>
          <p:cNvSpPr>
            <a:spLocks noGrp="1"/>
          </p:cNvSpPr>
          <p:nvPr>
            <p:ph idx="1"/>
          </p:nvPr>
        </p:nvSpPr>
        <p:spPr>
          <a:xfrm>
            <a:off x="1475656" y="1540189"/>
            <a:ext cx="6591985" cy="3777622"/>
          </a:xfrm>
        </p:spPr>
        <p:txBody>
          <a:bodyPr/>
          <a:lstStyle/>
          <a:p>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Case flow Diagram (Buy):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A837556-283E-41B0-88E2-73057E72D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200" y="2106815"/>
            <a:ext cx="5291095" cy="3444671"/>
          </a:xfrm>
          <a:prstGeom prst="rect">
            <a:avLst/>
          </a:prstGeom>
        </p:spPr>
      </p:pic>
    </p:spTree>
    <p:extLst>
      <p:ext uri="{BB962C8B-B14F-4D97-AF65-F5344CB8AC3E}">
        <p14:creationId xmlns:p14="http://schemas.microsoft.com/office/powerpoint/2010/main" val="167507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3AC1-EAE7-476D-A7C7-2F5D067662DA}"/>
              </a:ext>
            </a:extLst>
          </p:cNvPr>
          <p:cNvSpPr>
            <a:spLocks noGrp="1"/>
          </p:cNvSpPr>
          <p:nvPr>
            <p:ph type="title"/>
          </p:nvPr>
        </p:nvSpPr>
        <p:spPr/>
        <p:txBody>
          <a:bodyPr/>
          <a:lstStyle/>
          <a:p>
            <a:r>
              <a:rPr lang="en-US" dirty="0"/>
              <a:t>Use Case Diagram</a:t>
            </a:r>
            <a:endParaRPr lang="en-IN" dirty="0"/>
          </a:p>
        </p:txBody>
      </p:sp>
      <p:sp>
        <p:nvSpPr>
          <p:cNvPr id="3" name="Content Placeholder 2">
            <a:extLst>
              <a:ext uri="{FF2B5EF4-FFF2-40B4-BE49-F238E27FC236}">
                <a16:creationId xmlns:a16="http://schemas.microsoft.com/office/drawing/2014/main" id="{1E686777-0F90-4E7B-ABC8-3506A4D9AAD8}"/>
              </a:ext>
            </a:extLst>
          </p:cNvPr>
          <p:cNvSpPr>
            <a:spLocks noGrp="1"/>
          </p:cNvSpPr>
          <p:nvPr>
            <p:ph idx="1"/>
          </p:nvPr>
        </p:nvSpPr>
        <p:spPr/>
        <p:txBody>
          <a:bodyPr/>
          <a:lstStyle/>
          <a:p>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Case flow Diagram (Seller):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09D17B5-6EF7-42B0-A9EB-BB231ABEDB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00300" y="2734402"/>
            <a:ext cx="5412060" cy="3430902"/>
          </a:xfrm>
          <a:prstGeom prst="rect">
            <a:avLst/>
          </a:prstGeom>
          <a:noFill/>
          <a:ln>
            <a:noFill/>
          </a:ln>
        </p:spPr>
      </p:pic>
    </p:spTree>
    <p:extLst>
      <p:ext uri="{BB962C8B-B14F-4D97-AF65-F5344CB8AC3E}">
        <p14:creationId xmlns:p14="http://schemas.microsoft.com/office/powerpoint/2010/main" val="179226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990600"/>
          </a:xfrm>
        </p:spPr>
        <p:txBody>
          <a:bodyPr>
            <a:normAutofit fontScale="90000"/>
          </a:bodyPr>
          <a:lstStyle/>
          <a:p>
            <a:r>
              <a:rPr lang="en-US" b="1" i="1" dirty="0">
                <a:latin typeface="Arial" pitchFamily="34" charset="0"/>
                <a:cs typeface="Arial" pitchFamily="34" charset="0"/>
              </a:rPr>
              <a:t>Entity Relationship Diagram</a:t>
            </a:r>
            <a:br>
              <a:rPr lang="en-US" b="1" i="1" dirty="0">
                <a:latin typeface="Arial" pitchFamily="34" charset="0"/>
                <a:cs typeface="Arial" pitchFamily="34" charset="0"/>
              </a:rPr>
            </a:br>
            <a:r>
              <a:rPr lang="en-US" b="1" i="1" dirty="0">
                <a:latin typeface="Arial" pitchFamily="34" charset="0"/>
                <a:cs typeface="Arial" pitchFamily="34" charset="0"/>
              </a:rPr>
              <a:t> </a:t>
            </a:r>
            <a:endParaRPr lang="en-IN" dirty="0"/>
          </a:p>
        </p:txBody>
      </p:sp>
      <p:sp>
        <p:nvSpPr>
          <p:cNvPr id="5" name="Rectangle 4"/>
          <p:cNvSpPr/>
          <p:nvPr/>
        </p:nvSpPr>
        <p:spPr>
          <a:xfrm>
            <a:off x="3563888" y="278092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Registration</a:t>
            </a:r>
          </a:p>
        </p:txBody>
      </p:sp>
      <p:cxnSp>
        <p:nvCxnSpPr>
          <p:cNvPr id="27" name="Straight Connector 26"/>
          <p:cNvCxnSpPr>
            <a:stCxn id="62" idx="6"/>
            <a:endCxn id="5" idx="1"/>
          </p:cNvCxnSpPr>
          <p:nvPr/>
        </p:nvCxnSpPr>
        <p:spPr>
          <a:xfrm>
            <a:off x="2987824" y="3068960"/>
            <a:ext cx="576064"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2" idx="4"/>
            <a:endCxn id="5" idx="0"/>
          </p:cNvCxnSpPr>
          <p:nvPr/>
        </p:nvCxnSpPr>
        <p:spPr>
          <a:xfrm>
            <a:off x="4355976" y="2420888"/>
            <a:ext cx="36004"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635896" y="1988840"/>
            <a:ext cx="1440160" cy="43204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cxnSp>
        <p:nvCxnSpPr>
          <p:cNvPr id="34" name="Straight Connector 33"/>
          <p:cNvCxnSpPr>
            <a:stCxn id="38" idx="4"/>
            <a:endCxn id="32" idx="1"/>
          </p:cNvCxnSpPr>
          <p:nvPr/>
        </p:nvCxnSpPr>
        <p:spPr>
          <a:xfrm>
            <a:off x="3167844" y="1772816"/>
            <a:ext cx="678959"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0" idx="4"/>
            <a:endCxn id="32" idx="7"/>
          </p:cNvCxnSpPr>
          <p:nvPr/>
        </p:nvCxnSpPr>
        <p:spPr>
          <a:xfrm flipH="1">
            <a:off x="4865149" y="1772816"/>
            <a:ext cx="606951" cy="279296"/>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699792" y="1412776"/>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First Name</a:t>
            </a:r>
          </a:p>
        </p:txBody>
      </p:sp>
      <p:sp>
        <p:nvSpPr>
          <p:cNvPr id="40" name="Oval 39"/>
          <p:cNvSpPr/>
          <p:nvPr/>
        </p:nvSpPr>
        <p:spPr>
          <a:xfrm>
            <a:off x="5004048" y="1412776"/>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Last Name</a:t>
            </a:r>
          </a:p>
        </p:txBody>
      </p:sp>
      <p:sp>
        <p:nvSpPr>
          <p:cNvPr id="62" name="Oval 61"/>
          <p:cNvSpPr/>
          <p:nvPr/>
        </p:nvSpPr>
        <p:spPr>
          <a:xfrm>
            <a:off x="1547664" y="2852936"/>
            <a:ext cx="1440160" cy="43204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Phone</a:t>
            </a:r>
          </a:p>
        </p:txBody>
      </p:sp>
      <p:sp>
        <p:nvSpPr>
          <p:cNvPr id="67" name="Oval 66"/>
          <p:cNvSpPr/>
          <p:nvPr/>
        </p:nvSpPr>
        <p:spPr>
          <a:xfrm>
            <a:off x="3707904" y="4077072"/>
            <a:ext cx="1512168" cy="5953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Pet name</a:t>
            </a:r>
            <a:endParaRPr lang="en-IN" dirty="0"/>
          </a:p>
        </p:txBody>
      </p:sp>
      <p:cxnSp>
        <p:nvCxnSpPr>
          <p:cNvPr id="68" name="Straight Connector 67"/>
          <p:cNvCxnSpPr>
            <a:cxnSpLocks/>
            <a:stCxn id="67" idx="0"/>
            <a:endCxn id="5" idx="2"/>
          </p:cNvCxnSpPr>
          <p:nvPr/>
        </p:nvCxnSpPr>
        <p:spPr>
          <a:xfrm flipH="1" flipV="1">
            <a:off x="4391980" y="3501008"/>
            <a:ext cx="7200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a:stCxn id="72" idx="7"/>
            <a:endCxn id="67" idx="3"/>
          </p:cNvCxnSpPr>
          <p:nvPr/>
        </p:nvCxnSpPr>
        <p:spPr>
          <a:xfrm flipV="1">
            <a:off x="2850735" y="4585231"/>
            <a:ext cx="1078621" cy="408664"/>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051720" y="4941168"/>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a:t>
            </a:r>
            <a:r>
              <a:rPr lang="en-IN" sz="1000" dirty="0">
                <a:solidFill>
                  <a:schemeClr val="tx1"/>
                </a:solidFill>
              </a:rPr>
              <a:t>et name</a:t>
            </a:r>
          </a:p>
        </p:txBody>
      </p:sp>
      <p:cxnSp>
        <p:nvCxnSpPr>
          <p:cNvPr id="79" name="Straight Connector 78"/>
          <p:cNvCxnSpPr>
            <a:cxnSpLocks/>
            <a:stCxn id="80" idx="0"/>
            <a:endCxn id="67" idx="4"/>
          </p:cNvCxnSpPr>
          <p:nvPr/>
        </p:nvCxnSpPr>
        <p:spPr>
          <a:xfrm flipV="1">
            <a:off x="4463988" y="4672417"/>
            <a:ext cx="0" cy="340759"/>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3995936" y="5013176"/>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t>
            </a:r>
            <a:r>
              <a:rPr lang="en-IN" sz="1000" dirty="0">
                <a:solidFill>
                  <a:schemeClr val="tx1"/>
                </a:solidFill>
              </a:rPr>
              <a:t>reed</a:t>
            </a:r>
          </a:p>
        </p:txBody>
      </p:sp>
      <p:cxnSp>
        <p:nvCxnSpPr>
          <p:cNvPr id="116" name="Straight Connector 115"/>
          <p:cNvCxnSpPr>
            <a:stCxn id="125" idx="7"/>
            <a:endCxn id="80" idx="3"/>
          </p:cNvCxnSpPr>
          <p:nvPr/>
        </p:nvCxnSpPr>
        <p:spPr>
          <a:xfrm flipV="1">
            <a:off x="3570815" y="5320489"/>
            <a:ext cx="562210" cy="393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26" idx="0"/>
            <a:endCxn id="80" idx="4"/>
          </p:cNvCxnSpPr>
          <p:nvPr/>
        </p:nvCxnSpPr>
        <p:spPr>
          <a:xfrm flipV="1">
            <a:off x="4463988" y="5373216"/>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27" idx="1"/>
            <a:endCxn id="80" idx="5"/>
          </p:cNvCxnSpPr>
          <p:nvPr/>
        </p:nvCxnSpPr>
        <p:spPr>
          <a:xfrm flipH="1" flipV="1">
            <a:off x="4794951" y="5320489"/>
            <a:ext cx="634218" cy="321478"/>
          </a:xfrm>
          <a:prstGeom prst="line">
            <a:avLst/>
          </a:prstGeom>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2771800" y="5661248"/>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t>
            </a:r>
            <a:r>
              <a:rPr lang="en-IN" sz="1000" dirty="0" err="1">
                <a:solidFill>
                  <a:schemeClr val="tx1"/>
                </a:solidFill>
              </a:rPr>
              <a:t>ype</a:t>
            </a:r>
            <a:endParaRPr lang="en-IN" sz="1000" dirty="0">
              <a:solidFill>
                <a:schemeClr val="tx1"/>
              </a:solidFill>
            </a:endParaRPr>
          </a:p>
        </p:txBody>
      </p:sp>
      <p:sp>
        <p:nvSpPr>
          <p:cNvPr id="126" name="Oval 125"/>
          <p:cNvSpPr/>
          <p:nvPr/>
        </p:nvSpPr>
        <p:spPr>
          <a:xfrm>
            <a:off x="3995936" y="5805264"/>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
            </a:r>
            <a:r>
              <a:rPr lang="en-IN" sz="1000" dirty="0" err="1">
                <a:solidFill>
                  <a:schemeClr val="tx1"/>
                </a:solidFill>
              </a:rPr>
              <a:t>olor</a:t>
            </a:r>
            <a:endParaRPr lang="en-IN" sz="1000" dirty="0">
              <a:solidFill>
                <a:schemeClr val="tx1"/>
              </a:solidFill>
            </a:endParaRPr>
          </a:p>
        </p:txBody>
      </p:sp>
      <p:sp>
        <p:nvSpPr>
          <p:cNvPr id="127" name="Oval 126"/>
          <p:cNvSpPr/>
          <p:nvPr/>
        </p:nvSpPr>
        <p:spPr>
          <a:xfrm>
            <a:off x="5292080" y="5589240"/>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a:t>
            </a:r>
            <a:r>
              <a:rPr lang="en-IN" sz="1000" dirty="0" err="1">
                <a:solidFill>
                  <a:schemeClr val="tx1"/>
                </a:solidFill>
              </a:rPr>
              <a:t>ge</a:t>
            </a:r>
            <a:r>
              <a:rPr lang="en-IN" sz="1000" dirty="0">
                <a:solidFill>
                  <a:schemeClr val="tx1"/>
                </a:solidFill>
              </a:rPr>
              <a:t> group</a:t>
            </a:r>
          </a:p>
        </p:txBody>
      </p:sp>
      <p:cxnSp>
        <p:nvCxnSpPr>
          <p:cNvPr id="159" name="Straight Connector 158"/>
          <p:cNvCxnSpPr>
            <a:stCxn id="161" idx="2"/>
          </p:cNvCxnSpPr>
          <p:nvPr/>
        </p:nvCxnSpPr>
        <p:spPr>
          <a:xfrm flipH="1" flipV="1">
            <a:off x="5220072" y="3356992"/>
            <a:ext cx="864096"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6084168" y="3356992"/>
            <a:ext cx="1440160" cy="43204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a:t>
            </a:r>
          </a:p>
        </p:txBody>
      </p:sp>
      <p:sp>
        <p:nvSpPr>
          <p:cNvPr id="174" name="Oval 173"/>
          <p:cNvSpPr/>
          <p:nvPr/>
        </p:nvSpPr>
        <p:spPr>
          <a:xfrm>
            <a:off x="6012160" y="2492896"/>
            <a:ext cx="1440160"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err="1"/>
              <a:t>userID</a:t>
            </a:r>
            <a:endParaRPr lang="en-IN" u="sng" dirty="0"/>
          </a:p>
        </p:txBody>
      </p:sp>
      <p:cxnSp>
        <p:nvCxnSpPr>
          <p:cNvPr id="175" name="Straight Connector 174"/>
          <p:cNvCxnSpPr>
            <a:stCxn id="174" idx="2"/>
          </p:cNvCxnSpPr>
          <p:nvPr/>
        </p:nvCxnSpPr>
        <p:spPr>
          <a:xfrm flipH="1">
            <a:off x="5220072" y="2708920"/>
            <a:ext cx="792088"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251520" y="1412776"/>
            <a:ext cx="2160240" cy="369332"/>
          </a:xfrm>
          <a:prstGeom prst="rect">
            <a:avLst/>
          </a:prstGeom>
          <a:noFill/>
        </p:spPr>
        <p:txBody>
          <a:bodyPr wrap="square" rtlCol="0">
            <a:spAutoFit/>
          </a:bodyPr>
          <a:lstStyle/>
          <a:p>
            <a:r>
              <a:rPr lang="en-IN" dirty="0"/>
              <a:t>User Registration: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tangle 348"/>
          <p:cNvSpPr/>
          <p:nvPr/>
        </p:nvSpPr>
        <p:spPr>
          <a:xfrm>
            <a:off x="1094848" y="291941"/>
            <a:ext cx="1316386" cy="369332"/>
          </a:xfrm>
          <a:prstGeom prst="rect">
            <a:avLst/>
          </a:prstGeom>
        </p:spPr>
        <p:txBody>
          <a:bodyPr wrap="none">
            <a:spAutoFit/>
          </a:bodyPr>
          <a:lstStyle/>
          <a:p>
            <a:r>
              <a:rPr lang="en-IN" dirty="0"/>
              <a:t>ER Details:</a:t>
            </a:r>
          </a:p>
        </p:txBody>
      </p:sp>
      <p:pic>
        <p:nvPicPr>
          <p:cNvPr id="49" name="Picture 48">
            <a:extLst>
              <a:ext uri="{FF2B5EF4-FFF2-40B4-BE49-F238E27FC236}">
                <a16:creationId xmlns:a16="http://schemas.microsoft.com/office/drawing/2014/main" id="{38382776-E6F8-4E2E-8FD6-421B51E5E1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6088" y="908720"/>
            <a:ext cx="5974080" cy="52501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Future Scope</a:t>
            </a:r>
            <a:endParaRPr lang="en-IN" dirty="0"/>
          </a:p>
        </p:txBody>
      </p:sp>
      <p:sp>
        <p:nvSpPr>
          <p:cNvPr id="5" name="Rectangle 4"/>
          <p:cNvSpPr/>
          <p:nvPr/>
        </p:nvSpPr>
        <p:spPr>
          <a:xfrm>
            <a:off x="899592" y="1628800"/>
            <a:ext cx="7128792" cy="1477328"/>
          </a:xfrm>
          <a:prstGeom prst="rect">
            <a:avLst/>
          </a:prstGeom>
        </p:spPr>
        <p:txBody>
          <a:bodyPr wrap="square">
            <a:spAutoFit/>
          </a:bodyPr>
          <a:lstStyle/>
          <a:p>
            <a:pPr>
              <a:buFont typeface="Wingdings" pitchFamily="2" charset="2"/>
              <a:buChar char="Ø"/>
            </a:pPr>
            <a:r>
              <a:rPr lang="en-IN" dirty="0"/>
              <a:t>Pet related stuff such as </a:t>
            </a:r>
            <a:r>
              <a:rPr lang="en-IN" dirty="0" err="1"/>
              <a:t>toys,food</a:t>
            </a:r>
            <a:r>
              <a:rPr lang="en-IN" dirty="0"/>
              <a:t>.</a:t>
            </a:r>
          </a:p>
          <a:p>
            <a:pPr>
              <a:buFont typeface="Wingdings" pitchFamily="2" charset="2"/>
              <a:buChar char="Ø"/>
            </a:pPr>
            <a:r>
              <a:rPr lang="en-IN" dirty="0"/>
              <a:t>Vaccination appointments</a:t>
            </a:r>
          </a:p>
          <a:p>
            <a:pPr>
              <a:buFont typeface="Wingdings" pitchFamily="2" charset="2"/>
              <a:buChar char="Ø"/>
            </a:pPr>
            <a:r>
              <a:rPr lang="en-IN" dirty="0"/>
              <a:t>Filters</a:t>
            </a:r>
          </a:p>
          <a:p>
            <a:pPr>
              <a:buFont typeface="Wingdings" pitchFamily="2" charset="2"/>
              <a:buChar char="Ø"/>
            </a:pPr>
            <a:endParaRPr lang="mr-IN" dirty="0"/>
          </a:p>
          <a:p>
            <a:endParaRPr lang="mr-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mr-IN" dirty="0"/>
              <a:t>onclusion</a:t>
            </a:r>
            <a:endParaRPr lang="en-IN" dirty="0"/>
          </a:p>
        </p:txBody>
      </p:sp>
      <p:sp>
        <p:nvSpPr>
          <p:cNvPr id="3" name="Content Placeholder 2"/>
          <p:cNvSpPr>
            <a:spLocks noGrp="1"/>
          </p:cNvSpPr>
          <p:nvPr>
            <p:ph idx="1"/>
          </p:nvPr>
        </p:nvSpPr>
        <p:spPr>
          <a:xfrm>
            <a:off x="446856" y="1371560"/>
            <a:ext cx="8229600" cy="4937760"/>
          </a:xfrm>
        </p:spPr>
        <p:txBody>
          <a:bodyPr/>
          <a:lstStyle/>
          <a:p>
            <a:r>
              <a:rPr lang="en-IN" dirty="0"/>
              <a:t>As conclusion, the objective of pet adoption</a:t>
            </a:r>
            <a:r>
              <a:rPr lang="mr-IN" dirty="0"/>
              <a:t> </a:t>
            </a:r>
            <a:r>
              <a:rPr lang="en-IN" dirty="0"/>
              <a:t>system have been achieved.</a:t>
            </a:r>
          </a:p>
          <a:p>
            <a:r>
              <a:rPr lang="en-IN" dirty="0"/>
              <a:t>This platform are also available for public to adapt pets or animal which available in any organization listed in the platform. this will enhance their interest to adopt because there will be various kind of animal with various breed from different organization</a:t>
            </a:r>
            <a:endParaRPr lang="mr-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Content</a:t>
            </a:r>
            <a:endParaRPr lang="en-IN" dirty="0"/>
          </a:p>
        </p:txBody>
      </p:sp>
      <p:sp>
        <p:nvSpPr>
          <p:cNvPr id="3" name="Content Placeholder 2"/>
          <p:cNvSpPr>
            <a:spLocks noGrp="1"/>
          </p:cNvSpPr>
          <p:nvPr>
            <p:ph idx="1"/>
          </p:nvPr>
        </p:nvSpPr>
        <p:spPr/>
        <p:txBody>
          <a:bodyPr>
            <a:normAutofit fontScale="92500" lnSpcReduction="20000"/>
          </a:bodyPr>
          <a:lstStyle/>
          <a:p>
            <a:r>
              <a:rPr lang="mr-IN" dirty="0"/>
              <a:t>Abstract</a:t>
            </a:r>
          </a:p>
          <a:p>
            <a:r>
              <a:rPr lang="mr-IN" dirty="0"/>
              <a:t>Introduction</a:t>
            </a:r>
          </a:p>
          <a:p>
            <a:r>
              <a:rPr lang="mr-IN" dirty="0"/>
              <a:t>Objectives</a:t>
            </a:r>
          </a:p>
          <a:p>
            <a:r>
              <a:rPr lang="mr-IN" dirty="0"/>
              <a:t>Problem Statement</a:t>
            </a:r>
          </a:p>
          <a:p>
            <a:r>
              <a:rPr lang="en-IN" dirty="0"/>
              <a:t>A</a:t>
            </a:r>
            <a:r>
              <a:rPr lang="mr-IN" dirty="0"/>
              <a:t>dvantages</a:t>
            </a:r>
            <a:r>
              <a:rPr lang="en-IN" dirty="0"/>
              <a:t> O</a:t>
            </a:r>
            <a:r>
              <a:rPr lang="mr-IN" dirty="0"/>
              <a:t>f</a:t>
            </a:r>
            <a:r>
              <a:rPr lang="en-IN" dirty="0"/>
              <a:t> </a:t>
            </a:r>
            <a:r>
              <a:rPr lang="mr-IN" dirty="0"/>
              <a:t>Systems</a:t>
            </a:r>
          </a:p>
          <a:p>
            <a:r>
              <a:rPr lang="mr-IN" dirty="0"/>
              <a:t>Applications</a:t>
            </a:r>
          </a:p>
          <a:p>
            <a:r>
              <a:rPr lang="en-IN" dirty="0"/>
              <a:t>Technologies Used</a:t>
            </a:r>
          </a:p>
          <a:p>
            <a:r>
              <a:rPr lang="en-US" dirty="0"/>
              <a:t>Use case </a:t>
            </a:r>
            <a:r>
              <a:rPr lang="en-US" dirty="0" err="1"/>
              <a:t>Digram</a:t>
            </a:r>
            <a:endParaRPr lang="mr-IN" dirty="0"/>
          </a:p>
          <a:p>
            <a:r>
              <a:rPr lang="mr-IN" dirty="0"/>
              <a:t>Entity Relationship Diagram</a:t>
            </a:r>
          </a:p>
          <a:p>
            <a:r>
              <a:rPr lang="mr-IN" dirty="0"/>
              <a:t>Future Scope</a:t>
            </a:r>
          </a:p>
          <a:p>
            <a:r>
              <a:rPr lang="en-IN" dirty="0"/>
              <a:t>C</a:t>
            </a:r>
            <a:r>
              <a:rPr lang="mr-IN" dirty="0"/>
              <a:t>onclusion</a:t>
            </a:r>
          </a:p>
          <a:p>
            <a:pPr>
              <a:buNone/>
            </a:pPr>
            <a:endParaRPr lang="en-IN" dirty="0"/>
          </a:p>
        </p:txBody>
      </p:sp>
      <p:pic>
        <p:nvPicPr>
          <p:cNvPr id="9" name="Picture 8">
            <a:extLst>
              <a:ext uri="{FF2B5EF4-FFF2-40B4-BE49-F238E27FC236}">
                <a16:creationId xmlns:a16="http://schemas.microsoft.com/office/drawing/2014/main" id="{36DC87C0-5D71-4E83-A977-1F155C3C22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1772816"/>
            <a:ext cx="3573016" cy="357301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p:cNvSpPr/>
          <p:nvPr/>
        </p:nvSpPr>
        <p:spPr>
          <a:xfrm>
            <a:off x="1907704" y="620688"/>
            <a:ext cx="5544616" cy="475252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p:cNvSpPr/>
          <p:nvPr/>
        </p:nvSpPr>
        <p:spPr>
          <a:xfrm>
            <a:off x="2267744" y="1196752"/>
            <a:ext cx="4896544" cy="3672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sz="3200" dirty="0"/>
              <a:t>Thank You!</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Abstract</a:t>
            </a:r>
            <a:endParaRPr lang="en-IN" dirty="0"/>
          </a:p>
        </p:txBody>
      </p:sp>
      <p:sp>
        <p:nvSpPr>
          <p:cNvPr id="3" name="Content Placeholder 2"/>
          <p:cNvSpPr>
            <a:spLocks noGrp="1"/>
          </p:cNvSpPr>
          <p:nvPr>
            <p:ph idx="1"/>
          </p:nvPr>
        </p:nvSpPr>
        <p:spPr/>
        <p:txBody>
          <a:bodyPr>
            <a:normAutofit/>
          </a:bodyPr>
          <a:lstStyle/>
          <a:p>
            <a:pPr algn="just">
              <a:lnSpc>
                <a:spcPct val="150000"/>
              </a:lnSpc>
              <a:spcAft>
                <a:spcPts val="800"/>
              </a:spcAft>
            </a:pPr>
            <a:r>
              <a:rPr lang="en-US" sz="1800" b="1"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“An animal has not much mind than the human, but they have a loving heart and loyalty.”</a:t>
            </a:r>
            <a:endParaRPr lang="en-IN" sz="1800" dirty="0">
              <a:effectLst/>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ea typeface="Calibri" panose="020F0502020204030204" pitchFamily="34" charset="0"/>
                <a:cs typeface="Times New Roman" panose="02020603050405020304" pitchFamily="18" charset="0"/>
              </a:rPr>
              <a:t>Pet keeping is a common part of many cultures. Humans have been sharing their lives with</a:t>
            </a:r>
            <a:r>
              <a:rPr lang="en-IN" sz="1800" dirty="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animals from time immemorial. According to research, pets can have a profound effect on us.</a:t>
            </a:r>
            <a:r>
              <a:rPr lang="en-IN" sz="1800" dirty="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Interacting with a pet that behaves properly can have a positive effect on you and the people</a:t>
            </a:r>
            <a:r>
              <a:rPr lang="en-IN" sz="1800" dirty="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around you.</a:t>
            </a:r>
          </a:p>
          <a:p>
            <a:pPr algn="just">
              <a:lnSpc>
                <a:spcPct val="150000"/>
              </a:lnSpc>
              <a:spcAft>
                <a:spcPts val="800"/>
              </a:spcAft>
            </a:pPr>
            <a:endParaRPr lang="en-IN" sz="1800" dirty="0">
              <a:effectLst/>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Introduction</a:t>
            </a:r>
            <a:endParaRPr lang="en-IN" dirty="0"/>
          </a:p>
        </p:txBody>
      </p:sp>
      <p:sp>
        <p:nvSpPr>
          <p:cNvPr id="3" name="Content Placeholder 2"/>
          <p:cNvSpPr>
            <a:spLocks noGrp="1"/>
          </p:cNvSpPr>
          <p:nvPr>
            <p:ph idx="1"/>
          </p:nvPr>
        </p:nvSpPr>
        <p:spPr/>
        <p:txBody>
          <a:bodyPr>
            <a:normAutofit fontScale="92500"/>
          </a:bodyPr>
          <a:lstStyle/>
          <a:p>
            <a:pPr algn="just">
              <a:lnSpc>
                <a:spcPct val="150000"/>
              </a:lnSpc>
              <a:spcAft>
                <a:spcPts val="800"/>
              </a:spcAft>
            </a:pPr>
            <a:r>
              <a:rPr lang="en-US" sz="1800" dirty="0">
                <a:effectLst/>
                <a:latin typeface="+mj-lt"/>
                <a:ea typeface="Calibri" panose="020F0502020204030204" pitchFamily="34" charset="0"/>
                <a:cs typeface="Times New Roman" panose="02020603050405020304" pitchFamily="18" charset="0"/>
              </a:rPr>
              <a:t> we are designing a platform for all the animals and animal lover. One can buy and sell the pet online in trusted hand. For the homeless animals, we can click a picture and</a:t>
            </a:r>
            <a:endParaRPr lang="en-IN" sz="1800" dirty="0">
              <a:effectLst/>
              <a:latin typeface="+mj-lt"/>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mj-lt"/>
                <a:ea typeface="Calibri" panose="020F0502020204030204" pitchFamily="34" charset="0"/>
                <a:cs typeface="Times New Roman" panose="02020603050405020304" pitchFamily="18" charset="0"/>
              </a:rPr>
              <a:t>post our site so nearby animal shelter will take care of those animals. Animal Lovers can also share their feeling, opinion and advice. Doctor and trainer contact are also been provided to take care of their pet.</a:t>
            </a:r>
            <a:endParaRPr lang="en-IN" sz="1800" dirty="0">
              <a:effectLst/>
              <a:latin typeface="+mj-lt"/>
              <a:ea typeface="Calibri" panose="020F0502020204030204" pitchFamily="34" charset="0"/>
              <a:cs typeface="Times New Roman" panose="02020603050405020304" pitchFamily="18" charset="0"/>
            </a:endParaRPr>
          </a:p>
          <a:p>
            <a:endParaRPr lang="en-IN"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Objectives</a:t>
            </a:r>
            <a:endParaRPr lang="en-IN" dirty="0"/>
          </a:p>
        </p:txBody>
      </p:sp>
      <p:sp>
        <p:nvSpPr>
          <p:cNvPr id="3" name="Content Placeholder 2"/>
          <p:cNvSpPr>
            <a:spLocks noGrp="1"/>
          </p:cNvSpPr>
          <p:nvPr>
            <p:ph idx="1"/>
          </p:nvPr>
        </p:nvSpPr>
        <p:spPr>
          <a:xfrm>
            <a:off x="457200" y="1371560"/>
            <a:ext cx="8229600" cy="4937760"/>
          </a:xfrm>
        </p:spPr>
        <p:txBody>
          <a:bodyPr/>
          <a:lstStyle/>
          <a:p>
            <a:r>
              <a:rPr lang="en-IN" dirty="0"/>
              <a:t>Providing a simple web application for Pet Lovers</a:t>
            </a:r>
            <a:endParaRPr lang="mr-IN" dirty="0"/>
          </a:p>
          <a:p>
            <a:r>
              <a:rPr lang="en-IN" dirty="0"/>
              <a:t>Buy and Sell a pet.</a:t>
            </a:r>
            <a:endParaRPr lang="mr-IN" dirty="0"/>
          </a:p>
          <a:p>
            <a:r>
              <a:rPr lang="en-IN" dirty="0"/>
              <a:t>Can search Pet caretaker.</a:t>
            </a:r>
            <a:endParaRPr lang="mr-IN" dirty="0"/>
          </a:p>
          <a:p>
            <a:r>
              <a:rPr lang="en-IN" dirty="0"/>
              <a:t>Can search pet Trainer .</a:t>
            </a:r>
            <a:endParaRPr lang="mr-IN" dirty="0"/>
          </a:p>
          <a:p>
            <a:r>
              <a:rPr lang="en-IN" dirty="0"/>
              <a:t>Can search Animal shelter.</a:t>
            </a:r>
            <a:endParaRPr lang="mr-IN" dirty="0"/>
          </a:p>
          <a:p>
            <a:r>
              <a:rPr lang="en-IN" dirty="0"/>
              <a:t>Make easy contact to </a:t>
            </a:r>
            <a:r>
              <a:rPr lang="en-US" sz="1800" dirty="0">
                <a:effectLst/>
                <a:ea typeface="Calibri" panose="020F0502020204030204" pitchFamily="34" charset="0"/>
                <a:cs typeface="Times New Roman" panose="02020603050405020304" pitchFamily="18" charset="0"/>
              </a:rPr>
              <a:t>Pet veterinary</a:t>
            </a:r>
            <a:endParaRPr lang="en-IN" sz="1800" dirty="0">
              <a:effectLst/>
              <a:ea typeface="Calibri" panose="020F0502020204030204" pitchFamily="34" charset="0"/>
              <a:cs typeface="Times New Roman" panose="02020603050405020304" pitchFamily="18" charset="0"/>
            </a:endParaRPr>
          </a:p>
          <a:p>
            <a:pPr marL="0" indent="0">
              <a:buNone/>
            </a:pPr>
            <a:r>
              <a:rPr lang="en-IN" dirty="0"/>
              <a:t> </a:t>
            </a:r>
          </a:p>
        </p:txBody>
      </p:sp>
      <p:pic>
        <p:nvPicPr>
          <p:cNvPr id="5" name="Picture 4">
            <a:extLst>
              <a:ext uri="{FF2B5EF4-FFF2-40B4-BE49-F238E27FC236}">
                <a16:creationId xmlns:a16="http://schemas.microsoft.com/office/drawing/2014/main" id="{6D0230ED-566F-403F-A67A-2D57AFE011E8}"/>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11760" y="3658009"/>
            <a:ext cx="4608512" cy="25899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Problem Statement</a:t>
            </a:r>
            <a:endParaRPr lang="en-IN" dirty="0"/>
          </a:p>
        </p:txBody>
      </p:sp>
      <p:sp>
        <p:nvSpPr>
          <p:cNvPr id="3" name="Content Placeholder 2"/>
          <p:cNvSpPr>
            <a:spLocks noGrp="1"/>
          </p:cNvSpPr>
          <p:nvPr>
            <p:ph idx="1"/>
          </p:nvPr>
        </p:nvSpPr>
        <p:spPr>
          <a:xfrm>
            <a:off x="467544" y="1268760"/>
            <a:ext cx="8229600" cy="4937760"/>
          </a:xfrm>
        </p:spPr>
        <p:txBody>
          <a:bodyPr/>
          <a:lstStyle/>
          <a:p>
            <a:pPr algn="just">
              <a:lnSpc>
                <a:spcPct val="150000"/>
              </a:lnSpc>
            </a:pPr>
            <a:r>
              <a:rPr lang="en-IN" dirty="0">
                <a:latin typeface="+mj-lt"/>
                <a:cs typeface="Times New Roman" panose="02020603050405020304" pitchFamily="18" charset="0"/>
              </a:rPr>
              <a:t>With the growing society there so many abounded Animals are there On one is looking for them and there is no platform for Pet lovers</a:t>
            </a:r>
            <a:r>
              <a:rPr lang="mr-IN" dirty="0">
                <a:latin typeface="+mj-lt"/>
              </a:rPr>
              <a:t>.</a:t>
            </a:r>
            <a:endParaRPr lang="en-US" dirty="0">
              <a:latin typeface="+mj-lt"/>
              <a:cs typeface="Times New Roman" panose="02020603050405020304" pitchFamily="18" charset="0"/>
            </a:endParaRPr>
          </a:p>
          <a:p>
            <a:pPr algn="just">
              <a:lnSpc>
                <a:spcPct val="150000"/>
              </a:lnSpc>
            </a:pPr>
            <a:r>
              <a:rPr lang="en-IN" dirty="0">
                <a:latin typeface="+mj-lt"/>
                <a:cs typeface="Times New Roman" panose="02020603050405020304" pitchFamily="18" charset="0"/>
              </a:rPr>
              <a:t>it is necessary to develop a application that gives all in one services in single platform so those who needs the pet care ,animal shelter,</a:t>
            </a:r>
            <a:r>
              <a:rPr lang="en-US" sz="1800" dirty="0">
                <a:effectLst/>
                <a:latin typeface="+mj-lt"/>
                <a:ea typeface="Calibri" panose="020F0502020204030204" pitchFamily="34" charset="0"/>
                <a:cs typeface="Times New Roman" panose="02020603050405020304" pitchFamily="18" charset="0"/>
              </a:rPr>
              <a:t>Pet veterinary, and platform for Pet Lovers who want to buy and sell there pets</a:t>
            </a:r>
            <a:endParaRPr lang="en-IN" sz="1800" dirty="0">
              <a:effectLst/>
              <a:latin typeface="+mj-lt"/>
              <a:ea typeface="Calibri" panose="020F0502020204030204" pitchFamily="34" charset="0"/>
              <a:cs typeface="Times New Roman" panose="02020603050405020304" pitchFamily="18" charset="0"/>
            </a:endParaRPr>
          </a:p>
          <a:p>
            <a:pPr marL="0" indent="0" algn="just">
              <a:lnSpc>
                <a:spcPct val="150000"/>
              </a:lnSpc>
              <a:buNone/>
            </a:pPr>
            <a:r>
              <a:rPr lang="mr-IN" dirty="0">
                <a:latin typeface="+mj-lt"/>
              </a:rPr>
              <a:t> </a:t>
            </a:r>
            <a:endParaRPr lang="en-IN" dirty="0">
              <a:latin typeface="+mj-lt"/>
              <a:cs typeface="Times New Roman" panose="02020603050405020304" pitchFamily="18" charset="0"/>
            </a:endParaRPr>
          </a:p>
          <a:p>
            <a:endParaRPr lang="en-IN" dirty="0">
              <a:latin typeface="+mj-lt"/>
            </a:endParaRPr>
          </a:p>
          <a:p>
            <a:endParaRPr lang="en-IN" dirty="0">
              <a:latin typeface="+mj-lt"/>
            </a:endParaRPr>
          </a:p>
        </p:txBody>
      </p:sp>
      <p:pic>
        <p:nvPicPr>
          <p:cNvPr id="7" name="Picture 6">
            <a:extLst>
              <a:ext uri="{FF2B5EF4-FFF2-40B4-BE49-F238E27FC236}">
                <a16:creationId xmlns:a16="http://schemas.microsoft.com/office/drawing/2014/main" id="{77F24977-A005-491C-842C-955FDF553D9D}"/>
              </a:ext>
            </a:extLst>
          </p:cNvPr>
          <p:cNvPicPr>
            <a:picLocks noChangeAspect="1"/>
          </p:cNvPicPr>
          <p:nvPr/>
        </p:nvPicPr>
        <p:blipFill>
          <a:blip r:embed="rId2">
            <a:clrChange>
              <a:clrFrom>
                <a:srgbClr val="F4F2F7"/>
              </a:clrFrom>
              <a:clrTo>
                <a:srgbClr val="F4F2F7">
                  <a:alpha val="0"/>
                </a:srgbClr>
              </a:clrTo>
            </a:clrChange>
            <a:extLst>
              <a:ext uri="{28A0092B-C50C-407E-A947-70E740481C1C}">
                <a14:useLocalDpi xmlns:a14="http://schemas.microsoft.com/office/drawing/2010/main" val="0"/>
              </a:ext>
            </a:extLst>
          </a:blip>
          <a:stretch>
            <a:fillRect/>
          </a:stretch>
        </p:blipFill>
        <p:spPr>
          <a:xfrm>
            <a:off x="2339752" y="3861048"/>
            <a:ext cx="4968552" cy="2793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a:t>
            </a:r>
            <a:r>
              <a:rPr lang="mr-IN" dirty="0"/>
              <a:t>dvantages</a:t>
            </a:r>
            <a:r>
              <a:rPr lang="en-IN" dirty="0"/>
              <a:t> O</a:t>
            </a:r>
            <a:r>
              <a:rPr lang="mr-IN" dirty="0"/>
              <a:t>f</a:t>
            </a:r>
            <a:r>
              <a:rPr lang="en-IN" dirty="0"/>
              <a:t> </a:t>
            </a:r>
            <a:r>
              <a:rPr lang="mr-IN" dirty="0"/>
              <a:t>Systems</a:t>
            </a:r>
            <a:endParaRPr lang="en-IN" dirty="0"/>
          </a:p>
        </p:txBody>
      </p:sp>
      <p:sp>
        <p:nvSpPr>
          <p:cNvPr id="3" name="Content Placeholder 2"/>
          <p:cNvSpPr>
            <a:spLocks noGrp="1"/>
          </p:cNvSpPr>
          <p:nvPr>
            <p:ph idx="1"/>
          </p:nvPr>
        </p:nvSpPr>
        <p:spPr>
          <a:xfrm>
            <a:off x="1403649" y="1772816"/>
            <a:ext cx="7130752" cy="4138406"/>
          </a:xfrm>
        </p:spPr>
        <p:txBody>
          <a:bodyPr>
            <a:normAutofit/>
          </a:bodyPr>
          <a:lstStyle/>
          <a:p>
            <a:r>
              <a:rPr lang="en-IN" dirty="0"/>
              <a:t>All pets related thing are available in single platform .</a:t>
            </a:r>
            <a:endParaRPr lang="mr-IN" dirty="0"/>
          </a:p>
          <a:p>
            <a:endParaRPr lang="mr-IN" dirty="0"/>
          </a:p>
          <a:p>
            <a:r>
              <a:rPr lang="en-IN" dirty="0"/>
              <a:t>The Pet Lovers can Sell and Buy The Pet from our application  .</a:t>
            </a:r>
          </a:p>
          <a:p>
            <a:r>
              <a:rPr lang="en-IN" dirty="0"/>
              <a:t>Provides various services(</a:t>
            </a:r>
            <a:r>
              <a:rPr lang="en-IN" dirty="0" err="1"/>
              <a:t>veterinary,pet</a:t>
            </a:r>
            <a:r>
              <a:rPr lang="en-IN" dirty="0"/>
              <a:t> </a:t>
            </a:r>
            <a:r>
              <a:rPr lang="en-IN" dirty="0" err="1"/>
              <a:t>caretaker,trainer</a:t>
            </a:r>
            <a:r>
              <a:rPr lang="en-IN" dirty="0"/>
              <a:t>) one pet can get</a:t>
            </a:r>
          </a:p>
          <a:p>
            <a:r>
              <a:rPr lang="en-IN" dirty="0"/>
              <a:t>Street &amp; abandoned animals will get help &amp; support from animal shelter</a:t>
            </a:r>
          </a:p>
          <a:p>
            <a:endParaRPr lang="en-IN" dirty="0"/>
          </a:p>
          <a:p>
            <a:endParaRPr lang="mr-IN" dirty="0"/>
          </a:p>
          <a:p>
            <a:endParaRPr lang="mr-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Applications</a:t>
            </a:r>
            <a:endParaRPr lang="en-IN" dirty="0"/>
          </a:p>
        </p:txBody>
      </p:sp>
      <p:sp>
        <p:nvSpPr>
          <p:cNvPr id="3" name="Content Placeholder 2"/>
          <p:cNvSpPr>
            <a:spLocks noGrp="1"/>
          </p:cNvSpPr>
          <p:nvPr>
            <p:ph idx="1"/>
          </p:nvPr>
        </p:nvSpPr>
        <p:spPr>
          <a:xfrm>
            <a:off x="457200" y="1443568"/>
            <a:ext cx="8229600" cy="4937760"/>
          </a:xfrm>
        </p:spPr>
        <p:txBody>
          <a:bodyPr/>
          <a:lstStyle/>
          <a:p>
            <a:pPr>
              <a:lnSpc>
                <a:spcPct val="150000"/>
              </a:lnSpc>
            </a:pPr>
            <a:r>
              <a:rPr lang="en-IN" dirty="0"/>
              <a:t>Buy and selling a pet  .</a:t>
            </a:r>
            <a:endParaRPr lang="en-US" dirty="0"/>
          </a:p>
          <a:p>
            <a:pPr>
              <a:lnSpc>
                <a:spcPct val="150000"/>
              </a:lnSpc>
              <a:spcAft>
                <a:spcPts val="800"/>
              </a:spcAft>
            </a:pPr>
            <a:r>
              <a:rPr lang="en-IN" dirty="0"/>
              <a:t>Having different service for pets like </a:t>
            </a:r>
            <a:r>
              <a:rPr lang="en-US" sz="1800" dirty="0">
                <a:effectLst/>
                <a:ea typeface="Calibri" panose="020F0502020204030204" pitchFamily="34" charset="0"/>
                <a:cs typeface="Times New Roman" panose="02020603050405020304" pitchFamily="18" charset="0"/>
              </a:rPr>
              <a:t>Pet care, Pet veterinary, Pet trainer</a:t>
            </a:r>
            <a:r>
              <a:rPr lang="en-IN" dirty="0">
                <a:ea typeface="Calibri" panose="020F0502020204030204" pitchFamily="34" charset="0"/>
                <a:cs typeface="Times New Roman" panose="02020603050405020304" pitchFamily="18" charset="0"/>
              </a:rPr>
              <a:t>,</a:t>
            </a:r>
            <a:r>
              <a:rPr lang="en-IN" sz="1800" dirty="0">
                <a:effectLst/>
                <a:ea typeface="Calibri" panose="020F0502020204030204" pitchFamily="34" charset="0"/>
                <a:cs typeface="Times New Roman" panose="02020603050405020304" pitchFamily="18" charset="0"/>
              </a:rPr>
              <a:t> Animal shelter</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Technologies Used:-</a:t>
            </a:r>
          </a:p>
        </p:txBody>
      </p:sp>
      <p:sp>
        <p:nvSpPr>
          <p:cNvPr id="3" name="Content Placeholder 2"/>
          <p:cNvSpPr>
            <a:spLocks noGrp="1"/>
          </p:cNvSpPr>
          <p:nvPr>
            <p:ph idx="1"/>
          </p:nvPr>
        </p:nvSpPr>
        <p:spPr/>
        <p:txBody>
          <a:bodyPr/>
          <a:lstStyle/>
          <a:p>
            <a:pPr marL="0" indent="0">
              <a:buNone/>
            </a:pPr>
            <a:endParaRPr lang="en-IN" dirty="0"/>
          </a:p>
          <a:p>
            <a:r>
              <a:rPr lang="en-IN" dirty="0" err="1"/>
              <a:t>MySQL</a:t>
            </a:r>
            <a:endParaRPr lang="en-IN" dirty="0"/>
          </a:p>
          <a:p>
            <a:endParaRPr lang="en-IN" dirty="0"/>
          </a:p>
          <a:p>
            <a:r>
              <a:rPr lang="en-IN" dirty="0"/>
              <a:t>Hibernate</a:t>
            </a:r>
          </a:p>
          <a:p>
            <a:endParaRPr lang="en-IN" dirty="0"/>
          </a:p>
          <a:p>
            <a:r>
              <a:rPr lang="en-IN" dirty="0" err="1"/>
              <a:t>ReactJs</a:t>
            </a:r>
            <a:endParaRPr lang="en-IN" dirty="0"/>
          </a:p>
          <a:p>
            <a:endParaRPr lang="en-IN"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730</TotalTime>
  <Words>745</Words>
  <Application>Microsoft Office PowerPoint</Application>
  <PresentationFormat>On-screen Show (4:3)</PresentationFormat>
  <Paragraphs>106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Wisp</vt:lpstr>
      <vt:lpstr>Project Name: Happy Pet</vt:lpstr>
      <vt:lpstr>Content</vt:lpstr>
      <vt:lpstr>Abstract</vt:lpstr>
      <vt:lpstr>Introduction</vt:lpstr>
      <vt:lpstr>Objectives</vt:lpstr>
      <vt:lpstr>Problem Statement</vt:lpstr>
      <vt:lpstr>Advantages Of Systems</vt:lpstr>
      <vt:lpstr>Applications</vt:lpstr>
      <vt:lpstr>Technologies Used:-</vt:lpstr>
      <vt:lpstr>MySQL </vt:lpstr>
      <vt:lpstr>PowerPoint Presentation</vt:lpstr>
      <vt:lpstr>Hibernate </vt:lpstr>
      <vt:lpstr>ReactJs</vt:lpstr>
      <vt:lpstr>Use Case Diagram</vt:lpstr>
      <vt:lpstr>Use Case Diagram</vt:lpstr>
      <vt:lpstr>Entity Relationship Diagram  </vt:lpstr>
      <vt:lpstr>PowerPoint Presentation</vt:lpstr>
      <vt:lpstr>Future Scope</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Online Parking System</dc:title>
  <dc:creator>SAHIL KSHIRSAGAR</dc:creator>
  <cp:lastModifiedBy>pranav kolle</cp:lastModifiedBy>
  <cp:revision>43</cp:revision>
  <dcterms:created xsi:type="dcterms:W3CDTF">2021-09-17T18:31:41Z</dcterms:created>
  <dcterms:modified xsi:type="dcterms:W3CDTF">2021-09-26T21:54:04Z</dcterms:modified>
</cp:coreProperties>
</file>