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3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4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5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6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15.xml" ContentType="application/vnd.openxmlformats-officedocument.drawingml.chart+xml"/>
  <Override PartName="/ppt/drawings/drawing7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6.xml" ContentType="application/vnd.openxmlformats-officedocument.drawingml.chart+xml"/>
  <Override PartName="/ppt/drawings/drawing8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drawings/drawing9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18.xml" ContentType="application/vnd.openxmlformats-officedocument.drawingml.chart+xml"/>
  <Override PartName="/ppt/drawings/drawing10.xml" ContentType="application/vnd.openxmlformats-officedocument.drawingml.chartshapes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drawings/drawing11.xml" ContentType="application/vnd.openxmlformats-officedocument.drawingml.chartshapes+xml"/>
  <Override PartName="/ppt/notesSlides/notesSlide21.xml" ContentType="application/vnd.openxmlformats-officedocument.presentationml.notesSlide+xml"/>
  <Override PartName="/ppt/charts/chart20.xml" ContentType="application/vnd.openxmlformats-officedocument.drawingml.chart+xml"/>
  <Override PartName="/ppt/drawings/drawing12.xml" ContentType="application/vnd.openxmlformats-officedocument.drawingml.chartshapes+xml"/>
  <Override PartName="/ppt/notesSlides/notesSlide22.xml" ContentType="application/vnd.openxmlformats-officedocument.presentationml.notesSlide+xml"/>
  <Override PartName="/ppt/charts/chart21.xml" ContentType="application/vnd.openxmlformats-officedocument.drawingml.chart+xml"/>
  <Override PartName="/ppt/drawings/drawing13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22.xml" ContentType="application/vnd.openxmlformats-officedocument.drawingml.chart+xml"/>
  <Override PartName="/ppt/drawings/drawing14.xml" ContentType="application/vnd.openxmlformats-officedocument.drawingml.chartshapes+xml"/>
  <Override PartName="/ppt/notesSlides/notesSlide24.xml" ContentType="application/vnd.openxmlformats-officedocument.presentationml.notesSlide+xml"/>
  <Override PartName="/ppt/charts/chart2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9"/>
  </p:notesMasterIdLst>
  <p:handoutMasterIdLst>
    <p:handoutMasterId r:id="rId30"/>
  </p:handoutMasterIdLst>
  <p:sldIdLst>
    <p:sldId id="361" r:id="rId3"/>
    <p:sldId id="440" r:id="rId4"/>
    <p:sldId id="409" r:id="rId5"/>
    <p:sldId id="410" r:id="rId6"/>
    <p:sldId id="411" r:id="rId7"/>
    <p:sldId id="412" r:id="rId8"/>
    <p:sldId id="415" r:id="rId9"/>
    <p:sldId id="416" r:id="rId10"/>
    <p:sldId id="417" r:id="rId11"/>
    <p:sldId id="418" r:id="rId12"/>
    <p:sldId id="419" r:id="rId13"/>
    <p:sldId id="432" r:id="rId14"/>
    <p:sldId id="433" r:id="rId15"/>
    <p:sldId id="441" r:id="rId16"/>
    <p:sldId id="442" r:id="rId17"/>
    <p:sldId id="414" r:id="rId18"/>
    <p:sldId id="428" r:id="rId19"/>
    <p:sldId id="436" r:id="rId20"/>
    <p:sldId id="434" r:id="rId21"/>
    <p:sldId id="437" r:id="rId22"/>
    <p:sldId id="435" r:id="rId23"/>
    <p:sldId id="424" r:id="rId24"/>
    <p:sldId id="425" r:id="rId25"/>
    <p:sldId id="438" r:id="rId26"/>
    <p:sldId id="439" r:id="rId27"/>
    <p:sldId id="430" r:id="rId28"/>
  </p:sldIdLst>
  <p:sldSz cx="12192000" cy="6858000"/>
  <p:notesSz cx="10020300" cy="1444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9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6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4.xml"/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193781215600867E-2"/>
          <c:y val="4.7019261705879715E-2"/>
          <c:w val="0.94580621878439908"/>
          <c:h val="0.864157526910185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423</c:v>
                </c:pt>
                <c:pt idx="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2-4D24-93BF-1ACB37AC49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14"/>
              <c:layout>
                <c:manualLayout>
                  <c:x val="-1.0653717115456597E-3"/>
                  <c:y val="-1.45368963789867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9FD-408F-8D48-99A5E54DAD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3-B462-4D24-93BF-1ACB37AC4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149984"/>
        <c:axId val="2571488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8F8-4999-89C9-B9E6D95080F7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F8-4999-89C9-B9E6D95080F7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F8-4999-89C9-B9E6D95080F7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8F8-4999-89C9-B9E6D95080F7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99FD-408F-8D48-99A5E54DAD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61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62-4D24-93BF-1ACB37AC49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1">
                  <c:v>339</c:v>
                </c:pt>
                <c:pt idx="2">
                  <c:v>94</c:v>
                </c:pt>
                <c:pt idx="3">
                  <c:v>94</c:v>
                </c:pt>
                <c:pt idx="4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2-4D24-93BF-1ACB37AC4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7149984"/>
        <c:axId val="257148808"/>
      </c:lineChart>
      <c:catAx>
        <c:axId val="25714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48808"/>
        <c:crosses val="autoZero"/>
        <c:auto val="1"/>
        <c:lblAlgn val="ctr"/>
        <c:lblOffset val="100"/>
        <c:noMultiLvlLbl val="0"/>
      </c:catAx>
      <c:valAx>
        <c:axId val="257148808"/>
        <c:scaling>
          <c:orientation val="minMax"/>
          <c:max val="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49984"/>
        <c:crosses val="autoZero"/>
        <c:crossBetween val="between"/>
        <c:majorUnit val="1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37228151527465E-2"/>
          <c:y val="4.6343132053638866E-2"/>
          <c:w val="0.95876273265998491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7-4AEE-BEB8-4E8CBCE6D62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7154296"/>
        <c:axId val="2571546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E7-4AEE-BEB8-4E8CBCE6D6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E7-4AEE-BEB8-4E8CBCE6D6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E7-4AEE-BEB8-4E8CBCE6D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7154296"/>
        <c:axId val="257154688"/>
      </c:lineChart>
      <c:catAx>
        <c:axId val="25715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54688"/>
        <c:crosses val="autoZero"/>
        <c:auto val="1"/>
        <c:lblAlgn val="ctr"/>
        <c:lblOffset val="100"/>
        <c:noMultiLvlLbl val="0"/>
      </c:catAx>
      <c:valAx>
        <c:axId val="257154688"/>
        <c:scaling>
          <c:orientation val="minMax"/>
          <c:max val="3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54296"/>
        <c:crosses val="autoZero"/>
        <c:crossBetween val="between"/>
        <c:majorUnit val="5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37228151527465E-2"/>
          <c:y val="4.6343132053638866E-2"/>
          <c:w val="0.95876273265998491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E-46B0-9F47-551F450210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10933544"/>
        <c:axId val="3109339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BE-46B0-9F47-551F450210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BE-46B0-9F47-551F450210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BE-46B0-9F47-551F4502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933544"/>
        <c:axId val="310933936"/>
      </c:lineChart>
      <c:catAx>
        <c:axId val="31093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33936"/>
        <c:crosses val="autoZero"/>
        <c:auto val="1"/>
        <c:lblAlgn val="ctr"/>
        <c:lblOffset val="100"/>
        <c:noMultiLvlLbl val="0"/>
      </c:catAx>
      <c:valAx>
        <c:axId val="310933936"/>
        <c:scaling>
          <c:orientation val="minMax"/>
          <c:max val="3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933544"/>
        <c:crosses val="autoZero"/>
        <c:crossBetween val="between"/>
        <c:majorUnit val="5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37267340015142E-2"/>
          <c:y val="4.6343198025568237E-2"/>
          <c:w val="0.95876273265998491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4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30-409E-9B6C-31D55408FF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9826736"/>
        <c:axId val="3093491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4"/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30-409E-9B6C-31D55408FF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30-409E-9B6C-31D55408FF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30-409E-9B6C-31D55408F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826736"/>
        <c:axId val="309349120"/>
      </c:lineChart>
      <c:catAx>
        <c:axId val="16982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349120"/>
        <c:crosses val="autoZero"/>
        <c:auto val="1"/>
        <c:lblAlgn val="ctr"/>
        <c:lblOffset val="100"/>
        <c:noMultiLvlLbl val="0"/>
      </c:catAx>
      <c:valAx>
        <c:axId val="309349120"/>
        <c:scaling>
          <c:orientation val="minMax"/>
          <c:max val="3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26736"/>
        <c:crosses val="autoZero"/>
        <c:crossBetween val="between"/>
        <c:majorUnit val="5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70807523235588E-2"/>
          <c:y val="4.6343198025568237E-2"/>
          <c:w val="0.9543291924767644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30-409E-9B6C-31D55408FF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9826736"/>
        <c:axId val="3093491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30-409E-9B6C-31D55408FF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30-409E-9B6C-31D55408FF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30-409E-9B6C-31D55408F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826736"/>
        <c:axId val="309349120"/>
      </c:lineChart>
      <c:catAx>
        <c:axId val="16982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349120"/>
        <c:crosses val="autoZero"/>
        <c:auto val="1"/>
        <c:lblAlgn val="ctr"/>
        <c:lblOffset val="100"/>
        <c:noMultiLvlLbl val="0"/>
      </c:catAx>
      <c:valAx>
        <c:axId val="309349120"/>
        <c:scaling>
          <c:orientation val="minMax"/>
          <c:max val="3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26736"/>
        <c:crosses val="autoZero"/>
        <c:crossBetween val="between"/>
        <c:majorUnit val="5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70807523235588E-2"/>
          <c:y val="4.6343198025568237E-2"/>
          <c:w val="0.9543291924767644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30-409E-9B6C-31D55408FF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9826736"/>
        <c:axId val="3093491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30-409E-9B6C-31D55408FF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30-409E-9B6C-31D55408FF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BM-2023</c:v>
                </c:pt>
                <c:pt idx="1">
                  <c:v>Jan-24</c:v>
                </c:pt>
                <c:pt idx="2">
                  <c:v>Feb-24</c:v>
                </c:pt>
                <c:pt idx="3">
                  <c:v>Mar-24</c:v>
                </c:pt>
                <c:pt idx="4">
                  <c:v>Apr-24</c:v>
                </c:pt>
                <c:pt idx="5">
                  <c:v>May-24</c:v>
                </c:pt>
                <c:pt idx="6">
                  <c:v>Jun-24</c:v>
                </c:pt>
                <c:pt idx="7">
                  <c:v>Jul-24</c:v>
                </c:pt>
                <c:pt idx="8">
                  <c:v>Aug-24</c:v>
                </c:pt>
                <c:pt idx="9">
                  <c:v>Sep-24</c:v>
                </c:pt>
                <c:pt idx="10">
                  <c:v>Oct-24</c:v>
                </c:pt>
                <c:pt idx="11">
                  <c:v>Nov-24</c:v>
                </c:pt>
                <c:pt idx="12">
                  <c:v>Dec-24</c:v>
                </c:pt>
                <c:pt idx="13">
                  <c:v>CUMM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30-409E-9B6C-31D55408F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826736"/>
        <c:axId val="309349120"/>
      </c:lineChart>
      <c:catAx>
        <c:axId val="16982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349120"/>
        <c:crosses val="autoZero"/>
        <c:auto val="1"/>
        <c:lblAlgn val="ctr"/>
        <c:lblOffset val="100"/>
        <c:noMultiLvlLbl val="0"/>
      </c:catAx>
      <c:valAx>
        <c:axId val="309349120"/>
        <c:scaling>
          <c:orientation val="minMax"/>
          <c:max val="3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26736"/>
        <c:crosses val="autoZero"/>
        <c:crossBetween val="between"/>
        <c:majorUnit val="5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INWARD</a:t>
            </a:r>
            <a:r>
              <a:rPr lang="en-US" baseline="0" dirty="0" smtClean="0"/>
              <a:t> REJ</a:t>
            </a:r>
            <a:endParaRPr lang="en-US" dirty="0"/>
          </a:p>
        </c:rich>
      </c:tx>
      <c:layout>
        <c:manualLayout>
          <c:xMode val="edge"/>
          <c:yMode val="edge"/>
          <c:x val="0.45568774822858032"/>
          <c:y val="4.5090864817304136E-4"/>
        </c:manualLayout>
      </c:layout>
      <c:overlay val="0"/>
      <c:spPr>
        <a:solidFill>
          <a:srgbClr val="FFFF00"/>
        </a:solidFill>
      </c:spPr>
    </c:title>
    <c:autoTitleDeleted val="0"/>
    <c:plotArea>
      <c:layout>
        <c:manualLayout>
          <c:layoutTarget val="inner"/>
          <c:xMode val="edge"/>
          <c:yMode val="edge"/>
          <c:x val="8.6903172507581616E-2"/>
          <c:y val="9.880041194689837E-2"/>
          <c:w val="0.89064599009520073"/>
          <c:h val="0.654845519310101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3745</c:v>
                </c:pt>
                <c:pt idx="1">
                  <c:v>4723</c:v>
                </c:pt>
                <c:pt idx="2">
                  <c:v>3121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8D-4878-B3C1-FCAFB1A6A6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B050"/>
            </a:solidFill>
            <a:ln>
              <a:noFill/>
              <a:prstDash val="sysDot"/>
            </a:ln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16-44BD-AE88-9F08F2EB098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8D-4878-B3C1-FCAFB1A6A6B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8D-4878-B3C1-FCAFB1A6A6B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8D-4878-B3C1-FCAFB1A6A6B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98D-4878-B3C1-FCAFB1A6A6B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98D-4878-B3C1-FCAFB1A6A6B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98D-4878-B3C1-FCAFB1A6A6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9-F98D-4878-B3C1-FCAFB1A6A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5583384"/>
        <c:axId val="3055837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Current PPM</c:v>
                </c:pt>
              </c:strCache>
            </c:strRef>
          </c:tx>
          <c:spPr>
            <a:ln w="12628">
              <a:solidFill>
                <a:srgbClr val="009900"/>
              </a:solidFill>
              <a:prstDash val="solid"/>
            </a:ln>
          </c:spPr>
          <c:marker>
            <c:symbol val="triangle"/>
            <c:size val="2"/>
            <c:spPr>
              <a:solidFill>
                <a:srgbClr val="009900"/>
              </a:solidFill>
              <a:ln w="12628">
                <a:solidFill>
                  <a:srgbClr val="009900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chemeClr val="tx1"/>
                </a:solidFill>
                <a:ln w="12628">
                  <a:solidFill>
                    <a:srgbClr val="00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516-44BD-AE88-9F08F2EB09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3" formatCode="0">
                  <c:v>5807</c:v>
                </c:pt>
                <c:pt idx="4" formatCode="0">
                  <c:v>4162</c:v>
                </c:pt>
                <c:pt idx="5" formatCode="0">
                  <c:v>7818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98D-4878-B3C1-FCAFB1A6A6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CMIPL Target</c:v>
                </c:pt>
              </c:strCache>
            </c:strRef>
          </c:tx>
          <c:spPr>
            <a:ln w="28575"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>
                  <c:v>3750</c:v>
                </c:pt>
                <c:pt idx="3" formatCode="0">
                  <c:v>3750</c:v>
                </c:pt>
                <c:pt idx="4" formatCode="0">
                  <c:v>3750</c:v>
                </c:pt>
                <c:pt idx="5" formatCode="0">
                  <c:v>3750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98D-4878-B3C1-FCAFB1A6A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583384"/>
        <c:axId val="305583776"/>
      </c:lineChart>
      <c:catAx>
        <c:axId val="305583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Month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05583776"/>
        <c:crosses val="autoZero"/>
        <c:auto val="1"/>
        <c:lblAlgn val="ctr"/>
        <c:lblOffset val="100"/>
        <c:noMultiLvlLbl val="0"/>
      </c:catAx>
      <c:valAx>
        <c:axId val="3055837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PPM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055833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6629716526686847"/>
          <c:y val="0.89711991834093929"/>
          <c:w val="0.52151449396737104"/>
          <c:h val="0.10288008165906067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</a:t>
            </a:r>
            <a:r>
              <a:rPr lang="en-US" baseline="0" dirty="0" smtClean="0"/>
              <a:t> S &amp; D</a:t>
            </a:r>
            <a:endParaRPr lang="en-US" dirty="0"/>
          </a:p>
        </c:rich>
      </c:tx>
      <c:layout>
        <c:manualLayout>
          <c:xMode val="edge"/>
          <c:yMode val="edge"/>
          <c:x val="0.45568774822858032"/>
          <c:y val="4.5090864817304136E-4"/>
        </c:manualLayout>
      </c:layout>
      <c:overlay val="0"/>
      <c:spPr>
        <a:solidFill>
          <a:srgbClr val="FFFF00"/>
        </a:solidFill>
      </c:spPr>
    </c:title>
    <c:autoTitleDeleted val="0"/>
    <c:plotArea>
      <c:layout>
        <c:manualLayout>
          <c:layoutTarget val="inner"/>
          <c:xMode val="edge"/>
          <c:yMode val="edge"/>
          <c:x val="9.2268217792788265E-2"/>
          <c:y val="9.880041194689837E-2"/>
          <c:w val="0.89064599009520073"/>
          <c:h val="0.654845519310101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1345</c:v>
                </c:pt>
                <c:pt idx="1">
                  <c:v>2278</c:v>
                </c:pt>
                <c:pt idx="2">
                  <c:v>1430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D9-4A5E-A3D5-4A1B8B64E17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B050"/>
            </a:solidFill>
            <a:ln>
              <a:noFill/>
              <a:prstDash val="sysDot"/>
            </a:ln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B46-4985-8EDC-9C2224D53D9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D9-4A5E-A3D5-4A1B8B64E17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D9-4A5E-A3D5-4A1B8B64E17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D9-4A5E-A3D5-4A1B8B64E17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D9-4A5E-A3D5-4A1B8B64E17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D9-4A5E-A3D5-4A1B8B64E17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D9-4A5E-A3D5-4A1B8B64E1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9-CBD9-4A5E-A3D5-4A1B8B64E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014352"/>
        <c:axId val="2140147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Current PPM</c:v>
                </c:pt>
              </c:strCache>
            </c:strRef>
          </c:tx>
          <c:spPr>
            <a:ln w="12628">
              <a:solidFill>
                <a:srgbClr val="009900"/>
              </a:solidFill>
              <a:prstDash val="solid"/>
            </a:ln>
          </c:spPr>
          <c:marker>
            <c:symbol val="triangle"/>
            <c:size val="2"/>
            <c:spPr>
              <a:solidFill>
                <a:srgbClr val="009900"/>
              </a:solidFill>
              <a:ln w="12628">
                <a:solidFill>
                  <a:srgbClr val="009900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chemeClr val="tx1"/>
                </a:solidFill>
                <a:ln w="12628">
                  <a:solidFill>
                    <a:srgbClr val="00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B46-4985-8EDC-9C2224D53D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 i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3" formatCode="0">
                  <c:v>2730</c:v>
                </c:pt>
                <c:pt idx="4" formatCode="0">
                  <c:v>2776</c:v>
                </c:pt>
                <c:pt idx="5" formatCode="0">
                  <c:v>3583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BD9-4A5E-A3D5-4A1B8B64E1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CMIPL Target</c:v>
                </c:pt>
              </c:strCache>
            </c:strRef>
          </c:tx>
          <c:spPr>
            <a:ln w="28575" cmpd="dbl"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 formatCode="0">
                  <c:v>2250</c:v>
                </c:pt>
                <c:pt idx="3" formatCode="0">
                  <c:v>2250</c:v>
                </c:pt>
                <c:pt idx="4" formatCode="0">
                  <c:v>2250</c:v>
                </c:pt>
                <c:pt idx="5" formatCode="0">
                  <c:v>2250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BD9-4A5E-A3D5-4A1B8B64E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14352"/>
        <c:axId val="214014744"/>
      </c:lineChart>
      <c:catAx>
        <c:axId val="214014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Month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14014744"/>
        <c:crosses val="autoZero"/>
        <c:auto val="1"/>
        <c:lblAlgn val="ctr"/>
        <c:lblOffset val="100"/>
        <c:noMultiLvlLbl val="0"/>
      </c:catAx>
      <c:valAx>
        <c:axId val="214014744"/>
        <c:scaling>
          <c:orientation val="minMax"/>
          <c:max val="3600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PPM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1401435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6629716526686847"/>
          <c:y val="0.89711991834093929"/>
          <c:w val="0.52151449396737104"/>
          <c:h val="0.10288008165906067"/>
        </c:manualLayout>
      </c:layout>
      <c:overlay val="0"/>
      <c:txPr>
        <a:bodyPr/>
        <a:lstStyle/>
        <a:p>
          <a:pPr>
            <a:defRPr sz="1400" b="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 smtClean="0"/>
              <a:t>REJECTION</a:t>
            </a:r>
            <a:endParaRPr lang="en-US" sz="1600" dirty="0"/>
          </a:p>
        </c:rich>
      </c:tx>
      <c:layout>
        <c:manualLayout>
          <c:xMode val="edge"/>
          <c:yMode val="edge"/>
          <c:x val="0.472855912457331"/>
          <c:y val="2.73872067895341E-3"/>
        </c:manualLayout>
      </c:layout>
      <c:overlay val="0"/>
      <c:spPr>
        <a:solidFill>
          <a:srgbClr val="FF0000"/>
        </a:solidFill>
      </c:spPr>
    </c:title>
    <c:autoTitleDeleted val="0"/>
    <c:plotArea>
      <c:layout>
        <c:manualLayout>
          <c:layoutTarget val="inner"/>
          <c:xMode val="edge"/>
          <c:yMode val="edge"/>
          <c:x val="8.7976214686513482E-2"/>
          <c:y val="0.10111979752530936"/>
          <c:w val="0.89064599009520073"/>
          <c:h val="0.693738502345107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1345</c:v>
                </c:pt>
                <c:pt idx="1">
                  <c:v>1169</c:v>
                </c:pt>
                <c:pt idx="2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46-4768-AD8D-ABB9A0515C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B050"/>
            </a:solidFill>
            <a:ln>
              <a:noFill/>
              <a:prstDash val="sysDot"/>
            </a:ln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7A-46FB-9980-F0C2D796AB4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46-4768-AD8D-ABB9A0515C0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46-4768-AD8D-ABB9A0515C0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46-4768-AD8D-ABB9A0515C0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46-4768-AD8D-ABB9A0515C0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746-4768-AD8D-ABB9A0515C0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46-4768-AD8D-ABB9A0515C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9-E746-4768-AD8D-ABB9A0515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354360"/>
        <c:axId val="3103547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Current PPM</c:v>
                </c:pt>
              </c:strCache>
            </c:strRef>
          </c:tx>
          <c:spPr>
            <a:ln w="12628">
              <a:solidFill>
                <a:srgbClr val="009900"/>
              </a:solidFill>
              <a:prstDash val="solid"/>
            </a:ln>
          </c:spPr>
          <c:marker>
            <c:symbol val="triangle"/>
            <c:size val="2"/>
            <c:spPr>
              <a:solidFill>
                <a:srgbClr val="009900"/>
              </a:solidFill>
              <a:ln w="12628">
                <a:solidFill>
                  <a:srgbClr val="009900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chemeClr val="tx1"/>
                </a:solidFill>
                <a:ln w="12628">
                  <a:solidFill>
                    <a:srgbClr val="00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97A-46FB-9980-F0C2D796AB4A}"/>
              </c:ext>
            </c:extLst>
          </c:dPt>
          <c:dLbls>
            <c:dLbl>
              <c:idx val="10"/>
              <c:tx>
                <c:rich>
                  <a:bodyPr/>
                  <a:lstStyle/>
                  <a:p>
                    <a:r>
                      <a:rPr lang="en-US" dirty="0" smtClean="0"/>
                      <a:t>330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7A-46FB-9980-F0C2D796AB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3" formatCode="0">
                  <c:v>764</c:v>
                </c:pt>
                <c:pt idx="4" formatCode="0">
                  <c:v>981</c:v>
                </c:pt>
                <c:pt idx="5" formatCode="0">
                  <c:v>2446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746-4768-AD8D-ABB9A0515C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CMIPL Target</c:v>
                </c:pt>
              </c:strCache>
            </c:strRef>
          </c:tx>
          <c:spPr>
            <a:ln w="28575"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 formatCode="0">
                  <c:v>1200</c:v>
                </c:pt>
                <c:pt idx="3" formatCode="0">
                  <c:v>1200</c:v>
                </c:pt>
                <c:pt idx="4" formatCode="0">
                  <c:v>1200</c:v>
                </c:pt>
                <c:pt idx="5" formatCode="0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746-4768-AD8D-ABB9A0515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354360"/>
        <c:axId val="310354752"/>
      </c:lineChart>
      <c:catAx>
        <c:axId val="310354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Month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310354752"/>
        <c:crosses val="autoZero"/>
        <c:auto val="1"/>
        <c:lblAlgn val="ctr"/>
        <c:lblOffset val="100"/>
        <c:noMultiLvlLbl val="0"/>
      </c:catAx>
      <c:valAx>
        <c:axId val="3103547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PPM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103543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6629716526686847"/>
          <c:y val="0.89711991834093929"/>
          <c:w val="0.52151449396737104"/>
          <c:h val="0.1028800816590606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REWORK</a:t>
            </a:r>
            <a:endParaRPr lang="en-US" dirty="0"/>
          </a:p>
        </c:rich>
      </c:tx>
      <c:layout>
        <c:manualLayout>
          <c:xMode val="edge"/>
          <c:yMode val="edge"/>
          <c:x val="0.45568774822858032"/>
          <c:y val="4.5090864817304136E-4"/>
        </c:manualLayout>
      </c:layout>
      <c:overlay val="0"/>
      <c:spPr>
        <a:solidFill>
          <a:srgbClr val="FFFF00"/>
        </a:solidFill>
      </c:spPr>
    </c:title>
    <c:autoTitleDeleted val="0"/>
    <c:plotArea>
      <c:layout>
        <c:manualLayout>
          <c:layoutTarget val="inner"/>
          <c:xMode val="edge"/>
          <c:yMode val="edge"/>
          <c:x val="9.2268217792788265E-2"/>
          <c:y val="9.880041194689837E-2"/>
          <c:w val="0.89064599009520073"/>
          <c:h val="0.654845519310101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18556</c:v>
                </c:pt>
                <c:pt idx="1">
                  <c:v>37969</c:v>
                </c:pt>
                <c:pt idx="2">
                  <c:v>41718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B-4A53-9EAD-2AF858E4F3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B050"/>
            </a:solidFill>
            <a:ln>
              <a:noFill/>
              <a:prstDash val="sysDot"/>
            </a:ln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0D-4ACC-962C-9741BBE609A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1B-4A53-9EAD-2AF858E4F3B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1B-4A53-9EAD-2AF858E4F3B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1B-4A53-9EAD-2AF858E4F3B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1B-4A53-9EAD-2AF858E4F3B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1B-4A53-9EAD-2AF858E4F3B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1B-4A53-9EAD-2AF858E4F3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9-051B-4A53-9EAD-2AF858E4F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1289888"/>
        <c:axId val="3112902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Current PPM</c:v>
                </c:pt>
              </c:strCache>
            </c:strRef>
          </c:tx>
          <c:spPr>
            <a:ln w="12628">
              <a:solidFill>
                <a:srgbClr val="009900"/>
              </a:solidFill>
              <a:prstDash val="solid"/>
            </a:ln>
          </c:spPr>
          <c:marker>
            <c:symbol val="triangle"/>
            <c:size val="2"/>
            <c:spPr>
              <a:solidFill>
                <a:srgbClr val="009900"/>
              </a:solidFill>
              <a:ln w="12628">
                <a:solidFill>
                  <a:srgbClr val="009900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chemeClr val="tx1"/>
                </a:solidFill>
                <a:ln w="12628">
                  <a:solidFill>
                    <a:srgbClr val="00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60D-4ACC-962C-9741BBE609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 i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3" formatCode="0">
                  <c:v>46617</c:v>
                </c:pt>
                <c:pt idx="4" formatCode="0">
                  <c:v>54571</c:v>
                </c:pt>
                <c:pt idx="5" formatCode="0">
                  <c:v>49294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51B-4A53-9EAD-2AF858E4F3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CMIPL Target</c:v>
                </c:pt>
              </c:strCache>
            </c:strRef>
          </c:tx>
          <c:spPr>
            <a:ln w="28575"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 formatCode="0">
                  <c:v>30000</c:v>
                </c:pt>
                <c:pt idx="3" formatCode="0">
                  <c:v>30000</c:v>
                </c:pt>
                <c:pt idx="4" formatCode="0">
                  <c:v>30000</c:v>
                </c:pt>
                <c:pt idx="5" formatCode="0">
                  <c:v>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51B-4A53-9EAD-2AF858E4F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289888"/>
        <c:axId val="311290280"/>
      </c:lineChart>
      <c:catAx>
        <c:axId val="311289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Month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311290280"/>
        <c:crosses val="autoZero"/>
        <c:auto val="1"/>
        <c:lblAlgn val="ctr"/>
        <c:lblOffset val="100"/>
        <c:noMultiLvlLbl val="0"/>
      </c:catAx>
      <c:valAx>
        <c:axId val="3112902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PPM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1.1306051416228324E-2"/>
              <c:y val="0.383122121362156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31128988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6629716526686847"/>
          <c:y val="0.89711991834093929"/>
          <c:w val="0.52151449396737104"/>
          <c:h val="0.1028800816590606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N2</a:t>
            </a:r>
            <a:r>
              <a:rPr lang="en-US" baseline="0" dirty="0" smtClean="0"/>
              <a:t> Absence PPM</a:t>
            </a:r>
            <a:endParaRPr lang="en-US" dirty="0"/>
          </a:p>
        </c:rich>
      </c:tx>
      <c:layout>
        <c:manualLayout>
          <c:xMode val="edge"/>
          <c:yMode val="edge"/>
          <c:x val="0.472855912457331"/>
          <c:y val="2.73872067895341E-3"/>
        </c:manualLayout>
      </c:layout>
      <c:overlay val="0"/>
      <c:spPr>
        <a:solidFill>
          <a:srgbClr val="FF0000"/>
        </a:solidFill>
      </c:spPr>
    </c:title>
    <c:autoTitleDeleted val="0"/>
    <c:plotArea>
      <c:layout>
        <c:manualLayout>
          <c:layoutTarget val="inner"/>
          <c:xMode val="edge"/>
          <c:yMode val="edge"/>
          <c:x val="8.7976214686513482E-2"/>
          <c:y val="0.10111979752530936"/>
          <c:w val="0.89064599009520073"/>
          <c:h val="0.654845519310101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17112</c:v>
                </c:pt>
                <c:pt idx="1">
                  <c:v>18750</c:v>
                </c:pt>
                <c:pt idx="2">
                  <c:v>10054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69-481C-B216-541B569ADA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B050"/>
            </a:solidFill>
            <a:ln>
              <a:noFill/>
              <a:prstDash val="sysDot"/>
            </a:ln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69-481C-B216-541B569ADA7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69-481C-B216-541B569ADA7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69-481C-B216-541B569ADA7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469-481C-B216-541B569ADA7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469-481C-B216-541B569ADA7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469-481C-B216-541B569ADA7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469-481C-B216-541B569AD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8-F469-481C-B216-541B569AD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999520"/>
        <c:axId val="2119999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Current PPM</c:v>
                </c:pt>
              </c:strCache>
            </c:strRef>
          </c:tx>
          <c:spPr>
            <a:ln w="12628">
              <a:solidFill>
                <a:srgbClr val="009900"/>
              </a:solidFill>
              <a:prstDash val="solid"/>
            </a:ln>
          </c:spPr>
          <c:marker>
            <c:symbol val="triangle"/>
            <c:size val="2"/>
            <c:spPr>
              <a:solidFill>
                <a:srgbClr val="009900"/>
              </a:solidFill>
              <a:ln w="12628">
                <a:solidFill>
                  <a:srgbClr val="009900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chemeClr val="tx1"/>
                </a:solidFill>
                <a:ln w="12628">
                  <a:solidFill>
                    <a:srgbClr val="00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F469-481C-B216-541B569ADA79}"/>
              </c:ext>
            </c:extLst>
          </c:dPt>
          <c:dLbls>
            <c:dLbl>
              <c:idx val="10"/>
              <c:tx>
                <c:rich>
                  <a:bodyPr/>
                  <a:lstStyle/>
                  <a:p>
                    <a:r>
                      <a:rPr lang="en-US" dirty="0" smtClean="0"/>
                      <a:t>8602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469-481C-B216-541B569ADA79}"/>
                </c:ext>
              </c:extLst>
            </c:dLbl>
            <c:dLbl>
              <c:idx val="13"/>
              <c:layout>
                <c:manualLayout>
                  <c:x val="-8.7315900794482943E-3"/>
                  <c:y val="-4.0711696281046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469-481C-B216-541B569AD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3" formatCode="0">
                  <c:v>6551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469-481C-B216-541B569ADA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CMIPL Target</c:v>
                </c:pt>
              </c:strCache>
            </c:strRef>
          </c:tx>
          <c:spPr>
            <a:ln w="28575"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 formatCode="0">
                  <c:v>10000</c:v>
                </c:pt>
                <c:pt idx="3" formatCode="0">
                  <c:v>10000</c:v>
                </c:pt>
                <c:pt idx="4" formatCode="0">
                  <c:v>10000</c:v>
                </c:pt>
                <c:pt idx="5" formatCode="0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469-481C-B216-541B569AD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99520"/>
        <c:axId val="211999912"/>
      </c:lineChart>
      <c:catAx>
        <c:axId val="211999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Month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11999912"/>
        <c:crosses val="autoZero"/>
        <c:auto val="1"/>
        <c:lblAlgn val="ctr"/>
        <c:lblOffset val="100"/>
        <c:noMultiLvlLbl val="0"/>
      </c:catAx>
      <c:valAx>
        <c:axId val="2119999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PPM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1199952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6629716526686847"/>
          <c:y val="0.89711991834093929"/>
          <c:w val="0.52151449396737104"/>
          <c:h val="0.10288008165906067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4010605495599E-2"/>
          <c:y val="4.6343123233029269E-2"/>
          <c:w val="0.95025992272450033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58-4375-B643-E84E49071D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10698584"/>
        <c:axId val="3107005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1">
                  <c:v>341</c:v>
                </c:pt>
                <c:pt idx="2">
                  <c:v>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8-4375-B643-E84E49071DF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AVG 2023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8-4375-B643-E84E49071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698584"/>
        <c:axId val="3107005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8-4375-B643-E84E49071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208760"/>
        <c:axId val="465203840"/>
      </c:lineChart>
      <c:catAx>
        <c:axId val="31069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700544"/>
        <c:crosses val="autoZero"/>
        <c:auto val="1"/>
        <c:lblAlgn val="ctr"/>
        <c:lblOffset val="100"/>
        <c:noMultiLvlLbl val="0"/>
      </c:catAx>
      <c:valAx>
        <c:axId val="310700544"/>
        <c:scaling>
          <c:orientation val="minMax"/>
          <c:max val="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698584"/>
        <c:crosses val="autoZero"/>
        <c:crossBetween val="between"/>
        <c:majorUnit val="100"/>
      </c:valAx>
      <c:valAx>
        <c:axId val="46520384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65208760"/>
        <c:crosses val="max"/>
        <c:crossBetween val="between"/>
      </c:valAx>
      <c:catAx>
        <c:axId val="465208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5203840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LAR</a:t>
            </a:r>
            <a:r>
              <a:rPr lang="en-US" baseline="0" dirty="0" smtClean="0"/>
              <a:t> %</a:t>
            </a:r>
            <a:endParaRPr lang="en-US" dirty="0"/>
          </a:p>
        </c:rich>
      </c:tx>
      <c:layout>
        <c:manualLayout>
          <c:xMode val="edge"/>
          <c:yMode val="edge"/>
          <c:x val="0.45568774822858032"/>
          <c:y val="4.5090864817304136E-4"/>
        </c:manualLayout>
      </c:layout>
      <c:overlay val="0"/>
      <c:spPr>
        <a:solidFill>
          <a:srgbClr val="FFFF00"/>
        </a:solidFill>
      </c:spPr>
    </c:title>
    <c:autoTitleDeleted val="0"/>
    <c:plotArea>
      <c:layout>
        <c:manualLayout>
          <c:layoutTarget val="inner"/>
          <c:xMode val="edge"/>
          <c:yMode val="edge"/>
          <c:x val="8.7976214686513482E-2"/>
          <c:y val="0.10111979752530936"/>
          <c:w val="0.89064599009520073"/>
          <c:h val="0.654845519310101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40-4D28-A10B-ECCCAA2863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B050"/>
            </a:solidFill>
            <a:ln>
              <a:noFill/>
              <a:prstDash val="sysDot"/>
            </a:ln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41-4FBB-A6A9-19CC2A9D62D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40-4D28-A10B-ECCCAA28633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240-4D28-A10B-ECCCAA28633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40-4D28-A10B-ECCCAA28633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40-4D28-A10B-ECCCAA28633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40-4D28-A10B-ECCCAA28633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240-4D28-A10B-ECCCAA2863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A-E240-4D28-A10B-ECCCAA286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8137336"/>
        <c:axId val="2481377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Current LAR trend</c:v>
                </c:pt>
              </c:strCache>
            </c:strRef>
          </c:tx>
          <c:spPr>
            <a:ln w="12628">
              <a:solidFill>
                <a:srgbClr val="009900"/>
              </a:solidFill>
              <a:prstDash val="solid"/>
            </a:ln>
          </c:spPr>
          <c:marker>
            <c:symbol val="triangle"/>
            <c:size val="2"/>
            <c:spPr>
              <a:solidFill>
                <a:srgbClr val="009900"/>
              </a:solidFill>
              <a:ln w="12628">
                <a:solidFill>
                  <a:srgbClr val="009900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chemeClr val="tx1"/>
                </a:solidFill>
                <a:ln w="12628">
                  <a:solidFill>
                    <a:srgbClr val="00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641-4FBB-A6A9-19CC2A9D62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 i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3" formatCode="0">
                  <c:v>100</c:v>
                </c:pt>
                <c:pt idx="4" formatCode="0">
                  <c:v>100</c:v>
                </c:pt>
                <c:pt idx="5" formatCode="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240-4D28-A10B-ECCCAA2863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CMIPL Target</c:v>
                </c:pt>
              </c:strCache>
            </c:strRef>
          </c:tx>
          <c:spPr>
            <a:ln w="28575">
              <a:solidFill>
                <a:srgbClr val="FF0000"/>
              </a:solidFill>
              <a:prstDash val="dash"/>
            </a:ln>
          </c:spPr>
          <c:marker>
            <c:symbol val="none"/>
          </c:marker>
          <c:dLbls>
            <c:dLbl>
              <c:idx val="15"/>
              <c:layout>
                <c:manualLayout>
                  <c:x val="-3.3466715169152422E-2"/>
                  <c:y val="-4.761904761904763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641-4FBB-A6A9-19CC2A9D62D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 formatCode="0">
                  <c:v>100</c:v>
                </c:pt>
                <c:pt idx="3" formatCode="0">
                  <c:v>100</c:v>
                </c:pt>
                <c:pt idx="4" formatCode="0">
                  <c:v>100</c:v>
                </c:pt>
                <c:pt idx="5" formatCode="0">
                  <c:v>100</c:v>
                </c:pt>
                <c:pt idx="6" formatCode="0">
                  <c:v>100</c:v>
                </c:pt>
                <c:pt idx="7" formatCode="0">
                  <c:v>100</c:v>
                </c:pt>
                <c:pt idx="8" formatCode="0">
                  <c:v>100</c:v>
                </c:pt>
                <c:pt idx="9" formatCode="0">
                  <c:v>100</c:v>
                </c:pt>
                <c:pt idx="10" formatCode="0">
                  <c:v>100</c:v>
                </c:pt>
                <c:pt idx="11" formatCode="0">
                  <c:v>100</c:v>
                </c:pt>
                <c:pt idx="12" formatCode="0">
                  <c:v>100</c:v>
                </c:pt>
                <c:pt idx="13" formatCode="0">
                  <c:v>100</c:v>
                </c:pt>
                <c:pt idx="14" formatCode="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240-4D28-A10B-ECCCAA286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137336"/>
        <c:axId val="248137728"/>
      </c:lineChart>
      <c:catAx>
        <c:axId val="24813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Month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48137728"/>
        <c:crosses val="autoZero"/>
        <c:auto val="1"/>
        <c:lblAlgn val="ctr"/>
        <c:lblOffset val="100"/>
        <c:noMultiLvlLbl val="0"/>
      </c:catAx>
      <c:valAx>
        <c:axId val="2481377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PPM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481373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6629716526686847"/>
          <c:y val="0.89711991834093929"/>
          <c:w val="0.52151449396737104"/>
          <c:h val="0.1028800816590606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DC</a:t>
            </a:r>
            <a:r>
              <a:rPr lang="en-US" baseline="0" dirty="0" smtClean="0"/>
              <a:t> REJECTION</a:t>
            </a:r>
            <a:endParaRPr lang="en-US" dirty="0"/>
          </a:p>
        </c:rich>
      </c:tx>
      <c:layout>
        <c:manualLayout>
          <c:xMode val="edge"/>
          <c:yMode val="edge"/>
          <c:x val="0.45568774822858032"/>
          <c:y val="4.5090864817304136E-4"/>
        </c:manualLayout>
      </c:layout>
      <c:overlay val="0"/>
      <c:spPr>
        <a:solidFill>
          <a:srgbClr val="FFFF00"/>
        </a:solidFill>
      </c:spPr>
    </c:title>
    <c:autoTitleDeleted val="0"/>
    <c:plotArea>
      <c:layout>
        <c:manualLayout>
          <c:layoutTarget val="inner"/>
          <c:xMode val="edge"/>
          <c:yMode val="edge"/>
          <c:x val="9.2268217792788265E-2"/>
          <c:y val="9.6480973389830235E-2"/>
          <c:w val="0.89064599009520073"/>
          <c:h val="0.654845519310101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124</c:v>
                </c:pt>
                <c:pt idx="1">
                  <c:v>364</c:v>
                </c:pt>
                <c:pt idx="2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79-4445-B64A-FE8B8A7622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B050"/>
            </a:solidFill>
            <a:ln>
              <a:noFill/>
              <a:prstDash val="sysDot"/>
            </a:ln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65-41CD-BD01-2A28EA6C6DD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79-4445-B64A-FE8B8A76224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79-4445-B64A-FE8B8A76224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79-4445-B64A-FE8B8A76224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79-4445-B64A-FE8B8A76224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79-4445-B64A-FE8B8A76224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79-4445-B64A-FE8B8A7622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9-CB79-4445-B64A-FE8B8A762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150768"/>
        <c:axId val="2571519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Current PPM</c:v>
                </c:pt>
              </c:strCache>
            </c:strRef>
          </c:tx>
          <c:spPr>
            <a:ln w="12628">
              <a:solidFill>
                <a:srgbClr val="009900"/>
              </a:solidFill>
              <a:prstDash val="solid"/>
            </a:ln>
          </c:spPr>
          <c:marker>
            <c:symbol val="triangle"/>
            <c:size val="2"/>
            <c:spPr>
              <a:solidFill>
                <a:srgbClr val="009900"/>
              </a:solidFill>
              <a:ln w="12628">
                <a:solidFill>
                  <a:srgbClr val="009900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chemeClr val="tx1"/>
                </a:solidFill>
                <a:ln w="12628">
                  <a:solidFill>
                    <a:srgbClr val="0099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665-41CD-BD01-2A28EA6C6D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 i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3" formatCode="0">
                  <c:v>171</c:v>
                </c:pt>
                <c:pt idx="4" formatCode="0">
                  <c:v>313</c:v>
                </c:pt>
                <c:pt idx="5" formatCode="0">
                  <c:v>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B79-4445-B64A-FE8B8A7622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CMIPL Target</c:v>
                </c:pt>
              </c:strCache>
            </c:strRef>
          </c:tx>
          <c:spPr>
            <a:ln w="28575"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 formatCode="0">
                  <c:v>600</c:v>
                </c:pt>
                <c:pt idx="3" formatCode="0">
                  <c:v>600</c:v>
                </c:pt>
                <c:pt idx="4" formatCode="0">
                  <c:v>600</c:v>
                </c:pt>
                <c:pt idx="5" formatCode="0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B79-4445-B64A-FE8B8A762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7150768"/>
        <c:axId val="257151944"/>
      </c:lineChart>
      <c:catAx>
        <c:axId val="257150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Month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57151944"/>
        <c:crosses val="autoZero"/>
        <c:auto val="1"/>
        <c:lblAlgn val="ctr"/>
        <c:lblOffset val="100"/>
        <c:noMultiLvlLbl val="0"/>
      </c:catAx>
      <c:valAx>
        <c:axId val="257151944"/>
        <c:scaling>
          <c:orientation val="minMax"/>
          <c:max val="700"/>
          <c:min val="100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PPM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571507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6629716526686847"/>
          <c:y val="0.89711991834093929"/>
          <c:w val="0.52151449396737104"/>
          <c:h val="0.1028800816590606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COPQ</a:t>
            </a:r>
            <a:endParaRPr lang="en-US" dirty="0"/>
          </a:p>
        </c:rich>
      </c:tx>
      <c:layout>
        <c:manualLayout>
          <c:xMode val="edge"/>
          <c:yMode val="edge"/>
          <c:x val="0.45461475848762839"/>
          <c:y val="1.2048113556789627E-2"/>
        </c:manualLayout>
      </c:layout>
      <c:overlay val="0"/>
      <c:spPr>
        <a:solidFill>
          <a:srgbClr val="FFFF00"/>
        </a:solidFill>
      </c:spPr>
    </c:title>
    <c:autoTitleDeleted val="0"/>
    <c:plotArea>
      <c:layout>
        <c:manualLayout>
          <c:layoutTarget val="inner"/>
          <c:xMode val="edge"/>
          <c:yMode val="edge"/>
          <c:x val="9.0122199678705606E-2"/>
          <c:y val="0.11271704328930722"/>
          <c:w val="0.89064599009520073"/>
          <c:h val="0.654845519310101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0.91</c:v>
                </c:pt>
                <c:pt idx="1">
                  <c:v>0.81</c:v>
                </c:pt>
                <c:pt idx="2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BB-4BF4-ABFF-FF050D02A8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B050"/>
            </a:solidFill>
            <a:ln>
              <a:noFill/>
              <a:prstDash val="sysDot"/>
            </a:ln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BB-4BF4-ABFF-FF050D02A89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BB-4BF4-ABFF-FF050D02A89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BB-4BF4-ABFF-FF050D02A89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BB-4BF4-ABFF-FF050D02A89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6BB-4BF4-ABFF-FF050D02A89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BB-4BF4-ABFF-FF050D02A89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915-42B3-B2D6-021BA84675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8-76BB-4BF4-ABFF-FF050D02A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796840"/>
        <c:axId val="2117972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Current COPQ ( Rs.)</c:v>
                </c:pt>
              </c:strCache>
            </c:strRef>
          </c:tx>
          <c:spPr>
            <a:ln w="12628">
              <a:solidFill>
                <a:srgbClr val="009900"/>
              </a:solidFill>
              <a:prstDash val="solid"/>
            </a:ln>
          </c:spPr>
          <c:marker>
            <c:symbol val="triangle"/>
            <c:size val="2"/>
            <c:spPr>
              <a:solidFill>
                <a:srgbClr val="009900"/>
              </a:solidFill>
              <a:ln w="12628">
                <a:solidFill>
                  <a:srgbClr val="009900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3" formatCode="0.00">
                  <c:v>0.68</c:v>
                </c:pt>
                <c:pt idx="4" formatCode="0.00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6BB-4BF4-ABFF-FF050D02A8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CMIPL Target                                   ( Rs.)</c:v>
                </c:pt>
              </c:strCache>
            </c:strRef>
          </c:tx>
          <c:spPr>
            <a:ln w="28575">
              <a:solidFill>
                <a:srgbClr val="FF0000"/>
              </a:solidFill>
              <a:prstDash val="dash"/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BM 2021</c:v>
                </c:pt>
                <c:pt idx="1">
                  <c:v>BM 2022</c:v>
                </c:pt>
                <c:pt idx="2">
                  <c:v>BM 2023</c:v>
                </c:pt>
                <c:pt idx="3">
                  <c:v>Jan-24</c:v>
                </c:pt>
                <c:pt idx="4">
                  <c:v>Feb-24</c:v>
                </c:pt>
                <c:pt idx="5">
                  <c:v>Mar-24</c:v>
                </c:pt>
                <c:pt idx="6">
                  <c:v>Apr-24</c:v>
                </c:pt>
                <c:pt idx="7">
                  <c:v>May-24</c:v>
                </c:pt>
                <c:pt idx="8">
                  <c:v>Jun-24</c:v>
                </c:pt>
                <c:pt idx="9">
                  <c:v>Jul-24</c:v>
                </c:pt>
                <c:pt idx="10">
                  <c:v>Aug-24</c:v>
                </c:pt>
                <c:pt idx="11">
                  <c:v>Sep-24</c:v>
                </c:pt>
                <c:pt idx="12">
                  <c:v>Oct-24</c:v>
                </c:pt>
                <c:pt idx="13">
                  <c:v>Nov-24</c:v>
                </c:pt>
                <c:pt idx="14">
                  <c:v>Dec-24</c:v>
                </c:pt>
                <c:pt idx="15">
                  <c:v>Cumm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 formatCode="0.000">
                  <c:v>0.8</c:v>
                </c:pt>
                <c:pt idx="3" formatCode="0.000">
                  <c:v>0.8</c:v>
                </c:pt>
                <c:pt idx="4" formatCode="0.000">
                  <c:v>0.8</c:v>
                </c:pt>
                <c:pt idx="5" formatCode="0.000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6BB-4BF4-ABFF-FF050D02A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96840"/>
        <c:axId val="211797232"/>
      </c:lineChart>
      <c:catAx>
        <c:axId val="211796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Month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51299515354759606"/>
              <c:y val="0.8572705175799745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11797232"/>
        <c:crosses val="autoZero"/>
        <c:auto val="1"/>
        <c:lblAlgn val="ctr"/>
        <c:lblOffset val="100"/>
        <c:noMultiLvlLbl val="0"/>
      </c:catAx>
      <c:valAx>
        <c:axId val="2117972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COPQ</a:t>
                </a:r>
                <a:r>
                  <a:rPr lang="en-US" sz="1400" baseline="0" dirty="0" smtClean="0"/>
                  <a:t> </a:t>
                </a:r>
                <a:r>
                  <a:rPr lang="en-US" sz="1400" baseline="0" dirty="0" err="1" smtClean="0"/>
                  <a:t>Rs</a:t>
                </a:r>
                <a:r>
                  <a:rPr lang="en-US" sz="1400" baseline="0" dirty="0" smtClean="0"/>
                  <a:t>.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2.0936349947625325E-2"/>
              <c:y val="0.3678311770164459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1179684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6629716526686847"/>
          <c:y val="0.89711991834093929"/>
          <c:w val="0.52151449396737104"/>
          <c:h val="0.10288008165906067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baseline="0" dirty="0" smtClean="0"/>
              <a:t>No. of CC</a:t>
            </a:r>
            <a:endParaRPr lang="en-US" sz="1600" dirty="0"/>
          </a:p>
        </c:rich>
      </c:tx>
      <c:layout>
        <c:manualLayout>
          <c:xMode val="edge"/>
          <c:yMode val="edge"/>
          <c:x val="0.43253189055276847"/>
          <c:y val="2.8284196585944093E-2"/>
        </c:manualLayout>
      </c:layout>
      <c:overlay val="0"/>
      <c:spPr>
        <a:solidFill>
          <a:srgbClr val="FFFF00"/>
        </a:solidFill>
      </c:spPr>
    </c:title>
    <c:autoTitleDeleted val="0"/>
    <c:plotArea>
      <c:layout>
        <c:manualLayout>
          <c:layoutTarget val="inner"/>
          <c:xMode val="edge"/>
          <c:yMode val="edge"/>
          <c:x val="4.8274808860372338E-2"/>
          <c:y val="6.7763546757589527E-2"/>
          <c:w val="0.93463938531282098"/>
          <c:h val="0.6989147767047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CC</c:v>
                </c:pt>
              </c:strCache>
            </c:strRef>
          </c:tx>
          <c:spPr>
            <a:ln w="12628">
              <a:solidFill>
                <a:srgbClr val="FF0000"/>
              </a:solidFill>
              <a:prstDash val="solid"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9A8-4036-8E78-2A51DC486E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Sheet1!$A$2:$A$15</c:f>
              <c:strCache>
                <c:ptCount val="14"/>
                <c:pt idx="0">
                  <c:v>SIEL ©</c:v>
                </c:pt>
                <c:pt idx="1">
                  <c:v>SIEL (N)</c:v>
                </c:pt>
                <c:pt idx="2">
                  <c:v>Starion ltd</c:v>
                </c:pt>
                <c:pt idx="3">
                  <c:v>LG Electronics</c:v>
                </c:pt>
                <c:pt idx="4">
                  <c:v>Godrej Mohali</c:v>
                </c:pt>
                <c:pt idx="5">
                  <c:v>Godrej Shirwal</c:v>
                </c:pt>
                <c:pt idx="6">
                  <c:v>Voltas</c:v>
                </c:pt>
                <c:pt idx="7">
                  <c:v>Voltas Beko</c:v>
                </c:pt>
                <c:pt idx="8">
                  <c:v>Panasonic </c:v>
                </c:pt>
                <c:pt idx="9">
                  <c:v>Whirlpool</c:v>
                </c:pt>
                <c:pt idx="10">
                  <c:v>Eco frost Technology</c:v>
                </c:pt>
                <c:pt idx="11">
                  <c:v>CHDK</c:v>
                </c:pt>
                <c:pt idx="12">
                  <c:v>BSH</c:v>
                </c:pt>
                <c:pt idx="13">
                  <c:v>LG Noida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5">
                  <c:v>1</c:v>
                </c:pt>
                <c:pt idx="10">
                  <c:v>1</c:v>
                </c:pt>
                <c:pt idx="1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A8-4036-8E78-2A51DC486E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CMIPL Target</c:v>
                </c:pt>
              </c:strCache>
            </c:strRef>
          </c:tx>
          <c:spPr>
            <a:ln w="12628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SIEL ©</c:v>
                </c:pt>
                <c:pt idx="1">
                  <c:v>SIEL (N)</c:v>
                </c:pt>
                <c:pt idx="2">
                  <c:v>Starion ltd</c:v>
                </c:pt>
                <c:pt idx="3">
                  <c:v>LG Electronics</c:v>
                </c:pt>
                <c:pt idx="4">
                  <c:v>Godrej Mohali</c:v>
                </c:pt>
                <c:pt idx="5">
                  <c:v>Godrej Shirwal</c:v>
                </c:pt>
                <c:pt idx="6">
                  <c:v>Voltas</c:v>
                </c:pt>
                <c:pt idx="7">
                  <c:v>Voltas Beko</c:v>
                </c:pt>
                <c:pt idx="8">
                  <c:v>Panasonic </c:v>
                </c:pt>
                <c:pt idx="9">
                  <c:v>Whirlpool</c:v>
                </c:pt>
                <c:pt idx="10">
                  <c:v>Eco frost Technology</c:v>
                </c:pt>
                <c:pt idx="11">
                  <c:v>CHDK</c:v>
                </c:pt>
                <c:pt idx="12">
                  <c:v>BSH</c:v>
                </c:pt>
                <c:pt idx="13">
                  <c:v>LG Noida</c:v>
                </c:pt>
              </c:strCache>
            </c:strRef>
          </c:cat>
          <c:val>
            <c:numRef>
              <c:f>Sheet1!$C$2:$C$15</c:f>
              <c:numCache>
                <c:formatCode>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A8-4036-8E78-2A51DC486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79264"/>
        <c:axId val="7478872"/>
      </c:lineChart>
      <c:catAx>
        <c:axId val="747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575">
            <a:solidFill>
              <a:srgbClr val="FF0000"/>
            </a:solidFill>
            <a:prstDash val="dash"/>
          </a:ln>
        </c:spPr>
        <c:txPr>
          <a:bodyPr rot="-1020000" vert="horz" anchor="b"/>
          <a:lstStyle/>
          <a:p>
            <a:pPr>
              <a:defRPr sz="1200" b="1"/>
            </a:pPr>
            <a:endParaRPr lang="en-US"/>
          </a:p>
        </c:txPr>
        <c:crossAx val="7478872"/>
        <c:crosses val="autoZero"/>
        <c:auto val="0"/>
        <c:lblAlgn val="ctr"/>
        <c:lblOffset val="100"/>
        <c:noMultiLvlLbl val="0"/>
      </c:catAx>
      <c:valAx>
        <c:axId val="7478872"/>
        <c:scaling>
          <c:orientation val="minMax"/>
          <c:max val="3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</a:t>
                </a:r>
                <a:r>
                  <a:rPr lang="en-US" baseline="0" dirty="0" smtClean="0"/>
                  <a:t> of CC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7479264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tr"/>
      <c:legendEntry>
        <c:idx val="1"/>
        <c:delete val="1"/>
      </c:legendEntry>
      <c:layout>
        <c:manualLayout>
          <c:xMode val="edge"/>
          <c:yMode val="edge"/>
          <c:x val="0.90675882864477697"/>
          <c:y val="9.4977825525193044E-2"/>
          <c:w val="8.7220547494605435E-2"/>
          <c:h val="0.18368517381131874"/>
        </c:manualLayout>
      </c:layout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4865973003789E-2"/>
          <c:y val="4.13816802280082E-2"/>
          <c:w val="0.9619291779572654"/>
          <c:h val="0.86798204796473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5C-4E1F-A347-F8F7B5ED7E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10697016"/>
        <c:axId val="3106962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 w="381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5C-4E1F-A347-F8F7B5ED7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5C-4E1F-A347-F8F7B5ED7E7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5C-4E1F-A347-F8F7B5ED7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697016"/>
        <c:axId val="310696232"/>
      </c:lineChart>
      <c:catAx>
        <c:axId val="31069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696232"/>
        <c:crosses val="autoZero"/>
        <c:auto val="1"/>
        <c:lblAlgn val="ctr"/>
        <c:lblOffset val="100"/>
        <c:noMultiLvlLbl val="0"/>
      </c:catAx>
      <c:valAx>
        <c:axId val="310696232"/>
        <c:scaling>
          <c:orientation val="minMax"/>
          <c:max val="3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697016"/>
        <c:crosses val="autoZero"/>
        <c:crossBetween val="between"/>
        <c:majorUnit val="50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624349481828E-2"/>
          <c:y val="4.4374869245546483E-2"/>
          <c:w val="0.95560090036468515"/>
          <c:h val="0.84922795863632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0-4445-A45D-4DA8B1139A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86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B0-4445-A45D-4DA8B1139A5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215855856"/>
        <c:axId val="2158550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2.3534313013309379E-2"/>
                  <c:y val="-5.09271022800998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B0-4445-A45D-4DA8B1139A51}"/>
                </c:ext>
              </c:extLst>
            </c:dLbl>
            <c:dLbl>
              <c:idx val="6"/>
              <c:layout>
                <c:manualLayout>
                  <c:x val="1.4932710326676006E-3"/>
                  <c:y val="-8.69643839701424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C0-4344-8A24-4DD61CDFFB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EB0-4445-A45D-4DA8B1139A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B0-4445-A45D-4DA8B1139A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EB0-4445-A45D-4DA8B1139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855856"/>
        <c:axId val="215855072"/>
      </c:lineChart>
      <c:catAx>
        <c:axId val="21585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855072"/>
        <c:crosses val="autoZero"/>
        <c:auto val="1"/>
        <c:lblAlgn val="ctr"/>
        <c:lblOffset val="100"/>
        <c:noMultiLvlLbl val="0"/>
      </c:catAx>
      <c:valAx>
        <c:axId val="215855072"/>
        <c:scaling>
          <c:orientation val="minMax"/>
          <c:max val="3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855856"/>
        <c:crosses val="autoZero"/>
        <c:crossBetween val="between"/>
        <c:majorUnit val="50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581384711815782E-2"/>
          <c:y val="5.4203218797376322E-2"/>
          <c:w val="0.95541861528818417"/>
          <c:h val="0.86138183499155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4-4947-81A5-E294AC05FD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9902216"/>
        <c:axId val="2170594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94-4947-81A5-E294AC05FD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94-4947-81A5-E294AC05F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902216"/>
        <c:axId val="217059464"/>
      </c:lineChart>
      <c:catAx>
        <c:axId val="21990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059464"/>
        <c:crosses val="autoZero"/>
        <c:auto val="1"/>
        <c:lblAlgn val="ctr"/>
        <c:lblOffset val="100"/>
        <c:noMultiLvlLbl val="0"/>
      </c:catAx>
      <c:valAx>
        <c:axId val="217059464"/>
        <c:scaling>
          <c:orientation val="minMax"/>
          <c:max val="2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02216"/>
        <c:crosses val="autoZero"/>
        <c:crossBetween val="between"/>
        <c:majorUnit val="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37267340015142E-2"/>
          <c:y val="4.6343198025568237E-2"/>
          <c:w val="0.95876273265998491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DD-42DF-BCA9-49102CCF1D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4395504"/>
        <c:axId val="4443958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DD-42DF-BCA9-49102CCF1D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DD-42DF-BCA9-49102CCF1D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DDD-42DF-BCA9-49102CCF1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395504"/>
        <c:axId val="444395896"/>
      </c:lineChart>
      <c:catAx>
        <c:axId val="44439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395896"/>
        <c:crosses val="autoZero"/>
        <c:auto val="1"/>
        <c:lblAlgn val="ctr"/>
        <c:lblOffset val="100"/>
        <c:noMultiLvlLbl val="0"/>
      </c:catAx>
      <c:valAx>
        <c:axId val="444395896"/>
        <c:scaling>
          <c:orientation val="minMax"/>
          <c:max val="3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395504"/>
        <c:crosses val="autoZero"/>
        <c:crossBetween val="between"/>
        <c:majorUnit val="5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37228151527465E-2"/>
          <c:y val="4.6343132053638866E-2"/>
          <c:w val="0.95876273265998491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BA-49FA-9942-57DBE134F1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4397072"/>
        <c:axId val="4443974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BA-49FA-9942-57DBE134F1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BA-49FA-9942-57DBE134F1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BA-49FA-9942-57DBE134F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397072"/>
        <c:axId val="444397464"/>
      </c:lineChart>
      <c:catAx>
        <c:axId val="44439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397464"/>
        <c:crosses val="autoZero"/>
        <c:auto val="1"/>
        <c:lblAlgn val="ctr"/>
        <c:lblOffset val="100"/>
        <c:noMultiLvlLbl val="0"/>
      </c:catAx>
      <c:valAx>
        <c:axId val="444397464"/>
        <c:scaling>
          <c:orientation val="minMax"/>
          <c:max val="3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397072"/>
        <c:crosses val="autoZero"/>
        <c:crossBetween val="between"/>
        <c:majorUnit val="50"/>
        <c:minorUnit val="4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11953286050965E-2"/>
          <c:y val="4.6343198025568237E-2"/>
          <c:w val="0.96188804671394901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E-48D7-9DA2-E069F468488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4398640"/>
        <c:axId val="4443990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CE-48D7-9DA2-E069F46848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CE-48D7-9DA2-E069F46848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CE-48D7-9DA2-E069F4684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398640"/>
        <c:axId val="444399032"/>
      </c:lineChart>
      <c:catAx>
        <c:axId val="44439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399032"/>
        <c:crosses val="autoZero"/>
        <c:auto val="1"/>
        <c:lblAlgn val="ctr"/>
        <c:lblOffset val="100"/>
        <c:noMultiLvlLbl val="0"/>
      </c:catAx>
      <c:valAx>
        <c:axId val="444399032"/>
        <c:scaling>
          <c:orientation val="minMax"/>
          <c:max val="25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398640"/>
        <c:crosses val="autoZero"/>
        <c:crossBetween val="between"/>
        <c:majorUnit val="3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810009662166436E-2"/>
          <c:y val="5.604125006618093E-2"/>
          <c:w val="0.94918995009523366"/>
          <c:h val="0.8522959087597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7-474F-AF84-15E20ECD0D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4631792"/>
        <c:axId val="1746321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17-474F-AF84-15E20ECD0D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FUTURE TARGET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17-474F-AF84-15E20ECD0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631792"/>
        <c:axId val="17463218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PPM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BM-2022</c:v>
                </c:pt>
                <c:pt idx="1">
                  <c:v>BM-2023</c:v>
                </c:pt>
                <c:pt idx="2">
                  <c:v>Jan-24</c:v>
                </c:pt>
                <c:pt idx="3">
                  <c:v>Feb-24</c:v>
                </c:pt>
                <c:pt idx="4">
                  <c:v>Mar-24</c:v>
                </c:pt>
                <c:pt idx="5">
                  <c:v>Apr-24</c:v>
                </c:pt>
                <c:pt idx="6">
                  <c:v>May-24</c:v>
                </c:pt>
                <c:pt idx="7">
                  <c:v>Jun-24</c:v>
                </c:pt>
                <c:pt idx="8">
                  <c:v>Jul-24</c:v>
                </c:pt>
                <c:pt idx="9">
                  <c:v>Aug-24</c:v>
                </c:pt>
                <c:pt idx="10">
                  <c:v>Sep-24</c:v>
                </c:pt>
                <c:pt idx="11">
                  <c:v>Oct-24</c:v>
                </c:pt>
                <c:pt idx="12">
                  <c:v>Nov-24</c:v>
                </c:pt>
                <c:pt idx="13">
                  <c:v>Dec-24</c:v>
                </c:pt>
                <c:pt idx="14">
                  <c:v>CUMM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17-474F-AF84-15E20ECD0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399704"/>
        <c:axId val="476395768"/>
      </c:lineChart>
      <c:catAx>
        <c:axId val="17463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32184"/>
        <c:crosses val="autoZero"/>
        <c:auto val="1"/>
        <c:lblAlgn val="ctr"/>
        <c:lblOffset val="100"/>
        <c:noMultiLvlLbl val="0"/>
      </c:catAx>
      <c:valAx>
        <c:axId val="174632184"/>
        <c:scaling>
          <c:orientation val="minMax"/>
          <c:max val="3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31792"/>
        <c:crosses val="autoZero"/>
        <c:crossBetween val="between"/>
        <c:majorUnit val="50"/>
        <c:minorUnit val="20"/>
      </c:valAx>
      <c:valAx>
        <c:axId val="47639576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76399704"/>
        <c:crosses val="max"/>
        <c:crossBetween val="between"/>
      </c:valAx>
      <c:catAx>
        <c:axId val="476399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6395768"/>
        <c:crosses val="autoZero"/>
        <c:auto val="1"/>
        <c:lblAlgn val="ctr"/>
        <c:lblOffset val="100"/>
        <c:noMultiLvlLbl val="0"/>
      </c:cat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0.86965</cdr:x>
      <cdr:y>0.55322</cdr:y>
    </cdr:from>
    <cdr:to>
      <cdr:x>0.91717</cdr:x>
      <cdr:y>0.64092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10348891" y="2144578"/>
          <a:ext cx="565521" cy="339968"/>
        </a:xfrm>
        <a:prstGeom xmlns:a="http://schemas.openxmlformats.org/drawingml/2006/main" prst="wedgeRoundRectCallout">
          <a:avLst>
            <a:gd name="adj1" fmla="val -54789"/>
            <a:gd name="adj2" fmla="val 103770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line </a:t>
          </a:r>
          <a:endParaRPr lang="en-US" sz="800" b="1" dirty="0">
            <a:solidFill>
              <a:schemeClr val="tx1"/>
            </a:solidFill>
          </a:endParaRP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0.25906</cdr:x>
      <cdr:y>0.09121</cdr:y>
    </cdr:from>
    <cdr:to>
      <cdr:x>0.25906</cdr:x>
      <cdr:y>0.75544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3066206" y="499421"/>
          <a:ext cx="0" cy="363696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5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0.38434</cdr:x>
      <cdr:y>0.32496</cdr:y>
    </cdr:from>
    <cdr:to>
      <cdr:x>0.46322</cdr:x>
      <cdr:y>0.38705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4549000" y="1779313"/>
          <a:ext cx="933614" cy="339972"/>
        </a:xfrm>
        <a:prstGeom xmlns:a="http://schemas.openxmlformats.org/drawingml/2006/main" prst="wedgeRoundRectCallout">
          <a:avLst>
            <a:gd name="adj1" fmla="val -54501"/>
            <a:gd name="adj2" fmla="val 93979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Apr 23– Mar 24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PPM 30K 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0.25408</cdr:x>
      <cdr:y>0.09344</cdr:y>
    </cdr:from>
    <cdr:to>
      <cdr:x>0.25408</cdr:x>
      <cdr:y>0.75767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3007228" y="518699"/>
          <a:ext cx="0" cy="368722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5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0.25342</cdr:x>
      <cdr:y>0.09255</cdr:y>
    </cdr:from>
    <cdr:to>
      <cdr:x>0.25342</cdr:x>
      <cdr:y>0.75678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2999411" y="506759"/>
          <a:ext cx="0" cy="363696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5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0.25794</cdr:x>
      <cdr:y>0.0879</cdr:y>
    </cdr:from>
    <cdr:to>
      <cdr:x>0.25857</cdr:x>
      <cdr:y>0.75001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3052995" y="481318"/>
          <a:ext cx="7456" cy="362535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5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0.38119</cdr:x>
      <cdr:y>0.10651</cdr:y>
    </cdr:from>
    <cdr:to>
      <cdr:x>0.46007</cdr:x>
      <cdr:y>0.1686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4511723" y="583167"/>
          <a:ext cx="933614" cy="339971"/>
        </a:xfrm>
        <a:prstGeom xmlns:a="http://schemas.openxmlformats.org/drawingml/2006/main" prst="wedgeRoundRectCallout">
          <a:avLst>
            <a:gd name="adj1" fmla="val -54501"/>
            <a:gd name="adj2" fmla="val 93979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Apr 23– Mar 24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PPM 600 </a:t>
          </a:r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0.25373</cdr:x>
      <cdr:y>0.12321</cdr:y>
    </cdr:from>
    <cdr:to>
      <cdr:x>0.25481</cdr:x>
      <cdr:y>0.76723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3003140" y="674632"/>
          <a:ext cx="12783" cy="352630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5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0.32258</cdr:x>
      <cdr:y>0.10632</cdr:y>
    </cdr:from>
    <cdr:to>
      <cdr:x>0.41068</cdr:x>
      <cdr:y>0.18266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3817961" y="582153"/>
          <a:ext cx="1042851" cy="418011"/>
        </a:xfrm>
        <a:prstGeom xmlns:a="http://schemas.openxmlformats.org/drawingml/2006/main" prst="wedgeRoundRectCallout">
          <a:avLst>
            <a:gd name="adj1" fmla="val -56798"/>
            <a:gd name="adj2" fmla="val 118006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Apr 23– Mar 24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COPQ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 </a:t>
          </a:r>
          <a:r>
            <a:rPr lang="en-US" sz="800" b="1" dirty="0" err="1" smtClean="0">
              <a:solidFill>
                <a:schemeClr val="tx1"/>
              </a:solidFill>
            </a:rPr>
            <a:t>Rs</a:t>
          </a:r>
          <a:r>
            <a:rPr lang="en-US" sz="800" b="1" dirty="0" smtClean="0">
              <a:solidFill>
                <a:schemeClr val="tx1"/>
              </a:solidFill>
            </a:rPr>
            <a:t>. 0.80/Pic.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0.86482</cdr:x>
      <cdr:y>0.52358</cdr:y>
    </cdr:from>
    <cdr:to>
      <cdr:x>0.91226</cdr:x>
      <cdr:y>0.61011</cdr:y>
    </cdr:to>
    <cdr:sp macro="" textlink="">
      <cdr:nvSpPr>
        <cdr:cNvPr id="3" name="Rounded Rectangular Callout 2"/>
        <cdr:cNvSpPr/>
      </cdr:nvSpPr>
      <cdr:spPr>
        <a:xfrm xmlns:a="http://schemas.openxmlformats.org/drawingml/2006/main">
          <a:off x="10309247" y="2056941"/>
          <a:ext cx="565521" cy="339968"/>
        </a:xfrm>
        <a:prstGeom xmlns:a="http://schemas.openxmlformats.org/drawingml/2006/main" prst="wedgeRoundRectCallout">
          <a:avLst>
            <a:gd name="adj1" fmla="val -54789"/>
            <a:gd name="adj2" fmla="val 103770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line </a:t>
          </a:r>
          <a:endParaRPr lang="en-US" sz="800" b="1" dirty="0">
            <a:solidFill>
              <a:schemeClr val="tx1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0.86771</cdr:x>
      <cdr:y>0.45708</cdr:y>
    </cdr:from>
    <cdr:to>
      <cdr:x>0.91515</cdr:x>
      <cdr:y>0.54361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10343776" y="1795685"/>
          <a:ext cx="565521" cy="339968"/>
        </a:xfrm>
        <a:prstGeom xmlns:a="http://schemas.openxmlformats.org/drawingml/2006/main" prst="wedgeRoundRectCallout">
          <a:avLst>
            <a:gd name="adj1" fmla="val -54789"/>
            <a:gd name="adj2" fmla="val 103770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line </a:t>
          </a:r>
          <a:endParaRPr lang="en-US" sz="800" b="1" dirty="0">
            <a:solidFill>
              <a:schemeClr val="tx1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0.86822</cdr:x>
      <cdr:y>0.45708</cdr:y>
    </cdr:from>
    <cdr:to>
      <cdr:x>0.91566</cdr:x>
      <cdr:y>0.54361</cdr:y>
    </cdr:to>
    <cdr:sp macro="" textlink="">
      <cdr:nvSpPr>
        <cdr:cNvPr id="6" name="Rounded Rectangular Callout 5"/>
        <cdr:cNvSpPr/>
      </cdr:nvSpPr>
      <cdr:spPr>
        <a:xfrm xmlns:a="http://schemas.openxmlformats.org/drawingml/2006/main">
          <a:off x="10349799" y="1795685"/>
          <a:ext cx="565521" cy="339968"/>
        </a:xfrm>
        <a:prstGeom xmlns:a="http://schemas.openxmlformats.org/drawingml/2006/main" prst="wedgeRoundRectCallout">
          <a:avLst>
            <a:gd name="adj1" fmla="val -54789"/>
            <a:gd name="adj2" fmla="val 103770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line </a:t>
          </a:r>
          <a:endParaRPr lang="en-US" sz="800" b="1" dirty="0">
            <a:solidFill>
              <a:schemeClr val="tx1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0.11481</cdr:x>
      <cdr:y>0.0974</cdr:y>
    </cdr:from>
    <cdr:to>
      <cdr:x>0.11553</cdr:x>
      <cdr:y>0.90329</cdr:y>
    </cdr:to>
    <cdr:cxnSp macro="">
      <cdr:nvCxnSpPr>
        <cdr:cNvPr id="7" name="Straight Connector 6"/>
        <cdr:cNvCxnSpPr/>
      </cdr:nvCxnSpPr>
      <cdr:spPr>
        <a:xfrm xmlns:a="http://schemas.openxmlformats.org/drawingml/2006/main" flipV="1">
          <a:off x="1368574" y="382663"/>
          <a:ext cx="8648" cy="316601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1">
              <a:lumMod val="50000"/>
            </a:schemeClr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0.92899</cdr:x>
      <cdr:y>0.11032</cdr:y>
    </cdr:from>
    <cdr:to>
      <cdr:x>0.93132</cdr:x>
      <cdr:y>0.90329</cdr:y>
    </cdr:to>
    <cdr:cxnSp macro="">
      <cdr:nvCxnSpPr>
        <cdr:cNvPr id="8" name="Straight Connector 7"/>
        <cdr:cNvCxnSpPr/>
      </cdr:nvCxnSpPr>
      <cdr:spPr>
        <a:xfrm xmlns:a="http://schemas.openxmlformats.org/drawingml/2006/main" flipV="1">
          <a:off x="11074195" y="433416"/>
          <a:ext cx="27782" cy="311525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1">
              <a:lumMod val="50000"/>
            </a:schemeClr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0.11481</cdr:x>
      <cdr:y>0.0974</cdr:y>
    </cdr:from>
    <cdr:to>
      <cdr:x>0.11553</cdr:x>
      <cdr:y>0.90329</cdr:y>
    </cdr:to>
    <cdr:cxnSp macro="">
      <cdr:nvCxnSpPr>
        <cdr:cNvPr id="7" name="Straight Connector 6"/>
        <cdr:cNvCxnSpPr/>
      </cdr:nvCxnSpPr>
      <cdr:spPr>
        <a:xfrm xmlns:a="http://schemas.openxmlformats.org/drawingml/2006/main" flipV="1">
          <a:off x="1368574" y="382663"/>
          <a:ext cx="8648" cy="316601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1">
              <a:lumMod val="50000"/>
            </a:schemeClr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0.92899</cdr:x>
      <cdr:y>0.11032</cdr:y>
    </cdr:from>
    <cdr:to>
      <cdr:x>0.93132</cdr:x>
      <cdr:y>0.90329</cdr:y>
    </cdr:to>
    <cdr:cxnSp macro="">
      <cdr:nvCxnSpPr>
        <cdr:cNvPr id="8" name="Straight Connector 7"/>
        <cdr:cNvCxnSpPr/>
      </cdr:nvCxnSpPr>
      <cdr:spPr>
        <a:xfrm xmlns:a="http://schemas.openxmlformats.org/drawingml/2006/main" flipV="1">
          <a:off x="11074195" y="433416"/>
          <a:ext cx="27782" cy="3115258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1">
              <a:lumMod val="50000"/>
            </a:schemeClr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0.25242</cdr:x>
      <cdr:y>0.09135</cdr:y>
    </cdr:from>
    <cdr:to>
      <cdr:x>0.25242</cdr:x>
      <cdr:y>0.75558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2987667" y="500159"/>
          <a:ext cx="0" cy="363696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5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0.38549</cdr:x>
      <cdr:y>0.36868</cdr:y>
    </cdr:from>
    <cdr:to>
      <cdr:x>0.46437</cdr:x>
      <cdr:y>0.43078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4562597" y="2018714"/>
          <a:ext cx="933614" cy="340027"/>
        </a:xfrm>
        <a:prstGeom xmlns:a="http://schemas.openxmlformats.org/drawingml/2006/main" prst="wedgeRoundRectCallout">
          <a:avLst>
            <a:gd name="adj1" fmla="val -54501"/>
            <a:gd name="adj2" fmla="val 93979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Apr 23– Mar 24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PPM 3750 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0.25796</cdr:x>
      <cdr:y>0.08862</cdr:y>
    </cdr:from>
    <cdr:to>
      <cdr:x>0.25796</cdr:x>
      <cdr:y>0.75285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3053144" y="485221"/>
          <a:ext cx="0" cy="363696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5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0.38434</cdr:x>
      <cdr:y>0.21771</cdr:y>
    </cdr:from>
    <cdr:to>
      <cdr:x>0.46322</cdr:x>
      <cdr:y>0.27979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4548991" y="1192039"/>
          <a:ext cx="933614" cy="339917"/>
        </a:xfrm>
        <a:prstGeom xmlns:a="http://schemas.openxmlformats.org/drawingml/2006/main" prst="wedgeRoundRectCallout">
          <a:avLst>
            <a:gd name="adj1" fmla="val -54501"/>
            <a:gd name="adj2" fmla="val 93979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Apr 23– Mar 24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PPM 2250 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0.25347</cdr:x>
      <cdr:y>0.12892</cdr:y>
    </cdr:from>
    <cdr:to>
      <cdr:x>0.25347</cdr:x>
      <cdr:y>0.79315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3000032" y="715649"/>
          <a:ext cx="0" cy="368722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5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0.38973</cdr:x>
      <cdr:y>0.40164</cdr:y>
    </cdr:from>
    <cdr:to>
      <cdr:x>0.4686</cdr:x>
      <cdr:y>0.46288</cdr:y>
    </cdr:to>
    <cdr:sp macro="" textlink="">
      <cdr:nvSpPr>
        <cdr:cNvPr id="5" name="Rounded Rectangular Callout 4"/>
        <cdr:cNvSpPr/>
      </cdr:nvSpPr>
      <cdr:spPr>
        <a:xfrm xmlns:a="http://schemas.openxmlformats.org/drawingml/2006/main">
          <a:off x="4612829" y="2229581"/>
          <a:ext cx="933496" cy="339952"/>
        </a:xfrm>
        <a:prstGeom xmlns:a="http://schemas.openxmlformats.org/drawingml/2006/main" prst="wedgeRoundRectCallout">
          <a:avLst>
            <a:gd name="adj1" fmla="val -54502"/>
            <a:gd name="adj2" fmla="val 117034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Apr 23– Mar 24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/>
              </a:solidFill>
            </a:rPr>
            <a:t>Target PPM 1200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724981"/>
          </a:xfrm>
          <a:prstGeom prst="rect">
            <a:avLst/>
          </a:prstGeom>
        </p:spPr>
        <p:txBody>
          <a:bodyPr vert="horz" lIns="139821" tIns="69910" rIns="139821" bIns="69910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851" y="0"/>
            <a:ext cx="4342130" cy="724981"/>
          </a:xfrm>
          <a:prstGeom prst="rect">
            <a:avLst/>
          </a:prstGeom>
        </p:spPr>
        <p:txBody>
          <a:bodyPr vert="horz" lIns="139821" tIns="69910" rIns="139821" bIns="69910" rtlCol="0"/>
          <a:lstStyle>
            <a:lvl1pPr algn="r">
              <a:defRPr sz="1800"/>
            </a:lvl1pPr>
          </a:lstStyle>
          <a:p>
            <a:fld id="{39AE9AB4-E4D7-4B92-BDB8-734A488AC629}" type="datetime1">
              <a:rPr lang="en-US" smtClean="0"/>
              <a:t>02-May-24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724447"/>
            <a:ext cx="4342130" cy="724979"/>
          </a:xfrm>
          <a:prstGeom prst="rect">
            <a:avLst/>
          </a:prstGeom>
        </p:spPr>
        <p:txBody>
          <a:bodyPr vert="horz" lIns="139821" tIns="69910" rIns="139821" bIns="69910" rtlCol="0" anchor="b"/>
          <a:lstStyle>
            <a:lvl1pPr algn="l">
              <a:defRPr sz="1800"/>
            </a:lvl1pPr>
          </a:lstStyle>
          <a:p>
            <a:r>
              <a:rPr lang="en-US"/>
              <a:t>Nirmman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851" y="13724447"/>
            <a:ext cx="4342130" cy="724979"/>
          </a:xfrm>
          <a:prstGeom prst="rect">
            <a:avLst/>
          </a:prstGeom>
        </p:spPr>
        <p:txBody>
          <a:bodyPr vert="horz" lIns="139821" tIns="69910" rIns="139821" bIns="69910" rtlCol="0" anchor="b"/>
          <a:lstStyle>
            <a:lvl1pPr algn="r">
              <a:defRPr sz="1800"/>
            </a:lvl1pPr>
          </a:lstStyle>
          <a:p>
            <a:fld id="{D15B46E9-075E-47F1-8A02-6AF38B97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1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724981"/>
          </a:xfrm>
          <a:prstGeom prst="rect">
            <a:avLst/>
          </a:prstGeom>
        </p:spPr>
        <p:txBody>
          <a:bodyPr vert="horz" lIns="139821" tIns="69910" rIns="139821" bIns="69910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851" y="0"/>
            <a:ext cx="4342130" cy="724981"/>
          </a:xfrm>
          <a:prstGeom prst="rect">
            <a:avLst/>
          </a:prstGeom>
        </p:spPr>
        <p:txBody>
          <a:bodyPr vert="horz" lIns="139821" tIns="69910" rIns="139821" bIns="69910" rtlCol="0"/>
          <a:lstStyle>
            <a:lvl1pPr algn="r">
              <a:defRPr sz="1800"/>
            </a:lvl1pPr>
          </a:lstStyle>
          <a:p>
            <a:fld id="{8C5C6FE2-A55A-4EC1-96BA-66F48C6641CA}" type="datetime1">
              <a:rPr lang="en-US" smtClean="0"/>
              <a:t>02-May-24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1806575"/>
            <a:ext cx="8667750" cy="4876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9821" tIns="69910" rIns="139821" bIns="699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030" y="6953786"/>
            <a:ext cx="8016240" cy="5689461"/>
          </a:xfrm>
          <a:prstGeom prst="rect">
            <a:avLst/>
          </a:prstGeom>
        </p:spPr>
        <p:txBody>
          <a:bodyPr vert="horz" lIns="139821" tIns="69910" rIns="139821" bIns="699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724447"/>
            <a:ext cx="4342130" cy="724979"/>
          </a:xfrm>
          <a:prstGeom prst="rect">
            <a:avLst/>
          </a:prstGeom>
        </p:spPr>
        <p:txBody>
          <a:bodyPr vert="horz" lIns="139821" tIns="69910" rIns="139821" bIns="69910" rtlCol="0" anchor="b"/>
          <a:lstStyle>
            <a:lvl1pPr algn="l">
              <a:defRPr sz="1800"/>
            </a:lvl1pPr>
          </a:lstStyle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851" y="13724447"/>
            <a:ext cx="4342130" cy="724979"/>
          </a:xfrm>
          <a:prstGeom prst="rect">
            <a:avLst/>
          </a:prstGeom>
        </p:spPr>
        <p:txBody>
          <a:bodyPr vert="horz" lIns="139821" tIns="69910" rIns="139821" bIns="69910" rtlCol="0" anchor="b"/>
          <a:lstStyle>
            <a:lvl1pPr algn="r">
              <a:defRPr sz="1800"/>
            </a:lvl1pPr>
          </a:lstStyle>
          <a:p>
            <a:fld id="{7B33077D-C7A5-40AB-B796-2B110825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84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3787C-BBBD-4D02-9051-A2F0F9043C1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263" y="1084263"/>
            <a:ext cx="9629775" cy="541813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4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6C0CC3-096B-4AD0-93C7-5BF76674D4E3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3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892DA87-FC52-4BB0-8937-B814192918E4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3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7D0A97-D6EE-40ED-BE8A-8187992D02CD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4883AC-9043-4862-A2ED-83FDCA4DBAED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9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7371F24-96A0-49E6-A02F-9C00E1AD2D19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7371F24-96A0-49E6-A02F-9C00E1AD2D19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BBE8E16-E980-4613-9C71-9B2F0E6AB4E5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003266-33FC-4B9F-83AF-A297118A501F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1F6EE93-A7B6-48B7-91C4-F4F6EB95F999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9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E479851-2E10-490B-ACDA-38E27D2C71BB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25ED5C8-4CB6-426B-9254-038B9E57C50C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50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4E1F6E7-1AC2-4E85-879D-4B169735D41A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1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7B19C3-FF34-45B6-8778-3EA7042C6972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68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91F8F6-C1EA-41FB-8B7E-00EEAE5C1593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6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3E169C-88DD-4C28-87C1-F9C0D80C90E9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9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36435A1-647A-4A1A-99F9-E444E655922E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F4D154F-B546-4662-AD9C-8DD0EAB8C5F9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47C12F4-12E4-4CCE-908E-8C162A72946F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4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A62354C-8724-42FA-A0DE-8392927BAC90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CA2B9D2-F5C3-4E5C-9C6E-7F7DC4364EB0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BA1A7AF-487C-44E6-9142-41A040786EBD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2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BBDFDD6-8423-4B32-BA5C-1CA83571787C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DE9004-2BF4-4FA0-AFBD-79DB8B1196AE}" type="datetime1">
              <a:rPr lang="en-US" smtClean="0"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3490-E173-4430-AD76-C3C17097E9F4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48EA-C9B4-46B0-8E4A-6E5727872333}" type="datetime3">
              <a:rPr lang="en-US" smtClean="0"/>
              <a:t>2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27C8-299B-46D6-9014-0775C2EAA738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0E0F-8521-4A9A-99A7-8507625687D2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E2C8-7C8B-47AD-B7C4-4043B5C7F7C5}" type="datetime3">
              <a:rPr lang="en-US" smtClean="0"/>
              <a:t>2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6F0A-160B-4D18-B559-1C9951029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4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E05-8FA6-45EC-83D7-BCB211139463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168-D21C-4731-8DDF-5B1AE2123D35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29E-1820-4ABC-AC82-73AFFB014984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D9D7-DF34-4401-A704-7E9E0E1D8B0B}" type="datetime3">
              <a:rPr lang="en-US" smtClean="0"/>
              <a:t>2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6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2F1-5F99-4C01-9D3D-8881E3EB1346}" type="datetime3">
              <a:rPr lang="en-US" smtClean="0"/>
              <a:t>2 May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1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203E-C86D-490A-B683-0C4A99EDE8C4}" type="datetime3">
              <a:rPr lang="en-US" smtClean="0"/>
              <a:t>2 May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648202" y="83495"/>
            <a:ext cx="597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ll MT" panose="020205030603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820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841-7AAA-444A-846C-0297A27BE3AB}" type="datetime3">
              <a:rPr lang="en-US" smtClean="0"/>
              <a:t>2 May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1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8788-E1E3-4C13-AF96-99C150780059}" type="datetime3">
              <a:rPr lang="en-US" smtClean="0"/>
              <a:t>2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1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C031-87F0-4ACD-B3C7-0C23453FBC37}" type="datetime3">
              <a:rPr lang="en-US" smtClean="0"/>
              <a:t>2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2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614F-17E6-4373-81BF-FEA352C7ECA4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53B0-7BE4-49DE-9412-E0B4526667B8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DA59-A5B4-4F93-A607-5F2BF580A7BA}" type="datetime3">
              <a:rPr lang="en-US" smtClean="0"/>
              <a:t>2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7C0E-C7E8-4756-AD48-D94A4F6D62F9}" type="datetime3">
              <a:rPr lang="en-US" smtClean="0"/>
              <a:t>2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FC90-590F-4E5F-90F8-2D9575B355CC}" type="datetime3">
              <a:rPr lang="en-US" smtClean="0"/>
              <a:t>2 May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3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70E4-DC21-4437-8A75-F47F6C6C854A}" type="datetime3">
              <a:rPr lang="en-US" smtClean="0"/>
              <a:t>2 May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85C4-506A-43B0-933D-4AE3636BC6FB}" type="datetime3">
              <a:rPr lang="en-US" smtClean="0"/>
              <a:t>2 May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EDB5-2993-4986-AF80-A285992B484C}" type="datetime3">
              <a:rPr lang="en-US" smtClean="0"/>
              <a:t>2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54BB-A9FD-4F45-AF9A-ED19C9C77A34}" type="datetime3">
              <a:rPr lang="en-US" smtClean="0"/>
              <a:t>2 May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10000"/>
            <a:lum/>
          </a:blip>
          <a:srcRect/>
          <a:stretch>
            <a:fillRect l="40000" t="35000" r="4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7987-B2DE-4616-AAA8-81FA55F8A20C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96" r:id="rId9"/>
    <p:sldLayoutId id="2147483681" r:id="rId10"/>
    <p:sldLayoutId id="2147483682" r:id="rId11"/>
    <p:sldLayoutId id="2147483683" r:id="rId12"/>
    <p:sldLayoutId id="2147483697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10000"/>
            <a:lum/>
          </a:blip>
          <a:srcRect/>
          <a:stretch>
            <a:fillRect l="40000" t="35000" r="4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17C7-57B3-4E50-88DA-616AF3B343F7}" type="datetime3">
              <a:rPr lang="en-US" smtClean="0"/>
              <a:t>2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Month wise PPM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7.jpeg"/><Relationship Id="rId12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kale group logo ne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10942" y="2215308"/>
            <a:ext cx="2570115" cy="22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427514" y="448006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Kale Group of Industries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D9FD8-AC82-4ECC-8ACE-E25A66616ADC}"/>
              </a:ext>
            </a:extLst>
          </p:cNvPr>
          <p:cNvSpPr txBox="1"/>
          <p:nvPr/>
        </p:nvSpPr>
        <p:spPr>
          <a:xfrm>
            <a:off x="2285999" y="5311062"/>
            <a:ext cx="7620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Quality Culture. Global Future.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721733802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1420945" y="12879"/>
            <a:ext cx="6648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    VOLTAS  LIMITED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8" descr="Voltas Logo Download Ve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" y="51516"/>
            <a:ext cx="2170462" cy="4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82233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4160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3280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flipV="1">
            <a:off x="2120598" y="1045029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101772" y="1110343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241834150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1420945" y="12879"/>
            <a:ext cx="6853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        STARION INDIA PVT LTD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67091" t="36725" r="18355" b="49321"/>
          <a:stretch/>
        </p:blipFill>
        <p:spPr>
          <a:xfrm>
            <a:off x="25757" y="12879"/>
            <a:ext cx="1184857" cy="53318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21250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42619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2100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2120598" y="1045029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1101772" y="1110343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76908751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3455807" y="0"/>
            <a:ext cx="5191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CHDK TECHNOLOGY CENTER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50462" t="65273" r="42510" b="26982"/>
          <a:stretch/>
        </p:blipFill>
        <p:spPr>
          <a:xfrm>
            <a:off x="39188" y="1"/>
            <a:ext cx="1356963" cy="550708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1598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Rounded Rectangular Callout 21"/>
          <p:cNvSpPr/>
          <p:nvPr/>
        </p:nvSpPr>
        <p:spPr>
          <a:xfrm>
            <a:off x="10453394" y="2478635"/>
            <a:ext cx="565521" cy="339968"/>
          </a:xfrm>
          <a:prstGeom prst="wedgeRoundRectCallout">
            <a:avLst>
              <a:gd name="adj1" fmla="val -54789"/>
              <a:gd name="adj2" fmla="val 1037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 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396151" y="1058840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101772" y="1084217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960046764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3378534" y="0"/>
            <a:ext cx="6410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ECOFROST TECHNOLOGIES PVT</a:t>
            </a:r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LTD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l="44820" t="70379" r="32414" b="16417"/>
          <a:stretch/>
        </p:blipFill>
        <p:spPr>
          <a:xfrm>
            <a:off x="41139" y="18004"/>
            <a:ext cx="1674254" cy="54595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47909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ounded Rectangular Callout 17"/>
          <p:cNvSpPr/>
          <p:nvPr/>
        </p:nvSpPr>
        <p:spPr>
          <a:xfrm>
            <a:off x="10453394" y="2478635"/>
            <a:ext cx="565521" cy="339968"/>
          </a:xfrm>
          <a:prstGeom prst="wedgeRoundRectCallout">
            <a:avLst>
              <a:gd name="adj1" fmla="val -54789"/>
              <a:gd name="adj2" fmla="val 1037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 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396151" y="1058840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101772" y="1084217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82415462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5020270" y="40736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BSH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4156" t="23032" r="10176" b="20068"/>
          <a:stretch/>
        </p:blipFill>
        <p:spPr>
          <a:xfrm>
            <a:off x="23966" y="8712"/>
            <a:ext cx="1635017" cy="52451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51333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3840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132740364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5020270" y="40736"/>
            <a:ext cx="2186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LGE NOIDA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79616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6" descr="https://logos-world.net/wp-content/uploads/2020/05/LG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1" y="-62675"/>
            <a:ext cx="1357540" cy="6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70595" y="-141669"/>
            <a:ext cx="89794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LG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0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pic>
        <p:nvPicPr>
          <p:cNvPr id="14" name="Picture 2" descr="Mohali plant: Godrej Appliances to invest Rs 200 crore in Shirwal plant -  The Economic Ti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19808" cy="211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" descr="Samsung India Electronics Private Limited-Haryana - Company CSR Prof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4" descr="Samsung India Electronics Private Limited-Haryana - Company CSR Pro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Samsung India Electronics Private Limited-Haryana - Company CSR Pro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 descr="Samsung India Electronics Private Limited-Haryana - Company CSR Pro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2" descr="The New World-Class Facility for Whirlpool Corporation's Global Technology  &amp; Engineering Center in Pune – ThePrint –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Whirlpool Corporation vector logo - Whirlpool Corporation logo vector free 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3" r="1878" b="23781"/>
          <a:stretch/>
        </p:blipFill>
        <p:spPr bwMode="auto">
          <a:xfrm>
            <a:off x="5075304" y="386366"/>
            <a:ext cx="2072471" cy="122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ogos-world.net/wp-content/uploads/2020/05/LG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88" y="167425"/>
            <a:ext cx="3090928" cy="198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18" descr="STARION Group Careers and Current Employee Profiles | Find referrals |  LinkedI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0" descr="STARION Group Careers and Current Employee Profiles | Find referrals |  LinkedI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2" descr="STARION Group Careers and Current Employee Profiles | Find referrals |  LinkedI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6" descr="STARION Group Careers and Current Employee Profiles | Find referrals |  LinkedI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67091" t="34287" r="18457" b="47051"/>
          <a:stretch/>
        </p:blipFill>
        <p:spPr>
          <a:xfrm>
            <a:off x="90152" y="2305319"/>
            <a:ext cx="2660826" cy="1931831"/>
          </a:xfrm>
          <a:prstGeom prst="rect">
            <a:avLst/>
          </a:prstGeom>
        </p:spPr>
      </p:pic>
      <p:pic>
        <p:nvPicPr>
          <p:cNvPr id="2076" name="Picture 28" descr="Voltas Logo Download Vec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1" y="3599644"/>
            <a:ext cx="4247748" cy="84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Voltas Beko 15 Place Settings Dishwasher (DF15SP, Silver) : Amazon.in: Home  &amp; Kitch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81" y="2281483"/>
            <a:ext cx="4313394" cy="12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Panasonic India Private Limited-Haryana - Company CSR Profil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6" r="3447" b="30769"/>
          <a:stretch/>
        </p:blipFill>
        <p:spPr bwMode="auto">
          <a:xfrm>
            <a:off x="7273300" y="2987899"/>
            <a:ext cx="2085348" cy="7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Samsung Walk-In Interview | Freshers | GET | BE/ B.Tech | Kanchipuram »  Enggwave.com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7" r="48" b="32516"/>
          <a:stretch/>
        </p:blipFill>
        <p:spPr bwMode="auto">
          <a:xfrm>
            <a:off x="2924533" y="540913"/>
            <a:ext cx="2098228" cy="8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0"/>
          <a:srcRect l="44820" t="70379" r="32414" b="16417"/>
          <a:stretch/>
        </p:blipFill>
        <p:spPr>
          <a:xfrm>
            <a:off x="7572777" y="2279560"/>
            <a:ext cx="1674254" cy="545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1"/>
          <a:srcRect l="50462" t="65273" r="42510" b="26982"/>
          <a:stretch/>
        </p:blipFill>
        <p:spPr>
          <a:xfrm>
            <a:off x="8100810" y="3889421"/>
            <a:ext cx="1133341" cy="550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/>
          <a:srcRect l="4156" t="23032" r="10176" b="20068"/>
          <a:stretch/>
        </p:blipFill>
        <p:spPr>
          <a:xfrm>
            <a:off x="307975" y="4572884"/>
            <a:ext cx="3461657" cy="12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/>
          </a:p>
        </p:txBody>
      </p:sp>
      <p:grpSp>
        <p:nvGrpSpPr>
          <p:cNvPr id="5" name="Group 17"/>
          <p:cNvGrpSpPr/>
          <p:nvPr/>
        </p:nvGrpSpPr>
        <p:grpSpPr>
          <a:xfrm>
            <a:off x="220638" y="123354"/>
            <a:ext cx="11835873" cy="623919"/>
            <a:chOff x="0" y="209550"/>
            <a:chExt cx="9144000" cy="533402"/>
          </a:xfrm>
        </p:grpSpPr>
        <p:pic>
          <p:nvPicPr>
            <p:cNvPr id="6" name="Picture 5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2" cstate="print"/>
            <a:srcRect l="17778" r="74444"/>
            <a:stretch>
              <a:fillRect/>
            </a:stretch>
          </p:blipFill>
          <p:spPr>
            <a:xfrm rot="5400000">
              <a:off x="3657612" y="-3448062"/>
              <a:ext cx="533402" cy="784862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7" name="Picture 10" descr="kale group logo new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3328147" y="3167518"/>
            <a:ext cx="574861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INHOUSE PPM-2024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50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20638" y="123354"/>
            <a:ext cx="11835873" cy="623919"/>
            <a:chOff x="0" y="209550"/>
            <a:chExt cx="9144000" cy="533402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12" y="-3448062"/>
              <a:ext cx="533402" cy="784862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1784652" y="170677"/>
            <a:ext cx="78643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</a:rPr>
              <a:t> PAINT SHOP :  </a:t>
            </a:r>
            <a:r>
              <a:rPr lang="en-US" sz="2600" b="1" dirty="0" smtClean="0">
                <a:solidFill>
                  <a:schemeClr val="bg1"/>
                </a:solidFill>
              </a:rPr>
              <a:t>MONTHLY INWARD REJ  TREND 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b="1" dirty="0" smtClean="0">
                <a:solidFill>
                  <a:schemeClr val="bg1"/>
                </a:solidFill>
              </a:rPr>
              <a:t>2024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455055"/>
              </p:ext>
            </p:extLst>
          </p:nvPr>
        </p:nvGraphicFramePr>
        <p:xfrm>
          <a:off x="220639" y="880887"/>
          <a:ext cx="11835874" cy="547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 flipV="1">
            <a:off x="11114894" y="1461243"/>
            <a:ext cx="18703" cy="355677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20638" y="123354"/>
            <a:ext cx="11835873" cy="623919"/>
            <a:chOff x="0" y="209550"/>
            <a:chExt cx="9144000" cy="533402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12" y="-3448062"/>
              <a:ext cx="533402" cy="784862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2377080" y="170677"/>
            <a:ext cx="71138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</a:rPr>
              <a:t> PAINT SHOP :  MONTHLY O S &amp; D </a:t>
            </a:r>
            <a:r>
              <a:rPr lang="en-US" sz="2600" b="1" dirty="0" smtClean="0">
                <a:solidFill>
                  <a:schemeClr val="bg1"/>
                </a:solidFill>
              </a:rPr>
              <a:t>TREND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b="1" dirty="0" smtClean="0">
                <a:solidFill>
                  <a:schemeClr val="bg1"/>
                </a:solidFill>
              </a:rPr>
              <a:t>2024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43760"/>
              </p:ext>
            </p:extLst>
          </p:nvPr>
        </p:nvGraphicFramePr>
        <p:xfrm>
          <a:off x="220639" y="880887"/>
          <a:ext cx="11835874" cy="547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 flipV="1">
            <a:off x="11185849" y="1645920"/>
            <a:ext cx="1" cy="335715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Month wise PPM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785370039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1420945" y="12879"/>
            <a:ext cx="9438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INDIA ELECTRONICS PVT LTD ( CHENNAI )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10" descr="Samsung Walk-In Interview | Freshers | GET | BE/ B.Tech | Kanchipuram »  Enggwave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7" r="48" b="32516"/>
          <a:stretch/>
        </p:blipFill>
        <p:spPr bwMode="auto">
          <a:xfrm>
            <a:off x="25759" y="25758"/>
            <a:ext cx="1300766" cy="5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61242"/>
              </p:ext>
            </p:extLst>
          </p:nvPr>
        </p:nvGraphicFramePr>
        <p:xfrm>
          <a:off x="118564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213018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278499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13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17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61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94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94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94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flipV="1">
            <a:off x="2120598" y="1045029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1101772" y="1110343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0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20638" y="123354"/>
            <a:ext cx="11835873" cy="623919"/>
            <a:chOff x="0" y="209550"/>
            <a:chExt cx="9144000" cy="533402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12" y="-3448062"/>
              <a:ext cx="533402" cy="784862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1981295" y="184325"/>
            <a:ext cx="77115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</a:rPr>
              <a:t> PAINT SHOP :  MONTHLY </a:t>
            </a:r>
            <a:r>
              <a:rPr lang="en-US" sz="2600" b="1" dirty="0" smtClean="0">
                <a:solidFill>
                  <a:schemeClr val="bg1"/>
                </a:solidFill>
              </a:rPr>
              <a:t>REJECTION </a:t>
            </a:r>
            <a:r>
              <a:rPr lang="en-US" sz="2600" b="1" dirty="0">
                <a:solidFill>
                  <a:schemeClr val="bg1"/>
                </a:solidFill>
              </a:rPr>
              <a:t>REPORT -</a:t>
            </a:r>
            <a:r>
              <a:rPr lang="en-US" sz="2600" b="1" dirty="0" smtClean="0">
                <a:solidFill>
                  <a:schemeClr val="bg1"/>
                </a:solidFill>
              </a:rPr>
              <a:t>2024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890785"/>
              </p:ext>
            </p:extLst>
          </p:nvPr>
        </p:nvGraphicFramePr>
        <p:xfrm>
          <a:off x="220639" y="805219"/>
          <a:ext cx="11835874" cy="555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 flipV="1">
            <a:off x="11121144" y="1520868"/>
            <a:ext cx="18071" cy="370776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8952931" y="3603008"/>
            <a:ext cx="1146412" cy="423081"/>
          </a:xfrm>
          <a:prstGeom prst="wedgeRectCallout">
            <a:avLst>
              <a:gd name="adj1" fmla="val -72658"/>
              <a:gd name="adj2" fmla="val 2477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20638" y="123354"/>
            <a:ext cx="11835873" cy="623919"/>
            <a:chOff x="0" y="209550"/>
            <a:chExt cx="9144000" cy="533402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12" y="-3448062"/>
              <a:ext cx="533402" cy="784862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2377080" y="170677"/>
            <a:ext cx="73790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</a:rPr>
              <a:t> PAINT SHOP :  MONTHLY </a:t>
            </a:r>
            <a:r>
              <a:rPr lang="en-US" sz="2600" b="1" dirty="0" smtClean="0">
                <a:solidFill>
                  <a:schemeClr val="bg1"/>
                </a:solidFill>
              </a:rPr>
              <a:t>REWORK TREND 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b="1" dirty="0" smtClean="0">
                <a:solidFill>
                  <a:schemeClr val="bg1"/>
                </a:solidFill>
              </a:rPr>
              <a:t>2024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701232"/>
              </p:ext>
            </p:extLst>
          </p:nvPr>
        </p:nvGraphicFramePr>
        <p:xfrm>
          <a:off x="220639" y="880887"/>
          <a:ext cx="11835874" cy="547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 flipV="1">
            <a:off x="11185866" y="1610043"/>
            <a:ext cx="8759" cy="34333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20638" y="123354"/>
            <a:ext cx="11835873" cy="623919"/>
            <a:chOff x="0" y="209550"/>
            <a:chExt cx="9144000" cy="533402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12" y="-3448062"/>
              <a:ext cx="533402" cy="784862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1981295" y="184325"/>
            <a:ext cx="83576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</a:rPr>
              <a:t> PAINT SHOP :  MONTHLY </a:t>
            </a:r>
            <a:r>
              <a:rPr lang="en-US" sz="2600" b="1" dirty="0" smtClean="0">
                <a:solidFill>
                  <a:schemeClr val="bg1"/>
                </a:solidFill>
              </a:rPr>
              <a:t>N2 INSPECTION </a:t>
            </a:r>
            <a:r>
              <a:rPr lang="en-US" sz="2600" b="1" dirty="0">
                <a:solidFill>
                  <a:schemeClr val="bg1"/>
                </a:solidFill>
              </a:rPr>
              <a:t>REPORT -</a:t>
            </a:r>
            <a:r>
              <a:rPr lang="en-US" sz="2600" b="1" dirty="0" smtClean="0">
                <a:solidFill>
                  <a:schemeClr val="bg1"/>
                </a:solidFill>
              </a:rPr>
              <a:t>2024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782364"/>
              </p:ext>
            </p:extLst>
          </p:nvPr>
        </p:nvGraphicFramePr>
        <p:xfrm>
          <a:off x="194881" y="805219"/>
          <a:ext cx="11835874" cy="555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11114520" y="1558955"/>
            <a:ext cx="13647" cy="3425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685986" y="2652496"/>
            <a:ext cx="645810" cy="378088"/>
          </a:xfrm>
          <a:prstGeom prst="wedgeRoundRectCallout">
            <a:avLst>
              <a:gd name="adj1" fmla="val -67540"/>
              <a:gd name="adj2" fmla="val 85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8952931" y="3603008"/>
            <a:ext cx="1146412" cy="423081"/>
          </a:xfrm>
          <a:prstGeom prst="wedgeRectCallout">
            <a:avLst>
              <a:gd name="adj1" fmla="val -72658"/>
              <a:gd name="adj2" fmla="val 2477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Month wise 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20638" y="123354"/>
            <a:ext cx="11835873" cy="623919"/>
            <a:chOff x="0" y="209550"/>
            <a:chExt cx="9144000" cy="533402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12" y="-3448062"/>
              <a:ext cx="533402" cy="784862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Month wise PPM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2377080" y="170677"/>
            <a:ext cx="66906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</a:rPr>
              <a:t> PAINT SHOP :  MONTHLY </a:t>
            </a:r>
            <a:r>
              <a:rPr lang="en-US" sz="2600" b="1" dirty="0" smtClean="0">
                <a:solidFill>
                  <a:schemeClr val="bg1"/>
                </a:solidFill>
              </a:rPr>
              <a:t>OQC  TREND-2024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24729"/>
              </p:ext>
            </p:extLst>
          </p:nvPr>
        </p:nvGraphicFramePr>
        <p:xfrm>
          <a:off x="220639" y="880887"/>
          <a:ext cx="11835874" cy="547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11145355" y="1519339"/>
            <a:ext cx="7197" cy="353638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29638" y="1128338"/>
            <a:ext cx="545910" cy="2593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PAST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75517" y="1151219"/>
            <a:ext cx="675565" cy="283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PRSENT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0549058" y="1519339"/>
            <a:ext cx="565521" cy="339968"/>
          </a:xfrm>
          <a:prstGeom prst="wedgeRoundRectCallout">
            <a:avLst>
              <a:gd name="adj1" fmla="val -63289"/>
              <a:gd name="adj2" fmla="val 10032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20638" y="123354"/>
            <a:ext cx="11835873" cy="623919"/>
            <a:chOff x="0" y="209550"/>
            <a:chExt cx="9144000" cy="533402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12" y="-3448062"/>
              <a:ext cx="533402" cy="784862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Month wise PPM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2377080" y="170677"/>
            <a:ext cx="70064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</a:rPr>
              <a:t> PAINT SHOP :  </a:t>
            </a:r>
            <a:r>
              <a:rPr lang="en-US" sz="2600" b="1" dirty="0" smtClean="0">
                <a:solidFill>
                  <a:schemeClr val="bg1"/>
                </a:solidFill>
              </a:rPr>
              <a:t>MONTHLY DC IHR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TREND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b="1" dirty="0" smtClean="0">
                <a:solidFill>
                  <a:schemeClr val="bg1"/>
                </a:solidFill>
              </a:rPr>
              <a:t>2024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779110"/>
              </p:ext>
            </p:extLst>
          </p:nvPr>
        </p:nvGraphicFramePr>
        <p:xfrm>
          <a:off x="220639" y="880887"/>
          <a:ext cx="11835874" cy="547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11200937" y="1464054"/>
            <a:ext cx="20074" cy="352351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20638" y="123354"/>
            <a:ext cx="11835873" cy="623919"/>
            <a:chOff x="0" y="209550"/>
            <a:chExt cx="9144000" cy="533402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12" y="-3448062"/>
              <a:ext cx="533402" cy="784862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Month wise PPM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2377080" y="170677"/>
            <a:ext cx="58466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</a:rPr>
              <a:t> PAINT SHOP :  </a:t>
            </a:r>
            <a:r>
              <a:rPr lang="en-US" sz="2600" b="1" dirty="0" smtClean="0">
                <a:solidFill>
                  <a:schemeClr val="bg1"/>
                </a:solidFill>
              </a:rPr>
              <a:t>MONTHLY COPQ -2024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785310"/>
              </p:ext>
            </p:extLst>
          </p:nvPr>
        </p:nvGraphicFramePr>
        <p:xfrm>
          <a:off x="220639" y="880887"/>
          <a:ext cx="11835874" cy="547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11159723" y="1584074"/>
            <a:ext cx="11041" cy="349775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119920" y="108364"/>
            <a:ext cx="11891621" cy="623920"/>
            <a:chOff x="-43069" y="209550"/>
            <a:chExt cx="9187069" cy="533403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36077" y="-3469595"/>
              <a:ext cx="533402" cy="789169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1558978" y="170677"/>
            <a:ext cx="7165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</a:rPr>
              <a:t>CMIPL </a:t>
            </a:r>
            <a:r>
              <a:rPr lang="en-US" sz="2800" b="1" dirty="0">
                <a:solidFill>
                  <a:schemeClr val="bg1"/>
                </a:solidFill>
              </a:rPr>
              <a:t>:  Customer Complaints </a:t>
            </a:r>
            <a:r>
              <a:rPr lang="en-US" sz="2800" b="1" dirty="0" smtClean="0">
                <a:solidFill>
                  <a:schemeClr val="bg1"/>
                </a:solidFill>
              </a:rPr>
              <a:t>Trend -2024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910334"/>
              </p:ext>
            </p:extLst>
          </p:nvPr>
        </p:nvGraphicFramePr>
        <p:xfrm>
          <a:off x="92052" y="785612"/>
          <a:ext cx="11911058" cy="2434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Rounded Rectangular Callout 21"/>
          <p:cNvSpPr/>
          <p:nvPr/>
        </p:nvSpPr>
        <p:spPr>
          <a:xfrm>
            <a:off x="11432883" y="2160437"/>
            <a:ext cx="565521" cy="354910"/>
          </a:xfrm>
          <a:prstGeom prst="wedgeRoundRectCallout">
            <a:avLst>
              <a:gd name="adj1" fmla="val -69768"/>
              <a:gd name="adj2" fmla="val 7830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13604"/>
              </p:ext>
            </p:extLst>
          </p:nvPr>
        </p:nvGraphicFramePr>
        <p:xfrm>
          <a:off x="115903" y="3251273"/>
          <a:ext cx="11895637" cy="3575745"/>
        </p:xfrm>
        <a:graphic>
          <a:graphicData uri="http://schemas.openxmlformats.org/drawingml/2006/table">
            <a:tbl>
              <a:tblPr/>
              <a:tblGrid>
                <a:gridCol w="91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56355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   CUSTOMER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COMPLAINTS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 / Customer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SIEL ©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Starion ltd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 Electronics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Godrej Mohali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Godrej Shirwal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Voltas Beko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Panasonic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Whirlpool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 frost Technology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CHDK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968597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 Noida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4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79549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299190334"/>
              </p:ext>
            </p:extLst>
          </p:nvPr>
        </p:nvGraphicFramePr>
        <p:xfrm>
          <a:off x="90152" y="643945"/>
          <a:ext cx="11938716" cy="390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433824" y="12879"/>
            <a:ext cx="8994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INDIA ELECTRONICS PVT LTD ( NOIDA )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10" descr="Samsung Walk-In Interview | Freshers | GET | BE/ B.Tech | Kanchipuram »  Enggwave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7" r="48" b="32516"/>
          <a:stretch/>
        </p:blipFill>
        <p:spPr bwMode="auto">
          <a:xfrm>
            <a:off x="25758" y="25758"/>
            <a:ext cx="1339403" cy="5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95712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6240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7110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6690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341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2120598" y="979714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101772" y="1045028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623917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Month wise PPM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700665779"/>
              </p:ext>
            </p:extLst>
          </p:nvPr>
        </p:nvGraphicFramePr>
        <p:xfrm>
          <a:off x="121024" y="721217"/>
          <a:ext cx="11933601" cy="385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7" name="Picture 2" descr="Mohali plant: Godrej Appliances to invest Rs 200 crore in Shirwal plant -  The Economic Tim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2" r="-480" b="14634"/>
          <a:stretch/>
        </p:blipFill>
        <p:spPr bwMode="auto">
          <a:xfrm>
            <a:off x="25758" y="25759"/>
            <a:ext cx="1378039" cy="5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470502" y="0"/>
            <a:ext cx="7175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GODREJ &amp; BOYCE MFG.CO.LTD -MOHALI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120598" y="1045029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101772" y="1110343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45968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CUMM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6930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3720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Rounded Rectangular Callout 26"/>
          <p:cNvSpPr/>
          <p:nvPr/>
        </p:nvSpPr>
        <p:spPr>
          <a:xfrm>
            <a:off x="10453394" y="2478635"/>
            <a:ext cx="565521" cy="339968"/>
          </a:xfrm>
          <a:prstGeom prst="wedgeRoundRectCallout">
            <a:avLst>
              <a:gd name="adj1" fmla="val -54789"/>
              <a:gd name="adj2" fmla="val 1037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 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623917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Month wise PPM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918800825"/>
              </p:ext>
            </p:extLst>
          </p:nvPr>
        </p:nvGraphicFramePr>
        <p:xfrm>
          <a:off x="121024" y="695459"/>
          <a:ext cx="11948936" cy="3876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6" name="Picture 2" descr="Mohali plant: Godrej Appliances to invest Rs 200 crore in Shirwal plant -  The Economic Tim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2" r="-480" b="14634"/>
          <a:stretch/>
        </p:blipFill>
        <p:spPr bwMode="auto">
          <a:xfrm>
            <a:off x="12879" y="25759"/>
            <a:ext cx="1481070" cy="56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9291" y="0"/>
            <a:ext cx="7175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GODREJ &amp; BOYCE MFG.CO.LTD </a:t>
            </a:r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-SHIRWAL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06186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16704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30945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ounded Rectangular Callout 16"/>
          <p:cNvSpPr/>
          <p:nvPr/>
        </p:nvSpPr>
        <p:spPr>
          <a:xfrm>
            <a:off x="10453394" y="2478635"/>
            <a:ext cx="565521" cy="339968"/>
          </a:xfrm>
          <a:prstGeom prst="wedgeRoundRectCallout">
            <a:avLst>
              <a:gd name="adj1" fmla="val -54789"/>
              <a:gd name="adj2" fmla="val 1037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 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120598" y="992777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101772" y="1058091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Month wise PPM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98" y="232233"/>
            <a:ext cx="25572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Month wise PPM</a:t>
            </a:r>
            <a:endParaRPr lang="en-US" sz="2600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088811393"/>
              </p:ext>
            </p:extLst>
          </p:nvPr>
        </p:nvGraphicFramePr>
        <p:xfrm>
          <a:off x="115910" y="695459"/>
          <a:ext cx="11900079" cy="3876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oup 17"/>
          <p:cNvGrpSpPr/>
          <p:nvPr/>
        </p:nvGrpSpPr>
        <p:grpSpPr>
          <a:xfrm>
            <a:off x="0" y="12879"/>
            <a:ext cx="12192000" cy="623917"/>
            <a:chOff x="0" y="209550"/>
            <a:chExt cx="9144000" cy="533400"/>
          </a:xfrm>
        </p:grpSpPr>
        <p:pic>
          <p:nvPicPr>
            <p:cNvPr id="18" name="Picture 1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4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</p:pic>
        <p:pic>
          <p:nvPicPr>
            <p:cNvPr id="22" name="Picture 10" descr="kale group logo new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6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pic>
        <p:nvPicPr>
          <p:cNvPr id="25" name="Picture 16" descr="https://logos-world.net/wp-content/uploads/2020/05/LG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676"/>
            <a:ext cx="1545465" cy="7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08842" y="12879"/>
            <a:ext cx="3140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LG ELECTRONICS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95" y="-141669"/>
            <a:ext cx="9779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LG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11875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31512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39824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48889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50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2120598" y="1045029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01772" y="1110343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107499956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1420945" y="12879"/>
            <a:ext cx="8232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    WHIRLPOOL OF INDIA LTD (PUNE )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14" descr="Whirlpool Corporation vector logo - Whirlpool Corporation logo vector free  download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1" r="3707" b="23780"/>
          <a:stretch/>
        </p:blipFill>
        <p:spPr bwMode="auto">
          <a:xfrm>
            <a:off x="25758" y="12880"/>
            <a:ext cx="1279059" cy="5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58416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64244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69870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59954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Rounded Rectangular Callout 25"/>
          <p:cNvSpPr/>
          <p:nvPr/>
        </p:nvSpPr>
        <p:spPr>
          <a:xfrm>
            <a:off x="10464800" y="2520869"/>
            <a:ext cx="565521" cy="339968"/>
          </a:xfrm>
          <a:prstGeom prst="wedgeRoundRectCallout">
            <a:avLst>
              <a:gd name="adj1" fmla="val -54789"/>
              <a:gd name="adj2" fmla="val 1037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 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120598" y="1018903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101772" y="1084217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372495502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1420945" y="12879"/>
            <a:ext cx="7045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PANASONIC INDIA  (JHAJJAR) 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32" descr="Panasonic India Private Limited-Haryana - Company CSR Profil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6" r="3447" b="30769"/>
          <a:stretch/>
        </p:blipFill>
        <p:spPr bwMode="auto">
          <a:xfrm>
            <a:off x="25758" y="25759"/>
            <a:ext cx="1455313" cy="50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30838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5010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3030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100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Rounded Rectangular Callout 22"/>
          <p:cNvSpPr/>
          <p:nvPr/>
        </p:nvSpPr>
        <p:spPr>
          <a:xfrm>
            <a:off x="10453394" y="2478635"/>
            <a:ext cx="565521" cy="339968"/>
          </a:xfrm>
          <a:prstGeom prst="wedgeRoundRectCallout">
            <a:avLst>
              <a:gd name="adj1" fmla="val -54789"/>
              <a:gd name="adj2" fmla="val 1037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 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120598" y="1018903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01772" y="1084217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7E5C-025B-4BEF-84CE-0494A4C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395" y="6490820"/>
            <a:ext cx="4114800" cy="3651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Month wise PPM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298329896"/>
              </p:ext>
            </p:extLst>
          </p:nvPr>
        </p:nvGraphicFramePr>
        <p:xfrm>
          <a:off x="121024" y="656824"/>
          <a:ext cx="11920722" cy="392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1420945" y="12879"/>
            <a:ext cx="9009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VOLT BEKO HOME APPLIANCES PVT LTD .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30" descr="Voltas Beko 15 Place Settings Dishwasher (DF15SP, Silver) : Amazon.in: Home  &amp; Kitch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" y="25758"/>
            <a:ext cx="1738648" cy="5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53472"/>
              </p:ext>
            </p:extLst>
          </p:nvPr>
        </p:nvGraphicFramePr>
        <p:xfrm>
          <a:off x="105501" y="4678316"/>
          <a:ext cx="11951011" cy="177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722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Month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 CUMM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Sale</a:t>
                      </a:r>
                      <a:r>
                        <a:rPr lang="en-US" sz="1400" b="0" baseline="0" dirty="0" smtClean="0">
                          <a:latin typeface="+mn-lt"/>
                          <a:cs typeface="Segoe UI Semilight" panose="020B0402040204020203" pitchFamily="34" charset="0"/>
                        </a:rPr>
                        <a:t>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11560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10640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11555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Qty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Rej PPM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00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0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Segoe UI Semilight" panose="020B0402040204020203" pitchFamily="34" charset="0"/>
                        </a:rPr>
                        <a:t>Target</a:t>
                      </a:r>
                      <a:endParaRPr lang="en-US" sz="14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70</a:t>
                      </a:r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Segoe UI Semilight" panose="020B0402040204020203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n-lt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V="1">
            <a:off x="2120598" y="1005840"/>
            <a:ext cx="8648" cy="31660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1101772" y="1084217"/>
            <a:ext cx="27782" cy="31152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3266</TotalTime>
  <Words>1116</Words>
  <Application>Microsoft Office PowerPoint</Application>
  <PresentationFormat>Widescreen</PresentationFormat>
  <Paragraphs>784</Paragraphs>
  <Slides>26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Narrow</vt:lpstr>
      <vt:lpstr>Bell MT</vt:lpstr>
      <vt:lpstr>Calibri</vt:lpstr>
      <vt:lpstr>Calibri Light</vt:lpstr>
      <vt:lpstr>Segoe UI</vt:lpstr>
      <vt:lpstr>Segoe UI Semilight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984</cp:revision>
  <cp:lastPrinted>2024-02-07T06:36:04Z</cp:lastPrinted>
  <dcterms:created xsi:type="dcterms:W3CDTF">2017-01-08T06:58:55Z</dcterms:created>
  <dcterms:modified xsi:type="dcterms:W3CDTF">2024-05-02T10:42:16Z</dcterms:modified>
</cp:coreProperties>
</file>