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handoutMasterIdLst>
    <p:handoutMasterId r:id="rId8"/>
  </p:handoutMasterIdLst>
  <p:sldIdLst>
    <p:sldId id="361" r:id="rId3"/>
    <p:sldId id="441" r:id="rId4"/>
    <p:sldId id="442" r:id="rId5"/>
    <p:sldId id="4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3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93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16B6A-44A3-4087-BD0C-EF717CEA5450}" type="datetime1">
              <a:rPr lang="en-US" smtClean="0"/>
              <a:t>07-Mar-24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Nirmman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B46E9-075E-47F1-8A02-6AF38B97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1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0378-C8E6-48B5-AFEF-D914436BCC7E}" type="datetime1">
              <a:rPr lang="en-US" smtClean="0"/>
              <a:t>07-Mar-24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077D-C7A5-40AB-B796-2B110825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84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3787C-BBBD-4D02-9051-A2F0F9043C1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9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8F3B95-C458-4DB0-8876-143D32D6900B}" type="datetime1">
              <a:rPr lang="en-US" smtClean="0"/>
              <a:t>07-Mar-24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8F3B95-C458-4DB0-8876-143D32D6900B}" type="datetime1">
              <a:rPr lang="en-US" smtClean="0"/>
              <a:t>07-Mar-24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08F3B95-C458-4DB0-8876-143D32D6900B}" type="datetime1">
              <a:rPr lang="en-US" smtClean="0"/>
              <a:t>07-Mar-24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48F6-A844-4424-A547-CE201B512A6D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13FF-CFD9-4774-BEF8-A794F300F0F9}" type="datetime3">
              <a:rPr lang="en-US" smtClean="0"/>
              <a:t>7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67E0-FEAA-4C18-91A0-6911F76A3AD8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A1CB-2452-43A2-BEA2-8BEDC44C9FE2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0B23-700B-4425-BF27-61D70204E5B4}" type="datetime3">
              <a:rPr lang="en-US" smtClean="0"/>
              <a:t>7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6F0A-160B-4D18-B559-1C9951029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85DF-9A5A-467B-A08B-E2E2DABD370D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04EF-499D-41AF-9516-D5D12ABBD71C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6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3696-EBA6-4212-AE77-09779C0541BD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A3DD-CA21-4239-9CED-C282D6257D7C}" type="datetime3">
              <a:rPr lang="en-US" smtClean="0"/>
              <a:t>7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21B-AE3C-41CE-A72B-819A8B4D20AC}" type="datetime3">
              <a:rPr lang="en-US" smtClean="0"/>
              <a:t>7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265D-5568-4D7A-A8CC-BBC4B74C96D1}" type="datetime3">
              <a:rPr lang="en-US" smtClean="0"/>
              <a:t>7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648202" y="83495"/>
            <a:ext cx="597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820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4672-A33D-48DC-A1AA-763521970D40}" type="datetime3">
              <a:rPr lang="en-US" smtClean="0"/>
              <a:t>7 March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1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1234-B4F6-4382-991E-79DCD3F6BBBD}" type="datetime3">
              <a:rPr lang="en-US" smtClean="0"/>
              <a:t>7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1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E7C4-7C00-4504-9539-D595792B5A1C}" type="datetime3">
              <a:rPr lang="en-US" smtClean="0"/>
              <a:t>7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2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528F-19D5-460B-BDD2-E882EFEAC501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A2FA-FBD2-43CB-92B5-0272ACFB9F74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09F8-E828-4A3B-94B1-01218ECBBE28}" type="datetime3">
              <a:rPr lang="en-US" smtClean="0"/>
              <a:t>7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9D357-41B2-4717-8D0D-9B87454F5A8C}" type="datetime3">
              <a:rPr lang="en-US" smtClean="0"/>
              <a:t>7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80DA-0F77-4BE3-A9D5-41BC6A547FC7}" type="datetime3">
              <a:rPr lang="en-US" smtClean="0"/>
              <a:t>7 March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12FC-2A81-46DB-A351-94777DF666E7}" type="datetime3">
              <a:rPr lang="en-US" smtClean="0"/>
              <a:t>7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9E33-45B8-4574-A61D-155B1C44819D}" type="datetime3">
              <a:rPr lang="en-US" smtClean="0"/>
              <a:t>7 March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5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7800-3A2D-4D1F-841D-B749925E8306}" type="datetime3">
              <a:rPr lang="en-US" smtClean="0"/>
              <a:t>7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A2D8-541F-411A-93C1-68A30D339907}" type="datetime3">
              <a:rPr lang="en-US" smtClean="0"/>
              <a:t>7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0000"/>
            <a:lum/>
          </a:blip>
          <a:srcRect/>
          <a:stretch>
            <a:fillRect l="40000" t="35000" r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9193A-DBF6-4D2F-BC0F-E00D002613F6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25AC-0DFD-4DF9-AA17-ADCD7BE0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96" r:id="rId9"/>
    <p:sldLayoutId id="2147483681" r:id="rId10"/>
    <p:sldLayoutId id="2147483682" r:id="rId11"/>
    <p:sldLayoutId id="2147483683" r:id="rId12"/>
    <p:sldLayoutId id="2147483697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10000"/>
            <a:lum/>
          </a:blip>
          <a:srcRect/>
          <a:stretch>
            <a:fillRect l="40000" t="35000" r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304C-3C18-40CA-8210-2CBCB1BFF483}" type="datetime3">
              <a:rPr lang="en-US" smtClean="0"/>
              <a:t>7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E6D9-B405-47B2-A6E4-71C94DCC1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kale group logo ne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10942" y="2215308"/>
            <a:ext cx="2570115" cy="22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427514" y="448006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Kale Group of Industries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D9FD8-AC82-4ECC-8ACE-E25A66616ADC}"/>
              </a:ext>
            </a:extLst>
          </p:cNvPr>
          <p:cNvSpPr txBox="1"/>
          <p:nvPr/>
        </p:nvSpPr>
        <p:spPr>
          <a:xfrm>
            <a:off x="2285999" y="5311062"/>
            <a:ext cx="7620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Quality Culture. Global Future.</a:t>
            </a:r>
          </a:p>
        </p:txBody>
      </p:sp>
    </p:spTree>
    <p:extLst>
      <p:ext uri="{BB962C8B-B14F-4D97-AF65-F5344CB8AC3E}">
        <p14:creationId xmlns:p14="http://schemas.microsoft.com/office/powerpoint/2010/main" val="31507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6178"/>
              </p:ext>
            </p:extLst>
          </p:nvPr>
        </p:nvGraphicFramePr>
        <p:xfrm>
          <a:off x="541028" y="982277"/>
          <a:ext cx="4592675" cy="5406355"/>
        </p:xfrm>
        <a:graphic>
          <a:graphicData uri="http://schemas.openxmlformats.org/drawingml/2006/table">
            <a:tbl>
              <a:tblPr/>
              <a:tblGrid>
                <a:gridCol w="971138">
                  <a:extLst>
                    <a:ext uri="{9D8B030D-6E8A-4147-A177-3AD203B41FA5}">
                      <a16:colId xmlns:a16="http://schemas.microsoft.com/office/drawing/2014/main" val="2245657116"/>
                    </a:ext>
                  </a:extLst>
                </a:gridCol>
                <a:gridCol w="1675172">
                  <a:extLst>
                    <a:ext uri="{9D8B030D-6E8A-4147-A177-3AD203B41FA5}">
                      <a16:colId xmlns:a16="http://schemas.microsoft.com/office/drawing/2014/main" val="3582259745"/>
                    </a:ext>
                  </a:extLst>
                </a:gridCol>
                <a:gridCol w="1946365">
                  <a:extLst>
                    <a:ext uri="{9D8B030D-6E8A-4147-A177-3AD203B41FA5}">
                      <a16:colId xmlns:a16="http://schemas.microsoft.com/office/drawing/2014/main" val="1638931833"/>
                    </a:ext>
                  </a:extLst>
                </a:gridCol>
              </a:tblGrid>
              <a:tr h="4437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No.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Suction Joint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     (8.20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+0.1/-0.00 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Suction Cap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            (9.00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+/- 0.2 mm)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079186"/>
                  </a:ext>
                </a:extLst>
              </a:tr>
              <a:tr h="4027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41023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49887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89464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491582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148565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180335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840605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21786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57887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618922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182756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092515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5346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2258" t="25656" r="-5887" b="15823"/>
          <a:stretch/>
        </p:blipFill>
        <p:spPr>
          <a:xfrm rot="16200000">
            <a:off x="6717910" y="681601"/>
            <a:ext cx="2026120" cy="2641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 l="9366" t="-582" r="23411" b="893"/>
          <a:stretch/>
        </p:blipFill>
        <p:spPr>
          <a:xfrm>
            <a:off x="6410627" y="4288260"/>
            <a:ext cx="2641938" cy="1789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730274" y="3278308"/>
            <a:ext cx="17933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Suction Joint ID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1526" y="6107339"/>
            <a:ext cx="17988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Suction Cap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2069" y="21725"/>
            <a:ext cx="81403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INSPECTION OF SUCTION &amp; CAP DIMENSION CHECKS-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32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300444" y="824472"/>
            <a:ext cx="3891258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 Vs Cap Leak 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3" t="13389" r="20500" b="12693"/>
          <a:stretch/>
        </p:blipFill>
        <p:spPr>
          <a:xfrm>
            <a:off x="5940936" y="1573368"/>
            <a:ext cx="3605496" cy="2341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940936" y="4128309"/>
            <a:ext cx="3605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Cap Leak Test –</a:t>
            </a:r>
          </a:p>
          <a:p>
            <a:r>
              <a:rPr lang="en-US" dirty="0" smtClean="0"/>
              <a:t>Acceptance criteria :- No air bubble formation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35205"/>
              </p:ext>
            </p:extLst>
          </p:nvPr>
        </p:nvGraphicFramePr>
        <p:xfrm>
          <a:off x="300444" y="1573368"/>
          <a:ext cx="4689566" cy="5023374"/>
        </p:xfrm>
        <a:graphic>
          <a:graphicData uri="http://schemas.openxmlformats.org/drawingml/2006/table">
            <a:tbl>
              <a:tblPr/>
              <a:tblGrid>
                <a:gridCol w="679270">
                  <a:extLst>
                    <a:ext uri="{9D8B030D-6E8A-4147-A177-3AD203B41FA5}">
                      <a16:colId xmlns:a16="http://schemas.microsoft.com/office/drawing/2014/main" val="3541412284"/>
                    </a:ext>
                  </a:extLst>
                </a:gridCol>
                <a:gridCol w="1100170">
                  <a:extLst>
                    <a:ext uri="{9D8B030D-6E8A-4147-A177-3AD203B41FA5}">
                      <a16:colId xmlns:a16="http://schemas.microsoft.com/office/drawing/2014/main" val="4104739237"/>
                    </a:ext>
                  </a:extLst>
                </a:gridCol>
                <a:gridCol w="889720">
                  <a:extLst>
                    <a:ext uri="{9D8B030D-6E8A-4147-A177-3AD203B41FA5}">
                      <a16:colId xmlns:a16="http://schemas.microsoft.com/office/drawing/2014/main" val="3638402276"/>
                    </a:ext>
                  </a:extLst>
                </a:gridCol>
                <a:gridCol w="889720">
                  <a:extLst>
                    <a:ext uri="{9D8B030D-6E8A-4147-A177-3AD203B41FA5}">
                      <a16:colId xmlns:a16="http://schemas.microsoft.com/office/drawing/2014/main" val="1653700461"/>
                    </a:ext>
                  </a:extLst>
                </a:gridCol>
                <a:gridCol w="1130686">
                  <a:extLst>
                    <a:ext uri="{9D8B030D-6E8A-4147-A177-3AD203B41FA5}">
                      <a16:colId xmlns:a16="http://schemas.microsoft.com/office/drawing/2014/main" val="1449755985"/>
                    </a:ext>
                  </a:extLst>
                </a:gridCol>
              </a:tblGrid>
              <a:tr h="8505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No 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Qty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 Cut / Cap Leak 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Cap Cut / Cap Leak 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6594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21-09-23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847044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25-09-23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38514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27-09-23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390563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13-12-23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242241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14-12-23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05439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18-12-23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525428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89694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986666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617632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41936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843603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44383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31-01-24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39587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01-02-24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31126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08-02-24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78243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10-02-24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33617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12-02-24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783497"/>
                  </a:ext>
                </a:extLst>
              </a:tr>
              <a:tr h="220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27-02-24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32439"/>
                  </a:ext>
                </a:extLst>
              </a:tr>
              <a:tr h="21014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14049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8668" marR="8668" marT="866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63982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13241" y="21725"/>
            <a:ext cx="44625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 LEAK TEST INSPECTION -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75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12192000" cy="566670"/>
            <a:chOff x="0" y="209550"/>
            <a:chExt cx="9144000" cy="533400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55763"/>
              </p:ext>
            </p:extLst>
          </p:nvPr>
        </p:nvGraphicFramePr>
        <p:xfrm>
          <a:off x="0" y="998717"/>
          <a:ext cx="8386020" cy="3843335"/>
        </p:xfrm>
        <a:graphic>
          <a:graphicData uri="http://schemas.openxmlformats.org/drawingml/2006/table">
            <a:tbl>
              <a:tblPr/>
              <a:tblGrid>
                <a:gridCol w="387251">
                  <a:extLst>
                    <a:ext uri="{9D8B030D-6E8A-4147-A177-3AD203B41FA5}">
                      <a16:colId xmlns:a16="http://schemas.microsoft.com/office/drawing/2014/main" val="998153310"/>
                    </a:ext>
                  </a:extLst>
                </a:gridCol>
                <a:gridCol w="941489">
                  <a:extLst>
                    <a:ext uri="{9D8B030D-6E8A-4147-A177-3AD203B41FA5}">
                      <a16:colId xmlns:a16="http://schemas.microsoft.com/office/drawing/2014/main" val="1060765598"/>
                    </a:ext>
                  </a:extLst>
                </a:gridCol>
                <a:gridCol w="456853">
                  <a:extLst>
                    <a:ext uri="{9D8B030D-6E8A-4147-A177-3AD203B41FA5}">
                      <a16:colId xmlns:a16="http://schemas.microsoft.com/office/drawing/2014/main" val="3775552197"/>
                    </a:ext>
                  </a:extLst>
                </a:gridCol>
                <a:gridCol w="475276">
                  <a:extLst>
                    <a:ext uri="{9D8B030D-6E8A-4147-A177-3AD203B41FA5}">
                      <a16:colId xmlns:a16="http://schemas.microsoft.com/office/drawing/2014/main" val="2836644394"/>
                    </a:ext>
                  </a:extLst>
                </a:gridCol>
                <a:gridCol w="837150">
                  <a:extLst>
                    <a:ext uri="{9D8B030D-6E8A-4147-A177-3AD203B41FA5}">
                      <a16:colId xmlns:a16="http://schemas.microsoft.com/office/drawing/2014/main" val="2572239056"/>
                    </a:ext>
                  </a:extLst>
                </a:gridCol>
                <a:gridCol w="549990">
                  <a:extLst>
                    <a:ext uri="{9D8B030D-6E8A-4147-A177-3AD203B41FA5}">
                      <a16:colId xmlns:a16="http://schemas.microsoft.com/office/drawing/2014/main" val="1545232096"/>
                    </a:ext>
                  </a:extLst>
                </a:gridCol>
                <a:gridCol w="683612">
                  <a:extLst>
                    <a:ext uri="{9D8B030D-6E8A-4147-A177-3AD203B41FA5}">
                      <a16:colId xmlns:a16="http://schemas.microsoft.com/office/drawing/2014/main" val="1909059503"/>
                    </a:ext>
                  </a:extLst>
                </a:gridCol>
                <a:gridCol w="1052993">
                  <a:extLst>
                    <a:ext uri="{9D8B030D-6E8A-4147-A177-3AD203B41FA5}">
                      <a16:colId xmlns:a16="http://schemas.microsoft.com/office/drawing/2014/main" val="918431881"/>
                    </a:ext>
                  </a:extLst>
                </a:gridCol>
                <a:gridCol w="935480">
                  <a:extLst>
                    <a:ext uri="{9D8B030D-6E8A-4147-A177-3AD203B41FA5}">
                      <a16:colId xmlns:a16="http://schemas.microsoft.com/office/drawing/2014/main" val="3624449151"/>
                    </a:ext>
                  </a:extLst>
                </a:gridCol>
                <a:gridCol w="623743">
                  <a:extLst>
                    <a:ext uri="{9D8B030D-6E8A-4147-A177-3AD203B41FA5}">
                      <a16:colId xmlns:a16="http://schemas.microsoft.com/office/drawing/2014/main" val="1958493511"/>
                    </a:ext>
                  </a:extLst>
                </a:gridCol>
                <a:gridCol w="721091">
                  <a:extLst>
                    <a:ext uri="{9D8B030D-6E8A-4147-A177-3AD203B41FA5}">
                      <a16:colId xmlns:a16="http://schemas.microsoft.com/office/drawing/2014/main" val="1125176620"/>
                    </a:ext>
                  </a:extLst>
                </a:gridCol>
                <a:gridCol w="721092">
                  <a:extLst>
                    <a:ext uri="{9D8B030D-6E8A-4147-A177-3AD203B41FA5}">
                      <a16:colId xmlns:a16="http://schemas.microsoft.com/office/drawing/2014/main" val="1809804478"/>
                    </a:ext>
                  </a:extLst>
                </a:gridCol>
              </a:tblGrid>
              <a:tr h="276182"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4910"/>
                  </a:ext>
                </a:extLst>
              </a:tr>
              <a:tr h="2761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 Rej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Root causes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Rej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 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any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60177"/>
                  </a:ext>
                </a:extLst>
              </a:tr>
              <a:tr h="479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 10 Psi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(Zero )" 0" N2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 Missing          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Joint Leakage /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Tig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leak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12558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these negative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N2 Pressure Roll bond get rechecked through leak test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93452"/>
                  </a:ext>
                </a:extLst>
              </a:tr>
              <a:tr h="205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10753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45255"/>
                  </a:ext>
                </a:extLst>
              </a:tr>
              <a:tr h="19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66339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45134"/>
                  </a:ext>
                </a:extLst>
              </a:tr>
              <a:tr h="1815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0848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02.02.2024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860001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74410"/>
                  </a:ext>
                </a:extLst>
              </a:tr>
              <a:tr h="20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908749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29464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67373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89032"/>
                  </a:ext>
                </a:extLst>
              </a:tr>
              <a:tr h="194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73240"/>
                  </a:ext>
                </a:extLst>
              </a:tr>
              <a:tr h="2874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Total  Rej %  -  0.47%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PPM - 4725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23165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561479"/>
            <a:ext cx="4532972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N2 Pressure Insp. 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Data-after 24 </a:t>
            </a:r>
            <a:r>
              <a:rPr lang="en-US" sz="2000" b="1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hrs</a:t>
            </a:r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427423" y="1024481"/>
            <a:ext cx="3710188" cy="1848984"/>
            <a:chOff x="5232416" y="3424569"/>
            <a:chExt cx="3437386" cy="21890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86" b="9334"/>
            <a:stretch/>
          </p:blipFill>
          <p:spPr>
            <a:xfrm rot="16200000">
              <a:off x="5856609" y="2800376"/>
              <a:ext cx="2189000" cy="34373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Rounded Rectangular Callout 21"/>
            <p:cNvSpPr/>
            <p:nvPr/>
          </p:nvSpPr>
          <p:spPr>
            <a:xfrm>
              <a:off x="7567031" y="4389498"/>
              <a:ext cx="574766" cy="431074"/>
            </a:xfrm>
            <a:prstGeom prst="wedgeRoundRectCallout">
              <a:avLst>
                <a:gd name="adj1" fmla="val -198105"/>
                <a:gd name="adj2" fmla="val -207197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27423" y="3364724"/>
            <a:ext cx="36687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Nitrogen Pressure inspection after 24 hrs. of N2 purged </a:t>
            </a:r>
          </a:p>
          <a:p>
            <a:endParaRPr lang="en-US" dirty="0" smtClean="0"/>
          </a:p>
          <a:p>
            <a:r>
              <a:rPr lang="en-US" dirty="0" smtClean="0"/>
              <a:t>Acceptance criteria :- Min 10 PSI N2 pressure must be Present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1940" y="10002"/>
            <a:ext cx="54575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NITROGEN PRESSURE INSPECTION -</a:t>
            </a:r>
            <a:endParaRPr lang="en-US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96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</TotalTime>
  <Words>440</Words>
  <Application>Microsoft Office PowerPoint</Application>
  <PresentationFormat>Widescreen</PresentationFormat>
  <Paragraphs>333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956</cp:revision>
  <cp:lastPrinted>2017-08-10T10:35:24Z</cp:lastPrinted>
  <dcterms:created xsi:type="dcterms:W3CDTF">2017-01-08T06:58:55Z</dcterms:created>
  <dcterms:modified xsi:type="dcterms:W3CDTF">2024-03-07T10:50:28Z</dcterms:modified>
</cp:coreProperties>
</file>