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71" r:id="rId3"/>
    <p:sldId id="274" r:id="rId4"/>
    <p:sldId id="275" r:id="rId5"/>
    <p:sldId id="27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EE2B-B163-475D-A0E3-30300D3BB2B5}" type="datetimeFigureOut">
              <a:rPr lang="en-US" smtClean="0"/>
              <a:pPr/>
              <a:t>03-Jan-24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509D3-3DD1-426B-981B-466025128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4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63787C-BBBD-4D02-9051-A2F0F9043C1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54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759660-B594-46F5-83E1-B333176B15A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17775" y="565150"/>
            <a:ext cx="5030788" cy="28305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7732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759660-B594-46F5-83E1-B333176B15A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17775" y="565150"/>
            <a:ext cx="5030788" cy="28305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236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759660-B594-46F5-83E1-B333176B15A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17775" y="565150"/>
            <a:ext cx="5030788" cy="28305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236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759660-B594-46F5-83E1-B333176B15A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17775" y="565150"/>
            <a:ext cx="5030788" cy="28305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23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262F-7EDF-43C2-99BA-51D9A1F7F8A3}" type="datetimeFigureOut">
              <a:rPr lang="en-US" smtClean="0"/>
              <a:pPr/>
              <a:t>03-Jan-24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A5F7-705D-491E-8845-5F9753920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8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262F-7EDF-43C2-99BA-51D9A1F7F8A3}" type="datetimeFigureOut">
              <a:rPr lang="en-US" smtClean="0"/>
              <a:pPr/>
              <a:t>03-Jan-24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A5F7-705D-491E-8845-5F9753920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5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262F-7EDF-43C2-99BA-51D9A1F7F8A3}" type="datetimeFigureOut">
              <a:rPr lang="en-US" smtClean="0"/>
              <a:pPr/>
              <a:t>03-Jan-24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A5F7-705D-491E-8845-5F9753920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262F-7EDF-43C2-99BA-51D9A1F7F8A3}" type="datetimeFigureOut">
              <a:rPr lang="en-US" smtClean="0"/>
              <a:pPr/>
              <a:t>03-Jan-24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A5F7-705D-491E-8845-5F9753920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2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262F-7EDF-43C2-99BA-51D9A1F7F8A3}" type="datetimeFigureOut">
              <a:rPr lang="en-US" smtClean="0"/>
              <a:pPr/>
              <a:t>03-Jan-24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A5F7-705D-491E-8845-5F9753920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262F-7EDF-43C2-99BA-51D9A1F7F8A3}" type="datetimeFigureOut">
              <a:rPr lang="en-US" smtClean="0"/>
              <a:pPr/>
              <a:t>03-Jan-24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A5F7-705D-491E-8845-5F9753920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3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262F-7EDF-43C2-99BA-51D9A1F7F8A3}" type="datetimeFigureOut">
              <a:rPr lang="en-US" smtClean="0"/>
              <a:pPr/>
              <a:t>03-Jan-24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A5F7-705D-491E-8845-5F9753920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2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262F-7EDF-43C2-99BA-51D9A1F7F8A3}" type="datetimeFigureOut">
              <a:rPr lang="en-US" smtClean="0"/>
              <a:pPr/>
              <a:t>03-Jan-24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A5F7-705D-491E-8845-5F9753920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6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262F-7EDF-43C2-99BA-51D9A1F7F8A3}" type="datetimeFigureOut">
              <a:rPr lang="en-US" smtClean="0"/>
              <a:pPr/>
              <a:t>03-Jan-24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A5F7-705D-491E-8845-5F9753920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4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262F-7EDF-43C2-99BA-51D9A1F7F8A3}" type="datetimeFigureOut">
              <a:rPr lang="en-US" smtClean="0"/>
              <a:pPr/>
              <a:t>03-Jan-24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A5F7-705D-491E-8845-5F9753920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7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262F-7EDF-43C2-99BA-51D9A1F7F8A3}" type="datetimeFigureOut">
              <a:rPr lang="en-US" smtClean="0"/>
              <a:pPr/>
              <a:t>03-Jan-24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A5F7-705D-491E-8845-5F9753920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0262F-7EDF-43C2-99BA-51D9A1F7F8A3}" type="datetimeFigureOut">
              <a:rPr lang="en-US" smtClean="0"/>
              <a:pPr/>
              <a:t>03-Jan-24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6A5F7-705D-491E-8845-5F97539202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2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kale group logo new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510691" y="1799809"/>
            <a:ext cx="2570115" cy="22647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086320" y="4272315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Kale Group of Industries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D9FD8-AC82-4ECC-8ACE-E25A66616ADC}"/>
              </a:ext>
            </a:extLst>
          </p:cNvPr>
          <p:cNvSpPr txBox="1"/>
          <p:nvPr/>
        </p:nvSpPr>
        <p:spPr>
          <a:xfrm>
            <a:off x="1985748" y="5132689"/>
            <a:ext cx="76200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Quality Culture. Global Future.</a:t>
            </a:r>
          </a:p>
        </p:txBody>
      </p:sp>
    </p:spTree>
    <p:extLst>
      <p:ext uri="{BB962C8B-B14F-4D97-AF65-F5344CB8AC3E}">
        <p14:creationId xmlns:p14="http://schemas.microsoft.com/office/powerpoint/2010/main" val="42070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"/>
          <p:cNvGrpSpPr/>
          <p:nvPr/>
        </p:nvGrpSpPr>
        <p:grpSpPr>
          <a:xfrm>
            <a:off x="0" y="123354"/>
            <a:ext cx="12192000" cy="623917"/>
            <a:chOff x="0" y="209550"/>
            <a:chExt cx="9144000" cy="533400"/>
          </a:xfrm>
        </p:grpSpPr>
        <p:pic>
          <p:nvPicPr>
            <p:cNvPr id="8" name="Picture 7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3" cstate="print"/>
            <a:srcRect l="261" r="253"/>
            <a:stretch>
              <a:fillRect/>
            </a:stretch>
          </p:blipFill>
          <p:spPr>
            <a:xfrm rot="5400000">
              <a:off x="3657600" y="-3448050"/>
              <a:ext cx="533400" cy="78486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9" name="Picture 10" descr="kale group logo new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5" cstate="print"/>
            <a:srcRect l="261" r="253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2" name="TextBox 1"/>
          <p:cNvSpPr txBox="1"/>
          <p:nvPr/>
        </p:nvSpPr>
        <p:spPr>
          <a:xfrm>
            <a:off x="236205" y="204479"/>
            <a:ext cx="3162088" cy="46166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CMIPL RBP / COQ 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412332"/>
              </p:ext>
            </p:extLst>
          </p:nvPr>
        </p:nvGraphicFramePr>
        <p:xfrm>
          <a:off x="378690" y="1071562"/>
          <a:ext cx="4553528" cy="4913604"/>
        </p:xfrm>
        <a:graphic>
          <a:graphicData uri="http://schemas.openxmlformats.org/drawingml/2006/table">
            <a:tbl>
              <a:tblPr/>
              <a:tblGrid>
                <a:gridCol w="2696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017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it-IT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RBP</a:t>
                      </a:r>
                      <a:r>
                        <a:rPr lang="it-IT" sz="20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r>
                        <a:rPr lang="it-IT" sz="20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COQ April.22</a:t>
                      </a:r>
                      <a:r>
                        <a:rPr lang="it-IT" sz="20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to March.23 </a:t>
                      </a:r>
                      <a:endParaRPr lang="it-IT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3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Month/ Section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CMIPL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0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April.22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0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May.22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0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Jun.22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0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July.22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0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Aug.22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0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Sept.22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0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Oct.22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0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Nov.22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0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Dec.22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0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Jan.23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0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Feb.23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80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March.23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80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247301"/>
              </p:ext>
            </p:extLst>
          </p:nvPr>
        </p:nvGraphicFramePr>
        <p:xfrm>
          <a:off x="5615708" y="1071562"/>
          <a:ext cx="4553528" cy="4913604"/>
        </p:xfrm>
        <a:graphic>
          <a:graphicData uri="http://schemas.openxmlformats.org/drawingml/2006/table">
            <a:tbl>
              <a:tblPr/>
              <a:tblGrid>
                <a:gridCol w="2696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017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it-IT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RBP</a:t>
                      </a:r>
                      <a:r>
                        <a:rPr lang="it-IT" sz="20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r>
                        <a:rPr lang="it-IT" sz="20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it-IT" sz="2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COQ April.23</a:t>
                      </a:r>
                      <a:r>
                        <a:rPr lang="it-IT" sz="20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to March.24 </a:t>
                      </a:r>
                      <a:endParaRPr lang="it-IT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3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Month/ Section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CMIPL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0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April.23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0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May.23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0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Jun.23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0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July.23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0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Aug.23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0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Sept.23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0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Oct.23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0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Nov.23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0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Dec.23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0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Jan.24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0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Feb.24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80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March.24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80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8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7"/>
          <p:cNvGrpSpPr/>
          <p:nvPr/>
        </p:nvGrpSpPr>
        <p:grpSpPr>
          <a:xfrm>
            <a:off x="0" y="123354"/>
            <a:ext cx="12192000" cy="623917"/>
            <a:chOff x="0" y="209550"/>
            <a:chExt cx="9144000" cy="533400"/>
          </a:xfrm>
        </p:grpSpPr>
        <p:pic>
          <p:nvPicPr>
            <p:cNvPr id="8" name="Picture 7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3" cstate="print"/>
            <a:srcRect l="261" r="253"/>
            <a:stretch>
              <a:fillRect/>
            </a:stretch>
          </p:blipFill>
          <p:spPr>
            <a:xfrm rot="5400000">
              <a:off x="3657600" y="-3448050"/>
              <a:ext cx="533400" cy="78486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9" name="Picture 10" descr="kale group logo new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5" cstate="print"/>
            <a:srcRect l="261" r="253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2" name="TextBox 1"/>
          <p:cNvSpPr txBox="1"/>
          <p:nvPr/>
        </p:nvSpPr>
        <p:spPr>
          <a:xfrm>
            <a:off x="236205" y="204479"/>
            <a:ext cx="3850886" cy="46166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CMIPL Section wise COQ 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196377"/>
              </p:ext>
            </p:extLst>
          </p:nvPr>
        </p:nvGraphicFramePr>
        <p:xfrm>
          <a:off x="270736" y="858985"/>
          <a:ext cx="5645155" cy="4993630"/>
        </p:xfrm>
        <a:graphic>
          <a:graphicData uri="http://schemas.openxmlformats.org/drawingml/2006/table">
            <a:tbl>
              <a:tblPr/>
              <a:tblGrid>
                <a:gridCol w="781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10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47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2436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CMIPL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Section Wise COQ April.22 to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March.23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6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Month/ Section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BONDING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PRESS SHOP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POWDER COATING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 JOINT SECTION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IQC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Fin Eva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Cumm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4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April.22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May.22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Jun.22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4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July.22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Aug.22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4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Sept.22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2.06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4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Oct.22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4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Nov.22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4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Dec.22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4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Jan.23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4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Feb.23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Mar.23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436">
                <a:tc gridSpan="7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Total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– COQ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Rs.0.80/pc</a:t>
                      </a:r>
                      <a:endParaRPr lang="en-US" sz="16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1351"/>
              </p:ext>
            </p:extLst>
          </p:nvPr>
        </p:nvGraphicFramePr>
        <p:xfrm>
          <a:off x="6158919" y="858985"/>
          <a:ext cx="5423481" cy="4993629"/>
        </p:xfrm>
        <a:graphic>
          <a:graphicData uri="http://schemas.openxmlformats.org/drawingml/2006/table">
            <a:tbl>
              <a:tblPr/>
              <a:tblGrid>
                <a:gridCol w="74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7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4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78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2436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CMIPL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Section Wise COQ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April.23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March.24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6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Month/ Section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BONDING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PRESS SHOP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POWDER COATING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 JOINT SECTION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IQC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Fin Eva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Cumm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4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April.23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May.23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Jun.23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0.73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4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July.23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4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Aug.23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4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Sept.23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4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Oct.23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4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Nov.23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4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Dec.23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4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Jan.24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4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Feb.24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Mar.24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2436">
                <a:tc gridSpan="7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– COQ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Rs.0.80/pc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6205" y="5964329"/>
            <a:ext cx="556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COQ DE Joint Section @ AMW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COQ Fin Eva Section @ H-32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158918" y="5954053"/>
            <a:ext cx="5423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COQ DE Joint Section &amp;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COQ Fin Eva Section @ </a:t>
            </a:r>
            <a:r>
              <a:rPr lang="en-US" sz="1600" dirty="0"/>
              <a:t>CMIPL F-14</a:t>
            </a:r>
          </a:p>
        </p:txBody>
      </p:sp>
    </p:spTree>
    <p:extLst>
      <p:ext uri="{BB962C8B-B14F-4D97-AF65-F5344CB8AC3E}">
        <p14:creationId xmlns:p14="http://schemas.microsoft.com/office/powerpoint/2010/main" val="368810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7"/>
          <p:cNvGrpSpPr/>
          <p:nvPr/>
        </p:nvGrpSpPr>
        <p:grpSpPr>
          <a:xfrm>
            <a:off x="0" y="123354"/>
            <a:ext cx="12192000" cy="623917"/>
            <a:chOff x="0" y="209550"/>
            <a:chExt cx="9144000" cy="533400"/>
          </a:xfrm>
        </p:grpSpPr>
        <p:pic>
          <p:nvPicPr>
            <p:cNvPr id="8" name="Picture 7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3" cstate="print"/>
            <a:srcRect l="261" r="253"/>
            <a:stretch>
              <a:fillRect/>
            </a:stretch>
          </p:blipFill>
          <p:spPr>
            <a:xfrm rot="5400000">
              <a:off x="3657600" y="-3448050"/>
              <a:ext cx="533400" cy="78486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9" name="Picture 10" descr="kale group logo new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5" cstate="print"/>
            <a:srcRect l="261" r="253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2" name="TextBox 1"/>
          <p:cNvSpPr txBox="1"/>
          <p:nvPr/>
        </p:nvSpPr>
        <p:spPr>
          <a:xfrm>
            <a:off x="236205" y="204479"/>
            <a:ext cx="4169540" cy="46166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CMIPL Section wise COPQ 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096529"/>
              </p:ext>
            </p:extLst>
          </p:nvPr>
        </p:nvGraphicFramePr>
        <p:xfrm>
          <a:off x="6360968" y="1184998"/>
          <a:ext cx="4708814" cy="4730894"/>
        </p:xfrm>
        <a:graphic>
          <a:graphicData uri="http://schemas.openxmlformats.org/drawingml/2006/table">
            <a:tbl>
              <a:tblPr/>
              <a:tblGrid>
                <a:gridCol w="2672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1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Bell MT"/>
                        </a:rPr>
                        <a:t>CMIPL 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Bell MT"/>
                        </a:rPr>
                        <a:t>COPQ April.23 to Nov.23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9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Bell MT"/>
                        </a:rPr>
                        <a:t>Month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Bel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CMIPL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April.23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May.23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Jun.23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July.23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Aug.23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Sept.23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5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Oct.23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Nov.23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2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3632"/>
              </p:ext>
            </p:extLst>
          </p:nvPr>
        </p:nvGraphicFramePr>
        <p:xfrm>
          <a:off x="531667" y="1110095"/>
          <a:ext cx="4331277" cy="5043617"/>
        </p:xfrm>
        <a:graphic>
          <a:graphicData uri="http://schemas.openxmlformats.org/drawingml/2006/table">
            <a:tbl>
              <a:tblPr/>
              <a:tblGrid>
                <a:gridCol w="3071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032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Bell MT"/>
                        </a:rPr>
                        <a:t>CMIPL 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Bell MT"/>
                        </a:rPr>
                        <a:t>COPQ April.22 to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latin typeface="Bell MT"/>
                        </a:rPr>
                        <a:t>March.23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Bell M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8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Bell MT"/>
                        </a:rPr>
                        <a:t>Month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CMIPL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April.22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May.22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Jun.22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July.22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Aug.22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Sept.22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Oct.22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0.74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Nov.22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0.79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Dec.22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Jan.23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0.74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Feb.23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7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Mar.23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78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10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7"/>
          <p:cNvGrpSpPr/>
          <p:nvPr/>
        </p:nvGrpSpPr>
        <p:grpSpPr>
          <a:xfrm>
            <a:off x="0" y="123354"/>
            <a:ext cx="12192000" cy="623917"/>
            <a:chOff x="0" y="209550"/>
            <a:chExt cx="9144000" cy="533400"/>
          </a:xfrm>
        </p:grpSpPr>
        <p:pic>
          <p:nvPicPr>
            <p:cNvPr id="8" name="Picture 7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3" cstate="print"/>
            <a:srcRect l="261" r="253"/>
            <a:stretch>
              <a:fillRect/>
            </a:stretch>
          </p:blipFill>
          <p:spPr>
            <a:xfrm rot="5400000">
              <a:off x="3657600" y="-3448050"/>
              <a:ext cx="533400" cy="78486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9" name="Picture 10" descr="kale group logo new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5" cstate="print"/>
            <a:srcRect l="261" r="253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2" name="TextBox 1"/>
          <p:cNvSpPr txBox="1"/>
          <p:nvPr/>
        </p:nvSpPr>
        <p:spPr>
          <a:xfrm>
            <a:off x="236204" y="204479"/>
            <a:ext cx="4294231" cy="46166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CMIPL Section wise COPQ 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624285"/>
              </p:ext>
            </p:extLst>
          </p:nvPr>
        </p:nvGraphicFramePr>
        <p:xfrm>
          <a:off x="270738" y="858985"/>
          <a:ext cx="5423481" cy="5276786"/>
        </p:xfrm>
        <a:graphic>
          <a:graphicData uri="http://schemas.openxmlformats.org/drawingml/2006/table">
            <a:tbl>
              <a:tblPr/>
              <a:tblGrid>
                <a:gridCol w="74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7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4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78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015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CMIPL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Section Wise COQ April.22 to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March.23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9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Month/ Section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BONDING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PRESS SHOP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POWDER COATING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 JOINT SECTION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IQC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Fin Eva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Cumm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April.22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May.22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Jun.22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July.22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Aug.22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Sept.22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Oct.22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0.74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Nov.22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0.79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Dec.22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0.61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Jan.23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0.74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Feb.23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6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Mar.23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015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949837"/>
              </p:ext>
            </p:extLst>
          </p:nvPr>
        </p:nvGraphicFramePr>
        <p:xfrm>
          <a:off x="6158919" y="858985"/>
          <a:ext cx="5423481" cy="5309630"/>
        </p:xfrm>
        <a:graphic>
          <a:graphicData uri="http://schemas.openxmlformats.org/drawingml/2006/table">
            <a:tbl>
              <a:tblPr/>
              <a:tblGrid>
                <a:gridCol w="74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7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4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78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7884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CMIPL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Section Wise COQ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April.23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March.24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6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Month/ Section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BONDING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PRESS SHOP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POWDER COATING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 JOINT SECTION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IQC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Fin Eva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Cumm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April.23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May.23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Jun.23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July.23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Aug.23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Sept.23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Oct.23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1.17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Nov.23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0.77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Dec.23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Jan.24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8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Feb.24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Mar.24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7884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10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101600" y="152401"/>
            <a:ext cx="11785600" cy="6631269"/>
            <a:chOff x="-51" y="26"/>
            <a:chExt cx="2736" cy="1632"/>
          </a:xfrm>
        </p:grpSpPr>
        <p:sp>
          <p:nvSpPr>
            <p:cNvPr id="5" name="Rectangle 71"/>
            <p:cNvSpPr>
              <a:spLocks noChangeArrowheads="1"/>
            </p:cNvSpPr>
            <p:nvPr/>
          </p:nvSpPr>
          <p:spPr bwMode="auto">
            <a:xfrm>
              <a:off x="-51" y="26"/>
              <a:ext cx="2736" cy="163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4400" dirty="0"/>
            </a:p>
          </p:txBody>
        </p:sp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85" y="166"/>
              <a:ext cx="38" cy="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058" tIns="41029" rIns="82058" bIns="41029">
              <a:spAutoFit/>
            </a:bodyPr>
            <a:lstStyle/>
            <a:p>
              <a:pPr defTabSz="820738" eaLnBrk="0" hangingPunct="0"/>
              <a:endParaRPr lang="ko-KR" altLang="en-US" sz="1400">
                <a:latin typeface="Times New Roman" pitchFamily="18" charset="0"/>
                <a:ea typeface="굴림" charset="-127"/>
              </a:endParaRPr>
            </a:p>
          </p:txBody>
        </p:sp>
      </p:grpSp>
      <p:pic>
        <p:nvPicPr>
          <p:cNvPr id="55" name="Picture 54" descr="kale group logo 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400" y="306508"/>
            <a:ext cx="1040954" cy="879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08000" y="0"/>
            <a:ext cx="11277600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eaLnBrk="0" hangingPunct="0">
              <a:defRPr/>
            </a:pPr>
            <a:r>
              <a:rPr lang="en-US" sz="6600" b="1" dirty="0">
                <a:ln/>
                <a:solidFill>
                  <a:srgbClr val="FF6600"/>
                </a:solidFill>
                <a:cs typeface="+mn-cs"/>
              </a:rPr>
              <a:t>THANKS</a:t>
            </a:r>
            <a:endParaRPr lang="en-US" sz="16600" b="1" dirty="0">
              <a:ln/>
              <a:solidFill>
                <a:srgbClr val="FF6600"/>
              </a:solidFill>
              <a:cs typeface="+mn-cs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200" y="1371600"/>
            <a:ext cx="11582400" cy="5181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21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470</Words>
  <Application>Microsoft Office PowerPoint</Application>
  <PresentationFormat>Widescreen</PresentationFormat>
  <Paragraphs>351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Bell MT</vt:lpstr>
      <vt:lpstr>Calibri</vt:lpstr>
      <vt:lpstr>Calibri Light</vt:lpstr>
      <vt:lpstr>굴림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242</cp:revision>
  <dcterms:created xsi:type="dcterms:W3CDTF">2023-01-13T03:36:33Z</dcterms:created>
  <dcterms:modified xsi:type="dcterms:W3CDTF">2024-01-03T11:12:36Z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15461053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S10.0.0</vt:lpwstr>
  </property>
</Properties>
</file>